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D6C69A-7DC0-4C89-9AFD-E06C3696654C}">
  <a:tblStyle styleId="{E2D6C69A-7DC0-4C89-9AFD-E06C369665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 name="Google Shape;8;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 name="Google Shape;9;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 name="Google Shape;10;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 name="Google Shape;11;n"/>
          <p:cNvSpPr/>
          <p:nvPr>
            <p:ph idx="2" type="sldImg"/>
          </p:nvPr>
        </p:nvSpPr>
        <p:spPr>
          <a:xfrm>
            <a:off x="-11798300" y="-11796712"/>
            <a:ext cx="11785600" cy="124793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 name="Google Shape;12;n"/>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3" name="Google Shape;83;p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2:notes"/>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0401c9f43_0_31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60" name="Google Shape;160;g90401c9f43_0_31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g90401c9f43_0_318: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0401c9f43_0_39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69" name="Google Shape;169;g90401c9f43_0_39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g90401c9f43_0_394: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8" name="Google Shape;178;p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8: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7" name="Google Shape;187;p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9: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6" name="Google Shape;196;p1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10:notes"/>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5" name="Google Shape;205;p1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11:notes"/>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14" name="Google Shape;214;p1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12: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3" name="Google Shape;223;p1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13: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0401c9f43_0_471: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0401c9f43_0_471: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0431ee088_4_9: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0431ee088_4_9: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1" name="Google Shape;91;p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3:notes"/>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0431ee088_4_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46" name="Google Shape;246;g90431ee088_4_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g90431ee088_4_0: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0431ee088_3_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55" name="Google Shape;255;g90431ee088_3_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g90431ee088_3_0: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64" name="Google Shape;264;p1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16: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0401c9f43_0_54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73" name="Google Shape;273;g90401c9f43_0_54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g90401c9f43_0_547: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0401c9f43_0_62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82" name="Google Shape;282;g90401c9f43_0_62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g90401c9f43_0_623: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0401c9f43_0_69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91" name="Google Shape;291;g90401c9f43_0_69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g90401c9f43_0_699: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0401c9f43_0_775:notes"/>
          <p:cNvSpPr/>
          <p:nvPr>
            <p:ph idx="2" type="sldImg"/>
          </p:nvPr>
        </p:nvSpPr>
        <p:spPr>
          <a:xfrm>
            <a:off x="-11798300" y="-11796712"/>
            <a:ext cx="11788800" cy="124824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90401c9f43_0_775:notes"/>
          <p:cNvSpPr txBox="1"/>
          <p:nvPr>
            <p:ph idx="1" type="body"/>
          </p:nvPr>
        </p:nvSpPr>
        <p:spPr>
          <a:xfrm>
            <a:off x="685800" y="4343400"/>
            <a:ext cx="5475300" cy="410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06" name="Google Shape;306;p1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19:notes"/>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7" name="Google Shape;97;p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4:notes"/>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0401c9f43_0_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6" name="Google Shape;106;g90401c9f43_0_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g90401c9f43_0_4: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15" name="Google Shape;115;p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5:notes"/>
          <p:cNvSpPr txBox="1"/>
          <p:nvPr>
            <p:ph idx="1" type="body"/>
          </p:nvPr>
        </p:nvSpPr>
        <p:spPr>
          <a:xfrm>
            <a:off x="685800" y="4343400"/>
            <a:ext cx="5472000" cy="4100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0401c9f43_0_1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24" name="Google Shape;124;g90401c9f43_0_1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g90401c9f43_0_14: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0401c9f43_0_9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33" name="Google Shape;133;g90401c9f43_0_9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g90401c9f43_0_90: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0401c9f43_0_16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2" name="Google Shape;142;g90401c9f43_0_16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g90401c9f43_0_166: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0401c9f43_0_24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1" name="Google Shape;151;g90401c9f43_0_24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g90401c9f43_0_242:notes"/>
          <p:cNvSpPr txBox="1"/>
          <p:nvPr>
            <p:ph idx="1" type="body"/>
          </p:nvPr>
        </p:nvSpPr>
        <p:spPr>
          <a:xfrm>
            <a:off x="685800" y="4343400"/>
            <a:ext cx="5475300" cy="4103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2"/>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1"/>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11"/>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2400"/>
              <a:buNone/>
              <a:defRPr sz="2400"/>
            </a:lvl1pPr>
            <a:lvl2pPr indent="-228600" lvl="1" marL="914400" algn="l">
              <a:lnSpc>
                <a:spcPct val="100000"/>
              </a:lnSpc>
              <a:spcBef>
                <a:spcPts val="700"/>
              </a:spcBef>
              <a:spcAft>
                <a:spcPts val="0"/>
              </a:spcAft>
              <a:buSzPts val="2000"/>
              <a:buNone/>
              <a:defRPr sz="2000"/>
            </a:lvl2pPr>
            <a:lvl3pPr indent="-228600" lvl="2" marL="1371600" algn="l">
              <a:lnSpc>
                <a:spcPct val="100000"/>
              </a:lnSpc>
              <a:spcBef>
                <a:spcPts val="600"/>
              </a:spcBef>
              <a:spcAft>
                <a:spcPts val="0"/>
              </a:spcAft>
              <a:buSzPts val="1800"/>
              <a:buNone/>
              <a:defRPr sz="1800"/>
            </a:lvl3pPr>
            <a:lvl4pPr indent="-228600" lvl="3" marL="1828800" algn="l">
              <a:lnSpc>
                <a:spcPct val="100000"/>
              </a:lnSpc>
              <a:spcBef>
                <a:spcPts val="500"/>
              </a:spcBef>
              <a:spcAft>
                <a:spcPts val="0"/>
              </a:spcAft>
              <a:buSzPts val="1600"/>
              <a:buNone/>
              <a:defRPr sz="1600"/>
            </a:lvl4pPr>
            <a:lvl5pPr indent="-228600" lvl="4" marL="2286000" algn="l">
              <a:lnSpc>
                <a:spcPct val="100000"/>
              </a:lnSpc>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70" name="Google Shape;70;p11"/>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12"/>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2"/>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SzPts val="2400"/>
              <a:buNone/>
              <a:defRPr sz="2400"/>
            </a:lvl1pPr>
            <a:lvl2pPr lvl="1" algn="ctr">
              <a:lnSpc>
                <a:spcPct val="100000"/>
              </a:lnSpc>
              <a:spcBef>
                <a:spcPts val="7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5" name="Google Shape;75;p12"/>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13"/>
          <p:cNvSpPr txBox="1"/>
          <p:nvPr>
            <p:ph type="title"/>
          </p:nvPr>
        </p:nvSpPr>
        <p:spPr>
          <a:xfrm>
            <a:off x="311700" y="593367"/>
            <a:ext cx="8520600" cy="763500"/>
          </a:xfrm>
          <a:prstGeom prst="rect">
            <a:avLst/>
          </a:prstGeom>
        </p:spPr>
        <p:txBody>
          <a:bodyPr anchorCtr="0" anchor="ctr" bIns="46800" lIns="90000" spcFirstLastPara="1" rIns="90000" wrap="square" tIns="4680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3"/>
          <p:cNvSpPr txBox="1"/>
          <p:nvPr>
            <p:ph idx="1" type="body"/>
          </p:nvPr>
        </p:nvSpPr>
        <p:spPr>
          <a:xfrm>
            <a:off x="311700" y="1536633"/>
            <a:ext cx="8520600" cy="4555200"/>
          </a:xfrm>
          <a:prstGeom prst="rect">
            <a:avLst/>
          </a:prstGeom>
        </p:spPr>
        <p:txBody>
          <a:bodyPr anchorCtr="0" anchor="t" bIns="46800" lIns="90000" spcFirstLastPara="1" rIns="90000" wrap="square" tIns="46800">
            <a:noAutofit/>
          </a:bodyPr>
          <a:lstStyle>
            <a:lvl1pPr indent="-228600" lvl="0" marL="457200" rtl="0">
              <a:spcBef>
                <a:spcPts val="800"/>
              </a:spcBef>
              <a:spcAft>
                <a:spcPts val="0"/>
              </a:spcAft>
              <a:buSzPts val="1400"/>
              <a:buNone/>
              <a:defRPr/>
            </a:lvl1pPr>
            <a:lvl2pPr indent="-228600" lvl="1" marL="914400" rtl="0">
              <a:spcBef>
                <a:spcPts val="700"/>
              </a:spcBef>
              <a:spcAft>
                <a:spcPts val="0"/>
              </a:spcAft>
              <a:buSzPts val="1400"/>
              <a:buNone/>
              <a:defRPr/>
            </a:lvl2pPr>
            <a:lvl3pPr indent="-228600" lvl="2" marL="1371600" rtl="0">
              <a:spcBef>
                <a:spcPts val="600"/>
              </a:spcBef>
              <a:spcAft>
                <a:spcPts val="0"/>
              </a:spcAft>
              <a:buSzPts val="1400"/>
              <a:buNone/>
              <a:defRPr/>
            </a:lvl3pPr>
            <a:lvl4pPr indent="-228600" lvl="3" marL="1828800" rtl="0">
              <a:spcBef>
                <a:spcPts val="500"/>
              </a:spcBef>
              <a:spcAft>
                <a:spcPts val="0"/>
              </a:spcAft>
              <a:buSzPts val="1400"/>
              <a:buNone/>
              <a:defRPr/>
            </a:lvl4pPr>
            <a:lvl5pPr indent="-228600" lvl="4" marL="2286000" rtl="0">
              <a:spcBef>
                <a:spcPts val="500"/>
              </a:spcBef>
              <a:spcAft>
                <a:spcPts val="0"/>
              </a:spcAft>
              <a:buSzPts val="1400"/>
              <a:buNone/>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0" name="Google Shape;80;p13"/>
          <p:cNvSpPr txBox="1"/>
          <p:nvPr>
            <p:ph idx="12" type="sldNum"/>
          </p:nvPr>
        </p:nvSpPr>
        <p:spPr>
          <a:xfrm>
            <a:off x="8472458" y="6217622"/>
            <a:ext cx="548700" cy="524700"/>
          </a:xfrm>
          <a:prstGeom prst="rect">
            <a:avLst/>
          </a:prstGeom>
        </p:spPr>
        <p:txBody>
          <a:bodyPr anchorCtr="0" anchor="ctr" bIns="46800" lIns="90000" spcFirstLastPara="1" rIns="90000" wrap="square" tIns="46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3"/>
          <p:cNvSpPr txBox="1"/>
          <p:nvPr>
            <p:ph idx="1" type="body"/>
          </p:nvPr>
        </p:nvSpPr>
        <p:spPr>
          <a:xfrm>
            <a:off x="457200" y="1600200"/>
            <a:ext cx="8215312" cy="451167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27576" y="2166938"/>
            <a:ext cx="5837237" cy="2052638"/>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4"/>
          <p:cNvSpPr txBox="1"/>
          <p:nvPr>
            <p:ph idx="1" type="body"/>
          </p:nvPr>
        </p:nvSpPr>
        <p:spPr>
          <a:xfrm rot="5400000">
            <a:off x="543719" y="188119"/>
            <a:ext cx="5837237" cy="601027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 name="Shape 32"/>
        <p:cNvGrpSpPr/>
        <p:nvPr/>
      </p:nvGrpSpPr>
      <p:grpSpPr>
        <a:xfrm>
          <a:off x="0" y="0"/>
          <a:ext cx="0" cy="0"/>
          <a:chOff x="0" y="0"/>
          <a:chExt cx="0" cy="0"/>
        </a:xfrm>
      </p:grpSpPr>
      <p:sp>
        <p:nvSpPr>
          <p:cNvPr id="33" name="Google Shape;33;p5"/>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p5"/>
          <p:cNvSpPr txBox="1"/>
          <p:nvPr>
            <p:ph idx="1" type="body"/>
          </p:nvPr>
        </p:nvSpPr>
        <p:spPr>
          <a:xfrm rot="5400000">
            <a:off x="2309018" y="-251619"/>
            <a:ext cx="4511675" cy="8215312"/>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6"/>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6"/>
          <p:cNvSpPr/>
          <p:nvPr>
            <p:ph idx="2" type="pic"/>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800"/>
              </a:spcBef>
              <a:spcAft>
                <a:spcPts val="0"/>
              </a:spcAft>
              <a:buClr>
                <a:srgbClr val="000000"/>
              </a:buClr>
              <a:buSzPts val="3200"/>
              <a:buFont typeface="Times New Roman"/>
              <a:buNone/>
              <a:defRPr b="0" i="0" sz="3200" u="none" cap="none" strike="noStrike">
                <a:solidFill>
                  <a:srgbClr val="000000"/>
                </a:solidFill>
                <a:latin typeface="Calibri"/>
                <a:ea typeface="Calibri"/>
                <a:cs typeface="Calibri"/>
                <a:sym typeface="Calibri"/>
              </a:defRPr>
            </a:lvl1pPr>
            <a:lvl2pPr lvl="1" marR="0" rtl="0" algn="l">
              <a:lnSpc>
                <a:spcPct val="100000"/>
              </a:lnSpc>
              <a:spcBef>
                <a:spcPts val="700"/>
              </a:spcBef>
              <a:spcAft>
                <a:spcPts val="0"/>
              </a:spcAft>
              <a:buClr>
                <a:srgbClr val="000000"/>
              </a:buClr>
              <a:buSzPts val="2800"/>
              <a:buFont typeface="Times New Roman"/>
              <a:buNone/>
              <a:defRPr b="0" i="0" sz="2800" u="none" cap="none" strike="noStrike">
                <a:solidFill>
                  <a:srgbClr val="000000"/>
                </a:solidFill>
                <a:latin typeface="Calibri"/>
                <a:ea typeface="Calibri"/>
                <a:cs typeface="Calibri"/>
                <a:sym typeface="Calibri"/>
              </a:defRPr>
            </a:lvl2pPr>
            <a:lvl3pPr lvl="2" marR="0" rtl="0" algn="l">
              <a:lnSpc>
                <a:spcPct val="100000"/>
              </a:lnSpc>
              <a:spcBef>
                <a:spcPts val="600"/>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3pPr>
            <a:lvl4pPr lvl="3"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4pPr>
            <a:lvl5pPr lvl="4"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0" name="Google Shape;40;p6"/>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600"/>
              <a:buNone/>
              <a:defRPr sz="1600"/>
            </a:lvl1pPr>
            <a:lvl2pPr indent="-228600" lvl="1" marL="914400" algn="l">
              <a:lnSpc>
                <a:spcPct val="100000"/>
              </a:lnSpc>
              <a:spcBef>
                <a:spcPts val="700"/>
              </a:spcBef>
              <a:spcAft>
                <a:spcPts val="0"/>
              </a:spcAft>
              <a:buSzPts val="1400"/>
              <a:buNone/>
              <a:defRPr sz="14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500"/>
              </a:spcBef>
              <a:spcAft>
                <a:spcPts val="0"/>
              </a:spcAft>
              <a:buSzPts val="1000"/>
              <a:buNone/>
              <a:defRPr sz="1000"/>
            </a:lvl4pPr>
            <a:lvl5pPr indent="-228600" lvl="4" marL="2286000" algn="l">
              <a:lnSpc>
                <a:spcPct val="10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6"/>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7"/>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7"/>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3200"/>
            </a:lvl1pPr>
            <a:lvl2pPr indent="-228600" lvl="1" marL="914400" algn="l">
              <a:lnSpc>
                <a:spcPct val="100000"/>
              </a:lnSpc>
              <a:spcBef>
                <a:spcPts val="700"/>
              </a:spcBef>
              <a:spcAft>
                <a:spcPts val="0"/>
              </a:spcAft>
              <a:buSzPts val="1400"/>
              <a:buNone/>
              <a:defRPr sz="2800"/>
            </a:lvl2pPr>
            <a:lvl3pPr indent="-228600" lvl="2" marL="1371600" algn="l">
              <a:lnSpc>
                <a:spcPct val="100000"/>
              </a:lnSpc>
              <a:spcBef>
                <a:spcPts val="600"/>
              </a:spcBef>
              <a:spcAft>
                <a:spcPts val="0"/>
              </a:spcAft>
              <a:buSzPts val="1400"/>
              <a:buNone/>
              <a:defRPr sz="2400"/>
            </a:lvl3pPr>
            <a:lvl4pPr indent="-228600" lvl="3" marL="1828800" algn="l">
              <a:lnSpc>
                <a:spcPct val="100000"/>
              </a:lnSpc>
              <a:spcBef>
                <a:spcPts val="500"/>
              </a:spcBef>
              <a:spcAft>
                <a:spcPts val="0"/>
              </a:spcAft>
              <a:buSzPts val="1400"/>
              <a:buNone/>
              <a:defRPr sz="2000"/>
            </a:lvl4pPr>
            <a:lvl5pPr indent="-228600" lvl="4" marL="2286000" algn="l">
              <a:lnSpc>
                <a:spcPct val="100000"/>
              </a:lnSpc>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6" name="Google Shape;46;p7"/>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600"/>
              <a:buNone/>
              <a:defRPr sz="1600"/>
            </a:lvl1pPr>
            <a:lvl2pPr indent="-228600" lvl="1" marL="914400" algn="l">
              <a:lnSpc>
                <a:spcPct val="100000"/>
              </a:lnSpc>
              <a:spcBef>
                <a:spcPts val="700"/>
              </a:spcBef>
              <a:spcAft>
                <a:spcPts val="0"/>
              </a:spcAft>
              <a:buSzPts val="1400"/>
              <a:buNone/>
              <a:defRPr sz="14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500"/>
              </a:spcBef>
              <a:spcAft>
                <a:spcPts val="0"/>
              </a:spcAft>
              <a:buSzPts val="1000"/>
              <a:buNone/>
              <a:defRPr sz="1000"/>
            </a:lvl4pPr>
            <a:lvl5pPr indent="-228600" lvl="4" marL="2286000" algn="l">
              <a:lnSpc>
                <a:spcPct val="10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7" name="Google Shape;47;p7"/>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8"/>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9"/>
          <p:cNvSpPr txBox="1"/>
          <p:nvPr>
            <p:ph type="title"/>
          </p:nvPr>
        </p:nvSpPr>
        <p:spPr>
          <a:xfrm>
            <a:off x="630238" y="365125"/>
            <a:ext cx="7886700" cy="1325563"/>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9"/>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400"/>
              <a:buNone/>
              <a:defRPr b="1" sz="2400"/>
            </a:lvl1pPr>
            <a:lvl2pPr indent="-228600" lvl="1" marL="914400" algn="l">
              <a:lnSpc>
                <a:spcPct val="100000"/>
              </a:lnSpc>
              <a:spcBef>
                <a:spcPts val="7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9"/>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400"/>
              <a:buNone/>
              <a:defRPr b="1" sz="2400"/>
            </a:lvl1pPr>
            <a:lvl2pPr indent="-228600" lvl="1" marL="914400" algn="l">
              <a:lnSpc>
                <a:spcPct val="100000"/>
              </a:lnSpc>
              <a:spcBef>
                <a:spcPts val="7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9"/>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9"/>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10"/>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0"/>
          <p:cNvSpPr txBox="1"/>
          <p:nvPr>
            <p:ph idx="1" type="body"/>
          </p:nvPr>
        </p:nvSpPr>
        <p:spPr>
          <a:xfrm>
            <a:off x="457200" y="1600200"/>
            <a:ext cx="4030663" cy="451167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2" type="body"/>
          </p:nvPr>
        </p:nvSpPr>
        <p:spPr>
          <a:xfrm>
            <a:off x="4640263" y="1600200"/>
            <a:ext cx="4032250" cy="4511675"/>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0"/>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3" name="Shape 13"/>
        <p:cNvGrpSpPr/>
        <p:nvPr/>
      </p:nvGrpSpPr>
      <p:grpSpPr>
        <a:xfrm>
          <a:off x="0" y="0"/>
          <a:ext cx="0" cy="0"/>
          <a:chOff x="0" y="0"/>
          <a:chExt cx="0" cy="0"/>
        </a:xfrm>
      </p:grpSpPr>
      <p:sp>
        <p:nvSpPr>
          <p:cNvPr id="14" name="Google Shape;14;p1"/>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Calibri"/>
                <a:ea typeface="Calibri"/>
                <a:cs typeface="Calibri"/>
                <a:sym typeface="Calibri"/>
              </a:defRPr>
            </a:lvl9pPr>
          </a:lstStyle>
          <a:p/>
        </p:txBody>
      </p:sp>
      <p:sp>
        <p:nvSpPr>
          <p:cNvPr id="15" name="Google Shape;15;p1"/>
          <p:cNvSpPr txBox="1"/>
          <p:nvPr>
            <p:ph idx="1" type="body"/>
          </p:nvPr>
        </p:nvSpPr>
        <p:spPr>
          <a:xfrm>
            <a:off x="457200" y="1600200"/>
            <a:ext cx="8215312" cy="451167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3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700"/>
              </a:spcBef>
              <a:spcAft>
                <a:spcPts val="0"/>
              </a:spcAft>
              <a:buClr>
                <a:srgbClr val="000000"/>
              </a:buClr>
              <a:buSzPts val="1400"/>
              <a:buFont typeface="Arial"/>
              <a:buNone/>
              <a:defRPr b="0" i="0" sz="2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7" name="Google Shape;17;p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1"/>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85" name="Shape 85"/>
        <p:cNvGrpSpPr/>
        <p:nvPr/>
      </p:nvGrpSpPr>
      <p:grpSpPr>
        <a:xfrm>
          <a:off x="0" y="0"/>
          <a:ext cx="0" cy="0"/>
          <a:chOff x="0" y="0"/>
          <a:chExt cx="0" cy="0"/>
        </a:xfrm>
      </p:grpSpPr>
      <p:sp>
        <p:nvSpPr>
          <p:cNvPr id="86" name="Google Shape;86;p14"/>
          <p:cNvSpPr txBox="1"/>
          <p:nvPr/>
        </p:nvSpPr>
        <p:spPr>
          <a:xfrm>
            <a:off x="914400" y="4572000"/>
            <a:ext cx="7239000" cy="1755775"/>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Department of Computer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Sardar Patel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Times New Roman"/>
              <a:buNone/>
            </a:pPr>
            <a:r>
              <a:rPr b="1" i="0" lang="en-US" sz="1400" u="none" cap="none" strike="noStrike">
                <a:solidFill>
                  <a:srgbClr val="000000"/>
                </a:solidFill>
                <a:latin typeface="Times New Roman"/>
                <a:ea typeface="Times New Roman"/>
                <a:cs typeface="Times New Roman"/>
                <a:sym typeface="Times New Roman"/>
              </a:rPr>
              <a:t>(Autonomous Institute Affiliated to Mumbai University)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Munshi Nagar, Andheri(W), Mumbai-400058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2020-2021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00000"/>
              </a:buClr>
              <a:buSzPts val="1800"/>
              <a:buFont typeface="Times New Roman"/>
              <a:buNone/>
            </a:pPr>
            <a:r>
              <a:rPr b="1" i="0" lang="en-US" sz="1800" u="none" cap="none" strike="noStrike">
                <a:solidFill>
                  <a:srgbClr val="C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87" name="Google Shape;87;p14"/>
          <p:cNvSpPr txBox="1"/>
          <p:nvPr/>
        </p:nvSpPr>
        <p:spPr>
          <a:xfrm>
            <a:off x="2203450" y="457200"/>
            <a:ext cx="4918075" cy="2562225"/>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Bachelor of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1800"/>
              <a:buFont typeface="Times New Roman"/>
              <a:buNone/>
            </a:pPr>
            <a:r>
              <a:rPr b="0" i="0" lang="en-US" sz="1800" u="none" cap="none" strike="noStrike">
                <a:solidFill>
                  <a:srgbClr val="C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Major Project-I Presentation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2400"/>
              <a:buFont typeface="Calibri"/>
              <a:buNone/>
            </a:pPr>
            <a:r>
              <a:t/>
            </a:r>
            <a:endParaRPr b="1"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88" name="Google Shape;88;p14"/>
          <p:cNvPicPr preferRelativeResize="0"/>
          <p:nvPr/>
        </p:nvPicPr>
        <p:blipFill rotWithShape="1">
          <a:blip r:embed="rId3">
            <a:alphaModFix/>
          </a:blip>
          <a:srcRect b="0" l="0" r="0" t="0"/>
          <a:stretch/>
        </p:blipFill>
        <p:spPr>
          <a:xfrm>
            <a:off x="3810000" y="2514600"/>
            <a:ext cx="1565275" cy="15763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62" name="Shape 162"/>
        <p:cNvGrpSpPr/>
        <p:nvPr/>
      </p:nvGrpSpPr>
      <p:grpSpPr>
        <a:xfrm>
          <a:off x="0" y="0"/>
          <a:ext cx="0" cy="0"/>
          <a:chOff x="0" y="0"/>
          <a:chExt cx="0" cy="0"/>
        </a:xfrm>
      </p:grpSpPr>
      <p:sp>
        <p:nvSpPr>
          <p:cNvPr id="163" name="Google Shape;163;p2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p23"/>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p23"/>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Gaps/Issues Identified</a:t>
            </a:r>
            <a:endParaRPr b="1" sz="3600">
              <a:latin typeface="Times New Roman"/>
              <a:ea typeface="Times New Roman"/>
              <a:cs typeface="Times New Roman"/>
              <a:sym typeface="Times New Roman"/>
            </a:endParaRPr>
          </a:p>
        </p:txBody>
      </p:sp>
      <p:graphicFrame>
        <p:nvGraphicFramePr>
          <p:cNvPr id="166" name="Google Shape;166;p23"/>
          <p:cNvGraphicFramePr/>
          <p:nvPr/>
        </p:nvGraphicFramePr>
        <p:xfrm>
          <a:off x="0" y="900650"/>
          <a:ext cx="3000000" cy="3000000"/>
        </p:xfrm>
        <a:graphic>
          <a:graphicData uri="http://schemas.openxmlformats.org/drawingml/2006/table">
            <a:tbl>
              <a:tblPr>
                <a:noFill/>
                <a:tableStyleId>{E2D6C69A-7DC0-4C89-9AFD-E06C3696654C}</a:tableStyleId>
              </a:tblPr>
              <a:tblGrid>
                <a:gridCol w="799500"/>
                <a:gridCol w="2034500"/>
                <a:gridCol w="6310000"/>
              </a:tblGrid>
              <a:tr h="78050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Gaps/Issues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9531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4.</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Applying Image Warping Technique to implement Real-Time Virtual Try-on Based on Person’s 2D Image</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Very few feature points are considered , resulting in vague fitting</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There isn’t any recommendation involved, output is provided only on the basis of users input.</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Total 13 body marks are mentioned whereas feature points are implemented on just 5 marks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6998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5.</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Smart Closet</a:t>
                      </a:r>
                      <a:endParaRPr sz="1700">
                        <a:latin typeface="Times New Roman"/>
                        <a:ea typeface="Times New Roman"/>
                        <a:cs typeface="Times New Roman"/>
                        <a:sym typeface="Times New Roman"/>
                      </a:endParaRPr>
                    </a:p>
                    <a:p>
                      <a:pPr indent="0" lvl="0" marL="0" rtl="0" algn="l">
                        <a:spcBef>
                          <a:spcPts val="0"/>
                        </a:spcBef>
                        <a:spcAft>
                          <a:spcPts val="0"/>
                        </a:spcAft>
                        <a:buNone/>
                      </a:pPr>
                      <a:r>
                        <a:rPr lang="en-US" sz="1700">
                          <a:latin typeface="Times New Roman"/>
                          <a:ea typeface="Times New Roman"/>
                          <a:cs typeface="Times New Roman"/>
                          <a:sym typeface="Times New Roman"/>
                        </a:rPr>
                        <a:t>-Statistical-based apparel recommendation system</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Recommendations aren’t spontaneous but only on the basis of user previous choices.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There is no processing on the basis of color recommendations.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Static Recommendations in terms of colors are provided</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4465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6.</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Skin Segmentation based on Improved Thresholding Method</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Skin colour detection is negligible.</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Facial Elements such as eyes , nose are not segmented properly</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71" name="Shape 171"/>
        <p:cNvGrpSpPr/>
        <p:nvPr/>
      </p:nvGrpSpPr>
      <p:grpSpPr>
        <a:xfrm>
          <a:off x="0" y="0"/>
          <a:ext cx="0" cy="0"/>
          <a:chOff x="0" y="0"/>
          <a:chExt cx="0" cy="0"/>
        </a:xfrm>
      </p:grpSpPr>
      <p:sp>
        <p:nvSpPr>
          <p:cNvPr id="172" name="Google Shape;172;p2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p24"/>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p24"/>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Gaps/Issues Identified</a:t>
            </a:r>
            <a:endParaRPr b="1" sz="3600">
              <a:latin typeface="Times New Roman"/>
              <a:ea typeface="Times New Roman"/>
              <a:cs typeface="Times New Roman"/>
              <a:sym typeface="Times New Roman"/>
            </a:endParaRPr>
          </a:p>
        </p:txBody>
      </p:sp>
      <p:graphicFrame>
        <p:nvGraphicFramePr>
          <p:cNvPr id="175" name="Google Shape;175;p24"/>
          <p:cNvGraphicFramePr/>
          <p:nvPr/>
        </p:nvGraphicFramePr>
        <p:xfrm>
          <a:off x="0" y="926925"/>
          <a:ext cx="3000000" cy="3000000"/>
        </p:xfrm>
        <a:graphic>
          <a:graphicData uri="http://schemas.openxmlformats.org/drawingml/2006/table">
            <a:tbl>
              <a:tblPr>
                <a:noFill/>
                <a:tableStyleId>{E2D6C69A-7DC0-4C89-9AFD-E06C3696654C}</a:tableStyleId>
              </a:tblPr>
              <a:tblGrid>
                <a:gridCol w="799500"/>
                <a:gridCol w="2034500"/>
                <a:gridCol w="6310000"/>
              </a:tblGrid>
              <a:tr h="75465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Gaps/Issues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3986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7.</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Personalized Clothing Recommendation Based on Knowledge Graph</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Need to construct knowledge graph for user, clothing and context</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Used basic apriori algorithm which not give maximum accuracy as compare to other algorithm.</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6443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8.</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Personalized Clothing-Recommendation System based on a Modified Bayesian Network</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User need to give the preferences and feedback for every time.</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Clothes item information is taken by RFID.</a:t>
                      </a:r>
                      <a:endParaRPr sz="17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Internet or refer to magazines to learn a user’s preferences without direct user input,</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21017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9.</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Weather-to-garment: Weather-oriented Clothing Recommendation</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system only restricted to weather condition so many time can not gives best recommendation.</a:t>
                      </a:r>
                      <a:endParaRPr sz="17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Weather dataset need to update every time.</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Used Alexnet &amp; Normalized Discounted Cumulative Gain (NDCG) that is extra technology needed.</a:t>
                      </a:r>
                      <a:endParaRPr sz="17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80" name="Shape 180"/>
        <p:cNvGrpSpPr/>
        <p:nvPr/>
      </p:nvGrpSpPr>
      <p:grpSpPr>
        <a:xfrm>
          <a:off x="0" y="0"/>
          <a:ext cx="0" cy="0"/>
          <a:chOff x="0" y="0"/>
          <a:chExt cx="0" cy="0"/>
        </a:xfrm>
      </p:grpSpPr>
      <p:sp>
        <p:nvSpPr>
          <p:cNvPr id="181" name="Google Shape;181;p2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25"/>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25"/>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lang="en-US" sz="3600">
                <a:latin typeface="Times New Roman"/>
                <a:ea typeface="Times New Roman"/>
                <a:cs typeface="Times New Roman"/>
                <a:sym typeface="Times New Roman"/>
              </a:rPr>
              <a:t>Research Problems</a:t>
            </a:r>
            <a:endParaRPr/>
          </a:p>
        </p:txBody>
      </p:sp>
      <p:sp>
        <p:nvSpPr>
          <p:cNvPr id="184" name="Google Shape;184;p25"/>
          <p:cNvSpPr txBox="1"/>
          <p:nvPr>
            <p:ph idx="1" type="body"/>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317500" lvl="0" marL="457200" rtl="0" algn="l">
              <a:spcBef>
                <a:spcPts val="0"/>
              </a:spcBef>
              <a:spcAft>
                <a:spcPts val="0"/>
              </a:spcAft>
              <a:buClr>
                <a:schemeClr val="dk1"/>
              </a:buClr>
              <a:buSzPts val="1400"/>
              <a:buChar char="●"/>
            </a:pPr>
            <a:r>
              <a:rPr lang="en-US" sz="3000"/>
              <a:t>T</a:t>
            </a:r>
            <a:r>
              <a:rPr lang="en-US" sz="3000"/>
              <a:t>he skin tone detection and classification into different Indian skin tones.</a:t>
            </a:r>
            <a:endParaRPr sz="3000"/>
          </a:p>
          <a:p>
            <a:pPr indent="0" lvl="0" marL="457200" rtl="0" algn="l">
              <a:spcBef>
                <a:spcPts val="1000"/>
              </a:spcBef>
              <a:spcAft>
                <a:spcPts val="0"/>
              </a:spcAft>
              <a:buNone/>
            </a:pPr>
            <a:r>
              <a:t/>
            </a:r>
            <a:endParaRPr sz="3000"/>
          </a:p>
          <a:p>
            <a:pPr indent="-317500" lvl="0" marL="457200" rtl="0" algn="l">
              <a:spcBef>
                <a:spcPts val="1000"/>
              </a:spcBef>
              <a:spcAft>
                <a:spcPts val="0"/>
              </a:spcAft>
              <a:buClr>
                <a:schemeClr val="dk1"/>
              </a:buClr>
              <a:buSzPts val="1400"/>
              <a:buChar char="●"/>
            </a:pPr>
            <a:r>
              <a:rPr lang="en-US" sz="3000"/>
              <a:t>Clothes fitting issues in virtual try-on module.</a:t>
            </a:r>
            <a:endParaRPr sz="3000"/>
          </a:p>
          <a:p>
            <a:pPr indent="0" lvl="0" marL="457200" rtl="0" algn="l">
              <a:spcBef>
                <a:spcPts val="1000"/>
              </a:spcBef>
              <a:spcAft>
                <a:spcPts val="0"/>
              </a:spcAft>
              <a:buNone/>
            </a:pPr>
            <a:r>
              <a:t/>
            </a:r>
            <a:endParaRPr sz="3000"/>
          </a:p>
          <a:p>
            <a:pPr indent="-317500" lvl="0" marL="457200" rtl="0" algn="l">
              <a:spcBef>
                <a:spcPts val="1000"/>
              </a:spcBef>
              <a:spcAft>
                <a:spcPts val="0"/>
              </a:spcAft>
              <a:buClr>
                <a:schemeClr val="dk1"/>
              </a:buClr>
              <a:buSzPts val="1400"/>
              <a:buChar char="●"/>
            </a:pPr>
            <a:r>
              <a:rPr lang="en-US" sz="3000"/>
              <a:t>Recommendation based on skin tones.</a:t>
            </a:r>
            <a:endParaRPr sz="3000"/>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89" name="Shape 189"/>
        <p:cNvGrpSpPr/>
        <p:nvPr/>
      </p:nvGrpSpPr>
      <p:grpSpPr>
        <a:xfrm>
          <a:off x="0" y="0"/>
          <a:ext cx="0" cy="0"/>
          <a:chOff x="0" y="0"/>
          <a:chExt cx="0" cy="0"/>
        </a:xfrm>
      </p:grpSpPr>
      <p:sp>
        <p:nvSpPr>
          <p:cNvPr id="190" name="Google Shape;190;p2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26"/>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p26"/>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lang="en-US" sz="3600">
                <a:latin typeface="Times New Roman"/>
                <a:ea typeface="Times New Roman"/>
                <a:cs typeface="Times New Roman"/>
                <a:sym typeface="Times New Roman"/>
              </a:rPr>
              <a:t>Problem Statement</a:t>
            </a:r>
            <a:endParaRPr/>
          </a:p>
        </p:txBody>
      </p:sp>
      <p:sp>
        <p:nvSpPr>
          <p:cNvPr id="193" name="Google Shape;193;p26"/>
          <p:cNvSpPr txBox="1"/>
          <p:nvPr>
            <p:ph idx="1" type="body"/>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People usually find it difficult to get the best clothing color combinations that suit their skin tone well and go well with the existing fashion trends.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aim is to develop a complexion based clothing color recommendation system that will help to choose the best possible clothes color combinations.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It will also allow the users to virtually visualize how they will look in the recommended color combinations.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application will allow users to make best choices with their clothes color combinations and thus saving their time and energy in even trying out the clothes.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Easy for merchants to master the real-time demand of consumers.</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98" name="Shape 198"/>
        <p:cNvGrpSpPr/>
        <p:nvPr/>
      </p:nvGrpSpPr>
      <p:grpSpPr>
        <a:xfrm>
          <a:off x="0" y="0"/>
          <a:ext cx="0" cy="0"/>
          <a:chOff x="0" y="0"/>
          <a:chExt cx="0" cy="0"/>
        </a:xfrm>
      </p:grpSpPr>
      <p:sp>
        <p:nvSpPr>
          <p:cNvPr id="199" name="Google Shape;199;p2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p27"/>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p27"/>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Motivation</a:t>
            </a:r>
            <a:endParaRPr/>
          </a:p>
        </p:txBody>
      </p:sp>
      <p:sp>
        <p:nvSpPr>
          <p:cNvPr id="202" name="Google Shape;202;p27"/>
          <p:cNvSpPr txBox="1"/>
          <p:nvPr>
            <p:ph idx="1" type="body"/>
          </p:nvPr>
        </p:nvSpPr>
        <p:spPr>
          <a:xfrm>
            <a:off x="457200" y="1600200"/>
            <a:ext cx="8223250" cy="4519612"/>
          </a:xfrm>
          <a:prstGeom prst="rect">
            <a:avLst/>
          </a:prstGeom>
          <a:noFill/>
          <a:ln>
            <a:noFill/>
          </a:ln>
        </p:spPr>
        <p:txBody>
          <a:bodyPr anchorCtr="0" anchor="t" bIns="46800" lIns="90000" spcFirstLastPara="1" rIns="90000" wrap="square" tIns="46800">
            <a:noAutofit/>
          </a:bodyPr>
          <a:lstStyle/>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Constant confusion in selection of suitable color of outfit.</a:t>
            </a:r>
            <a:endParaRPr sz="2400">
              <a:solidFill>
                <a:schemeClr val="dk1"/>
              </a:solidFill>
              <a:latin typeface="Times New Roman"/>
              <a:ea typeface="Times New Roman"/>
              <a:cs typeface="Times New Roman"/>
              <a:sym typeface="Times New Roman"/>
            </a:endParaRPr>
          </a:p>
          <a:p>
            <a:pPr indent="-228600" lvl="1" marL="91440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Perplexity in figuring out perfect outfits just by looking at the photos on social media. </a:t>
            </a:r>
            <a:endParaRPr sz="2400">
              <a:solidFill>
                <a:schemeClr val="dk1"/>
              </a:solidFill>
              <a:latin typeface="Times New Roman"/>
              <a:ea typeface="Times New Roman"/>
              <a:cs typeface="Times New Roman"/>
              <a:sym typeface="Times New Roman"/>
            </a:endParaRPr>
          </a:p>
          <a:p>
            <a:pPr indent="-228600" lvl="1" marL="91440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Recapturing the essence of Fashion.</a:t>
            </a:r>
            <a:endParaRPr sz="2400">
              <a:solidFill>
                <a:schemeClr val="dk1"/>
              </a:solidFill>
              <a:latin typeface="Times New Roman"/>
              <a:ea typeface="Times New Roman"/>
              <a:cs typeface="Times New Roman"/>
              <a:sym typeface="Times New Roman"/>
            </a:endParaRPr>
          </a:p>
          <a:p>
            <a:pPr indent="-228600" lvl="1" marL="91440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Temporal clothing functions (weather, social activity, practicality, mood, and physical self).</a:t>
            </a:r>
            <a:endParaRPr sz="2400">
              <a:solidFill>
                <a:schemeClr val="dk1"/>
              </a:solidFill>
              <a:latin typeface="Times New Roman"/>
              <a:ea typeface="Times New Roman"/>
              <a:cs typeface="Times New Roman"/>
              <a:sym typeface="Times New Roman"/>
            </a:endParaRPr>
          </a:p>
          <a:p>
            <a:pPr indent="-228600" lvl="1" marL="91440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Constant factors such as clothing orientation and personality dimensions.</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07" name="Shape 207"/>
        <p:cNvGrpSpPr/>
        <p:nvPr/>
      </p:nvGrpSpPr>
      <p:grpSpPr>
        <a:xfrm>
          <a:off x="0" y="0"/>
          <a:ext cx="0" cy="0"/>
          <a:chOff x="0" y="0"/>
          <a:chExt cx="0" cy="0"/>
        </a:xfrm>
      </p:grpSpPr>
      <p:sp>
        <p:nvSpPr>
          <p:cNvPr id="208" name="Google Shape;208;p2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28"/>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 name="Google Shape;210;p28"/>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Objectives</a:t>
            </a:r>
            <a:endParaRPr/>
          </a:p>
        </p:txBody>
      </p:sp>
      <p:sp>
        <p:nvSpPr>
          <p:cNvPr id="211" name="Google Shape;211;p28"/>
          <p:cNvSpPr txBox="1"/>
          <p:nvPr>
            <p:ph idx="1" type="body"/>
          </p:nvPr>
        </p:nvSpPr>
        <p:spPr>
          <a:xfrm>
            <a:off x="457200" y="1600200"/>
            <a:ext cx="8223250" cy="4519612"/>
          </a:xfrm>
          <a:prstGeom prst="rect">
            <a:avLst/>
          </a:prstGeom>
          <a:noFill/>
          <a:ln>
            <a:noFill/>
          </a:ln>
        </p:spPr>
        <p:txBody>
          <a:bodyPr anchorCtr="0" anchor="t" bIns="46800" lIns="90000" spcFirstLastPara="1" rIns="90000" wrap="square" tIns="46800">
            <a:noAutofit/>
          </a:bodyPr>
          <a:lstStyle/>
          <a:p>
            <a:pPr indent="-381000" lvl="0" marL="457200" rtl="0" algn="l">
              <a:spcBef>
                <a:spcPts val="0"/>
              </a:spcBef>
              <a:spcAft>
                <a:spcPts val="0"/>
              </a:spcAft>
              <a:buClr>
                <a:srgbClr val="222222"/>
              </a:buClr>
              <a:buSzPts val="2400"/>
              <a:buFont typeface="Times New Roman"/>
              <a:buChar char="●"/>
            </a:pPr>
            <a:r>
              <a:rPr lang="en-US" sz="2400">
                <a:solidFill>
                  <a:srgbClr val="222222"/>
                </a:solidFill>
                <a:latin typeface="Times New Roman"/>
                <a:ea typeface="Times New Roman"/>
                <a:cs typeface="Times New Roman"/>
                <a:sym typeface="Times New Roman"/>
              </a:rPr>
              <a:t>To study current consumer trends and identify target demographics.</a:t>
            </a:r>
            <a:endParaRPr sz="2400">
              <a:solidFill>
                <a:srgbClr val="222222"/>
              </a:solidFill>
              <a:latin typeface="Times New Roman"/>
              <a:ea typeface="Times New Roman"/>
              <a:cs typeface="Times New Roman"/>
              <a:sym typeface="Times New Roman"/>
            </a:endParaRPr>
          </a:p>
          <a:p>
            <a:pPr indent="-228600" lvl="1" marL="914400" rtl="0" algn="l">
              <a:spcBef>
                <a:spcPts val="0"/>
              </a:spcBef>
              <a:spcAft>
                <a:spcPts val="0"/>
              </a:spcAft>
              <a:buClr>
                <a:srgbClr val="222222"/>
              </a:buClr>
              <a:buSzPts val="2400"/>
              <a:buFont typeface="Times New Roman"/>
              <a:buNone/>
            </a:pPr>
            <a:r>
              <a:t/>
            </a:r>
            <a:endParaRPr sz="2400">
              <a:solidFill>
                <a:srgbClr val="222222"/>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provide the most suitable color combination.</a:t>
            </a:r>
            <a:endParaRPr sz="2400">
              <a:solidFill>
                <a:schemeClr val="dk1"/>
              </a:solidFill>
              <a:latin typeface="Times New Roman"/>
              <a:ea typeface="Times New Roman"/>
              <a:cs typeface="Times New Roman"/>
              <a:sym typeface="Times New Roman"/>
            </a:endParaRPr>
          </a:p>
          <a:p>
            <a:pPr indent="-228600" lvl="1" marL="91440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promote an understanding of fashion and outfits . </a:t>
            </a:r>
            <a:endParaRPr sz="2400">
              <a:solidFill>
                <a:schemeClr val="dk1"/>
              </a:solidFill>
              <a:latin typeface="Times New Roman"/>
              <a:ea typeface="Times New Roman"/>
              <a:cs typeface="Times New Roman"/>
              <a:sym typeface="Times New Roman"/>
            </a:endParaRPr>
          </a:p>
          <a:p>
            <a:pPr indent="-228600" lvl="1" marL="91440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minimise time and energy required to select among options and try it on mobile screen.</a:t>
            </a:r>
            <a:endParaRPr sz="2400">
              <a:solidFill>
                <a:schemeClr val="dk1"/>
              </a:solidFill>
              <a:latin typeface="Times New Roman"/>
              <a:ea typeface="Times New Roman"/>
              <a:cs typeface="Times New Roman"/>
              <a:sym typeface="Times New Roman"/>
            </a:endParaRPr>
          </a:p>
          <a:p>
            <a:pPr indent="-228600" lvl="1" marL="91440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provide a personalised experience in relation to various events and variable factors like weather.</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16" name="Shape 216"/>
        <p:cNvGrpSpPr/>
        <p:nvPr/>
      </p:nvGrpSpPr>
      <p:grpSpPr>
        <a:xfrm>
          <a:off x="0" y="0"/>
          <a:ext cx="0" cy="0"/>
          <a:chOff x="0" y="0"/>
          <a:chExt cx="0" cy="0"/>
        </a:xfrm>
      </p:grpSpPr>
      <p:sp>
        <p:nvSpPr>
          <p:cNvPr id="217" name="Google Shape;217;p2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p29"/>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9" name="Google Shape;219;p29"/>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Expected Outcomes</a:t>
            </a:r>
            <a:endParaRPr/>
          </a:p>
        </p:txBody>
      </p:sp>
      <p:sp>
        <p:nvSpPr>
          <p:cNvPr id="220" name="Google Shape;220;p29"/>
          <p:cNvSpPr txBox="1"/>
          <p:nvPr>
            <p:ph idx="1" type="body"/>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636270" lvl="0" marL="55245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Skin Detection and Classification Module</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636270" lvl="0" marL="55245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Weather and Event Based recommendation Module</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636270" lvl="0" marL="55245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Color recommendation Module</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636270" lvl="0" marL="55245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Virtual Try On Module</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25" name="Shape 225"/>
        <p:cNvGrpSpPr/>
        <p:nvPr/>
      </p:nvGrpSpPr>
      <p:grpSpPr>
        <a:xfrm>
          <a:off x="0" y="0"/>
          <a:ext cx="0" cy="0"/>
          <a:chOff x="0" y="0"/>
          <a:chExt cx="0" cy="0"/>
        </a:xfrm>
      </p:grpSpPr>
      <p:sp>
        <p:nvSpPr>
          <p:cNvPr id="226" name="Google Shape;226;p3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30"/>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p30"/>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lang="en-US" sz="3600">
                <a:latin typeface="Times New Roman"/>
                <a:ea typeface="Times New Roman"/>
                <a:cs typeface="Times New Roman"/>
                <a:sym typeface="Times New Roman"/>
              </a:rPr>
              <a:t>Scope</a:t>
            </a:r>
            <a:endParaRPr/>
          </a:p>
        </p:txBody>
      </p:sp>
      <p:sp>
        <p:nvSpPr>
          <p:cNvPr id="229" name="Google Shape;229;p30"/>
          <p:cNvSpPr txBox="1"/>
          <p:nvPr>
            <p:ph idx="1" type="body"/>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636270" lvl="0" marL="55245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recognize the skin complexion from an image.</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636270" lvl="0" marL="55245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Recommend perfect color combination on the identified skin complexion.</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636270" lvl="0" marL="55245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Improving the accuracy of outfit fitting the body.</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636270" lvl="0" marL="55245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identify the whether anywhere in the world and recommend suitable solution accordingly.</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0" y="152400"/>
            <a:ext cx="9144000" cy="8238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rPr b="1" lang="en-US" sz="3600">
                <a:solidFill>
                  <a:schemeClr val="dk1"/>
                </a:solidFill>
                <a:latin typeface="Times New Roman"/>
                <a:ea typeface="Times New Roman"/>
                <a:cs typeface="Times New Roman"/>
                <a:sym typeface="Times New Roman"/>
              </a:rPr>
              <a:t>Functional and Non-functional requirements</a:t>
            </a:r>
            <a:endParaRPr/>
          </a:p>
        </p:txBody>
      </p:sp>
      <p:sp>
        <p:nvSpPr>
          <p:cNvPr id="235" name="Google Shape;235;p31"/>
          <p:cNvSpPr txBox="1"/>
          <p:nvPr>
            <p:ph idx="1" type="body"/>
          </p:nvPr>
        </p:nvSpPr>
        <p:spPr>
          <a:xfrm>
            <a:off x="630388" y="690563"/>
            <a:ext cx="3868800" cy="823800"/>
          </a:xfrm>
          <a:prstGeom prst="rect">
            <a:avLst/>
          </a:prstGeom>
        </p:spPr>
        <p:txBody>
          <a:bodyPr anchorCtr="0" anchor="b" bIns="46800" lIns="90000" spcFirstLastPara="1" rIns="90000" wrap="square" tIns="46800">
            <a:noAutofit/>
          </a:bodyPr>
          <a:lstStyle/>
          <a:p>
            <a:pPr indent="0" lvl="0" marL="0" rtl="0" algn="ctr">
              <a:spcBef>
                <a:spcPts val="800"/>
              </a:spcBef>
              <a:spcAft>
                <a:spcPts val="0"/>
              </a:spcAft>
              <a:buNone/>
            </a:pPr>
            <a:r>
              <a:rPr lang="en-US">
                <a:latin typeface="Times New Roman"/>
                <a:ea typeface="Times New Roman"/>
                <a:cs typeface="Times New Roman"/>
                <a:sym typeface="Times New Roman"/>
              </a:rPr>
              <a:t>Functional</a:t>
            </a:r>
            <a:endParaRPr>
              <a:latin typeface="Times New Roman"/>
              <a:ea typeface="Times New Roman"/>
              <a:cs typeface="Times New Roman"/>
              <a:sym typeface="Times New Roman"/>
            </a:endParaRPr>
          </a:p>
        </p:txBody>
      </p:sp>
      <p:sp>
        <p:nvSpPr>
          <p:cNvPr id="236" name="Google Shape;236;p31"/>
          <p:cNvSpPr txBox="1"/>
          <p:nvPr>
            <p:ph idx="2" type="body"/>
          </p:nvPr>
        </p:nvSpPr>
        <p:spPr>
          <a:xfrm>
            <a:off x="202900" y="1666875"/>
            <a:ext cx="4296300" cy="5238900"/>
          </a:xfrm>
          <a:prstGeom prst="rect">
            <a:avLst/>
          </a:prstGeom>
        </p:spPr>
        <p:txBody>
          <a:bodyPr anchorCtr="0" anchor="t" bIns="46800" lIns="90000" spcFirstLastPara="1" rIns="90000" wrap="square" tIns="46800">
            <a:noAutofit/>
          </a:bodyPr>
          <a:lstStyle/>
          <a:p>
            <a:pPr indent="-358775" lvl="0" marL="457200" rtl="0" algn="l">
              <a:spcBef>
                <a:spcPts val="800"/>
              </a:spcBef>
              <a:spcAft>
                <a:spcPts val="0"/>
              </a:spcAft>
              <a:buSzPts val="2050"/>
              <a:buFont typeface="Times New Roman"/>
              <a:buChar char="●"/>
            </a:pPr>
            <a:r>
              <a:rPr lang="en-US" sz="2050">
                <a:solidFill>
                  <a:schemeClr val="dk1"/>
                </a:solidFill>
                <a:latin typeface="Times New Roman"/>
                <a:ea typeface="Times New Roman"/>
                <a:cs typeface="Times New Roman"/>
                <a:sym typeface="Times New Roman"/>
              </a:rPr>
              <a:t>The system needs to be interactive and provide real time features.</a:t>
            </a:r>
            <a:endParaRPr sz="2050">
              <a:solidFill>
                <a:schemeClr val="dk1"/>
              </a:solidFill>
              <a:latin typeface="Times New Roman"/>
              <a:ea typeface="Times New Roman"/>
              <a:cs typeface="Times New Roman"/>
              <a:sym typeface="Times New Roman"/>
            </a:endParaRPr>
          </a:p>
          <a:p>
            <a:pPr indent="-358775" lvl="0" marL="457200" rtl="0" algn="l">
              <a:spcBef>
                <a:spcPts val="0"/>
              </a:spcBef>
              <a:spcAft>
                <a:spcPts val="0"/>
              </a:spcAft>
              <a:buClr>
                <a:schemeClr val="dk1"/>
              </a:buClr>
              <a:buSzPts val="2050"/>
              <a:buFont typeface="Times New Roman"/>
              <a:buChar char="●"/>
            </a:pPr>
            <a:r>
              <a:rPr lang="en-US" sz="2050">
                <a:solidFill>
                  <a:schemeClr val="dk1"/>
                </a:solidFill>
                <a:latin typeface="Times New Roman"/>
                <a:ea typeface="Times New Roman"/>
                <a:cs typeface="Times New Roman"/>
                <a:sym typeface="Times New Roman"/>
              </a:rPr>
              <a:t>Precise recommendations are required to be given by the system.</a:t>
            </a:r>
            <a:endParaRPr sz="2050">
              <a:solidFill>
                <a:schemeClr val="dk1"/>
              </a:solidFill>
              <a:latin typeface="Times New Roman"/>
              <a:ea typeface="Times New Roman"/>
              <a:cs typeface="Times New Roman"/>
              <a:sym typeface="Times New Roman"/>
            </a:endParaRPr>
          </a:p>
          <a:p>
            <a:pPr indent="-358775" lvl="0" marL="457200" rtl="0" algn="l">
              <a:spcBef>
                <a:spcPts val="0"/>
              </a:spcBef>
              <a:spcAft>
                <a:spcPts val="0"/>
              </a:spcAft>
              <a:buSzPts val="2050"/>
              <a:buFont typeface="Times New Roman"/>
              <a:buChar char="●"/>
            </a:pPr>
            <a:r>
              <a:rPr lang="en-US" sz="2050">
                <a:latin typeface="Times New Roman"/>
                <a:ea typeface="Times New Roman"/>
                <a:cs typeface="Times New Roman"/>
                <a:sym typeface="Times New Roman"/>
              </a:rPr>
              <a:t>The system needs to analyze the customers wishlist to give personalized recommendations.</a:t>
            </a:r>
            <a:endParaRPr sz="2050">
              <a:latin typeface="Times New Roman"/>
              <a:ea typeface="Times New Roman"/>
              <a:cs typeface="Times New Roman"/>
              <a:sym typeface="Times New Roman"/>
            </a:endParaRPr>
          </a:p>
          <a:p>
            <a:pPr indent="-358775" lvl="0" marL="457200" rtl="0" algn="l">
              <a:spcBef>
                <a:spcPts val="0"/>
              </a:spcBef>
              <a:spcAft>
                <a:spcPts val="0"/>
              </a:spcAft>
              <a:buSzPts val="2050"/>
              <a:buFont typeface="Times New Roman"/>
              <a:buChar char="●"/>
            </a:pPr>
            <a:r>
              <a:rPr lang="en-US" sz="2050">
                <a:latin typeface="Times New Roman"/>
                <a:ea typeface="Times New Roman"/>
                <a:cs typeface="Times New Roman"/>
                <a:sym typeface="Times New Roman"/>
              </a:rPr>
              <a:t>It has to provide precise weather details over locations.</a:t>
            </a:r>
            <a:endParaRPr sz="2050">
              <a:latin typeface="Times New Roman"/>
              <a:ea typeface="Times New Roman"/>
              <a:cs typeface="Times New Roman"/>
              <a:sym typeface="Times New Roman"/>
            </a:endParaRPr>
          </a:p>
          <a:p>
            <a:pPr indent="-358775" lvl="0" marL="457200" rtl="0" algn="l">
              <a:spcBef>
                <a:spcPts val="0"/>
              </a:spcBef>
              <a:spcAft>
                <a:spcPts val="0"/>
              </a:spcAft>
              <a:buSzPts val="2050"/>
              <a:buFont typeface="Times New Roman"/>
              <a:buChar char="●"/>
            </a:pPr>
            <a:r>
              <a:rPr lang="en-US" sz="2050">
                <a:latin typeface="Times New Roman"/>
                <a:ea typeface="Times New Roman"/>
                <a:cs typeface="Times New Roman"/>
                <a:sym typeface="Times New Roman"/>
              </a:rPr>
              <a:t>The user's preferences have to be given priority.</a:t>
            </a:r>
            <a:endParaRPr sz="2050">
              <a:latin typeface="Times New Roman"/>
              <a:ea typeface="Times New Roman"/>
              <a:cs typeface="Times New Roman"/>
              <a:sym typeface="Times New Roman"/>
            </a:endParaRPr>
          </a:p>
        </p:txBody>
      </p:sp>
      <p:sp>
        <p:nvSpPr>
          <p:cNvPr id="237" name="Google Shape;237;p31"/>
          <p:cNvSpPr txBox="1"/>
          <p:nvPr>
            <p:ph idx="3" type="body"/>
          </p:nvPr>
        </p:nvSpPr>
        <p:spPr>
          <a:xfrm>
            <a:off x="4629150" y="690563"/>
            <a:ext cx="3887700" cy="823800"/>
          </a:xfrm>
          <a:prstGeom prst="rect">
            <a:avLst/>
          </a:prstGeom>
        </p:spPr>
        <p:txBody>
          <a:bodyPr anchorCtr="0" anchor="b" bIns="46800" lIns="90000" spcFirstLastPara="1" rIns="90000" wrap="square" tIns="46800">
            <a:noAutofit/>
          </a:bodyPr>
          <a:lstStyle/>
          <a:p>
            <a:pPr indent="0" lvl="0" marL="0" rtl="0" algn="ctr">
              <a:spcBef>
                <a:spcPts val="800"/>
              </a:spcBef>
              <a:spcAft>
                <a:spcPts val="0"/>
              </a:spcAft>
              <a:buNone/>
            </a:pPr>
            <a:r>
              <a:rPr lang="en-US">
                <a:latin typeface="Times New Roman"/>
                <a:ea typeface="Times New Roman"/>
                <a:cs typeface="Times New Roman"/>
                <a:sym typeface="Times New Roman"/>
              </a:rPr>
              <a:t>Non-Functional</a:t>
            </a:r>
            <a:endParaRPr>
              <a:latin typeface="Times New Roman"/>
              <a:ea typeface="Times New Roman"/>
              <a:cs typeface="Times New Roman"/>
              <a:sym typeface="Times New Roman"/>
            </a:endParaRPr>
          </a:p>
        </p:txBody>
      </p:sp>
      <p:sp>
        <p:nvSpPr>
          <p:cNvPr id="238" name="Google Shape;238;p31"/>
          <p:cNvSpPr txBox="1"/>
          <p:nvPr>
            <p:ph idx="4" type="body"/>
          </p:nvPr>
        </p:nvSpPr>
        <p:spPr>
          <a:xfrm>
            <a:off x="4629150" y="1590675"/>
            <a:ext cx="4296300" cy="5238900"/>
          </a:xfrm>
          <a:prstGeom prst="rect">
            <a:avLst/>
          </a:prstGeom>
        </p:spPr>
        <p:txBody>
          <a:bodyPr anchorCtr="0" anchor="t" bIns="46800" lIns="90000" spcFirstLastPara="1" rIns="90000" wrap="square" tIns="46800">
            <a:noAutofit/>
          </a:bodyPr>
          <a:lstStyle/>
          <a:p>
            <a:pPr indent="-355600" lvl="0" marL="457200" rtl="0" algn="l">
              <a:spcBef>
                <a:spcPts val="800"/>
              </a:spcBef>
              <a:spcAft>
                <a:spcPts val="0"/>
              </a:spcAft>
              <a:buSzPts val="2000"/>
              <a:buFont typeface="Times New Roman"/>
              <a:buChar char="●"/>
            </a:pPr>
            <a:r>
              <a:rPr lang="en-US" sz="2000">
                <a:latin typeface="Times New Roman"/>
                <a:ea typeface="Times New Roman"/>
                <a:cs typeface="Times New Roman"/>
                <a:sym typeface="Times New Roman"/>
              </a:rPr>
              <a:t>The system needs a strong security mechanism in place so that unauthorized users are not allowed access.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A user should get the required data during the fetch request easily.</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Responses to queries shall be quick after the user submits the query.</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The system should have 24/7 availability.</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The system should work on real time data.</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Better component design to get better performance during peak time.</a:t>
            </a:r>
            <a:endParaRPr sz="2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ctrTitle"/>
          </p:nvPr>
        </p:nvSpPr>
        <p:spPr>
          <a:xfrm>
            <a:off x="1143000" y="2780100"/>
            <a:ext cx="6858000" cy="1297800"/>
          </a:xfrm>
          <a:prstGeom prst="rect">
            <a:avLst/>
          </a:prstGeom>
        </p:spPr>
        <p:txBody>
          <a:bodyPr anchorCtr="0" anchor="b" bIns="46800" lIns="90000" spcFirstLastPara="1" rIns="90000" wrap="square" tIns="46800">
            <a:noAutofit/>
          </a:bodyPr>
          <a:lstStyle/>
          <a:p>
            <a:pPr indent="0" lvl="0" marL="0" rtl="0" algn="ctr">
              <a:spcBef>
                <a:spcPts val="0"/>
              </a:spcBef>
              <a:spcAft>
                <a:spcPts val="0"/>
              </a:spcAft>
              <a:buNone/>
            </a:pPr>
            <a:r>
              <a:rPr b="1" lang="en-US" sz="3600">
                <a:solidFill>
                  <a:schemeClr val="dk1"/>
                </a:solidFill>
                <a:latin typeface="Times New Roman"/>
                <a:ea typeface="Times New Roman"/>
                <a:cs typeface="Times New Roman"/>
                <a:sym typeface="Times New Roman"/>
              </a:rPr>
              <a:t>System Design/ Methodology/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93" name="Shape 93"/>
        <p:cNvGrpSpPr/>
        <p:nvPr/>
      </p:nvGrpSpPr>
      <p:grpSpPr>
        <a:xfrm>
          <a:off x="0" y="0"/>
          <a:ext cx="0" cy="0"/>
          <a:chOff x="0" y="0"/>
          <a:chExt cx="0" cy="0"/>
        </a:xfrm>
      </p:grpSpPr>
      <p:sp>
        <p:nvSpPr>
          <p:cNvPr id="94" name="Google Shape;94;p15"/>
          <p:cNvSpPr txBox="1"/>
          <p:nvPr/>
        </p:nvSpPr>
        <p:spPr>
          <a:xfrm>
            <a:off x="576262" y="685800"/>
            <a:ext cx="8034337" cy="7043737"/>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A  PRESENTATION  ON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Times New Roman"/>
              <a:buNone/>
            </a:pPr>
            <a:r>
              <a:rPr b="1" i="0" lang="en-US" sz="3200" u="none" cap="none" strike="noStrike">
                <a:solidFill>
                  <a:srgbClr val="000000"/>
                </a:solidFill>
                <a:latin typeface="Times New Roman"/>
                <a:ea typeface="Times New Roman"/>
                <a:cs typeface="Times New Roman"/>
                <a:sym typeface="Times New Roman"/>
              </a:rPr>
              <a:t>“</a:t>
            </a:r>
            <a:r>
              <a:rPr b="1" lang="en-US" sz="3200">
                <a:latin typeface="Times New Roman"/>
                <a:ea typeface="Times New Roman"/>
                <a:cs typeface="Times New Roman"/>
                <a:sym typeface="Times New Roman"/>
              </a:rPr>
              <a:t>Pocket Fashionista - A Complexion based Outfit Color Advisor using Neural Networks</a:t>
            </a:r>
            <a:r>
              <a:rPr b="1" i="0" lang="en-US" sz="32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By</a:t>
            </a:r>
            <a:r>
              <a:rPr b="1" i="0"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Tejashri Wagh - 2018230077</a:t>
            </a:r>
            <a:endParaRPr b="1" sz="20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 Anisha Gharat - 2018230071</a:t>
            </a:r>
            <a:endParaRPr b="1" sz="20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 Siddesh Sonawane - 2017130059</a:t>
            </a:r>
            <a:endParaRPr b="1" sz="2000">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  Under the guidance of </a:t>
            </a:r>
            <a:endParaRPr b="1" i="0" sz="18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Times New Roman"/>
              <a:buNone/>
            </a:pPr>
            <a:r>
              <a:rPr b="1" lang="en-US" sz="2000">
                <a:latin typeface="Times New Roman"/>
                <a:ea typeface="Times New Roman"/>
                <a:cs typeface="Times New Roman"/>
                <a:sym typeface="Times New Roman"/>
              </a:rPr>
              <a:t> Prof. Reeta Koshy</a:t>
            </a:r>
            <a:r>
              <a:rPr b="1" i="0" lang="en-US" sz="20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Calibri"/>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48" name="Shape 248"/>
        <p:cNvGrpSpPr/>
        <p:nvPr/>
      </p:nvGrpSpPr>
      <p:grpSpPr>
        <a:xfrm>
          <a:off x="0" y="0"/>
          <a:ext cx="0" cy="0"/>
          <a:chOff x="0" y="0"/>
          <a:chExt cx="0" cy="0"/>
        </a:xfrm>
      </p:grpSpPr>
      <p:sp>
        <p:nvSpPr>
          <p:cNvPr id="249" name="Google Shape;249;p3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0" name="Google Shape;250;p33"/>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 name="Google Shape;251;p33"/>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SzPts val="3600"/>
              <a:buNone/>
            </a:pPr>
            <a:r>
              <a:rPr b="1" lang="en-US" sz="3600">
                <a:latin typeface="Times New Roman"/>
                <a:ea typeface="Times New Roman"/>
                <a:cs typeface="Times New Roman"/>
                <a:sym typeface="Times New Roman"/>
              </a:rPr>
              <a:t>System</a:t>
            </a:r>
            <a:endParaRPr b="1" sz="3600">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Design</a:t>
            </a:r>
            <a:endParaRPr/>
          </a:p>
        </p:txBody>
      </p:sp>
      <p:pic>
        <p:nvPicPr>
          <p:cNvPr id="252" name="Google Shape;252;p33"/>
          <p:cNvPicPr preferRelativeResize="0"/>
          <p:nvPr/>
        </p:nvPicPr>
        <p:blipFill>
          <a:blip r:embed="rId3">
            <a:alphaModFix/>
          </a:blip>
          <a:stretch>
            <a:fillRect/>
          </a:stretch>
        </p:blipFill>
        <p:spPr>
          <a:xfrm>
            <a:off x="2395428" y="0"/>
            <a:ext cx="6748572" cy="6811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57" name="Shape 257"/>
        <p:cNvGrpSpPr/>
        <p:nvPr/>
      </p:nvGrpSpPr>
      <p:grpSpPr>
        <a:xfrm>
          <a:off x="0" y="0"/>
          <a:ext cx="0" cy="0"/>
          <a:chOff x="0" y="0"/>
          <a:chExt cx="0" cy="0"/>
        </a:xfrm>
      </p:grpSpPr>
      <p:sp>
        <p:nvSpPr>
          <p:cNvPr id="258" name="Google Shape;258;p3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9" name="Google Shape;259;p34"/>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0" name="Google Shape;260;p34"/>
          <p:cNvSpPr txBox="1"/>
          <p:nvPr>
            <p:ph type="title"/>
          </p:nvPr>
        </p:nvSpPr>
        <p:spPr>
          <a:xfrm>
            <a:off x="457200" y="2860650"/>
            <a:ext cx="8223300" cy="113670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SzPts val="3600"/>
              <a:buNone/>
            </a:pPr>
            <a:r>
              <a:rPr b="1" lang="en-US" sz="3600">
                <a:latin typeface="Times New Roman"/>
                <a:ea typeface="Times New Roman"/>
                <a:cs typeface="Times New Roman"/>
                <a:sym typeface="Times New Roman"/>
              </a:rPr>
              <a:t>System</a:t>
            </a:r>
            <a:r>
              <a:rPr b="1" i="0" lang="en-US" sz="3600" u="none">
                <a:solidFill>
                  <a:srgbClr val="000000"/>
                </a:solidFill>
                <a:latin typeface="Times New Roman"/>
                <a:ea typeface="Times New Roman"/>
                <a:cs typeface="Times New Roman"/>
                <a:sym typeface="Times New Roman"/>
              </a:rPr>
              <a:t> </a:t>
            </a:r>
            <a:endParaRPr b="1" i="0" sz="3600" u="none">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Methodology</a:t>
            </a:r>
            <a:endParaRPr/>
          </a:p>
        </p:txBody>
      </p:sp>
      <p:pic>
        <p:nvPicPr>
          <p:cNvPr id="261" name="Google Shape;261;p34"/>
          <p:cNvPicPr preferRelativeResize="0"/>
          <p:nvPr/>
        </p:nvPicPr>
        <p:blipFill>
          <a:blip r:embed="rId3">
            <a:alphaModFix/>
          </a:blip>
          <a:stretch>
            <a:fillRect/>
          </a:stretch>
        </p:blipFill>
        <p:spPr>
          <a:xfrm rot="-5400000">
            <a:off x="2881337" y="581487"/>
            <a:ext cx="6858001" cy="5695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66" name="Shape 266"/>
        <p:cNvGrpSpPr/>
        <p:nvPr/>
      </p:nvGrpSpPr>
      <p:grpSpPr>
        <a:xfrm>
          <a:off x="0" y="0"/>
          <a:ext cx="0" cy="0"/>
          <a:chOff x="0" y="0"/>
          <a:chExt cx="0" cy="0"/>
        </a:xfrm>
      </p:grpSpPr>
      <p:sp>
        <p:nvSpPr>
          <p:cNvPr id="267" name="Google Shape;267;p3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8" name="Google Shape;268;p35"/>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p35"/>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lang="en-US" sz="3600">
                <a:latin typeface="Times New Roman"/>
                <a:ea typeface="Times New Roman"/>
                <a:cs typeface="Times New Roman"/>
                <a:sym typeface="Times New Roman"/>
              </a:rPr>
              <a:t>Contribution</a:t>
            </a:r>
            <a:endParaRPr/>
          </a:p>
        </p:txBody>
      </p:sp>
      <p:sp>
        <p:nvSpPr>
          <p:cNvPr id="270" name="Google Shape;270;p35"/>
          <p:cNvSpPr txBox="1"/>
          <p:nvPr>
            <p:ph idx="1" type="body"/>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636270" lvl="0" marL="55245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system will contribute a lot of value to the online shopping businesses, E-commerce websites and various small businesses as well.</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636270" lvl="0" marL="55245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Individual sellers can also opt for the system to set it up in their stores.</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636270" lvl="0" marL="55245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People will get a better choice of outfits and apparels thus saving time and wipe out indecisiveness and gain a confidence level.</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75" name="Shape 275"/>
        <p:cNvGrpSpPr/>
        <p:nvPr/>
      </p:nvGrpSpPr>
      <p:grpSpPr>
        <a:xfrm>
          <a:off x="0" y="0"/>
          <a:ext cx="0" cy="0"/>
          <a:chOff x="0" y="0"/>
          <a:chExt cx="0" cy="0"/>
        </a:xfrm>
      </p:grpSpPr>
      <p:sp>
        <p:nvSpPr>
          <p:cNvPr id="276" name="Google Shape;276;p3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36"/>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8" name="Google Shape;278;p36"/>
          <p:cNvSpPr txBox="1"/>
          <p:nvPr>
            <p:ph type="title"/>
          </p:nvPr>
        </p:nvSpPr>
        <p:spPr>
          <a:xfrm>
            <a:off x="457200" y="460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lang="en-US" sz="3600">
                <a:latin typeface="Times New Roman"/>
                <a:ea typeface="Times New Roman"/>
                <a:cs typeface="Times New Roman"/>
                <a:sym typeface="Times New Roman"/>
              </a:rPr>
              <a:t>Conclusion</a:t>
            </a:r>
            <a:endParaRPr/>
          </a:p>
        </p:txBody>
      </p:sp>
      <p:sp>
        <p:nvSpPr>
          <p:cNvPr id="279" name="Google Shape;279;p36"/>
          <p:cNvSpPr txBox="1"/>
          <p:nvPr>
            <p:ph idx="1" type="body"/>
          </p:nvPr>
        </p:nvSpPr>
        <p:spPr>
          <a:xfrm>
            <a:off x="457200" y="1295400"/>
            <a:ext cx="8223300" cy="4519500"/>
          </a:xfrm>
          <a:prstGeom prst="rect">
            <a:avLst/>
          </a:prstGeom>
          <a:noFill/>
          <a:ln>
            <a:noFill/>
          </a:ln>
        </p:spPr>
        <p:txBody>
          <a:bodyPr anchorCtr="0" anchor="t" bIns="46800" lIns="90000" spcFirstLastPara="1" rIns="90000" wrap="square" tIns="46800">
            <a:noAutofit/>
          </a:bodyPr>
          <a:lstStyle/>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proposed system recommends outfits and their color combination to users based on the skin tone of the user.</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system also considers weather and events for best suited outfits recommendations.</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 virtual trial room is also provided for the user to try on the recommended outfits.</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Thus this system is a full proof “Fashion Advisor” for people who are worried about what to wear and lack fashion sense.</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This will serve as a real-time system that satisfies customer demands.</a:t>
            </a: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84" name="Shape 284"/>
        <p:cNvGrpSpPr/>
        <p:nvPr/>
      </p:nvGrpSpPr>
      <p:grpSpPr>
        <a:xfrm>
          <a:off x="0" y="0"/>
          <a:ext cx="0" cy="0"/>
          <a:chOff x="0" y="0"/>
          <a:chExt cx="0" cy="0"/>
        </a:xfrm>
      </p:grpSpPr>
      <p:sp>
        <p:nvSpPr>
          <p:cNvPr id="285" name="Google Shape;285;p3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286" name="Google Shape;286;p37"/>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37"/>
          <p:cNvSpPr txBox="1"/>
          <p:nvPr>
            <p:ph type="title"/>
          </p:nvPr>
        </p:nvSpPr>
        <p:spPr>
          <a:xfrm>
            <a:off x="457200" y="274637"/>
            <a:ext cx="8224800" cy="11382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References</a:t>
            </a:r>
            <a:endParaRPr/>
          </a:p>
        </p:txBody>
      </p:sp>
      <p:sp>
        <p:nvSpPr>
          <p:cNvPr id="288" name="Google Shape;288;p37"/>
          <p:cNvSpPr txBox="1"/>
          <p:nvPr>
            <p:ph idx="1" type="body"/>
          </p:nvPr>
        </p:nvSpPr>
        <p:spPr>
          <a:xfrm>
            <a:off x="457200" y="1600200"/>
            <a:ext cx="8224800" cy="4521300"/>
          </a:xfrm>
          <a:prstGeom prst="rect">
            <a:avLst/>
          </a:prstGeom>
          <a:noFill/>
          <a:ln>
            <a:noFill/>
          </a:ln>
        </p:spPr>
        <p:txBody>
          <a:bodyPr anchorCtr="0" anchor="t" bIns="46800" lIns="90000" spcFirstLastPara="1" rIns="90000" wrap="square" tIns="46800">
            <a:noAutofit/>
          </a:bodyPr>
          <a:lstStyle/>
          <a:p>
            <a:pPr indent="-342900" lvl="0" marL="457200" rtl="0" algn="l">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L. Hao and M. Hao, "Design of Intelligent Clothing Selection System Based on Neural Network," 2019 IEEE 3rd Information Technology, Networking, Electronic and Automation Control Conference (ITNEC), Chengdu, China, 2019, pp. 1789-1792, doi: 10.1109/ITNEC.2019.8729417.</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K. Ayush, S. Jandial, A. Chopra and B. Krishnamurthy, "Powering Virtual Try-On via Auxiliary Human Segmentation Learning," 2019 IEEE/CVF International Conference on Computer Vision Workshop (ICCVW), Seoul, Korea (South), 2019, pp. 3193-3196, doi: 10.1109/ICCVW.2019.00397.</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N. Ramesh and T. Moh, "Outfit Recommender System," 2018 IEEE/ACM International Conference on Advances in Social Networks Analysis and Mining (ASONAM), Barcelona, 2018, pp. 903-910, doi: 10.1109/ASONAM.2018.8508656.</a:t>
            </a:r>
            <a:endParaRPr sz="18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93" name="Shape 293"/>
        <p:cNvGrpSpPr/>
        <p:nvPr/>
      </p:nvGrpSpPr>
      <p:grpSpPr>
        <a:xfrm>
          <a:off x="0" y="0"/>
          <a:ext cx="0" cy="0"/>
          <a:chOff x="0" y="0"/>
          <a:chExt cx="0" cy="0"/>
        </a:xfrm>
      </p:grpSpPr>
      <p:sp>
        <p:nvSpPr>
          <p:cNvPr id="294" name="Google Shape;294;p3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295" name="Google Shape;295;p38"/>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p38"/>
          <p:cNvSpPr txBox="1"/>
          <p:nvPr>
            <p:ph type="title"/>
          </p:nvPr>
        </p:nvSpPr>
        <p:spPr>
          <a:xfrm>
            <a:off x="457200" y="274637"/>
            <a:ext cx="8224800" cy="11382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References</a:t>
            </a:r>
            <a:endParaRPr/>
          </a:p>
        </p:txBody>
      </p:sp>
      <p:sp>
        <p:nvSpPr>
          <p:cNvPr id="297" name="Google Shape;297;p38"/>
          <p:cNvSpPr txBox="1"/>
          <p:nvPr>
            <p:ph idx="1" type="body"/>
          </p:nvPr>
        </p:nvSpPr>
        <p:spPr>
          <a:xfrm>
            <a:off x="457200" y="1600200"/>
            <a:ext cx="8224800" cy="4521300"/>
          </a:xfrm>
          <a:prstGeom prst="rect">
            <a:avLst/>
          </a:prstGeom>
          <a:noFill/>
          <a:ln>
            <a:noFill/>
          </a:ln>
        </p:spPr>
        <p:txBody>
          <a:bodyPr anchorCtr="0" anchor="t" bIns="46800" lIns="90000" spcFirstLastPara="1" rIns="90000" wrap="square" tIns="46800">
            <a:noAutofit/>
          </a:bodyPr>
          <a:lstStyle/>
          <a:p>
            <a:pPr indent="-336550" lvl="0" marL="342900" rtl="0" algn="l">
              <a:lnSpc>
                <a:spcPct val="100000"/>
              </a:lnSpc>
              <a:spcBef>
                <a:spcPts val="0"/>
              </a:spcBef>
              <a:spcAft>
                <a:spcPts val="0"/>
              </a:spcAft>
              <a:buSzPts val="2400"/>
              <a:buNone/>
            </a:pPr>
            <a:r>
              <a:rPr lang="en-US" sz="1800">
                <a:latin typeface="Times New Roman"/>
                <a:ea typeface="Times New Roman"/>
                <a:cs typeface="Times New Roman"/>
                <a:sym typeface="Times New Roman"/>
              </a:rPr>
              <a:t>4.	</a:t>
            </a:r>
            <a:r>
              <a:rPr lang="en-US" sz="1800">
                <a:solidFill>
                  <a:schemeClr val="dk1"/>
                </a:solidFill>
                <a:latin typeface="Times New Roman"/>
                <a:ea typeface="Times New Roman"/>
                <a:cs typeface="Times New Roman"/>
                <a:sym typeface="Times New Roman"/>
              </a:rPr>
              <a:t>X. Zeng, Y. Ding and S. Shao, "Applying Image Warping Technique to Implement Real-Time Virtual Try-On Based on Person's 2D Image," 2009 Second International Symposium on Information Science and Engineering, Shanghai, 2009, pp. 383-387, doi: 10.1109/ISISE.2009.9.</a:t>
            </a:r>
            <a:endParaRPr sz="1800">
              <a:solidFill>
                <a:schemeClr val="dk1"/>
              </a:solidFill>
              <a:latin typeface="Times New Roman"/>
              <a:ea typeface="Times New Roman"/>
              <a:cs typeface="Times New Roman"/>
              <a:sym typeface="Times New Roman"/>
            </a:endParaRPr>
          </a:p>
          <a:p>
            <a:pPr indent="-336550" lvl="0" marL="342900" rtl="0" algn="l">
              <a:lnSpc>
                <a:spcPct val="100000"/>
              </a:lnSpc>
              <a:spcBef>
                <a:spcPts val="0"/>
              </a:spcBef>
              <a:spcAft>
                <a:spcPts val="0"/>
              </a:spcAft>
              <a:buSzPts val="2400"/>
              <a:buNone/>
            </a:pPr>
            <a:r>
              <a:t/>
            </a:r>
            <a:endParaRPr sz="1800">
              <a:solidFill>
                <a:schemeClr val="dk1"/>
              </a:solidFill>
              <a:latin typeface="Times New Roman"/>
              <a:ea typeface="Times New Roman"/>
              <a:cs typeface="Times New Roman"/>
              <a:sym typeface="Times New Roman"/>
            </a:endParaRPr>
          </a:p>
          <a:p>
            <a:pPr indent="-336550" lvl="0" marL="342900" rtl="0" algn="l">
              <a:lnSpc>
                <a:spcPct val="100000"/>
              </a:lnSpc>
              <a:spcBef>
                <a:spcPts val="0"/>
              </a:spcBef>
              <a:spcAft>
                <a:spcPts val="0"/>
              </a:spcAft>
              <a:buSzPts val="2400"/>
              <a:buNone/>
            </a:pPr>
            <a:r>
              <a:rPr lang="en-US" sz="1800">
                <a:latin typeface="Times New Roman"/>
                <a:ea typeface="Times New Roman"/>
                <a:cs typeface="Times New Roman"/>
                <a:sym typeface="Times New Roman"/>
              </a:rPr>
              <a:t>5.	</a:t>
            </a:r>
            <a:r>
              <a:rPr lang="en-US" sz="1800">
                <a:latin typeface="Times New Roman"/>
                <a:ea typeface="Times New Roman"/>
                <a:cs typeface="Times New Roman"/>
                <a:sym typeface="Times New Roman"/>
              </a:rPr>
              <a:t>C. Limaksornkul, D. N. Nakorn, O. Rakmanee and W. Viriyasitavat, "Smart Closet: Statistical-based apparel recommendation system," 2014 Third ICT International Student Project Conference (ICT-ISPC), Nakhon Pathom, 2014, pp. 155-158, doi: 10.1109/ICT-ISPC.2014.6923240.</a:t>
            </a:r>
            <a:endParaRPr sz="1800">
              <a:latin typeface="Times New Roman"/>
              <a:ea typeface="Times New Roman"/>
              <a:cs typeface="Times New Roman"/>
              <a:sym typeface="Times New Roman"/>
            </a:endParaRPr>
          </a:p>
          <a:p>
            <a:pPr indent="-336550" lvl="0" marL="342900" rtl="0" algn="l">
              <a:lnSpc>
                <a:spcPct val="100000"/>
              </a:lnSpc>
              <a:spcBef>
                <a:spcPts val="0"/>
              </a:spcBef>
              <a:spcAft>
                <a:spcPts val="0"/>
              </a:spcAft>
              <a:buSzPts val="2400"/>
              <a:buNone/>
            </a:pPr>
            <a:r>
              <a:t/>
            </a:r>
            <a:endParaRPr sz="1800">
              <a:latin typeface="Times New Roman"/>
              <a:ea typeface="Times New Roman"/>
              <a:cs typeface="Times New Roman"/>
              <a:sym typeface="Times New Roman"/>
            </a:endParaRPr>
          </a:p>
          <a:p>
            <a:pPr indent="-336550" lvl="0" marL="342900" rtl="0" algn="l">
              <a:lnSpc>
                <a:spcPct val="100000"/>
              </a:lnSpc>
              <a:spcBef>
                <a:spcPts val="0"/>
              </a:spcBef>
              <a:spcAft>
                <a:spcPts val="0"/>
              </a:spcAft>
              <a:buSzPts val="2400"/>
              <a:buNone/>
            </a:pPr>
            <a:r>
              <a:t/>
            </a:r>
            <a:endParaRPr sz="1800">
              <a:latin typeface="Times New Roman"/>
              <a:ea typeface="Times New Roman"/>
              <a:cs typeface="Times New Roman"/>
              <a:sym typeface="Times New Roman"/>
            </a:endParaRPr>
          </a:p>
          <a:p>
            <a:pPr indent="-336550" lvl="0" marL="342900" rtl="0" algn="l">
              <a:lnSpc>
                <a:spcPct val="100000"/>
              </a:lnSpc>
              <a:spcBef>
                <a:spcPts val="0"/>
              </a:spcBef>
              <a:spcAft>
                <a:spcPts val="0"/>
              </a:spcAft>
              <a:buSzPts val="2400"/>
              <a:buNone/>
            </a:pPr>
            <a:r>
              <a:rPr lang="en-US" sz="1800">
                <a:latin typeface="Times New Roman"/>
                <a:ea typeface="Times New Roman"/>
                <a:cs typeface="Times New Roman"/>
                <a:sym typeface="Times New Roman"/>
              </a:rPr>
              <a:t>6.	</a:t>
            </a:r>
            <a:r>
              <a:rPr lang="en-US" sz="1800">
                <a:latin typeface="Times New Roman"/>
                <a:ea typeface="Times New Roman"/>
                <a:cs typeface="Times New Roman"/>
                <a:sym typeface="Times New Roman"/>
              </a:rPr>
              <a:t>N. Dwina, F. Arnia and K. Munadi, "Skin segmentation based on improved thresholding method," 2018 International ECTI Northern Section Conference on Electrical, Electronics, Computer and Telecommunications Engineering (ECTI-NCON), Chiang Rai, 2018, pp. 95-99, doi: 10.1109/ECTI-NCON.2018.8378289.</a:t>
            </a: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457200" y="274637"/>
            <a:ext cx="8215200" cy="11286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Clr>
                <a:schemeClr val="dk1"/>
              </a:buClr>
              <a:buSzPts val="3600"/>
              <a:buFont typeface="Arial"/>
              <a:buNone/>
            </a:pPr>
            <a:r>
              <a:rPr b="1" lang="en-US" sz="3600">
                <a:solidFill>
                  <a:schemeClr val="dk1"/>
                </a:solidFill>
                <a:latin typeface="Times New Roman"/>
                <a:ea typeface="Times New Roman"/>
                <a:cs typeface="Times New Roman"/>
                <a:sym typeface="Times New Roman"/>
              </a:rPr>
              <a:t>References</a:t>
            </a:r>
            <a:endParaRPr/>
          </a:p>
        </p:txBody>
      </p:sp>
      <p:sp>
        <p:nvSpPr>
          <p:cNvPr id="303" name="Google Shape;303;p39"/>
          <p:cNvSpPr txBox="1"/>
          <p:nvPr>
            <p:ph idx="1" type="body"/>
          </p:nvPr>
        </p:nvSpPr>
        <p:spPr>
          <a:xfrm>
            <a:off x="457200" y="1600200"/>
            <a:ext cx="8215200" cy="4511700"/>
          </a:xfrm>
          <a:prstGeom prst="rect">
            <a:avLst/>
          </a:prstGeom>
        </p:spPr>
        <p:txBody>
          <a:bodyPr anchorCtr="0" anchor="t" bIns="46800" lIns="90000" spcFirstLastPara="1" rIns="90000" wrap="square" tIns="46800">
            <a:noAutofit/>
          </a:bodyPr>
          <a:lstStyle/>
          <a:p>
            <a:pPr indent="-457200" lvl="0" marL="457200" rtl="0" algn="l">
              <a:spcBef>
                <a:spcPts val="800"/>
              </a:spcBef>
              <a:spcAft>
                <a:spcPts val="0"/>
              </a:spcAft>
              <a:buNone/>
            </a:pPr>
            <a:r>
              <a:rPr lang="en-US" sz="1800">
                <a:latin typeface="Times New Roman"/>
                <a:ea typeface="Times New Roman"/>
                <a:cs typeface="Times New Roman"/>
                <a:sym typeface="Times New Roman"/>
              </a:rPr>
              <a:t>7.	Y. Wen, X. Liu and B. Xu, "Personalized Clothing Recommendation Based on Knowledge Graph," 2018 International Conference on Audio, Language and Image Processing (ICALIP), Shanghai, 2018, pp. 1-5, doi: 10.1109/ICALIP.2018.8455311.</a:t>
            </a:r>
            <a:endParaRPr sz="1800">
              <a:latin typeface="Times New Roman"/>
              <a:ea typeface="Times New Roman"/>
              <a:cs typeface="Times New Roman"/>
              <a:sym typeface="Times New Roman"/>
            </a:endParaRPr>
          </a:p>
          <a:p>
            <a:pPr indent="0" lvl="0" marL="0" rtl="0" algn="l">
              <a:spcBef>
                <a:spcPts val="800"/>
              </a:spcBef>
              <a:spcAft>
                <a:spcPts val="0"/>
              </a:spcAft>
              <a:buNone/>
            </a:pPr>
            <a:r>
              <a:t/>
            </a:r>
            <a:endParaRPr sz="1800">
              <a:latin typeface="Times New Roman"/>
              <a:ea typeface="Times New Roman"/>
              <a:cs typeface="Times New Roman"/>
              <a:sym typeface="Times New Roman"/>
            </a:endParaRPr>
          </a:p>
          <a:p>
            <a:pPr indent="-457200" lvl="0" marL="457200" rtl="0" algn="l">
              <a:spcBef>
                <a:spcPts val="800"/>
              </a:spcBef>
              <a:spcAft>
                <a:spcPts val="0"/>
              </a:spcAft>
              <a:buNone/>
            </a:pPr>
            <a:r>
              <a:rPr lang="en-US" sz="1800">
                <a:latin typeface="Times New Roman"/>
                <a:ea typeface="Times New Roman"/>
                <a:cs typeface="Times New Roman"/>
                <a:sym typeface="Times New Roman"/>
              </a:rPr>
              <a:t>8.  	L. Yu-Chu, Y. Kawakita, E. Suzuki and H. Ichikawa, "Personalized Clothing-Recommendation System Based on a Modified Bayesian Network," 2012 IEEE/IPSJ 12th International Symposium on Applications and the Internet, Izmir, 2012, pp. 414-417, doi: 10.1109/SAINT.2012.75.</a:t>
            </a:r>
            <a:endParaRPr sz="1800">
              <a:latin typeface="Times New Roman"/>
              <a:ea typeface="Times New Roman"/>
              <a:cs typeface="Times New Roman"/>
              <a:sym typeface="Times New Roman"/>
            </a:endParaRPr>
          </a:p>
          <a:p>
            <a:pPr indent="0" lvl="0" marL="0" rtl="0" algn="l">
              <a:spcBef>
                <a:spcPts val="800"/>
              </a:spcBef>
              <a:spcAft>
                <a:spcPts val="0"/>
              </a:spcAft>
              <a:buNone/>
            </a:pPr>
            <a:r>
              <a:t/>
            </a:r>
            <a:endParaRPr sz="1800">
              <a:latin typeface="Times New Roman"/>
              <a:ea typeface="Times New Roman"/>
              <a:cs typeface="Times New Roman"/>
              <a:sym typeface="Times New Roman"/>
            </a:endParaRPr>
          </a:p>
          <a:p>
            <a:pPr indent="-457200" lvl="0" marL="457200" rtl="0" algn="l">
              <a:spcBef>
                <a:spcPts val="800"/>
              </a:spcBef>
              <a:spcAft>
                <a:spcPts val="0"/>
              </a:spcAft>
              <a:buNone/>
            </a:pPr>
            <a:r>
              <a:rPr lang="en-US" sz="1800">
                <a:latin typeface="Times New Roman"/>
                <a:ea typeface="Times New Roman"/>
                <a:cs typeface="Times New Roman"/>
                <a:sym typeface="Times New Roman"/>
              </a:rPr>
              <a:t>9. 	Y. Liu, Y. Gao, S. Feng and Z. Li, "Weather-to-garment: Weather-oriented clothing recommendation," 2017 IEEE International Conference on Multimedia and Expo (ICME), Hong Kong, 2017, pp. 181-186, doi: 10.1109/ICME.2017.8019476.</a:t>
            </a:r>
            <a:endParaRPr sz="18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08" name="Shape 308"/>
        <p:cNvGrpSpPr/>
        <p:nvPr/>
      </p:nvGrpSpPr>
      <p:grpSpPr>
        <a:xfrm>
          <a:off x="0" y="0"/>
          <a:ext cx="0" cy="0"/>
          <a:chOff x="0" y="0"/>
          <a:chExt cx="0" cy="0"/>
        </a:xfrm>
      </p:grpSpPr>
      <p:sp>
        <p:nvSpPr>
          <p:cNvPr id="309" name="Google Shape;309;p40"/>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cap="none" strike="noStrike">
                <a:solidFill>
                  <a:srgbClr val="000000"/>
                </a:solidFill>
                <a:latin typeface="Times New Roman"/>
                <a:ea typeface="Times New Roman"/>
                <a:cs typeface="Times New Roman"/>
                <a:sym typeface="Times New Roman"/>
              </a:rPr>
              <a:t>THANK YOU</a:t>
            </a:r>
            <a:br>
              <a:rPr b="1" i="0" lang="en-US" sz="1600" u="none" cap="none" strike="noStrike">
                <a:solidFill>
                  <a:srgbClr val="000000"/>
                </a:solidFill>
                <a:latin typeface="Times New Roman"/>
                <a:ea typeface="Times New Roman"/>
                <a:cs typeface="Times New Roman"/>
                <a:sym typeface="Times New Roman"/>
              </a:rPr>
            </a:br>
            <a:endParaRPr b="0" i="0" sz="1400" u="none" cap="none" strike="noStrike">
              <a:solidFill>
                <a:srgbClr val="000000"/>
              </a:solidFill>
              <a:latin typeface="Arial"/>
              <a:ea typeface="Arial"/>
              <a:cs typeface="Arial"/>
              <a:sym typeface="Arial"/>
            </a:endParaRPr>
          </a:p>
        </p:txBody>
      </p:sp>
      <p:sp>
        <p:nvSpPr>
          <p:cNvPr id="310" name="Google Shape;310;p40"/>
          <p:cNvSpPr txBox="1"/>
          <p:nvPr/>
        </p:nvSpPr>
        <p:spPr>
          <a:xfrm>
            <a:off x="1371600" y="3886200"/>
            <a:ext cx="6400800" cy="1752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99" name="Shape 99"/>
        <p:cNvGrpSpPr/>
        <p:nvPr/>
      </p:nvGrpSpPr>
      <p:grpSpPr>
        <a:xfrm>
          <a:off x="0" y="0"/>
          <a:ext cx="0" cy="0"/>
          <a:chOff x="0" y="0"/>
          <a:chExt cx="0" cy="0"/>
        </a:xfrm>
      </p:grpSpPr>
      <p:sp>
        <p:nvSpPr>
          <p:cNvPr id="100" name="Google Shape;100;p1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16"/>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6"/>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lang="en-US" sz="3600">
                <a:latin typeface="Times New Roman"/>
                <a:ea typeface="Times New Roman"/>
                <a:cs typeface="Times New Roman"/>
                <a:sym typeface="Times New Roman"/>
              </a:rPr>
              <a:t>Abstract</a:t>
            </a:r>
            <a:endParaRPr/>
          </a:p>
        </p:txBody>
      </p:sp>
      <p:sp>
        <p:nvSpPr>
          <p:cNvPr id="103" name="Google Shape;103;p16"/>
          <p:cNvSpPr txBox="1"/>
          <p:nvPr>
            <p:ph idx="1" type="body"/>
          </p:nvPr>
        </p:nvSpPr>
        <p:spPr>
          <a:xfrm>
            <a:off x="457200" y="1447800"/>
            <a:ext cx="8223300" cy="4519500"/>
          </a:xfrm>
          <a:prstGeom prst="rect">
            <a:avLst/>
          </a:prstGeom>
          <a:noFill/>
          <a:ln>
            <a:noFill/>
          </a:ln>
        </p:spPr>
        <p:txBody>
          <a:bodyPr anchorCtr="0" anchor="t" bIns="46800" lIns="90000" spcFirstLastPara="1" rIns="90000" wrap="square" tIns="46800">
            <a:noAutofit/>
          </a:bodyPr>
          <a:lstStyle/>
          <a:p>
            <a:pPr indent="-368300" lvl="0" marL="4572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People usually find it difficult to get the best clothing color combinations that suit their skin tone well and go well with the existing fashion trends.</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There are few applications which give us numerous options about the latest fashion and trends but again in-decisive people are unable to judge what outfit color suits them the best.  </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So to solve clothing color combination issues our proposed system’s  aim is to develop a complexion based clothing color recommendation system that will help to choose the best possible clothes color combinations. </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It will also allow the users to virtually visualize how they will look in the recommended color combinations.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solidFill>
                  <a:schemeClr val="dk1"/>
                </a:solidFill>
                <a:latin typeface="Times New Roman"/>
                <a:ea typeface="Times New Roman"/>
                <a:cs typeface="Times New Roman"/>
                <a:sym typeface="Times New Roman"/>
              </a:rPr>
              <a:t>The virtual trial rooms will be based on the 2D image of the user and the recommended clothes will be fit to the user’s body in the image.</a:t>
            </a:r>
            <a:endParaRPr b="0" i="0" sz="2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08" name="Shape 108"/>
        <p:cNvGrpSpPr/>
        <p:nvPr/>
      </p:nvGrpSpPr>
      <p:grpSpPr>
        <a:xfrm>
          <a:off x="0" y="0"/>
          <a:ext cx="0" cy="0"/>
          <a:chOff x="0" y="0"/>
          <a:chExt cx="0" cy="0"/>
        </a:xfrm>
      </p:grpSpPr>
      <p:sp>
        <p:nvSpPr>
          <p:cNvPr id="109" name="Google Shape;109;p1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17"/>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17"/>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lang="en-US" sz="3600">
                <a:latin typeface="Times New Roman"/>
                <a:ea typeface="Times New Roman"/>
                <a:cs typeface="Times New Roman"/>
                <a:sym typeface="Times New Roman"/>
              </a:rPr>
              <a:t>Abstract</a:t>
            </a:r>
            <a:endParaRPr/>
          </a:p>
        </p:txBody>
      </p:sp>
      <p:sp>
        <p:nvSpPr>
          <p:cNvPr id="112" name="Google Shape;112;p17"/>
          <p:cNvSpPr txBox="1"/>
          <p:nvPr>
            <p:ph idx="1" type="body"/>
          </p:nvPr>
        </p:nvSpPr>
        <p:spPr>
          <a:xfrm>
            <a:off x="457200" y="1371600"/>
            <a:ext cx="8223300" cy="4519500"/>
          </a:xfrm>
          <a:prstGeom prst="rect">
            <a:avLst/>
          </a:prstGeom>
          <a:noFill/>
          <a:ln>
            <a:noFill/>
          </a:ln>
        </p:spPr>
        <p:txBody>
          <a:bodyPr anchorCtr="0" anchor="t" bIns="46800" lIns="90000" spcFirstLastPara="1" rIns="90000" wrap="square" tIns="46800">
            <a:noAutofit/>
          </a:bodyPr>
          <a:lstStyle/>
          <a:p>
            <a:pPr indent="-368300" lvl="0" marL="45720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application will allow users to make best choices with their clothes color combinations and thus saving their time and energy in even trying out the clothes.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Another important thing this system will handle is the clothes and color combination recommendations will also be based on events/occasions in the user’s life which will make him look attractive in the social events.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Weather based recommendations will also be provided to the user so that he can follow the latest trends according to the ongoing weather and get the best outfits that are comfortable to him.</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This system will facilitate merchants to master the real-time demand of  consumers.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project emphasizes skin tone detection and classifies it into different Indian color tones and based on that it will recommend the best color clothes to that particular skin tone.</a:t>
            </a:r>
            <a:endParaRPr b="0" i="0" sz="2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17" name="Shape 117"/>
        <p:cNvGrpSpPr/>
        <p:nvPr/>
      </p:nvGrpSpPr>
      <p:grpSpPr>
        <a:xfrm>
          <a:off x="0" y="0"/>
          <a:ext cx="0" cy="0"/>
          <a:chOff x="0" y="0"/>
          <a:chExt cx="0" cy="0"/>
        </a:xfrm>
      </p:grpSpPr>
      <p:sp>
        <p:nvSpPr>
          <p:cNvPr id="118" name="Google Shape;118;p1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18"/>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18"/>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Introduction</a:t>
            </a:r>
            <a:endParaRPr/>
          </a:p>
        </p:txBody>
      </p:sp>
      <p:sp>
        <p:nvSpPr>
          <p:cNvPr id="121" name="Google Shape;121;p18"/>
          <p:cNvSpPr txBox="1"/>
          <p:nvPr>
            <p:ph idx="1" type="body"/>
          </p:nvPr>
        </p:nvSpPr>
        <p:spPr>
          <a:xfrm>
            <a:off x="457200" y="1447800"/>
            <a:ext cx="8223300" cy="4519500"/>
          </a:xfrm>
          <a:prstGeom prst="rect">
            <a:avLst/>
          </a:prstGeom>
          <a:noFill/>
          <a:ln>
            <a:noFill/>
          </a:ln>
        </p:spPr>
        <p:txBody>
          <a:bodyPr anchorCtr="0" anchor="t" bIns="46800" lIns="90000" spcFirstLastPara="1" rIns="90000" wrap="square" tIns="46800">
            <a:noAutofit/>
          </a:bodyPr>
          <a:lstStyle/>
          <a:p>
            <a:pPr indent="-368300" lvl="0" marL="457200" rtl="0" algn="l">
              <a:spcBef>
                <a:spcPts val="0"/>
              </a:spcBef>
              <a:spcAft>
                <a:spcPts val="0"/>
              </a:spcAft>
              <a:buClr>
                <a:schemeClr val="dk1"/>
              </a:buClr>
              <a:buSzPts val="2200"/>
              <a:buFont typeface="Times New Roman"/>
              <a:buChar char="●"/>
            </a:pPr>
            <a:r>
              <a:rPr lang="en-US" sz="2200">
                <a:solidFill>
                  <a:schemeClr val="dk1"/>
                </a:solidFill>
                <a:highlight>
                  <a:srgbClr val="EEECE1"/>
                </a:highlight>
                <a:latin typeface="Times New Roman"/>
                <a:ea typeface="Times New Roman"/>
                <a:cs typeface="Times New Roman"/>
                <a:sym typeface="Times New Roman"/>
              </a:rPr>
              <a:t>Fashion is a popular aesthetic expression at a particular time, place and in a specific context, especially in clothing.</a:t>
            </a:r>
            <a:endParaRPr sz="2200">
              <a:solidFill>
                <a:schemeClr val="dk1"/>
              </a:solidFill>
              <a:highlight>
                <a:srgbClr val="EEECE1"/>
              </a:highlight>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There is always a case where we get the perfect T-shirt with the perfect color but can’t match the pants with that color.</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Or the cloth color does not match our complexion but it did match the model's skin tone.</a:t>
            </a:r>
            <a:endParaRPr sz="2200">
              <a:solidFill>
                <a:schemeClr val="dk1"/>
              </a:solidFill>
              <a:highlight>
                <a:srgbClr val="EFEFEF"/>
              </a:highlight>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highlight>
                  <a:srgbClr val="EEECE1"/>
                </a:highlight>
                <a:latin typeface="Times New Roman"/>
                <a:ea typeface="Times New Roman"/>
                <a:cs typeface="Times New Roman"/>
                <a:sym typeface="Times New Roman"/>
              </a:rPr>
              <a:t>The conventional invention is focused on the coordination or sale of the product while the user directly dresses, and thus does not really help users who lack color sense or do not fully utilize the clothes they own.</a:t>
            </a:r>
            <a:r>
              <a:rPr lang="en-US" sz="2200">
                <a:solidFill>
                  <a:schemeClr val="dk1"/>
                </a:solidFill>
                <a:highlight>
                  <a:srgbClr val="EFEFEF"/>
                </a:highlight>
                <a:latin typeface="Times New Roman"/>
                <a:ea typeface="Times New Roman"/>
                <a:cs typeface="Times New Roman"/>
                <a:sym typeface="Times New Roman"/>
              </a:rPr>
              <a:t> </a:t>
            </a:r>
            <a:endParaRPr sz="2200">
              <a:solidFill>
                <a:schemeClr val="dk1"/>
              </a:solidFill>
              <a:highlight>
                <a:srgbClr val="EFEFEF"/>
              </a:highlight>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So the solution to this is a program which recommends the user a list of color combinations according to the user's skin tones. The model especially focuses on Indian skin tone.</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It can be a personal fashion advisor on the basis of users' complexion.</a:t>
            </a:r>
            <a:endParaRPr/>
          </a:p>
          <a:p>
            <a:pPr indent="-342900" lvl="0" marL="342900" rtl="0" algn="l">
              <a:lnSpc>
                <a:spcPct val="100000"/>
              </a:lnSpc>
              <a:spcBef>
                <a:spcPts val="1000"/>
              </a:spcBef>
              <a:spcAft>
                <a:spcPts val="0"/>
              </a:spcAft>
              <a:buSzPts val="1400"/>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26" name="Shape 126"/>
        <p:cNvGrpSpPr/>
        <p:nvPr/>
      </p:nvGrpSpPr>
      <p:grpSpPr>
        <a:xfrm>
          <a:off x="0" y="0"/>
          <a:ext cx="0" cy="0"/>
          <a:chOff x="0" y="0"/>
          <a:chExt cx="0" cy="0"/>
        </a:xfrm>
      </p:grpSpPr>
      <p:sp>
        <p:nvSpPr>
          <p:cNvPr id="127" name="Google Shape;127;p1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19"/>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19"/>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30" name="Google Shape;130;p19"/>
          <p:cNvGraphicFramePr/>
          <p:nvPr/>
        </p:nvGraphicFramePr>
        <p:xfrm>
          <a:off x="0" y="926925"/>
          <a:ext cx="3000000" cy="3000000"/>
        </p:xfrm>
        <a:graphic>
          <a:graphicData uri="http://schemas.openxmlformats.org/drawingml/2006/table">
            <a:tbl>
              <a:tblPr>
                <a:noFill/>
                <a:tableStyleId>{E2D6C69A-7DC0-4C89-9AFD-E06C3696654C}</a:tableStyleId>
              </a:tblPr>
              <a:tblGrid>
                <a:gridCol w="685775"/>
                <a:gridCol w="2174225"/>
                <a:gridCol w="2721725"/>
                <a:gridCol w="1626750"/>
                <a:gridCol w="1935550"/>
              </a:tblGrid>
              <a:tr h="83005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Conference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8676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Design of Intelligent Clothing Selection System Based on Neural Network</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Applied SOM(self-organizing map) neural network to the classification function of the clothing recommendation system based on season, occasion, posture and skin color of the user.</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Database is formed using user’s information and recommendations are only based on that.</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2019 IEEE 3rd Information Technology,Networking,Electronic and Automation Control Conference (ITNEC 2019)</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3658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2.</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Powering Virtual Try-On via Auxiliary Human Segmentation Learning</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Used CP-VTON and warping technique to provide virtual trials of clothes on the model’s body in a 2D image.</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As 2D images are used, clothes are simply added onto the model’s body.</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2019 IEEE/CVF International Conference on Computer Vision Workshop (ICCVW)</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8676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Outfit Recommender System</a:t>
                      </a:r>
                      <a:endParaRPr sz="1700">
                        <a:solidFill>
                          <a:srgbClr val="0000FF"/>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Faster RCNN(Region-based</a:t>
                      </a:r>
                      <a:endParaRPr sz="1500">
                        <a:latin typeface="Times New Roman"/>
                        <a:ea typeface="Times New Roman"/>
                        <a:cs typeface="Times New Roman"/>
                        <a:sym typeface="Times New Roman"/>
                      </a:endParaRPr>
                    </a:p>
                    <a:p>
                      <a:pPr indent="0" lvl="0" marL="0" rtl="0" algn="l">
                        <a:spcBef>
                          <a:spcPts val="0"/>
                        </a:spcBef>
                        <a:spcAft>
                          <a:spcPts val="0"/>
                        </a:spcAft>
                        <a:buNone/>
                      </a:pPr>
                      <a:r>
                        <a:rPr lang="en-US" sz="1500">
                          <a:latin typeface="Times New Roman"/>
                          <a:ea typeface="Times New Roman"/>
                          <a:cs typeface="Times New Roman"/>
                          <a:sym typeface="Times New Roman"/>
                        </a:rPr>
                        <a:t>Convolutional Neural Network) is used for recommendation by identifying the type of event through object detection from the user’s uploaded picture.</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Event identification leads to increased modules and efforts.</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2018 IEEE/ACM International Conference on Advances in Social Networks Analysis and Mining (ASONAM)</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35" name="Shape 135"/>
        <p:cNvGrpSpPr/>
        <p:nvPr/>
      </p:nvGrpSpPr>
      <p:grpSpPr>
        <a:xfrm>
          <a:off x="0" y="0"/>
          <a:ext cx="0" cy="0"/>
          <a:chOff x="0" y="0"/>
          <a:chExt cx="0" cy="0"/>
        </a:xfrm>
      </p:grpSpPr>
      <p:sp>
        <p:nvSpPr>
          <p:cNvPr id="136" name="Google Shape;136;p2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20"/>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20"/>
          <p:cNvSpPr txBox="1"/>
          <p:nvPr>
            <p:ph type="title"/>
          </p:nvPr>
        </p:nvSpPr>
        <p:spPr>
          <a:xfrm>
            <a:off x="457200" y="-3349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39" name="Google Shape;139;p20"/>
          <p:cNvGraphicFramePr/>
          <p:nvPr/>
        </p:nvGraphicFramePr>
        <p:xfrm>
          <a:off x="0" y="622125"/>
          <a:ext cx="3000000" cy="3000000"/>
        </p:xfrm>
        <a:graphic>
          <a:graphicData uri="http://schemas.openxmlformats.org/drawingml/2006/table">
            <a:tbl>
              <a:tblPr>
                <a:noFill/>
                <a:tableStyleId>{E2D6C69A-7DC0-4C89-9AFD-E06C3696654C}</a:tableStyleId>
              </a:tblPr>
              <a:tblGrid>
                <a:gridCol w="588800"/>
                <a:gridCol w="2079125"/>
                <a:gridCol w="1953475"/>
                <a:gridCol w="1895500"/>
                <a:gridCol w="2627100"/>
              </a:tblGrid>
              <a:tr h="75540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Conference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20629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4.</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Applying Image Warping Technique to</a:t>
                      </a:r>
                      <a:endParaRPr sz="165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Implement Real-Time Virtual Try-on</a:t>
                      </a:r>
                      <a:endParaRPr sz="165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Based on Person’s 2D Image</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Using Image Warping Algorithm, i.e ,by calculating mapping functions and resampling algorithm , feature points are decided on a 2-D image</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Very few features points are considered  </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t>Second International Symposium on Information Science and Engineering</a:t>
                      </a:r>
                      <a:endParaRPr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5907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5.</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Smart Closet</a:t>
                      </a:r>
                      <a:endParaRPr sz="1650">
                        <a:latin typeface="Times New Roman"/>
                        <a:ea typeface="Times New Roman"/>
                        <a:cs typeface="Times New Roman"/>
                        <a:sym typeface="Times New Roman"/>
                      </a:endParaRPr>
                    </a:p>
                    <a:p>
                      <a:pPr indent="0" lvl="0" marL="0" rtl="0" algn="l">
                        <a:spcBef>
                          <a:spcPts val="0"/>
                        </a:spcBef>
                        <a:spcAft>
                          <a:spcPts val="0"/>
                        </a:spcAft>
                        <a:buNone/>
                      </a:pPr>
                      <a:r>
                        <a:rPr lang="en-US" sz="1650">
                          <a:latin typeface="Times New Roman"/>
                          <a:ea typeface="Times New Roman"/>
                          <a:cs typeface="Times New Roman"/>
                          <a:sym typeface="Times New Roman"/>
                        </a:rPr>
                        <a:t>-Statistical-based apparel recommendation system</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On the basis of statistical frequency and history viewing module, the recommendations are provided.</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latin typeface="Times New Roman"/>
                          <a:ea typeface="Times New Roman"/>
                          <a:cs typeface="Times New Roman"/>
                          <a:sym typeface="Times New Roman"/>
                        </a:rPr>
                        <a:t>Recommendations are not given spontaneously , but by studying the previous choices</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t>2014 Third ICT International Student Project Conference (ICT-ISPC2014)</a:t>
                      </a:r>
                      <a:endParaRPr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8268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6.</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Skin Segmentation based on</a:t>
                      </a:r>
                      <a:endParaRPr sz="165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50">
                          <a:latin typeface="Times New Roman"/>
                          <a:ea typeface="Times New Roman"/>
                          <a:cs typeface="Times New Roman"/>
                          <a:sym typeface="Times New Roman"/>
                        </a:rPr>
                        <a:t>Improved Thresholding Method</a:t>
                      </a:r>
                      <a:endParaRPr sz="1650">
                        <a:latin typeface="Times New Roman"/>
                        <a:ea typeface="Times New Roman"/>
                        <a:cs typeface="Times New Roman"/>
                        <a:sym typeface="Times New Roman"/>
                      </a:endParaRPr>
                    </a:p>
                    <a:p>
                      <a:pPr indent="0" lvl="0" marL="0" rtl="0" algn="l">
                        <a:spcBef>
                          <a:spcPts val="0"/>
                        </a:spcBef>
                        <a:spcAft>
                          <a:spcPts val="0"/>
                        </a:spcAft>
                        <a:buNone/>
                      </a:pPr>
                      <a:r>
                        <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Using RGB color space with Kovac’s Method for segmentation of skin colour and outfit is obtained</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650">
                          <a:solidFill>
                            <a:schemeClr val="dk1"/>
                          </a:solidFill>
                          <a:latin typeface="Times New Roman"/>
                          <a:ea typeface="Times New Roman"/>
                          <a:cs typeface="Times New Roman"/>
                          <a:sym typeface="Times New Roman"/>
                        </a:rPr>
                        <a:t>Facial elements are like eyes nose are also segmented as outfit. </a:t>
                      </a:r>
                      <a:endParaRPr sz="165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650"/>
                        <a:t>15th International Conference on Electrical Engineering/Electronics, Computer, Telecommunications and Information Technology (ECTI-NCON2018)</a:t>
                      </a:r>
                      <a:endParaRPr sz="165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44" name="Shape 144"/>
        <p:cNvGrpSpPr/>
        <p:nvPr/>
      </p:nvGrpSpPr>
      <p:grpSpPr>
        <a:xfrm>
          <a:off x="0" y="0"/>
          <a:ext cx="0" cy="0"/>
          <a:chOff x="0" y="0"/>
          <a:chExt cx="0" cy="0"/>
        </a:xfrm>
      </p:grpSpPr>
      <p:sp>
        <p:nvSpPr>
          <p:cNvPr id="145" name="Google Shape;145;p2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21"/>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21"/>
          <p:cNvSpPr txBox="1"/>
          <p:nvPr>
            <p:ph type="title"/>
          </p:nvPr>
        </p:nvSpPr>
        <p:spPr>
          <a:xfrm>
            <a:off x="457200" y="-33496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Literature Survey</a:t>
            </a:r>
            <a:endParaRPr/>
          </a:p>
        </p:txBody>
      </p:sp>
      <p:graphicFrame>
        <p:nvGraphicFramePr>
          <p:cNvPr id="148" name="Google Shape;148;p21"/>
          <p:cNvGraphicFramePr/>
          <p:nvPr/>
        </p:nvGraphicFramePr>
        <p:xfrm>
          <a:off x="0" y="545925"/>
          <a:ext cx="3000000" cy="3000000"/>
        </p:xfrm>
        <a:graphic>
          <a:graphicData uri="http://schemas.openxmlformats.org/drawingml/2006/table">
            <a:tbl>
              <a:tblPr>
                <a:noFill/>
                <a:tableStyleId>{E2D6C69A-7DC0-4C89-9AFD-E06C3696654C}</a:tableStyleId>
              </a:tblPr>
              <a:tblGrid>
                <a:gridCol w="566775"/>
                <a:gridCol w="2098650"/>
                <a:gridCol w="3283975"/>
                <a:gridCol w="1755125"/>
                <a:gridCol w="1439475"/>
              </a:tblGrid>
              <a:tr h="694200">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Drawbacks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Conference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7622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7.</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Personalized Clothing Recommendation Based on Knowledge Graph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By constructing knowledge graph of user, clothing and context, utilize</a:t>
                      </a:r>
                      <a:r>
                        <a:rPr lang="en-US" sz="1500">
                          <a:solidFill>
                            <a:schemeClr val="dk1"/>
                          </a:solidFill>
                          <a:latin typeface="Times New Roman"/>
                          <a:ea typeface="Times New Roman"/>
                          <a:cs typeface="Times New Roman"/>
                          <a:sym typeface="Times New Roman"/>
                        </a:rPr>
                        <a:t> Apriori algorithm to capture  correlations between clothing and context attributes. match the established KG according to the user's requirements and combine the Top-N algorithm to generate the recommendation results</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It does not consider the similarity in different dimensions and the accuracy</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of attribute weights is not considered</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comprehensively.</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2018 International Conferences on Audio Language and Image Processing(ICALIP)</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3617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8.</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Personalized Clothing-Recommendation System based on a Modified Bayesian Network</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Considering user’s personal preference and history of clothing items.</a:t>
                      </a:r>
                      <a:r>
                        <a:rPr lang="en-US" sz="1500">
                          <a:latin typeface="Times New Roman"/>
                          <a:ea typeface="Times New Roman"/>
                          <a:cs typeface="Times New Roman"/>
                          <a:sym typeface="Times New Roman"/>
                        </a:rPr>
                        <a:t> Using Bayesian networks and the feedback of recommendation output evaluation by the user, recommend clothing combination from users wardrobe.</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Need to keep track on history of clothing items.</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User need to give the feedback every time.</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2012 IEEE/IPSJ 12th International Symposium on Applications and the Internet</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7622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9.</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Weather-to-garment: Weather-oriented Clothing Recommendation</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To learn the weather-oriented clothing recommendation</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model, define a scoring function. The function includes three potential terms to model the relationships. Use multi-class Support Vector Machine(SVM) / CNN to learn clothing attributes recognition.</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The system is only restricted o weather based and pair match outfit. No consideration of  other factor.</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lnSpc>
                          <a:spcPct val="100000"/>
                        </a:lnSpc>
                        <a:spcBef>
                          <a:spcPts val="0"/>
                        </a:spcBef>
                        <a:spcAft>
                          <a:spcPts val="0"/>
                        </a:spcAft>
                        <a:buNone/>
                      </a:pPr>
                      <a:r>
                        <a:rPr lang="en-US" sz="1500">
                          <a:latin typeface="Times New Roman"/>
                          <a:ea typeface="Times New Roman"/>
                          <a:cs typeface="Times New Roman"/>
                          <a:sym typeface="Times New Roman"/>
                        </a:rPr>
                        <a:t>Proceedings of the IEEE International Conference on Multimedia and Expo (ICME) 2017</a:t>
                      </a:r>
                      <a:endParaRPr sz="15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53" name="Shape 153"/>
        <p:cNvGrpSpPr/>
        <p:nvPr/>
      </p:nvGrpSpPr>
      <p:grpSpPr>
        <a:xfrm>
          <a:off x="0" y="0"/>
          <a:ext cx="0" cy="0"/>
          <a:chOff x="0" y="0"/>
          <a:chExt cx="0" cy="0"/>
        </a:xfrm>
      </p:grpSpPr>
      <p:sp>
        <p:nvSpPr>
          <p:cNvPr id="154" name="Google Shape;154;p2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22"/>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22"/>
          <p:cNvSpPr txBox="1"/>
          <p:nvPr>
            <p:ph type="title"/>
          </p:nvPr>
        </p:nvSpPr>
        <p:spPr>
          <a:xfrm>
            <a:off x="457200" y="-106363"/>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Gaps/Issues Identified</a:t>
            </a:r>
            <a:endParaRPr b="1" sz="3600">
              <a:latin typeface="Times New Roman"/>
              <a:ea typeface="Times New Roman"/>
              <a:cs typeface="Times New Roman"/>
              <a:sym typeface="Times New Roman"/>
            </a:endParaRPr>
          </a:p>
        </p:txBody>
      </p:sp>
      <p:graphicFrame>
        <p:nvGraphicFramePr>
          <p:cNvPr id="157" name="Google Shape;157;p22"/>
          <p:cNvGraphicFramePr/>
          <p:nvPr/>
        </p:nvGraphicFramePr>
        <p:xfrm>
          <a:off x="0" y="1107050"/>
          <a:ext cx="3000000" cy="3000000"/>
        </p:xfrm>
        <a:graphic>
          <a:graphicData uri="http://schemas.openxmlformats.org/drawingml/2006/table">
            <a:tbl>
              <a:tblPr>
                <a:noFill/>
                <a:tableStyleId>{E2D6C69A-7DC0-4C89-9AFD-E06C3696654C}</a:tableStyleId>
              </a:tblPr>
              <a:tblGrid>
                <a:gridCol w="790275"/>
                <a:gridCol w="2155000"/>
                <a:gridCol w="6198725"/>
              </a:tblGrid>
              <a:tr h="823925">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Sr. No.</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Paper Name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 Gaps/Issues</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666666"/>
                    </a:solidFill>
                  </a:tcPr>
                </a:tc>
              </a:tr>
              <a:tr h="16260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Design of Intelligent Clothing Selection System Based on Neural Network</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Skin tone classification done here is only restricted to Black and White.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recommendations are based only on the database created from previous user inputs.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7944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2.</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Powering Virtual Try-On via Auxiliary Human Segmentation Learning</a:t>
                      </a:r>
                      <a:endParaRPr sz="18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Only 2D images are used for trials.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clothes images are pasted over the existing model image.</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Proper fitting of clothes on the model’s body is not shown as per the physical measurements.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15065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Outfit Recommender System</a:t>
                      </a:r>
                      <a:endParaRPr sz="18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Event identification is automated with object detection which is time consuming.</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Clothes recommendation is restricted to only 53 categories.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