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416646-1748-4D5E-8176-CF70C1DE6717}">
  <a:tblStyle styleId="{9E416646-1748-4D5E-8176-CF70C1DE67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 name="Google Shape;9;n"/>
          <p:cNvSpPr/>
          <p:nvPr>
            <p:ph idx="2" type="sldImg"/>
          </p:nvPr>
        </p:nvSpPr>
        <p:spPr>
          <a:xfrm>
            <a:off x="-11798300" y="-11796712"/>
            <a:ext cx="11788775" cy="12482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 name="Google Shape;10;n"/>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7" name="Google Shape;77;p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2:notes"/>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ac41a7c8d_0_36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4" name="Google Shape;154;g8ac41a7c8d_0_36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g8ac41a7c8d_0_367: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ac41a7c8d_0_35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3" name="Google Shape;163;g8ac41a7c8d_0_35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g8ac41a7c8d_0_359: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ac41a7c8d_0_35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2" name="Google Shape;172;g8ac41a7c8d_0_35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g8ac41a7c8d_0_351: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1" name="Google Shape;181;p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7:notes"/>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ac4dc71d7_0_17: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ac4dc71d7_0_17: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6" name="Google Shape;196;p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8:notes"/>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ac41a7c8d_0_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5" name="Google Shape;205;g8ac41a7c8d_0_1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g8ac41a7c8d_0_13: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ac4dc71d7_0_7: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ac4dc71d7_0_7: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0" name="Google Shape;220;p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9:notes"/>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5" name="Google Shape;85;p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3:notes"/>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1" name="Google Shape;91;p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4:notes"/>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0" name="Google Shape;100;p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5:notes"/>
          <p:cNvSpPr txBox="1"/>
          <p:nvPr>
            <p:ph idx="1" type="body"/>
          </p:nvPr>
        </p:nvSpPr>
        <p:spPr>
          <a:xfrm>
            <a:off x="685800" y="4343400"/>
            <a:ext cx="5475287" cy="4103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ac41a7c8d_0_3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9" name="Google Shape;109;g8ac41a7c8d_0_3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g8ac41a7c8d_0_30: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ac41a7c8d_0_3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18" name="Google Shape;118;g8ac41a7c8d_0_3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g8ac41a7c8d_0_38: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ac41a7c8d_0_4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7" name="Google Shape;127;g8ac41a7c8d_0_4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g8ac41a7c8d_0_46: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ac41a7c8d_0_5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36" name="Google Shape;136;g8ac41a7c8d_0_5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g8ac41a7c8d_0_54: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ac41a7c8d_0_6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5" name="Google Shape;145;g8ac41a7c8d_0_6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g8ac41a7c8d_0_62: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1"/>
          <p:cNvSpPr txBox="1"/>
          <p:nvPr>
            <p:ph type="title"/>
          </p:nvPr>
        </p:nvSpPr>
        <p:spPr>
          <a:xfrm>
            <a:off x="722313" y="4406900"/>
            <a:ext cx="7772400" cy="1362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1"/>
          <p:cNvSpPr txBox="1"/>
          <p:nvPr>
            <p:ph idx="1" type="body"/>
          </p:nvPr>
        </p:nvSpPr>
        <p:spPr>
          <a:xfrm>
            <a:off x="722313" y="2906713"/>
            <a:ext cx="7772400" cy="1500187"/>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000"/>
              <a:buNone/>
              <a:defRPr sz="2000"/>
            </a:lvl1pPr>
            <a:lvl2pPr indent="-228600" lvl="1" marL="914400" algn="l">
              <a:lnSpc>
                <a:spcPct val="100000"/>
              </a:lnSpc>
              <a:spcBef>
                <a:spcPts val="700"/>
              </a:spcBef>
              <a:spcAft>
                <a:spcPts val="0"/>
              </a:spcAft>
              <a:buSzPts val="1800"/>
              <a:buNone/>
              <a:defRPr sz="1800"/>
            </a:lvl2pPr>
            <a:lvl3pPr indent="-228600" lvl="2" marL="1371600" algn="l">
              <a:lnSpc>
                <a:spcPct val="100000"/>
              </a:lnSpc>
              <a:spcBef>
                <a:spcPts val="600"/>
              </a:spcBef>
              <a:spcAft>
                <a:spcPts val="0"/>
              </a:spcAft>
              <a:buSzPts val="1600"/>
              <a:buNone/>
              <a:defRPr sz="1600"/>
            </a:lvl3pPr>
            <a:lvl4pPr indent="-228600" lvl="3" marL="1828800" algn="l">
              <a:lnSpc>
                <a:spcPct val="100000"/>
              </a:lnSpc>
              <a:spcBef>
                <a:spcPts val="500"/>
              </a:spcBef>
              <a:spcAft>
                <a:spcPts val="0"/>
              </a:spcAft>
              <a:buSzPts val="1400"/>
              <a:buNone/>
              <a:defRPr sz="1400"/>
            </a:lvl4pPr>
            <a:lvl5pPr indent="-228600" lvl="4" marL="2286000" algn="l">
              <a:lnSpc>
                <a:spcPct val="100000"/>
              </a:lnSpc>
              <a:spcBef>
                <a:spcPts val="500"/>
              </a:spcBef>
              <a:spcAft>
                <a:spcPts val="0"/>
              </a:spcAft>
              <a:buSzPts val="1400"/>
              <a:buNone/>
              <a:defRPr sz="1400"/>
            </a:lvl5pPr>
            <a:lvl6pPr indent="-228600" lvl="5" marL="2743200" algn="l">
              <a:lnSpc>
                <a:spcPct val="100000"/>
              </a:lnSpc>
              <a:spcBef>
                <a:spcPts val="500"/>
              </a:spcBef>
              <a:spcAft>
                <a:spcPts val="0"/>
              </a:spcAft>
              <a:buSzPts val="1400"/>
              <a:buNone/>
              <a:defRPr sz="1400"/>
            </a:lvl6pPr>
            <a:lvl7pPr indent="-228600" lvl="6" marL="3200400" algn="l">
              <a:lnSpc>
                <a:spcPct val="100000"/>
              </a:lnSpc>
              <a:spcBef>
                <a:spcPts val="500"/>
              </a:spcBef>
              <a:spcAft>
                <a:spcPts val="0"/>
              </a:spcAft>
              <a:buSzPts val="1400"/>
              <a:buNone/>
              <a:defRPr sz="1400"/>
            </a:lvl7pPr>
            <a:lvl8pPr indent="-228600" lvl="7" marL="3657600" algn="l">
              <a:lnSpc>
                <a:spcPct val="100000"/>
              </a:lnSpc>
              <a:spcBef>
                <a:spcPts val="500"/>
              </a:spcBef>
              <a:spcAft>
                <a:spcPts val="0"/>
              </a:spcAft>
              <a:buSzPts val="1400"/>
              <a:buNone/>
              <a:defRPr sz="1400"/>
            </a:lvl8pPr>
            <a:lvl9pPr indent="-228600" lvl="8" marL="4114800" algn="l">
              <a:lnSpc>
                <a:spcPct val="100000"/>
              </a:lnSpc>
              <a:spcBef>
                <a:spcPts val="500"/>
              </a:spcBef>
              <a:spcAft>
                <a:spcPts val="0"/>
              </a:spcAft>
              <a:buSzPts val="1400"/>
              <a:buNone/>
              <a:defRPr sz="1400"/>
            </a:lvl9pPr>
          </a:lstStyle>
          <a:p/>
        </p:txBody>
      </p:sp>
      <p:sp>
        <p:nvSpPr>
          <p:cNvPr id="68" name="Google Shape;68;p11"/>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12"/>
          <p:cNvSpPr txBox="1"/>
          <p:nvPr>
            <p:ph type="ctrTitle"/>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12"/>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SzPts val="3200"/>
              <a:buNone/>
              <a:defRPr/>
            </a:lvl1pPr>
            <a:lvl2pPr lvl="1" algn="ctr">
              <a:lnSpc>
                <a:spcPct val="100000"/>
              </a:lnSpc>
              <a:spcBef>
                <a:spcPts val="700"/>
              </a:spcBef>
              <a:spcAft>
                <a:spcPts val="0"/>
              </a:spcAft>
              <a:buSzPts val="2800"/>
              <a:buNone/>
              <a:defRPr/>
            </a:lvl2pPr>
            <a:lvl3pPr lvl="2" algn="ctr">
              <a:lnSpc>
                <a:spcPct val="100000"/>
              </a:lnSpc>
              <a:spcBef>
                <a:spcPts val="600"/>
              </a:spcBef>
              <a:spcAft>
                <a:spcPts val="0"/>
              </a:spcAft>
              <a:buSzPts val="2400"/>
              <a:buNone/>
              <a:defRPr/>
            </a:lvl3pPr>
            <a:lvl4pPr lvl="3" algn="ctr">
              <a:lnSpc>
                <a:spcPct val="100000"/>
              </a:lnSpc>
              <a:spcBef>
                <a:spcPts val="500"/>
              </a:spcBef>
              <a:spcAft>
                <a:spcPts val="0"/>
              </a:spcAft>
              <a:buSzPts val="2000"/>
              <a:buNone/>
              <a:defRPr/>
            </a:lvl4pPr>
            <a:lvl5pPr lvl="4" algn="ctr">
              <a:lnSpc>
                <a:spcPct val="100000"/>
              </a:lnSpc>
              <a:spcBef>
                <a:spcPts val="500"/>
              </a:spcBef>
              <a:spcAft>
                <a:spcPts val="0"/>
              </a:spcAft>
              <a:buSzPts val="2000"/>
              <a:buNone/>
              <a:defRPr/>
            </a:lvl5pPr>
            <a:lvl6pPr lvl="5" algn="ctr">
              <a:lnSpc>
                <a:spcPct val="100000"/>
              </a:lnSpc>
              <a:spcBef>
                <a:spcPts val="500"/>
              </a:spcBef>
              <a:spcAft>
                <a:spcPts val="0"/>
              </a:spcAft>
              <a:buSzPts val="2000"/>
              <a:buNone/>
              <a:defRPr/>
            </a:lvl6pPr>
            <a:lvl7pPr lvl="6" algn="ctr">
              <a:lnSpc>
                <a:spcPct val="100000"/>
              </a:lnSpc>
              <a:spcBef>
                <a:spcPts val="500"/>
              </a:spcBef>
              <a:spcAft>
                <a:spcPts val="0"/>
              </a:spcAft>
              <a:buSzPts val="2000"/>
              <a:buNone/>
              <a:defRPr/>
            </a:lvl7pPr>
            <a:lvl8pPr lvl="7" algn="ctr">
              <a:lnSpc>
                <a:spcPct val="100000"/>
              </a:lnSpc>
              <a:spcBef>
                <a:spcPts val="500"/>
              </a:spcBef>
              <a:spcAft>
                <a:spcPts val="0"/>
              </a:spcAft>
              <a:buSzPts val="2000"/>
              <a:buNone/>
              <a:defRPr/>
            </a:lvl8pPr>
            <a:lvl9pPr lvl="8" algn="ctr">
              <a:lnSpc>
                <a:spcPct val="100000"/>
              </a:lnSpc>
              <a:spcBef>
                <a:spcPts val="500"/>
              </a:spcBef>
              <a:spcAft>
                <a:spcPts val="0"/>
              </a:spcAft>
              <a:buSzPts val="2000"/>
              <a:buNone/>
              <a:defRPr/>
            </a:lvl9pPr>
          </a:lstStyle>
          <a:p/>
        </p:txBody>
      </p:sp>
      <p:sp>
        <p:nvSpPr>
          <p:cNvPr id="73" name="Google Shape;73;p12"/>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457200" y="274637"/>
            <a:ext cx="8218487" cy="1131887"/>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3"/>
          <p:cNvSpPr txBox="1"/>
          <p:nvPr>
            <p:ph idx="1" type="body"/>
          </p:nvPr>
        </p:nvSpPr>
        <p:spPr>
          <a:xfrm>
            <a:off x="457200" y="1600200"/>
            <a:ext cx="8218487" cy="45148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228600" lvl="5" marL="2743200" algn="l">
              <a:lnSpc>
                <a:spcPct val="100000"/>
              </a:lnSpc>
              <a:spcBef>
                <a:spcPts val="500"/>
              </a:spcBef>
              <a:spcAft>
                <a:spcPts val="0"/>
              </a:spcAft>
              <a:buSzPts val="1400"/>
              <a:buNone/>
              <a:defRPr/>
            </a:lvl6pPr>
            <a:lvl7pPr indent="-228600" lvl="6" marL="3200400" algn="l">
              <a:lnSpc>
                <a:spcPct val="100000"/>
              </a:lnSpc>
              <a:spcBef>
                <a:spcPts val="500"/>
              </a:spcBef>
              <a:spcAft>
                <a:spcPts val="0"/>
              </a:spcAft>
              <a:buSzPts val="1400"/>
              <a:buNone/>
              <a:defRPr/>
            </a:lvl7pPr>
            <a:lvl8pPr indent="-228600" lvl="7" marL="3657600" algn="l">
              <a:lnSpc>
                <a:spcPct val="100000"/>
              </a:lnSpc>
              <a:spcBef>
                <a:spcPts val="500"/>
              </a:spcBef>
              <a:spcAft>
                <a:spcPts val="0"/>
              </a:spcAft>
              <a:buSzPts val="1400"/>
              <a:buNone/>
              <a:defRPr/>
            </a:lvl8pPr>
            <a:lvl9pPr indent="-228600" lvl="8" marL="4114800" algn="l">
              <a:lnSpc>
                <a:spcPct val="100000"/>
              </a:lnSpc>
              <a:spcBef>
                <a:spcPts val="500"/>
              </a:spcBef>
              <a:spcAft>
                <a:spcPts val="0"/>
              </a:spcAft>
              <a:buSzPts val="1400"/>
              <a:buNone/>
              <a:defRPr/>
            </a:lvl9pPr>
          </a:lstStyle>
          <a:p/>
        </p:txBody>
      </p:sp>
      <p:sp>
        <p:nvSpPr>
          <p:cNvPr id="23" name="Google Shape;23;p3"/>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4"/>
          <p:cNvSpPr txBox="1"/>
          <p:nvPr>
            <p:ph type="title"/>
          </p:nvPr>
        </p:nvSpPr>
        <p:spPr>
          <a:xfrm rot="5400000">
            <a:off x="4728370" y="2167732"/>
            <a:ext cx="5840412" cy="2054225"/>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4"/>
          <p:cNvSpPr txBox="1"/>
          <p:nvPr>
            <p:ph idx="1" type="body"/>
          </p:nvPr>
        </p:nvSpPr>
        <p:spPr>
          <a:xfrm rot="5400000">
            <a:off x="542925" y="188912"/>
            <a:ext cx="5840412" cy="601186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228600" lvl="5" marL="2743200" algn="l">
              <a:lnSpc>
                <a:spcPct val="100000"/>
              </a:lnSpc>
              <a:spcBef>
                <a:spcPts val="500"/>
              </a:spcBef>
              <a:spcAft>
                <a:spcPts val="0"/>
              </a:spcAft>
              <a:buSzPts val="1400"/>
              <a:buNone/>
              <a:defRPr/>
            </a:lvl6pPr>
            <a:lvl7pPr indent="-228600" lvl="6" marL="3200400" algn="l">
              <a:lnSpc>
                <a:spcPct val="100000"/>
              </a:lnSpc>
              <a:spcBef>
                <a:spcPts val="500"/>
              </a:spcBef>
              <a:spcAft>
                <a:spcPts val="0"/>
              </a:spcAft>
              <a:buSzPts val="1400"/>
              <a:buNone/>
              <a:defRPr/>
            </a:lvl7pPr>
            <a:lvl8pPr indent="-228600" lvl="7" marL="3657600" algn="l">
              <a:lnSpc>
                <a:spcPct val="100000"/>
              </a:lnSpc>
              <a:spcBef>
                <a:spcPts val="500"/>
              </a:spcBef>
              <a:spcAft>
                <a:spcPts val="0"/>
              </a:spcAft>
              <a:buSzPts val="1400"/>
              <a:buNone/>
              <a:defRPr/>
            </a:lvl8pPr>
            <a:lvl9pPr indent="-228600" lvl="8" marL="4114800" algn="l">
              <a:lnSpc>
                <a:spcPct val="100000"/>
              </a:lnSpc>
              <a:spcBef>
                <a:spcPts val="500"/>
              </a:spcBef>
              <a:spcAft>
                <a:spcPts val="0"/>
              </a:spcAft>
              <a:buSzPts val="1400"/>
              <a:buNone/>
              <a:defRPr/>
            </a:lvl9pPr>
          </a:lstStyle>
          <a:p/>
        </p:txBody>
      </p:sp>
      <p:sp>
        <p:nvSpPr>
          <p:cNvPr id="28" name="Google Shape;28;p4"/>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 name="Shape 30"/>
        <p:cNvGrpSpPr/>
        <p:nvPr/>
      </p:nvGrpSpPr>
      <p:grpSpPr>
        <a:xfrm>
          <a:off x="0" y="0"/>
          <a:ext cx="0" cy="0"/>
          <a:chOff x="0" y="0"/>
          <a:chExt cx="0" cy="0"/>
        </a:xfrm>
      </p:grpSpPr>
      <p:sp>
        <p:nvSpPr>
          <p:cNvPr id="31" name="Google Shape;31;p5"/>
          <p:cNvSpPr txBox="1"/>
          <p:nvPr>
            <p:ph type="title"/>
          </p:nvPr>
        </p:nvSpPr>
        <p:spPr>
          <a:xfrm>
            <a:off x="457200" y="274637"/>
            <a:ext cx="8218487" cy="1131887"/>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5"/>
          <p:cNvSpPr txBox="1"/>
          <p:nvPr>
            <p:ph idx="1" type="body"/>
          </p:nvPr>
        </p:nvSpPr>
        <p:spPr>
          <a:xfrm rot="5400000">
            <a:off x="2309018" y="-251619"/>
            <a:ext cx="4514850" cy="821848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228600" lvl="5" marL="2743200" algn="l">
              <a:lnSpc>
                <a:spcPct val="100000"/>
              </a:lnSpc>
              <a:spcBef>
                <a:spcPts val="500"/>
              </a:spcBef>
              <a:spcAft>
                <a:spcPts val="0"/>
              </a:spcAft>
              <a:buSzPts val="1400"/>
              <a:buNone/>
              <a:defRPr/>
            </a:lvl6pPr>
            <a:lvl7pPr indent="-228600" lvl="6" marL="3200400" algn="l">
              <a:lnSpc>
                <a:spcPct val="100000"/>
              </a:lnSpc>
              <a:spcBef>
                <a:spcPts val="500"/>
              </a:spcBef>
              <a:spcAft>
                <a:spcPts val="0"/>
              </a:spcAft>
              <a:buSzPts val="1400"/>
              <a:buNone/>
              <a:defRPr/>
            </a:lvl7pPr>
            <a:lvl8pPr indent="-228600" lvl="7" marL="3657600" algn="l">
              <a:lnSpc>
                <a:spcPct val="100000"/>
              </a:lnSpc>
              <a:spcBef>
                <a:spcPts val="500"/>
              </a:spcBef>
              <a:spcAft>
                <a:spcPts val="0"/>
              </a:spcAft>
              <a:buSzPts val="1400"/>
              <a:buNone/>
              <a:defRPr/>
            </a:lvl8pPr>
            <a:lvl9pPr indent="-228600" lvl="8" marL="4114800" algn="l">
              <a:lnSpc>
                <a:spcPct val="100000"/>
              </a:lnSpc>
              <a:spcBef>
                <a:spcPts val="500"/>
              </a:spcBef>
              <a:spcAft>
                <a:spcPts val="0"/>
              </a:spcAft>
              <a:buSzPts val="1400"/>
              <a:buNone/>
              <a:defRPr/>
            </a:lvl9pPr>
          </a:lstStyle>
          <a:p/>
        </p:txBody>
      </p:sp>
      <p:sp>
        <p:nvSpPr>
          <p:cNvPr id="33" name="Google Shape;33;p5"/>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1792288" y="4800600"/>
            <a:ext cx="5486400" cy="566738"/>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6"/>
          <p:cNvSpPr/>
          <p:nvPr>
            <p:ph idx="2" type="pic"/>
          </p:nvPr>
        </p:nvSpPr>
        <p:spPr>
          <a:xfrm>
            <a:off x="1792288" y="612775"/>
            <a:ext cx="5486400" cy="4114800"/>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6pPr>
            <a:lvl7pPr lvl="6"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7pPr>
            <a:lvl8pPr lvl="7"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8pPr>
            <a:lvl9pPr lvl="8"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9pPr>
          </a:lstStyle>
          <a:p/>
        </p:txBody>
      </p:sp>
      <p:sp>
        <p:nvSpPr>
          <p:cNvPr id="38" name="Google Shape;38;p6"/>
          <p:cNvSpPr txBox="1"/>
          <p:nvPr>
            <p:ph idx="1" type="body"/>
          </p:nvPr>
        </p:nvSpPr>
        <p:spPr>
          <a:xfrm>
            <a:off x="1792288" y="5367338"/>
            <a:ext cx="5486400" cy="804862"/>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1400"/>
            </a:lvl1pPr>
            <a:lvl2pPr indent="-228600" lvl="1" marL="914400" algn="l">
              <a:lnSpc>
                <a:spcPct val="100000"/>
              </a:lnSpc>
              <a:spcBef>
                <a:spcPts val="7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39" name="Google Shape;39;p6"/>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7"/>
          <p:cNvSpPr txBox="1"/>
          <p:nvPr>
            <p:ph type="title"/>
          </p:nvPr>
        </p:nvSpPr>
        <p:spPr>
          <a:xfrm>
            <a:off x="457200" y="273050"/>
            <a:ext cx="3008313" cy="11620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7"/>
          <p:cNvSpPr txBox="1"/>
          <p:nvPr>
            <p:ph idx="1" type="body"/>
          </p:nvPr>
        </p:nvSpPr>
        <p:spPr>
          <a:xfrm>
            <a:off x="3575050" y="273050"/>
            <a:ext cx="5111750" cy="585311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228600" lvl="5" marL="2743200" algn="l">
              <a:lnSpc>
                <a:spcPct val="100000"/>
              </a:lnSpc>
              <a:spcBef>
                <a:spcPts val="500"/>
              </a:spcBef>
              <a:spcAft>
                <a:spcPts val="0"/>
              </a:spcAft>
              <a:buSzPts val="1400"/>
              <a:buNone/>
              <a:defRPr sz="2000"/>
            </a:lvl6pPr>
            <a:lvl7pPr indent="-228600" lvl="6" marL="3200400" algn="l">
              <a:lnSpc>
                <a:spcPct val="100000"/>
              </a:lnSpc>
              <a:spcBef>
                <a:spcPts val="500"/>
              </a:spcBef>
              <a:spcAft>
                <a:spcPts val="0"/>
              </a:spcAft>
              <a:buSzPts val="1400"/>
              <a:buNone/>
              <a:defRPr sz="2000"/>
            </a:lvl7pPr>
            <a:lvl8pPr indent="-228600" lvl="7" marL="3657600" algn="l">
              <a:lnSpc>
                <a:spcPct val="100000"/>
              </a:lnSpc>
              <a:spcBef>
                <a:spcPts val="500"/>
              </a:spcBef>
              <a:spcAft>
                <a:spcPts val="0"/>
              </a:spcAft>
              <a:buSzPts val="1400"/>
              <a:buNone/>
              <a:defRPr sz="2000"/>
            </a:lvl8pPr>
            <a:lvl9pPr indent="-228600" lvl="8" marL="4114800" algn="l">
              <a:lnSpc>
                <a:spcPct val="100000"/>
              </a:lnSpc>
              <a:spcBef>
                <a:spcPts val="500"/>
              </a:spcBef>
              <a:spcAft>
                <a:spcPts val="0"/>
              </a:spcAft>
              <a:buSzPts val="1400"/>
              <a:buNone/>
              <a:defRPr sz="2000"/>
            </a:lvl9pPr>
          </a:lstStyle>
          <a:p/>
        </p:txBody>
      </p:sp>
      <p:sp>
        <p:nvSpPr>
          <p:cNvPr id="44" name="Google Shape;44;p7"/>
          <p:cNvSpPr txBox="1"/>
          <p:nvPr>
            <p:ph idx="2" type="body"/>
          </p:nvPr>
        </p:nvSpPr>
        <p:spPr>
          <a:xfrm>
            <a:off x="457200" y="1435100"/>
            <a:ext cx="3008313" cy="469106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1400"/>
            </a:lvl1pPr>
            <a:lvl2pPr indent="-228600" lvl="1" marL="914400" algn="l">
              <a:lnSpc>
                <a:spcPct val="100000"/>
              </a:lnSpc>
              <a:spcBef>
                <a:spcPts val="7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45" name="Google Shape;45;p7"/>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8"/>
          <p:cNvSpPr txBox="1"/>
          <p:nvPr>
            <p:ph type="title"/>
          </p:nvPr>
        </p:nvSpPr>
        <p:spPr>
          <a:xfrm>
            <a:off x="457200" y="274637"/>
            <a:ext cx="8218487" cy="1131887"/>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8"/>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txBox="1"/>
          <p:nvPr>
            <p:ph type="title"/>
          </p:nvPr>
        </p:nvSpPr>
        <p:spPr>
          <a:xfrm>
            <a:off x="457200" y="274638"/>
            <a:ext cx="8229600" cy="114300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9"/>
          <p:cNvSpPr txBox="1"/>
          <p:nvPr>
            <p:ph idx="1" type="body"/>
          </p:nvPr>
        </p:nvSpPr>
        <p:spPr>
          <a:xfrm>
            <a:off x="457200" y="1535113"/>
            <a:ext cx="4040188" cy="63976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4" name="Google Shape;54;p9"/>
          <p:cNvSpPr txBox="1"/>
          <p:nvPr>
            <p:ph idx="2" type="body"/>
          </p:nvPr>
        </p:nvSpPr>
        <p:spPr>
          <a:xfrm>
            <a:off x="457200" y="2174875"/>
            <a:ext cx="4040188" cy="39512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400"/>
            </a:lvl1pPr>
            <a:lvl2pPr indent="-228600" lvl="1" marL="914400" algn="l">
              <a:lnSpc>
                <a:spcPct val="100000"/>
              </a:lnSpc>
              <a:spcBef>
                <a:spcPts val="700"/>
              </a:spcBef>
              <a:spcAft>
                <a:spcPts val="0"/>
              </a:spcAft>
              <a:buSzPts val="1400"/>
              <a:buNone/>
              <a:defRPr sz="2000"/>
            </a:lvl2pPr>
            <a:lvl3pPr indent="-228600" lvl="2" marL="1371600" algn="l">
              <a:lnSpc>
                <a:spcPct val="100000"/>
              </a:lnSpc>
              <a:spcBef>
                <a:spcPts val="600"/>
              </a:spcBef>
              <a:spcAft>
                <a:spcPts val="0"/>
              </a:spcAft>
              <a:buSzPts val="1400"/>
              <a:buNone/>
              <a:defRPr sz="1800"/>
            </a:lvl3pPr>
            <a:lvl4pPr indent="-228600" lvl="3" marL="1828800" algn="l">
              <a:lnSpc>
                <a:spcPct val="100000"/>
              </a:lnSpc>
              <a:spcBef>
                <a:spcPts val="500"/>
              </a:spcBef>
              <a:spcAft>
                <a:spcPts val="0"/>
              </a:spcAft>
              <a:buSzPts val="1400"/>
              <a:buNone/>
              <a:defRPr sz="1600"/>
            </a:lvl4pPr>
            <a:lvl5pPr indent="-228600" lvl="4" marL="2286000" algn="l">
              <a:lnSpc>
                <a:spcPct val="100000"/>
              </a:lnSpc>
              <a:spcBef>
                <a:spcPts val="500"/>
              </a:spcBef>
              <a:spcAft>
                <a:spcPts val="0"/>
              </a:spcAft>
              <a:buSzPts val="1400"/>
              <a:buNone/>
              <a:defRPr sz="1600"/>
            </a:lvl5pPr>
            <a:lvl6pPr indent="-228600" lvl="5" marL="2743200" algn="l">
              <a:lnSpc>
                <a:spcPct val="100000"/>
              </a:lnSpc>
              <a:spcBef>
                <a:spcPts val="500"/>
              </a:spcBef>
              <a:spcAft>
                <a:spcPts val="0"/>
              </a:spcAft>
              <a:buSzPts val="1400"/>
              <a:buNone/>
              <a:defRPr sz="1600"/>
            </a:lvl6pPr>
            <a:lvl7pPr indent="-228600" lvl="6" marL="3200400" algn="l">
              <a:lnSpc>
                <a:spcPct val="100000"/>
              </a:lnSpc>
              <a:spcBef>
                <a:spcPts val="500"/>
              </a:spcBef>
              <a:spcAft>
                <a:spcPts val="0"/>
              </a:spcAft>
              <a:buSzPts val="1400"/>
              <a:buNone/>
              <a:defRPr sz="1600"/>
            </a:lvl7pPr>
            <a:lvl8pPr indent="-228600" lvl="7" marL="3657600" algn="l">
              <a:lnSpc>
                <a:spcPct val="100000"/>
              </a:lnSpc>
              <a:spcBef>
                <a:spcPts val="500"/>
              </a:spcBef>
              <a:spcAft>
                <a:spcPts val="0"/>
              </a:spcAft>
              <a:buSzPts val="1400"/>
              <a:buNone/>
              <a:defRPr sz="1600"/>
            </a:lvl8pPr>
            <a:lvl9pPr indent="-228600" lvl="8" marL="4114800" algn="l">
              <a:lnSpc>
                <a:spcPct val="100000"/>
              </a:lnSpc>
              <a:spcBef>
                <a:spcPts val="500"/>
              </a:spcBef>
              <a:spcAft>
                <a:spcPts val="0"/>
              </a:spcAft>
              <a:buSzPts val="1400"/>
              <a:buNone/>
              <a:defRPr sz="1600"/>
            </a:lvl9pPr>
          </a:lstStyle>
          <a:p/>
        </p:txBody>
      </p:sp>
      <p:sp>
        <p:nvSpPr>
          <p:cNvPr id="55" name="Google Shape;55;p9"/>
          <p:cNvSpPr txBox="1"/>
          <p:nvPr>
            <p:ph idx="3" type="body"/>
          </p:nvPr>
        </p:nvSpPr>
        <p:spPr>
          <a:xfrm>
            <a:off x="4645025" y="1535113"/>
            <a:ext cx="4041775" cy="63976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6" name="Google Shape;56;p9"/>
          <p:cNvSpPr txBox="1"/>
          <p:nvPr>
            <p:ph idx="4" type="body"/>
          </p:nvPr>
        </p:nvSpPr>
        <p:spPr>
          <a:xfrm>
            <a:off x="4645025" y="2174875"/>
            <a:ext cx="4041775" cy="39512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400"/>
            </a:lvl1pPr>
            <a:lvl2pPr indent="-228600" lvl="1" marL="914400" algn="l">
              <a:lnSpc>
                <a:spcPct val="100000"/>
              </a:lnSpc>
              <a:spcBef>
                <a:spcPts val="700"/>
              </a:spcBef>
              <a:spcAft>
                <a:spcPts val="0"/>
              </a:spcAft>
              <a:buSzPts val="1400"/>
              <a:buNone/>
              <a:defRPr sz="2000"/>
            </a:lvl2pPr>
            <a:lvl3pPr indent="-228600" lvl="2" marL="1371600" algn="l">
              <a:lnSpc>
                <a:spcPct val="100000"/>
              </a:lnSpc>
              <a:spcBef>
                <a:spcPts val="600"/>
              </a:spcBef>
              <a:spcAft>
                <a:spcPts val="0"/>
              </a:spcAft>
              <a:buSzPts val="1400"/>
              <a:buNone/>
              <a:defRPr sz="1800"/>
            </a:lvl3pPr>
            <a:lvl4pPr indent="-228600" lvl="3" marL="1828800" algn="l">
              <a:lnSpc>
                <a:spcPct val="100000"/>
              </a:lnSpc>
              <a:spcBef>
                <a:spcPts val="500"/>
              </a:spcBef>
              <a:spcAft>
                <a:spcPts val="0"/>
              </a:spcAft>
              <a:buSzPts val="1400"/>
              <a:buNone/>
              <a:defRPr sz="1600"/>
            </a:lvl4pPr>
            <a:lvl5pPr indent="-228600" lvl="4" marL="2286000" algn="l">
              <a:lnSpc>
                <a:spcPct val="100000"/>
              </a:lnSpc>
              <a:spcBef>
                <a:spcPts val="500"/>
              </a:spcBef>
              <a:spcAft>
                <a:spcPts val="0"/>
              </a:spcAft>
              <a:buSzPts val="1400"/>
              <a:buNone/>
              <a:defRPr sz="1600"/>
            </a:lvl5pPr>
            <a:lvl6pPr indent="-228600" lvl="5" marL="2743200" algn="l">
              <a:lnSpc>
                <a:spcPct val="100000"/>
              </a:lnSpc>
              <a:spcBef>
                <a:spcPts val="500"/>
              </a:spcBef>
              <a:spcAft>
                <a:spcPts val="0"/>
              </a:spcAft>
              <a:buSzPts val="1400"/>
              <a:buNone/>
              <a:defRPr sz="1600"/>
            </a:lvl6pPr>
            <a:lvl7pPr indent="-228600" lvl="6" marL="3200400" algn="l">
              <a:lnSpc>
                <a:spcPct val="100000"/>
              </a:lnSpc>
              <a:spcBef>
                <a:spcPts val="500"/>
              </a:spcBef>
              <a:spcAft>
                <a:spcPts val="0"/>
              </a:spcAft>
              <a:buSzPts val="1400"/>
              <a:buNone/>
              <a:defRPr sz="1600"/>
            </a:lvl7pPr>
            <a:lvl8pPr indent="-228600" lvl="7" marL="3657600" algn="l">
              <a:lnSpc>
                <a:spcPct val="100000"/>
              </a:lnSpc>
              <a:spcBef>
                <a:spcPts val="500"/>
              </a:spcBef>
              <a:spcAft>
                <a:spcPts val="0"/>
              </a:spcAft>
              <a:buSzPts val="1400"/>
              <a:buNone/>
              <a:defRPr sz="1600"/>
            </a:lvl8pPr>
            <a:lvl9pPr indent="-228600" lvl="8" marL="4114800" algn="l">
              <a:lnSpc>
                <a:spcPct val="100000"/>
              </a:lnSpc>
              <a:spcBef>
                <a:spcPts val="500"/>
              </a:spcBef>
              <a:spcAft>
                <a:spcPts val="0"/>
              </a:spcAft>
              <a:buSzPts val="1400"/>
              <a:buNone/>
              <a:defRPr sz="1600"/>
            </a:lvl9pPr>
          </a:lstStyle>
          <a:p/>
        </p:txBody>
      </p:sp>
      <p:sp>
        <p:nvSpPr>
          <p:cNvPr id="57" name="Google Shape;57;p9"/>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457200" y="274637"/>
            <a:ext cx="8218487" cy="1131887"/>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10"/>
          <p:cNvSpPr txBox="1"/>
          <p:nvPr>
            <p:ph idx="1" type="body"/>
          </p:nvPr>
        </p:nvSpPr>
        <p:spPr>
          <a:xfrm>
            <a:off x="457200" y="1600200"/>
            <a:ext cx="4032250" cy="45148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800"/>
            </a:lvl1pPr>
            <a:lvl2pPr indent="-228600" lvl="1" marL="914400" algn="l">
              <a:lnSpc>
                <a:spcPct val="100000"/>
              </a:lnSpc>
              <a:spcBef>
                <a:spcPts val="700"/>
              </a:spcBef>
              <a:spcAft>
                <a:spcPts val="0"/>
              </a:spcAft>
              <a:buSzPts val="1400"/>
              <a:buNone/>
              <a:defRPr sz="2400"/>
            </a:lvl2pPr>
            <a:lvl3pPr indent="-228600" lvl="2" marL="1371600" algn="l">
              <a:lnSpc>
                <a:spcPct val="100000"/>
              </a:lnSpc>
              <a:spcBef>
                <a:spcPts val="600"/>
              </a:spcBef>
              <a:spcAft>
                <a:spcPts val="0"/>
              </a:spcAft>
              <a:buSzPts val="1400"/>
              <a:buNone/>
              <a:defRPr sz="2000"/>
            </a:lvl3pPr>
            <a:lvl4pPr indent="-228600" lvl="3" marL="1828800" algn="l">
              <a:lnSpc>
                <a:spcPct val="100000"/>
              </a:lnSpc>
              <a:spcBef>
                <a:spcPts val="500"/>
              </a:spcBef>
              <a:spcAft>
                <a:spcPts val="0"/>
              </a:spcAft>
              <a:buSzPts val="1400"/>
              <a:buNone/>
              <a:defRPr sz="1800"/>
            </a:lvl4pPr>
            <a:lvl5pPr indent="-228600" lvl="4" marL="2286000" algn="l">
              <a:lnSpc>
                <a:spcPct val="100000"/>
              </a:lnSpc>
              <a:spcBef>
                <a:spcPts val="500"/>
              </a:spcBef>
              <a:spcAft>
                <a:spcPts val="0"/>
              </a:spcAft>
              <a:buSzPts val="1400"/>
              <a:buNone/>
              <a:defRPr sz="1800"/>
            </a:lvl5pPr>
            <a:lvl6pPr indent="-228600" lvl="5" marL="2743200" algn="l">
              <a:lnSpc>
                <a:spcPct val="100000"/>
              </a:lnSpc>
              <a:spcBef>
                <a:spcPts val="500"/>
              </a:spcBef>
              <a:spcAft>
                <a:spcPts val="0"/>
              </a:spcAft>
              <a:buSzPts val="1400"/>
              <a:buNone/>
              <a:defRPr sz="1800"/>
            </a:lvl6pPr>
            <a:lvl7pPr indent="-228600" lvl="6" marL="3200400" algn="l">
              <a:lnSpc>
                <a:spcPct val="100000"/>
              </a:lnSpc>
              <a:spcBef>
                <a:spcPts val="500"/>
              </a:spcBef>
              <a:spcAft>
                <a:spcPts val="0"/>
              </a:spcAft>
              <a:buSzPts val="1400"/>
              <a:buNone/>
              <a:defRPr sz="1800"/>
            </a:lvl7pPr>
            <a:lvl8pPr indent="-228600" lvl="7" marL="3657600" algn="l">
              <a:lnSpc>
                <a:spcPct val="100000"/>
              </a:lnSpc>
              <a:spcBef>
                <a:spcPts val="500"/>
              </a:spcBef>
              <a:spcAft>
                <a:spcPts val="0"/>
              </a:spcAft>
              <a:buSzPts val="1400"/>
              <a:buNone/>
              <a:defRPr sz="1800"/>
            </a:lvl8pPr>
            <a:lvl9pPr indent="-228600" lvl="8" marL="4114800" algn="l">
              <a:lnSpc>
                <a:spcPct val="100000"/>
              </a:lnSpc>
              <a:spcBef>
                <a:spcPts val="500"/>
              </a:spcBef>
              <a:spcAft>
                <a:spcPts val="0"/>
              </a:spcAft>
              <a:buSzPts val="1400"/>
              <a:buNone/>
              <a:defRPr sz="1800"/>
            </a:lvl9pPr>
          </a:lstStyle>
          <a:p/>
        </p:txBody>
      </p:sp>
      <p:sp>
        <p:nvSpPr>
          <p:cNvPr id="62" name="Google Shape;62;p10"/>
          <p:cNvSpPr txBox="1"/>
          <p:nvPr>
            <p:ph idx="2" type="body"/>
          </p:nvPr>
        </p:nvSpPr>
        <p:spPr>
          <a:xfrm>
            <a:off x="4641850" y="1600200"/>
            <a:ext cx="4033838" cy="45148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2800"/>
            </a:lvl1pPr>
            <a:lvl2pPr indent="-228600" lvl="1" marL="914400" algn="l">
              <a:lnSpc>
                <a:spcPct val="100000"/>
              </a:lnSpc>
              <a:spcBef>
                <a:spcPts val="700"/>
              </a:spcBef>
              <a:spcAft>
                <a:spcPts val="0"/>
              </a:spcAft>
              <a:buSzPts val="1400"/>
              <a:buNone/>
              <a:defRPr sz="2400"/>
            </a:lvl2pPr>
            <a:lvl3pPr indent="-228600" lvl="2" marL="1371600" algn="l">
              <a:lnSpc>
                <a:spcPct val="100000"/>
              </a:lnSpc>
              <a:spcBef>
                <a:spcPts val="600"/>
              </a:spcBef>
              <a:spcAft>
                <a:spcPts val="0"/>
              </a:spcAft>
              <a:buSzPts val="1400"/>
              <a:buNone/>
              <a:defRPr sz="2000"/>
            </a:lvl3pPr>
            <a:lvl4pPr indent="-228600" lvl="3" marL="1828800" algn="l">
              <a:lnSpc>
                <a:spcPct val="100000"/>
              </a:lnSpc>
              <a:spcBef>
                <a:spcPts val="500"/>
              </a:spcBef>
              <a:spcAft>
                <a:spcPts val="0"/>
              </a:spcAft>
              <a:buSzPts val="1400"/>
              <a:buNone/>
              <a:defRPr sz="1800"/>
            </a:lvl4pPr>
            <a:lvl5pPr indent="-228600" lvl="4" marL="2286000" algn="l">
              <a:lnSpc>
                <a:spcPct val="100000"/>
              </a:lnSpc>
              <a:spcBef>
                <a:spcPts val="500"/>
              </a:spcBef>
              <a:spcAft>
                <a:spcPts val="0"/>
              </a:spcAft>
              <a:buSzPts val="1400"/>
              <a:buNone/>
              <a:defRPr sz="1800"/>
            </a:lvl5pPr>
            <a:lvl6pPr indent="-228600" lvl="5" marL="2743200" algn="l">
              <a:lnSpc>
                <a:spcPct val="100000"/>
              </a:lnSpc>
              <a:spcBef>
                <a:spcPts val="500"/>
              </a:spcBef>
              <a:spcAft>
                <a:spcPts val="0"/>
              </a:spcAft>
              <a:buSzPts val="1400"/>
              <a:buNone/>
              <a:defRPr sz="1800"/>
            </a:lvl6pPr>
            <a:lvl7pPr indent="-228600" lvl="6" marL="3200400" algn="l">
              <a:lnSpc>
                <a:spcPct val="100000"/>
              </a:lnSpc>
              <a:spcBef>
                <a:spcPts val="500"/>
              </a:spcBef>
              <a:spcAft>
                <a:spcPts val="0"/>
              </a:spcAft>
              <a:buSzPts val="1400"/>
              <a:buNone/>
              <a:defRPr sz="1800"/>
            </a:lvl7pPr>
            <a:lvl8pPr indent="-228600" lvl="7" marL="3657600" algn="l">
              <a:lnSpc>
                <a:spcPct val="100000"/>
              </a:lnSpc>
              <a:spcBef>
                <a:spcPts val="500"/>
              </a:spcBef>
              <a:spcAft>
                <a:spcPts val="0"/>
              </a:spcAft>
              <a:buSzPts val="1400"/>
              <a:buNone/>
              <a:defRPr sz="1800"/>
            </a:lvl8pPr>
            <a:lvl9pPr indent="-228600" lvl="8" marL="4114800" algn="l">
              <a:lnSpc>
                <a:spcPct val="100000"/>
              </a:lnSpc>
              <a:spcBef>
                <a:spcPts val="500"/>
              </a:spcBef>
              <a:spcAft>
                <a:spcPts val="0"/>
              </a:spcAft>
              <a:buSzPts val="1400"/>
              <a:buNone/>
              <a:defRPr sz="1800"/>
            </a:lvl9pPr>
          </a:lstStyle>
          <a:p/>
        </p:txBody>
      </p:sp>
      <p:sp>
        <p:nvSpPr>
          <p:cNvPr id="63" name="Google Shape;63;p10"/>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1" name="Shape 11"/>
        <p:cNvGrpSpPr/>
        <p:nvPr/>
      </p:nvGrpSpPr>
      <p:grpSpPr>
        <a:xfrm>
          <a:off x="0" y="0"/>
          <a:ext cx="0" cy="0"/>
          <a:chOff x="0" y="0"/>
          <a:chExt cx="0" cy="0"/>
        </a:xfrm>
      </p:grpSpPr>
      <p:sp>
        <p:nvSpPr>
          <p:cNvPr id="12" name="Google Shape;12;p1"/>
          <p:cNvSpPr txBox="1"/>
          <p:nvPr>
            <p:ph type="title"/>
          </p:nvPr>
        </p:nvSpPr>
        <p:spPr>
          <a:xfrm>
            <a:off x="457200" y="274637"/>
            <a:ext cx="8218487" cy="1131887"/>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9pPr>
          </a:lstStyle>
          <a:p/>
        </p:txBody>
      </p:sp>
      <p:sp>
        <p:nvSpPr>
          <p:cNvPr id="13" name="Google Shape;13;p1"/>
          <p:cNvSpPr txBox="1"/>
          <p:nvPr>
            <p:ph idx="1" type="body"/>
          </p:nvPr>
        </p:nvSpPr>
        <p:spPr>
          <a:xfrm>
            <a:off x="457200" y="1600200"/>
            <a:ext cx="8218487" cy="451485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3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700"/>
              </a:spcBef>
              <a:spcAft>
                <a:spcPts val="0"/>
              </a:spcAft>
              <a:buClr>
                <a:srgbClr val="000000"/>
              </a:buClr>
              <a:buSzPts val="1400"/>
              <a:buFont typeface="Arial"/>
              <a:buNone/>
              <a:defRPr b="0" i="0" sz="2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9pPr>
          </a:lstStyle>
          <a:p/>
        </p:txBody>
      </p:sp>
      <p:sp>
        <p:nvSpPr>
          <p:cNvPr id="14" name="Google Shape;14;p1"/>
          <p:cNvSpPr txBox="1"/>
          <p:nvPr>
            <p:ph idx="10" type="dt"/>
          </p:nvPr>
        </p:nvSpPr>
        <p:spPr>
          <a:xfrm>
            <a:off x="457200" y="6356350"/>
            <a:ext cx="2122487" cy="354012"/>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5" name="Google Shape;15;p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 name="Google Shape;16;p1"/>
          <p:cNvSpPr txBox="1"/>
          <p:nvPr>
            <p:ph idx="12" type="sldNum"/>
          </p:nvPr>
        </p:nvSpPr>
        <p:spPr>
          <a:xfrm>
            <a:off x="6553200" y="6356350"/>
            <a:ext cx="2122487" cy="354012"/>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patents.google.com/patent/US20140180864A1/en?q=clothing+recommendation&amp;oq=clothing+recommendation" TargetMode="External"/><Relationship Id="rId4" Type="http://schemas.openxmlformats.org/officeDocument/2006/relationships/hyperlink" Target="https://patents.google.com/patent/US20140310304A1/en?q=Clothes+Color+recommendation&amp;oq=Clothes+Color+recommendation" TargetMode="External"/><Relationship Id="rId5" Type="http://schemas.openxmlformats.org/officeDocument/2006/relationships/hyperlink" Target="https://worldwide.espacenet.com/patent/search/family/062525795/publication/CN108170728A?q=Clothes%20color%20recommend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orldwide.espacenet.com/patent/search/family/054344180/publication/KR20150110836A?q=cloth%20recommendation" TargetMode="External"/><Relationship Id="rId4" Type="http://schemas.openxmlformats.org/officeDocument/2006/relationships/hyperlink" Target="https://worldwide.espacenet.com/patent/search/family/052758991/publication/CN104484450A?q=colour%20recommendation" TargetMode="External"/><Relationship Id="rId5" Type="http://schemas.openxmlformats.org/officeDocument/2006/relationships/hyperlink" Target="https://patents.google.com/patent/US20140279186?oq=Outfit+Color+recommend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orldwide.espacenet.com/patent/search/family/059500720/publication/WO2017134599A1?q=personalized%20recommendation%20system%20for%20matching%20outfit%20%20" TargetMode="External"/><Relationship Id="rId4" Type="http://schemas.openxmlformats.org/officeDocument/2006/relationships/hyperlink" Target="https://worldwide.espacenet.com/patent/search/family/050685012/publication/WO2014074072A1?q=outfits%20color%20combination%20recommendation%20method" TargetMode="External"/><Relationship Id="rId5" Type="http://schemas.openxmlformats.org/officeDocument/2006/relationships/hyperlink" Target="https://worldwide.espacenet.com/patent/search/family/052111657/publication/US2015026084A1?q=outfits%20color%20combination%20recommendation%20metho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79" name="Shape 79"/>
        <p:cNvGrpSpPr/>
        <p:nvPr/>
      </p:nvGrpSpPr>
      <p:grpSpPr>
        <a:xfrm>
          <a:off x="0" y="0"/>
          <a:ext cx="0" cy="0"/>
          <a:chOff x="0" y="0"/>
          <a:chExt cx="0" cy="0"/>
        </a:xfrm>
      </p:grpSpPr>
      <p:sp>
        <p:nvSpPr>
          <p:cNvPr id="80" name="Google Shape;80;p13"/>
          <p:cNvSpPr txBox="1"/>
          <p:nvPr/>
        </p:nvSpPr>
        <p:spPr>
          <a:xfrm>
            <a:off x="914400" y="4572000"/>
            <a:ext cx="7239000" cy="14795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Department of Computer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1" i="0" lang="en-US" sz="3000" u="none" cap="none" strike="noStrike">
                <a:solidFill>
                  <a:srgbClr val="000000"/>
                </a:solidFill>
                <a:latin typeface="Times New Roman"/>
                <a:ea typeface="Times New Roman"/>
                <a:cs typeface="Times New Roman"/>
                <a:sym typeface="Times New Roman"/>
              </a:rPr>
              <a:t>Sardar Patel Institute of Technology</a:t>
            </a:r>
            <a:endParaRPr b="1" i="0"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rPr b="1" i="0" lang="en-US" sz="1600" u="none" cap="none" strike="noStrike">
                <a:solidFill>
                  <a:srgbClr val="000000"/>
                </a:solidFill>
                <a:latin typeface="Times New Roman"/>
                <a:ea typeface="Times New Roman"/>
                <a:cs typeface="Times New Roman"/>
                <a:sym typeface="Times New Roman"/>
              </a:rPr>
              <a:t>(Autonomous Institute Affiliated to University of Mumbai)</a:t>
            </a:r>
            <a:endParaRPr b="1" i="0" sz="16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Munshi Nagar, Andheri(W), Mumbai-400058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2020-2021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00000"/>
              </a:buClr>
              <a:buSzPts val="1800"/>
              <a:buFont typeface="Times New Roman"/>
              <a:buNone/>
            </a:pPr>
            <a:r>
              <a:rPr b="1" i="0" lang="en-US" sz="1800" u="none" cap="none" strike="noStrike">
                <a:solidFill>
                  <a:srgbClr val="C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81" name="Google Shape;81;p13"/>
          <p:cNvSpPr txBox="1"/>
          <p:nvPr/>
        </p:nvSpPr>
        <p:spPr>
          <a:xfrm>
            <a:off x="2203450" y="457200"/>
            <a:ext cx="5054955" cy="256222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Bachelor of Technology</a:t>
            </a:r>
            <a:r>
              <a:rPr b="0" i="0" lang="en-US" sz="1800" u="none" cap="none" strike="noStrike">
                <a:solidFill>
                  <a:srgbClr val="C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Project Presentation</a:t>
            </a:r>
            <a:endParaRPr/>
          </a:p>
          <a:p>
            <a:pPr indent="0" lvl="0" marL="0" marR="0" rtl="0" algn="ctr">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Phase 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2400"/>
              <a:buFont typeface="Calibri"/>
              <a:buNone/>
            </a:pPr>
            <a:r>
              <a:t/>
            </a:r>
            <a:endParaRPr b="1"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82" name="Google Shape;82;p13"/>
          <p:cNvPicPr preferRelativeResize="0"/>
          <p:nvPr/>
        </p:nvPicPr>
        <p:blipFill rotWithShape="1">
          <a:blip r:embed="rId3">
            <a:alphaModFix/>
          </a:blip>
          <a:srcRect b="0" l="0" r="0" t="0"/>
          <a:stretch/>
        </p:blipFill>
        <p:spPr>
          <a:xfrm>
            <a:off x="3810000" y="2514600"/>
            <a:ext cx="1565275" cy="15763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56" name="Shape 156"/>
        <p:cNvGrpSpPr/>
        <p:nvPr/>
      </p:nvGrpSpPr>
      <p:grpSpPr>
        <a:xfrm>
          <a:off x="0" y="0"/>
          <a:ext cx="0" cy="0"/>
          <a:chOff x="0" y="0"/>
          <a:chExt cx="0" cy="0"/>
        </a:xfrm>
      </p:grpSpPr>
      <p:sp>
        <p:nvSpPr>
          <p:cNvPr id="157" name="Google Shape;157;p2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22"/>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22"/>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Gaps/Issues Identified</a:t>
            </a:r>
            <a:endParaRPr b="1" sz="3600">
              <a:latin typeface="Times New Roman"/>
              <a:ea typeface="Times New Roman"/>
              <a:cs typeface="Times New Roman"/>
              <a:sym typeface="Times New Roman"/>
            </a:endParaRPr>
          </a:p>
        </p:txBody>
      </p:sp>
      <p:graphicFrame>
        <p:nvGraphicFramePr>
          <p:cNvPr id="160" name="Google Shape;160;p22"/>
          <p:cNvGraphicFramePr/>
          <p:nvPr/>
        </p:nvGraphicFramePr>
        <p:xfrm>
          <a:off x="0" y="1307925"/>
          <a:ext cx="3000000" cy="3000000"/>
        </p:xfrm>
        <a:graphic>
          <a:graphicData uri="http://schemas.openxmlformats.org/drawingml/2006/table">
            <a:tbl>
              <a:tblPr>
                <a:noFill/>
                <a:tableStyleId>{9E416646-1748-4D5E-8176-CF70C1DE6717}</a:tableStyleId>
              </a:tblPr>
              <a:tblGrid>
                <a:gridCol w="790275"/>
                <a:gridCol w="2155000"/>
                <a:gridCol w="6198725"/>
              </a:tblGrid>
              <a:tr h="826825">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 Gaps/Issues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378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Design of Intelligent Clothing Selection System Based on Neural Network</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The Skin tone classification done here is only restricted to Black and White.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The recommendations are based only on the database created from previous user inputs.</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1782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00">
                          <a:latin typeface="Times New Roman"/>
                          <a:ea typeface="Times New Roman"/>
                          <a:cs typeface="Times New Roman"/>
                          <a:sym typeface="Times New Roman"/>
                        </a:rPr>
                        <a:t>Powering Virtual Try-On via Auxiliary Human Segmentation Learning</a:t>
                      </a:r>
                      <a:endParaRPr sz="16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Only 2D images are used for trials.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The clothes images are pasted over the existing model image.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Proper fitting of clothes on the model’s body is not shown as per the physical measurements.</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7297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00">
                          <a:latin typeface="Times New Roman"/>
                          <a:ea typeface="Times New Roman"/>
                          <a:cs typeface="Times New Roman"/>
                          <a:sym typeface="Times New Roman"/>
                        </a:rPr>
                        <a:t>Outfit Recommender System</a:t>
                      </a:r>
                      <a:endParaRPr sz="16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Event identification is automated with object detection which is time consuming.</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Clothes recommendation is restricted to only 53 categories.</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65" name="Shape 165"/>
        <p:cNvGrpSpPr/>
        <p:nvPr/>
      </p:nvGrpSpPr>
      <p:grpSpPr>
        <a:xfrm>
          <a:off x="0" y="0"/>
          <a:ext cx="0" cy="0"/>
          <a:chOff x="0" y="0"/>
          <a:chExt cx="0" cy="0"/>
        </a:xfrm>
      </p:grpSpPr>
      <p:sp>
        <p:nvSpPr>
          <p:cNvPr id="166" name="Google Shape;166;p2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23"/>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23"/>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Gaps/Issues Identified</a:t>
            </a:r>
            <a:endParaRPr b="1" sz="3600">
              <a:latin typeface="Times New Roman"/>
              <a:ea typeface="Times New Roman"/>
              <a:cs typeface="Times New Roman"/>
              <a:sym typeface="Times New Roman"/>
            </a:endParaRPr>
          </a:p>
        </p:txBody>
      </p:sp>
      <p:graphicFrame>
        <p:nvGraphicFramePr>
          <p:cNvPr id="169" name="Google Shape;169;p23"/>
          <p:cNvGraphicFramePr/>
          <p:nvPr/>
        </p:nvGraphicFramePr>
        <p:xfrm>
          <a:off x="0" y="926925"/>
          <a:ext cx="3000000" cy="3000000"/>
        </p:xfrm>
        <a:graphic>
          <a:graphicData uri="http://schemas.openxmlformats.org/drawingml/2006/table">
            <a:tbl>
              <a:tblPr>
                <a:noFill/>
                <a:tableStyleId>{9E416646-1748-4D5E-8176-CF70C1DE6717}</a:tableStyleId>
              </a:tblPr>
              <a:tblGrid>
                <a:gridCol w="799500"/>
                <a:gridCol w="2034500"/>
                <a:gridCol w="6310000"/>
              </a:tblGrid>
              <a:tr h="78210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Gaps/Issues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7597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4.</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500"/>
                        <a:t>Applying Image Warping Technique to</a:t>
                      </a:r>
                      <a:endParaRPr sz="1500"/>
                    </a:p>
                    <a:p>
                      <a:pPr indent="0" lvl="0" marL="0" rtl="0" algn="l">
                        <a:spcBef>
                          <a:spcPts val="0"/>
                        </a:spcBef>
                        <a:spcAft>
                          <a:spcPts val="0"/>
                        </a:spcAft>
                        <a:buClr>
                          <a:schemeClr val="dk1"/>
                        </a:buClr>
                        <a:buSzPts val="1100"/>
                        <a:buFont typeface="Arial"/>
                        <a:buNone/>
                      </a:pPr>
                      <a:r>
                        <a:rPr lang="en-US" sz="1500"/>
                        <a:t>Implement Real-Time Virtual Try-on Based on Person’s 2D Image</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1.Very few feature points are considered , resulting in vague fitting</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US" sz="1500">
                          <a:latin typeface="Times New Roman"/>
                          <a:ea typeface="Times New Roman"/>
                          <a:cs typeface="Times New Roman"/>
                          <a:sym typeface="Times New Roman"/>
                        </a:rPr>
                        <a:t>2.There isn’t any recommendation involved, output is provided only on the basis of users input.</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US" sz="1500">
                          <a:latin typeface="Times New Roman"/>
                          <a:ea typeface="Times New Roman"/>
                          <a:cs typeface="Times New Roman"/>
                          <a:sym typeface="Times New Roman"/>
                        </a:rPr>
                        <a:t>3.Total 13 body marks are mentioned whereas feature points are implemented on just 5 marks</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4745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500"/>
                        <a:t>Smart Closet</a:t>
                      </a:r>
                      <a:endParaRPr sz="1500"/>
                    </a:p>
                    <a:p>
                      <a:pPr indent="0" lvl="0" marL="0" rtl="0" algn="l">
                        <a:spcBef>
                          <a:spcPts val="0"/>
                        </a:spcBef>
                        <a:spcAft>
                          <a:spcPts val="0"/>
                        </a:spcAft>
                        <a:buNone/>
                      </a:pPr>
                      <a:r>
                        <a:rPr lang="en-US" sz="1500"/>
                        <a:t>-Statistical-based apparel </a:t>
                      </a:r>
                      <a:r>
                        <a:rPr lang="en-US" sz="1500"/>
                        <a:t>r</a:t>
                      </a:r>
                      <a:r>
                        <a:rPr lang="en-US" sz="1500"/>
                        <a:t>ecommendation system</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1.Recommendations aren’t spontaneous but only on the basis of user previous choices.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US" sz="1500">
                          <a:latin typeface="Times New Roman"/>
                          <a:ea typeface="Times New Roman"/>
                          <a:cs typeface="Times New Roman"/>
                          <a:sym typeface="Times New Roman"/>
                        </a:rPr>
                        <a:t>2.There is no processing on the basis of color recommendations.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US" sz="1500">
                          <a:latin typeface="Times New Roman"/>
                          <a:ea typeface="Times New Roman"/>
                          <a:cs typeface="Times New Roman"/>
                          <a:sym typeface="Times New Roman"/>
                        </a:rPr>
                        <a:t>3. Static Recommendations in terms of colors are provided</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9043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6.</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500"/>
                        <a:t>Skin Segmentation based on Improved Thresholding Method</a:t>
                      </a:r>
                      <a:endParaRPr sz="1500"/>
                    </a:p>
                    <a:p>
                      <a:pPr indent="0" lvl="0" marL="0" rtl="0" algn="l">
                        <a:spcBef>
                          <a:spcPts val="0"/>
                        </a:spcBef>
                        <a:spcAft>
                          <a:spcPts val="0"/>
                        </a:spcAft>
                        <a:buNone/>
                      </a:pPr>
                      <a:r>
                        <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1.Skin colour detection is negligible.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US" sz="1500">
                          <a:latin typeface="Times New Roman"/>
                          <a:ea typeface="Times New Roman"/>
                          <a:cs typeface="Times New Roman"/>
                          <a:sym typeface="Times New Roman"/>
                        </a:rPr>
                        <a:t>2.Facial Elements such as eyes , nose are not segmented properly</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74" name="Shape 174"/>
        <p:cNvGrpSpPr/>
        <p:nvPr/>
      </p:nvGrpSpPr>
      <p:grpSpPr>
        <a:xfrm>
          <a:off x="0" y="0"/>
          <a:ext cx="0" cy="0"/>
          <a:chOff x="0" y="0"/>
          <a:chExt cx="0" cy="0"/>
        </a:xfrm>
      </p:grpSpPr>
      <p:sp>
        <p:nvSpPr>
          <p:cNvPr id="175" name="Google Shape;175;p2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24"/>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24"/>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Gaps/Issues Identified</a:t>
            </a:r>
            <a:endParaRPr b="1" sz="3600">
              <a:latin typeface="Times New Roman"/>
              <a:ea typeface="Times New Roman"/>
              <a:cs typeface="Times New Roman"/>
              <a:sym typeface="Times New Roman"/>
            </a:endParaRPr>
          </a:p>
        </p:txBody>
      </p:sp>
      <p:graphicFrame>
        <p:nvGraphicFramePr>
          <p:cNvPr id="178" name="Google Shape;178;p24"/>
          <p:cNvGraphicFramePr/>
          <p:nvPr/>
        </p:nvGraphicFramePr>
        <p:xfrm>
          <a:off x="0" y="926925"/>
          <a:ext cx="3000000" cy="3000000"/>
        </p:xfrm>
        <a:graphic>
          <a:graphicData uri="http://schemas.openxmlformats.org/drawingml/2006/table">
            <a:tbl>
              <a:tblPr>
                <a:noFill/>
                <a:tableStyleId>{9E416646-1748-4D5E-8176-CF70C1DE6717}</a:tableStyleId>
              </a:tblPr>
              <a:tblGrid>
                <a:gridCol w="799500"/>
                <a:gridCol w="2034500"/>
                <a:gridCol w="6310000"/>
              </a:tblGrid>
              <a:tr h="83340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Gaps/Issues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5704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7</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Clr>
                          <a:schemeClr val="dk1"/>
                        </a:buClr>
                        <a:buSzPts val="1100"/>
                        <a:buFont typeface="Arial"/>
                        <a:buNone/>
                      </a:pPr>
                      <a:r>
                        <a:rPr lang="en-US" sz="1500">
                          <a:solidFill>
                            <a:schemeClr val="dk1"/>
                          </a:solidFill>
                        </a:rPr>
                        <a:t>Personalized Clothing Recommendation Based on Knowledge Graph</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Need to construct knowledge graph for user, clothing and context.</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Used basic apriori algorithm which not give maximum accuracy as compare to other algorithm.</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4661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8.</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Clr>
                          <a:schemeClr val="dk1"/>
                        </a:buClr>
                        <a:buSzPts val="1100"/>
                        <a:buFont typeface="Arial"/>
                        <a:buNone/>
                      </a:pPr>
                      <a:r>
                        <a:rPr lang="en-US" sz="1500">
                          <a:solidFill>
                            <a:schemeClr val="dk1"/>
                          </a:solidFill>
                        </a:rPr>
                        <a:t>Personalized Clothing-Recommendation System based on a Modified Bayesian Network</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User need to give the preferences and feedback for every time.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Clothes item information is taken by RFID.</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The Internet or refer to magazines to learn a user’s preferences without direct user input,</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8316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9</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Clr>
                          <a:schemeClr val="dk1"/>
                        </a:buClr>
                        <a:buSzPts val="1100"/>
                        <a:buFont typeface="Arial"/>
                        <a:buNone/>
                      </a:pPr>
                      <a:r>
                        <a:rPr lang="en-US" sz="1500">
                          <a:solidFill>
                            <a:schemeClr val="dk1"/>
                          </a:solidFill>
                        </a:rPr>
                        <a:t>Weather-to-garment: Weather-oriented Clothing Recommendation</a:t>
                      </a:r>
                      <a:endParaRPr sz="15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The system only restricted to weather condition so many time can not gives best recommendation.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Weather dataset need to update every time.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Used Alexnet &amp; Normalized Discounted Cumulative Gain (NDCG)</a:t>
                      </a:r>
                      <a:endParaRPr sz="1500">
                        <a:latin typeface="Times New Roman"/>
                        <a:ea typeface="Times New Roman"/>
                        <a:cs typeface="Times New Roman"/>
                        <a:sym typeface="Times New Roman"/>
                      </a:endParaRPr>
                    </a:p>
                    <a:p>
                      <a:pPr indent="0" lvl="0" marL="457200" rtl="0" algn="l">
                        <a:spcBef>
                          <a:spcPts val="0"/>
                        </a:spcBef>
                        <a:spcAft>
                          <a:spcPts val="0"/>
                        </a:spcAft>
                        <a:buNone/>
                      </a:pPr>
                      <a:r>
                        <a:rPr lang="en-US" sz="1500">
                          <a:latin typeface="Times New Roman"/>
                          <a:ea typeface="Times New Roman"/>
                          <a:cs typeface="Times New Roman"/>
                          <a:sym typeface="Times New Roman"/>
                        </a:rPr>
                        <a:t>that is extra technology needed.</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83" name="Shape 183"/>
        <p:cNvGrpSpPr/>
        <p:nvPr/>
      </p:nvGrpSpPr>
      <p:grpSpPr>
        <a:xfrm>
          <a:off x="0" y="0"/>
          <a:ext cx="0" cy="0"/>
          <a:chOff x="0" y="0"/>
          <a:chExt cx="0" cy="0"/>
        </a:xfrm>
      </p:grpSpPr>
      <p:sp>
        <p:nvSpPr>
          <p:cNvPr id="184" name="Google Shape;184;p2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5" name="Google Shape;185;p25"/>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25"/>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Problem Statement</a:t>
            </a:r>
            <a:endParaRPr/>
          </a:p>
        </p:txBody>
      </p:sp>
      <p:sp>
        <p:nvSpPr>
          <p:cNvPr id="187" name="Google Shape;187;p25"/>
          <p:cNvSpPr txBox="1"/>
          <p:nvPr>
            <p:ph idx="1" type="body"/>
          </p:nvPr>
        </p:nvSpPr>
        <p:spPr>
          <a:xfrm>
            <a:off x="457200" y="1600200"/>
            <a:ext cx="8223250" cy="4519612"/>
          </a:xfrm>
          <a:prstGeom prst="rect">
            <a:avLst/>
          </a:prstGeom>
          <a:noFill/>
          <a:ln>
            <a:noFill/>
          </a:ln>
        </p:spPr>
        <p:txBody>
          <a:bodyPr anchorCtr="0" anchor="t" bIns="46800" lIns="90000" spcFirstLastPara="1" rIns="90000" wrap="square" tIns="46800">
            <a:noAutofit/>
          </a:bodyPr>
          <a:lstStyle/>
          <a:p>
            <a:pPr indent="-555625" lvl="0" marL="555625" rtl="0" algn="l">
              <a:lnSpc>
                <a:spcPct val="100000"/>
              </a:lnSpc>
              <a:spcBef>
                <a:spcPts val="0"/>
              </a:spcBef>
              <a:spcAft>
                <a:spcPts val="0"/>
              </a:spcAft>
              <a:buSzPts val="1080"/>
              <a:buFont typeface="Noto Sans Symbols"/>
              <a:buChar char="●"/>
            </a:pPr>
            <a:r>
              <a:rPr lang="en-US" sz="2400">
                <a:latin typeface="Times New Roman"/>
                <a:ea typeface="Times New Roman"/>
                <a:cs typeface="Times New Roman"/>
                <a:sym typeface="Times New Roman"/>
              </a:rPr>
              <a:t>People usually find it difficult to get the best clothing color combinations that suit their skin tone well and go well with the existing fashion trends.</a:t>
            </a:r>
            <a:endParaRPr sz="2400">
              <a:latin typeface="Times New Roman"/>
              <a:ea typeface="Times New Roman"/>
              <a:cs typeface="Times New Roman"/>
              <a:sym typeface="Times New Roman"/>
            </a:endParaRPr>
          </a:p>
          <a:p>
            <a:pPr indent="-555625" lvl="0" marL="555625" rtl="0" algn="l">
              <a:lnSpc>
                <a:spcPct val="100000"/>
              </a:lnSpc>
              <a:spcBef>
                <a:spcPts val="0"/>
              </a:spcBef>
              <a:spcAft>
                <a:spcPts val="0"/>
              </a:spcAft>
              <a:buSzPts val="1080"/>
              <a:buFont typeface="Noto Sans Symbols"/>
              <a:buChar char="●"/>
            </a:pPr>
            <a:r>
              <a:rPr lang="en-US" sz="2400">
                <a:latin typeface="Times New Roman"/>
                <a:ea typeface="Times New Roman"/>
                <a:cs typeface="Times New Roman"/>
                <a:sym typeface="Times New Roman"/>
              </a:rPr>
              <a:t>The aim is to develop a complexion based clothing color recommendation system that will help to choose the best possible clothes color combinations.</a:t>
            </a:r>
            <a:endParaRPr sz="2400">
              <a:latin typeface="Times New Roman"/>
              <a:ea typeface="Times New Roman"/>
              <a:cs typeface="Times New Roman"/>
              <a:sym typeface="Times New Roman"/>
            </a:endParaRPr>
          </a:p>
          <a:p>
            <a:pPr indent="-555625" lvl="0" marL="555625" rtl="0" algn="l">
              <a:lnSpc>
                <a:spcPct val="100000"/>
              </a:lnSpc>
              <a:spcBef>
                <a:spcPts val="0"/>
              </a:spcBef>
              <a:spcAft>
                <a:spcPts val="0"/>
              </a:spcAft>
              <a:buSzPts val="1080"/>
              <a:buFont typeface="Noto Sans Symbols"/>
              <a:buChar char="●"/>
            </a:pPr>
            <a:r>
              <a:rPr lang="en-US" sz="2400">
                <a:latin typeface="Times New Roman"/>
                <a:ea typeface="Times New Roman"/>
                <a:cs typeface="Times New Roman"/>
                <a:sym typeface="Times New Roman"/>
              </a:rPr>
              <a:t>It will also allow the users to virtually visualize how they will look in the recommended color combinations.</a:t>
            </a:r>
            <a:endParaRPr sz="2400">
              <a:latin typeface="Times New Roman"/>
              <a:ea typeface="Times New Roman"/>
              <a:cs typeface="Times New Roman"/>
              <a:sym typeface="Times New Roman"/>
            </a:endParaRPr>
          </a:p>
          <a:p>
            <a:pPr indent="-555625" lvl="0" marL="555625" rtl="0" algn="l">
              <a:lnSpc>
                <a:spcPct val="100000"/>
              </a:lnSpc>
              <a:spcBef>
                <a:spcPts val="0"/>
              </a:spcBef>
              <a:spcAft>
                <a:spcPts val="0"/>
              </a:spcAft>
              <a:buSzPts val="1080"/>
              <a:buFont typeface="Noto Sans Symbols"/>
              <a:buChar char="●"/>
            </a:pPr>
            <a:r>
              <a:rPr lang="en-US" sz="2400">
                <a:latin typeface="Times New Roman"/>
                <a:ea typeface="Times New Roman"/>
                <a:cs typeface="Times New Roman"/>
                <a:sym typeface="Times New Roman"/>
              </a:rPr>
              <a:t>The application will allow users to make best choices with their clothes color combinations and thus saving their time and energy in even trying out the clothes.</a:t>
            </a:r>
            <a:endParaRPr sz="2400">
              <a:latin typeface="Times New Roman"/>
              <a:ea typeface="Times New Roman"/>
              <a:cs typeface="Times New Roman"/>
              <a:sym typeface="Times New Roman"/>
            </a:endParaRPr>
          </a:p>
          <a:p>
            <a:pPr indent="-555625" lvl="0" marL="555625" rtl="0" algn="l">
              <a:lnSpc>
                <a:spcPct val="100000"/>
              </a:lnSpc>
              <a:spcBef>
                <a:spcPts val="0"/>
              </a:spcBef>
              <a:spcAft>
                <a:spcPts val="0"/>
              </a:spcAft>
              <a:buSzPts val="1080"/>
              <a:buFont typeface="Noto Sans Symbols"/>
              <a:buChar char="●"/>
            </a:pPr>
            <a:r>
              <a:rPr lang="en-US" sz="2400">
                <a:latin typeface="Times New Roman"/>
                <a:ea typeface="Times New Roman"/>
                <a:cs typeface="Times New Roman"/>
                <a:sym typeface="Times New Roman"/>
              </a:rPr>
              <a:t>Easy for merchants to master the real-time demand of consumers.</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457200" y="274637"/>
            <a:ext cx="8218500" cy="11319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Gaps/Issues Resolved</a:t>
            </a:r>
            <a:endParaRPr>
              <a:latin typeface="Times New Roman"/>
              <a:ea typeface="Times New Roman"/>
              <a:cs typeface="Times New Roman"/>
              <a:sym typeface="Times New Roman"/>
            </a:endParaRPr>
          </a:p>
        </p:txBody>
      </p:sp>
      <p:sp>
        <p:nvSpPr>
          <p:cNvPr id="193" name="Google Shape;193;p26"/>
          <p:cNvSpPr txBox="1"/>
          <p:nvPr>
            <p:ph idx="1" type="body"/>
          </p:nvPr>
        </p:nvSpPr>
        <p:spPr>
          <a:xfrm>
            <a:off x="457200" y="1600200"/>
            <a:ext cx="8218500" cy="4515000"/>
          </a:xfrm>
          <a:prstGeom prst="rect">
            <a:avLst/>
          </a:prstGeom>
        </p:spPr>
        <p:txBody>
          <a:bodyPr anchorCtr="0" anchor="t" bIns="46800" lIns="90000" spcFirstLastPara="1" rIns="90000" wrap="square" tIns="46800">
            <a:noAutofit/>
          </a:bodyPr>
          <a:lstStyle/>
          <a:p>
            <a:pPr indent="-285750" lvl="0" marL="457200" rtl="0" algn="l">
              <a:spcBef>
                <a:spcPts val="800"/>
              </a:spcBef>
              <a:spcAft>
                <a:spcPts val="0"/>
              </a:spcAft>
              <a:buSzPts val="900"/>
              <a:buFont typeface="Times New Roman"/>
              <a:buChar char="●"/>
            </a:pPr>
            <a:r>
              <a:rPr lang="en-US" sz="2700">
                <a:latin typeface="Times New Roman"/>
                <a:ea typeface="Times New Roman"/>
                <a:cs typeface="Times New Roman"/>
                <a:sym typeface="Times New Roman"/>
              </a:rPr>
              <a:t>Skin Color Detection especially the Indian skin tones , on the basis of 7 skin color meter.</a:t>
            </a:r>
            <a:endParaRPr sz="27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Char char="●"/>
            </a:pPr>
            <a:r>
              <a:rPr lang="en-US" sz="2700">
                <a:latin typeface="Times New Roman"/>
                <a:ea typeface="Times New Roman"/>
                <a:cs typeface="Times New Roman"/>
                <a:sym typeface="Times New Roman"/>
              </a:rPr>
              <a:t>Intelligent color recommendations in the form of outfit wil, be provided according to the skin color.</a:t>
            </a:r>
            <a:endParaRPr sz="27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Char char="●"/>
            </a:pPr>
            <a:r>
              <a:rPr lang="en-US" sz="2700">
                <a:latin typeface="Times New Roman"/>
                <a:ea typeface="Times New Roman"/>
                <a:cs typeface="Times New Roman"/>
                <a:sym typeface="Times New Roman"/>
              </a:rPr>
              <a:t>Weather and Occasion based recommendation will also be provided to the user.</a:t>
            </a:r>
            <a:endParaRPr sz="27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sz="2700">
                <a:latin typeface="Times New Roman"/>
                <a:ea typeface="Times New Roman"/>
                <a:cs typeface="Times New Roman"/>
                <a:sym typeface="Times New Roman"/>
              </a:rPr>
              <a:t>Virtual Trial Room System will be created for efficiently providing user , try-ons</a:t>
            </a:r>
            <a:r>
              <a:rPr lang="en-US" sz="3000">
                <a:latin typeface="Times New Roman"/>
                <a:ea typeface="Times New Roman"/>
                <a:cs typeface="Times New Roman"/>
                <a:sym typeface="Times New Roman"/>
              </a:rPr>
              <a:t>.</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98" name="Shape 198"/>
        <p:cNvGrpSpPr/>
        <p:nvPr/>
      </p:nvGrpSpPr>
      <p:grpSpPr>
        <a:xfrm>
          <a:off x="0" y="0"/>
          <a:ext cx="0" cy="0"/>
          <a:chOff x="0" y="0"/>
          <a:chExt cx="0" cy="0"/>
        </a:xfrm>
      </p:grpSpPr>
      <p:sp>
        <p:nvSpPr>
          <p:cNvPr id="199" name="Google Shape;199;p2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200" name="Google Shape;200;p27"/>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p27"/>
          <p:cNvSpPr txBox="1"/>
          <p:nvPr>
            <p:ph type="title"/>
          </p:nvPr>
        </p:nvSpPr>
        <p:spPr>
          <a:xfrm>
            <a:off x="457200" y="274637"/>
            <a:ext cx="8224837" cy="1138237"/>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202" name="Google Shape;202;p27"/>
          <p:cNvSpPr txBox="1"/>
          <p:nvPr>
            <p:ph idx="1" type="body"/>
          </p:nvPr>
        </p:nvSpPr>
        <p:spPr>
          <a:xfrm>
            <a:off x="457200" y="1600200"/>
            <a:ext cx="8224837" cy="4521200"/>
          </a:xfrm>
          <a:prstGeom prst="rect">
            <a:avLst/>
          </a:prstGeom>
          <a:noFill/>
          <a:ln>
            <a:noFill/>
          </a:ln>
        </p:spPr>
        <p:txBody>
          <a:bodyPr anchorCtr="0" anchor="t" bIns="46800" lIns="90000" spcFirstLastPara="1" rIns="90000" wrap="square" tIns="46800">
            <a:noAutofit/>
          </a:bodyPr>
          <a:lstStyle/>
          <a:p>
            <a:pPr indent="-342900" lvl="0" marL="457200" rtl="0" algn="l">
              <a:lnSpc>
                <a:spcPct val="100000"/>
              </a:lnSpc>
              <a:spcBef>
                <a:spcPts val="0"/>
              </a:spcBef>
              <a:spcAft>
                <a:spcPts val="0"/>
              </a:spcAft>
              <a:buSzPts val="1800"/>
              <a:buAutoNum type="arabicPeriod"/>
            </a:pPr>
            <a:r>
              <a:rPr lang="en-US" sz="1800">
                <a:latin typeface="Arial"/>
                <a:ea typeface="Arial"/>
                <a:cs typeface="Arial"/>
                <a:sym typeface="Arial"/>
              </a:rPr>
              <a:t>L. Hao and M. Hao, "Design of Intelligent Clothing Selection System Based on Neural Network," 2019 IEEE 3rd Information Technology, Networking, Electronic and Automation Control Conference (ITNEC), Chengdu, China, 2019, pp. 1789-1792, doi: 10.1109/ITNEC.2019.8729417.</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sz="1800">
                <a:latin typeface="Arial"/>
                <a:ea typeface="Arial"/>
                <a:cs typeface="Arial"/>
                <a:sym typeface="Arial"/>
              </a:rPr>
              <a:t>K. Ayush, S. Jandial, A. Chopra and B. Krishnamurthy, "Powering Virtual Try-On via Auxiliary Human Segmentation Learning," 2019 IEEE/CVF International Conference on Computer Vision Workshop (ICCVW), Seoul, Korea (South), 2019, pp. 3193-3196, doi: 10.1109/ICCVW.2019.00397.</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AutoNum type="arabicPeriod"/>
            </a:pPr>
            <a:r>
              <a:rPr lang="en-US" sz="1800">
                <a:latin typeface="Arial"/>
                <a:ea typeface="Arial"/>
                <a:cs typeface="Arial"/>
                <a:sym typeface="Arial"/>
              </a:rPr>
              <a:t>N. Ramesh and T. Moh, "Outfit Recommender System," 2018 IEEE/ACM International Conference on Advances in Social Networks Analysis and Mining (ASONAM), Barcelona, 2018, pp. 903-910, doi: 10.1109/ASONAM.2018.8508656.</a:t>
            </a:r>
            <a:endParaRPr sz="1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07" name="Shape 207"/>
        <p:cNvGrpSpPr/>
        <p:nvPr/>
      </p:nvGrpSpPr>
      <p:grpSpPr>
        <a:xfrm>
          <a:off x="0" y="0"/>
          <a:ext cx="0" cy="0"/>
          <a:chOff x="0" y="0"/>
          <a:chExt cx="0" cy="0"/>
        </a:xfrm>
      </p:grpSpPr>
      <p:sp>
        <p:nvSpPr>
          <p:cNvPr id="208" name="Google Shape;208;p2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209" name="Google Shape;209;p28"/>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p28"/>
          <p:cNvSpPr txBox="1"/>
          <p:nvPr>
            <p:ph type="title"/>
          </p:nvPr>
        </p:nvSpPr>
        <p:spPr>
          <a:xfrm>
            <a:off x="457200" y="274637"/>
            <a:ext cx="8224800" cy="11382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211" name="Google Shape;211;p28"/>
          <p:cNvSpPr txBox="1"/>
          <p:nvPr>
            <p:ph idx="1" type="body"/>
          </p:nvPr>
        </p:nvSpPr>
        <p:spPr>
          <a:xfrm>
            <a:off x="457200" y="1600200"/>
            <a:ext cx="8224800" cy="4521300"/>
          </a:xfrm>
          <a:prstGeom prst="rect">
            <a:avLst/>
          </a:prstGeom>
          <a:noFill/>
          <a:ln>
            <a:noFill/>
          </a:ln>
        </p:spPr>
        <p:txBody>
          <a:bodyPr anchorCtr="0" anchor="t" bIns="46800" lIns="90000" spcFirstLastPara="1" rIns="90000" wrap="square" tIns="46800">
            <a:noAutofit/>
          </a:bodyPr>
          <a:lstStyle/>
          <a:p>
            <a:pPr indent="-336550" lvl="0" marL="342900" rtl="0" algn="l">
              <a:lnSpc>
                <a:spcPct val="100000"/>
              </a:lnSpc>
              <a:spcBef>
                <a:spcPts val="0"/>
              </a:spcBef>
              <a:spcAft>
                <a:spcPts val="0"/>
              </a:spcAft>
              <a:buSzPts val="2400"/>
              <a:buNone/>
            </a:pPr>
            <a:r>
              <a:rPr lang="en-US" sz="1800">
                <a:latin typeface="Arial"/>
                <a:ea typeface="Arial"/>
                <a:cs typeface="Arial"/>
                <a:sym typeface="Arial"/>
              </a:rPr>
              <a:t>4.	</a:t>
            </a:r>
            <a:r>
              <a:rPr lang="en-US" sz="1800">
                <a:solidFill>
                  <a:schemeClr val="dk1"/>
                </a:solidFill>
                <a:latin typeface="Arial"/>
                <a:ea typeface="Arial"/>
                <a:cs typeface="Arial"/>
                <a:sym typeface="Arial"/>
              </a:rPr>
              <a:t>X. Zeng, Y. Ding and S. Shao, "Applying Image Warping Technique to Implement Real-Time Virtual Try-On Based on Person's 2D Image," 2009 Second International Symposium on Information Science and Engineering, Shanghai, 2009, pp. 383-387, doi: 10.1109/ISISE.2009.9.</a:t>
            </a:r>
            <a:endParaRPr sz="1800">
              <a:solidFill>
                <a:schemeClr val="dk1"/>
              </a:solidFill>
              <a:latin typeface="Arial"/>
              <a:ea typeface="Arial"/>
              <a:cs typeface="Arial"/>
              <a:sym typeface="Arial"/>
            </a:endParaRPr>
          </a:p>
          <a:p>
            <a:pPr indent="-336550" lvl="0" marL="342900" rtl="0" algn="l">
              <a:lnSpc>
                <a:spcPct val="100000"/>
              </a:lnSpc>
              <a:spcBef>
                <a:spcPts val="0"/>
              </a:spcBef>
              <a:spcAft>
                <a:spcPts val="0"/>
              </a:spcAft>
              <a:buSzPts val="2400"/>
              <a:buNone/>
            </a:pPr>
            <a:r>
              <a:t/>
            </a:r>
            <a:endParaRPr sz="1800">
              <a:solidFill>
                <a:schemeClr val="dk1"/>
              </a:solidFill>
              <a:latin typeface="Arial"/>
              <a:ea typeface="Arial"/>
              <a:cs typeface="Arial"/>
              <a:sym typeface="Arial"/>
            </a:endParaRPr>
          </a:p>
          <a:p>
            <a:pPr indent="-336550" lvl="0" marL="342900" rtl="0" algn="l">
              <a:lnSpc>
                <a:spcPct val="100000"/>
              </a:lnSpc>
              <a:spcBef>
                <a:spcPts val="0"/>
              </a:spcBef>
              <a:spcAft>
                <a:spcPts val="0"/>
              </a:spcAft>
              <a:buSzPts val="2400"/>
              <a:buNone/>
            </a:pPr>
            <a:r>
              <a:rPr lang="en-US" sz="1800">
                <a:latin typeface="Arial"/>
                <a:ea typeface="Arial"/>
                <a:cs typeface="Arial"/>
                <a:sym typeface="Arial"/>
              </a:rPr>
              <a:t>5.	C. Limaksornkul, D. N. Nakorn, O. Rakmanee and W. Viriyasitavat, "Smart Closet: Statistical-based apparel recommendation system," 2014 Third ICT International Student Project Conference (ICT-ISPC), Nakhon Pathom, 2014, pp. 155-158, doi: 10.1109/ICT-ISPC.2014.6923240.</a:t>
            </a:r>
            <a:endParaRPr sz="1800">
              <a:latin typeface="Arial"/>
              <a:ea typeface="Arial"/>
              <a:cs typeface="Arial"/>
              <a:sym typeface="Arial"/>
            </a:endParaRPr>
          </a:p>
          <a:p>
            <a:pPr indent="-336550" lvl="0" marL="342900" rtl="0" algn="l">
              <a:lnSpc>
                <a:spcPct val="100000"/>
              </a:lnSpc>
              <a:spcBef>
                <a:spcPts val="0"/>
              </a:spcBef>
              <a:spcAft>
                <a:spcPts val="0"/>
              </a:spcAft>
              <a:buSzPts val="2400"/>
              <a:buNone/>
            </a:pPr>
            <a:r>
              <a:t/>
            </a:r>
            <a:endParaRPr sz="1800">
              <a:latin typeface="Arial"/>
              <a:ea typeface="Arial"/>
              <a:cs typeface="Arial"/>
              <a:sym typeface="Arial"/>
            </a:endParaRPr>
          </a:p>
          <a:p>
            <a:pPr indent="-336550" lvl="0" marL="342900" rtl="0" algn="l">
              <a:lnSpc>
                <a:spcPct val="100000"/>
              </a:lnSpc>
              <a:spcBef>
                <a:spcPts val="0"/>
              </a:spcBef>
              <a:spcAft>
                <a:spcPts val="0"/>
              </a:spcAft>
              <a:buSzPts val="2400"/>
              <a:buNone/>
            </a:pPr>
            <a:r>
              <a:t/>
            </a:r>
            <a:endParaRPr sz="1800">
              <a:latin typeface="Arial"/>
              <a:ea typeface="Arial"/>
              <a:cs typeface="Arial"/>
              <a:sym typeface="Arial"/>
            </a:endParaRPr>
          </a:p>
          <a:p>
            <a:pPr indent="-336550" lvl="0" marL="342900" rtl="0" algn="l">
              <a:lnSpc>
                <a:spcPct val="100000"/>
              </a:lnSpc>
              <a:spcBef>
                <a:spcPts val="0"/>
              </a:spcBef>
              <a:spcAft>
                <a:spcPts val="0"/>
              </a:spcAft>
              <a:buSzPts val="2400"/>
              <a:buNone/>
            </a:pPr>
            <a:r>
              <a:rPr lang="en-US" sz="1800">
                <a:latin typeface="Arial"/>
                <a:ea typeface="Arial"/>
                <a:cs typeface="Arial"/>
                <a:sym typeface="Arial"/>
              </a:rPr>
              <a:t>6.	N. Dwina, F. Arnia and K. Munadi, "Skin segmentation based on improved thresholding method," 2018 International ECTI Northern Section Conference on Electrical, Electronics, Computer and Telecommunications Engineering (ECTI-NCON), Chiang Rai, 2018, pp. 95-99, doi: 10.1109/ECTI-NCON.2018.8378289.</a:t>
            </a:r>
            <a:endParaRPr sz="18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457200" y="274637"/>
            <a:ext cx="8218500" cy="11319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Clr>
                <a:schemeClr val="dk1"/>
              </a:buClr>
              <a:buSzPts val="3600"/>
              <a:buFont typeface="Arial"/>
              <a:buNone/>
            </a:pPr>
            <a:r>
              <a:rPr b="1" lang="en-US" sz="3600">
                <a:solidFill>
                  <a:schemeClr val="dk1"/>
                </a:solidFill>
                <a:latin typeface="Times New Roman"/>
                <a:ea typeface="Times New Roman"/>
                <a:cs typeface="Times New Roman"/>
                <a:sym typeface="Times New Roman"/>
              </a:rPr>
              <a:t>References</a:t>
            </a:r>
            <a:endParaRPr/>
          </a:p>
        </p:txBody>
      </p:sp>
      <p:sp>
        <p:nvSpPr>
          <p:cNvPr id="217" name="Google Shape;217;p29"/>
          <p:cNvSpPr txBox="1"/>
          <p:nvPr>
            <p:ph idx="1" type="body"/>
          </p:nvPr>
        </p:nvSpPr>
        <p:spPr>
          <a:xfrm>
            <a:off x="457200" y="1600200"/>
            <a:ext cx="8218500" cy="4515000"/>
          </a:xfrm>
          <a:prstGeom prst="rect">
            <a:avLst/>
          </a:prstGeom>
        </p:spPr>
        <p:txBody>
          <a:bodyPr anchorCtr="0" anchor="t" bIns="46800" lIns="90000" spcFirstLastPara="1" rIns="90000" wrap="square" tIns="46800">
            <a:noAutofit/>
          </a:bodyPr>
          <a:lstStyle/>
          <a:p>
            <a:pPr indent="-457200" lvl="0" marL="457200" rtl="0" algn="l">
              <a:spcBef>
                <a:spcPts val="800"/>
              </a:spcBef>
              <a:spcAft>
                <a:spcPts val="0"/>
              </a:spcAft>
              <a:buNone/>
            </a:pPr>
            <a:r>
              <a:rPr lang="en-US" sz="1800">
                <a:latin typeface="Arial"/>
                <a:ea typeface="Arial"/>
                <a:cs typeface="Arial"/>
                <a:sym typeface="Arial"/>
              </a:rPr>
              <a:t>7.	Y. Wen, X. Liu and B. Xu, "Personalized Clothing Recommendation Based on Knowledge Graph," 2018 International Conference on Audio, Language and Image Processing (ICALIP), Shanghai, 2018, pp. 1-5, doi: 10.1109/ICALIP.2018.8455311.</a:t>
            </a:r>
            <a:endParaRPr sz="1800">
              <a:latin typeface="Arial"/>
              <a:ea typeface="Arial"/>
              <a:cs typeface="Arial"/>
              <a:sym typeface="Arial"/>
            </a:endParaRPr>
          </a:p>
          <a:p>
            <a:pPr indent="0" lvl="0" marL="0" rtl="0" algn="l">
              <a:spcBef>
                <a:spcPts val="800"/>
              </a:spcBef>
              <a:spcAft>
                <a:spcPts val="0"/>
              </a:spcAft>
              <a:buNone/>
            </a:pPr>
            <a:r>
              <a:t/>
            </a:r>
            <a:endParaRPr sz="1800">
              <a:latin typeface="Arial"/>
              <a:ea typeface="Arial"/>
              <a:cs typeface="Arial"/>
              <a:sym typeface="Arial"/>
            </a:endParaRPr>
          </a:p>
          <a:p>
            <a:pPr indent="-457200" lvl="0" marL="457200" rtl="0" algn="l">
              <a:spcBef>
                <a:spcPts val="800"/>
              </a:spcBef>
              <a:spcAft>
                <a:spcPts val="0"/>
              </a:spcAft>
              <a:buNone/>
            </a:pPr>
            <a:r>
              <a:rPr lang="en-US" sz="1800">
                <a:latin typeface="Arial"/>
                <a:ea typeface="Arial"/>
                <a:cs typeface="Arial"/>
                <a:sym typeface="Arial"/>
              </a:rPr>
              <a:t>8.  	L. Yu-Chu, Y. Kawakita, E. Suzuki and H. Ichikawa, "Personalized Clothing-Recommendation System Based on a Modified Bayesian Network," 2012 IEEE/IPSJ 12th International Symposium on Applications and the Internet, Izmir, 2012, pp. 414-417, doi: 10.1109/SAINT.2012.75.</a:t>
            </a:r>
            <a:endParaRPr sz="1800">
              <a:latin typeface="Arial"/>
              <a:ea typeface="Arial"/>
              <a:cs typeface="Arial"/>
              <a:sym typeface="Arial"/>
            </a:endParaRPr>
          </a:p>
          <a:p>
            <a:pPr indent="0" lvl="0" marL="0" rtl="0" algn="l">
              <a:spcBef>
                <a:spcPts val="800"/>
              </a:spcBef>
              <a:spcAft>
                <a:spcPts val="0"/>
              </a:spcAft>
              <a:buNone/>
            </a:pPr>
            <a:r>
              <a:t/>
            </a:r>
            <a:endParaRPr sz="1800">
              <a:latin typeface="Arial"/>
              <a:ea typeface="Arial"/>
              <a:cs typeface="Arial"/>
              <a:sym typeface="Arial"/>
            </a:endParaRPr>
          </a:p>
          <a:p>
            <a:pPr indent="-457200" lvl="0" marL="457200" rtl="0" algn="l">
              <a:spcBef>
                <a:spcPts val="800"/>
              </a:spcBef>
              <a:spcAft>
                <a:spcPts val="0"/>
              </a:spcAft>
              <a:buNone/>
            </a:pPr>
            <a:r>
              <a:rPr lang="en-US" sz="1800">
                <a:latin typeface="Arial"/>
                <a:ea typeface="Arial"/>
                <a:cs typeface="Arial"/>
                <a:sym typeface="Arial"/>
              </a:rPr>
              <a:t>9. 	Y. Liu, Y. Gao, S. Feng and Z. Li, "Weather-to-garment: Weather-oriented clothing recommendation," 2017 IEEE International Conference on Multimedia and Expo (ICME), Hong Kong, 2017, pp. 181-186, doi: 10.1109/ICME.2017.8019476.</a:t>
            </a:r>
            <a:endParaRPr sz="18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22" name="Shape 222"/>
        <p:cNvGrpSpPr/>
        <p:nvPr/>
      </p:nvGrpSpPr>
      <p:grpSpPr>
        <a:xfrm>
          <a:off x="0" y="0"/>
          <a:ext cx="0" cy="0"/>
          <a:chOff x="0" y="0"/>
          <a:chExt cx="0" cy="0"/>
        </a:xfrm>
      </p:grpSpPr>
      <p:sp>
        <p:nvSpPr>
          <p:cNvPr id="223" name="Google Shape;223;p30"/>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cap="none" strike="noStrike">
                <a:solidFill>
                  <a:srgbClr val="000000"/>
                </a:solidFill>
                <a:latin typeface="Times New Roman"/>
                <a:ea typeface="Times New Roman"/>
                <a:cs typeface="Times New Roman"/>
                <a:sym typeface="Times New Roman"/>
              </a:rPr>
              <a:t>THANK YOU</a:t>
            </a:r>
            <a:br>
              <a:rPr b="1" i="0" lang="en-US" sz="16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p:txBody>
      </p:sp>
      <p:sp>
        <p:nvSpPr>
          <p:cNvPr id="224" name="Google Shape;224;p30"/>
          <p:cNvSpPr txBox="1"/>
          <p:nvPr/>
        </p:nvSpPr>
        <p:spPr>
          <a:xfrm>
            <a:off x="1371600" y="3886200"/>
            <a:ext cx="6400800" cy="1752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87" name="Shape 87"/>
        <p:cNvGrpSpPr/>
        <p:nvPr/>
      </p:nvGrpSpPr>
      <p:grpSpPr>
        <a:xfrm>
          <a:off x="0" y="0"/>
          <a:ext cx="0" cy="0"/>
          <a:chOff x="0" y="0"/>
          <a:chExt cx="0" cy="0"/>
        </a:xfrm>
      </p:grpSpPr>
      <p:sp>
        <p:nvSpPr>
          <p:cNvPr id="88" name="Google Shape;88;p14"/>
          <p:cNvSpPr txBox="1"/>
          <p:nvPr/>
        </p:nvSpPr>
        <p:spPr>
          <a:xfrm>
            <a:off x="576262" y="685800"/>
            <a:ext cx="8034337" cy="7043737"/>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A  PRESENTATION  ON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Times New Roman"/>
              <a:buNone/>
            </a:pPr>
            <a:r>
              <a:rPr b="1" i="0" lang="en-US" sz="3200" u="none" cap="none" strike="noStrike">
                <a:solidFill>
                  <a:srgbClr val="000000"/>
                </a:solidFill>
                <a:latin typeface="Times New Roman"/>
                <a:ea typeface="Times New Roman"/>
                <a:cs typeface="Times New Roman"/>
                <a:sym typeface="Times New Roman"/>
              </a:rPr>
              <a:t>“</a:t>
            </a:r>
            <a:r>
              <a:rPr b="1" lang="en-US" sz="3200">
                <a:latin typeface="Times New Roman"/>
                <a:ea typeface="Times New Roman"/>
                <a:cs typeface="Times New Roman"/>
                <a:sym typeface="Times New Roman"/>
              </a:rPr>
              <a:t>Pocket Fashionista - A Complexion based Outfit Color Advisor using Neural Networks</a:t>
            </a:r>
            <a:r>
              <a:rPr b="1" i="0" lang="en-US" sz="32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By</a:t>
            </a:r>
            <a:r>
              <a:rPr b="1" i="0"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Times New Roman"/>
              <a:buNone/>
            </a:pPr>
            <a:r>
              <a:rPr b="1" lang="en-US" sz="2000">
                <a:latin typeface="Times New Roman"/>
                <a:ea typeface="Times New Roman"/>
                <a:cs typeface="Times New Roman"/>
                <a:sym typeface="Times New Roman"/>
              </a:rPr>
              <a:t>Tejashri Wagh - 2018230077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Anisha Gharat - 2018230071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Siddesh Sonawane - 2017130059</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  Under the guidance of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Prof. Reeta Koshy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93" name="Shape 93"/>
        <p:cNvGrpSpPr/>
        <p:nvPr/>
      </p:nvGrpSpPr>
      <p:grpSpPr>
        <a:xfrm>
          <a:off x="0" y="0"/>
          <a:ext cx="0" cy="0"/>
          <a:chOff x="0" y="0"/>
          <a:chExt cx="0" cy="0"/>
        </a:xfrm>
      </p:grpSpPr>
      <p:sp>
        <p:nvSpPr>
          <p:cNvPr id="94" name="Google Shape;94;p1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5"/>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15"/>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Introduction</a:t>
            </a:r>
            <a:endParaRPr/>
          </a:p>
        </p:txBody>
      </p:sp>
      <p:sp>
        <p:nvSpPr>
          <p:cNvPr id="97" name="Google Shape;97;p15"/>
          <p:cNvSpPr txBox="1"/>
          <p:nvPr>
            <p:ph idx="1" type="body"/>
          </p:nvPr>
        </p:nvSpPr>
        <p:spPr>
          <a:xfrm>
            <a:off x="457175" y="1472320"/>
            <a:ext cx="8223300" cy="4519500"/>
          </a:xfrm>
          <a:prstGeom prst="rect">
            <a:avLst/>
          </a:prstGeom>
          <a:noFill/>
          <a:ln>
            <a:noFill/>
          </a:ln>
        </p:spPr>
        <p:txBody>
          <a:bodyPr anchorCtr="0" anchor="t" bIns="46800" lIns="90000" spcFirstLastPara="1" rIns="90000" wrap="square" tIns="46800">
            <a:noAutofit/>
          </a:bodyPr>
          <a:lstStyle/>
          <a:p>
            <a:pPr indent="-361950" lvl="0" marL="457200" rtl="0" algn="l">
              <a:spcBef>
                <a:spcPts val="0"/>
              </a:spcBef>
              <a:spcAft>
                <a:spcPts val="0"/>
              </a:spcAft>
              <a:buClr>
                <a:schemeClr val="dk1"/>
              </a:buClr>
              <a:buSzPts val="2100"/>
              <a:buFont typeface="Times New Roman"/>
              <a:buChar char="●"/>
            </a:pPr>
            <a:r>
              <a:rPr lang="en-US" sz="2100">
                <a:solidFill>
                  <a:schemeClr val="dk1"/>
                </a:solidFill>
                <a:highlight>
                  <a:srgbClr val="EEECE1"/>
                </a:highlight>
                <a:latin typeface="Times New Roman"/>
                <a:ea typeface="Times New Roman"/>
                <a:cs typeface="Times New Roman"/>
                <a:sym typeface="Times New Roman"/>
              </a:rPr>
              <a:t>Fashion is a popular aesthetic expression at a particular time, place and in a specific context, especially in clothing.</a:t>
            </a:r>
            <a:endParaRPr sz="2100">
              <a:solidFill>
                <a:schemeClr val="dk1"/>
              </a:solidFill>
              <a:highlight>
                <a:srgbClr val="EEECE1"/>
              </a:highlight>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There is always a case where we get the perfect T-shirt with the perfect color but can’t match the pants with that color.</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Or the cloth color does not match our complexion but it did match the model's skin tone.</a:t>
            </a:r>
            <a:endParaRPr sz="2100">
              <a:solidFill>
                <a:schemeClr val="dk1"/>
              </a:solidFill>
              <a:highlight>
                <a:srgbClr val="EFEFEF"/>
              </a:highlight>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highlight>
                  <a:srgbClr val="EEECE1"/>
                </a:highlight>
                <a:latin typeface="Times New Roman"/>
                <a:ea typeface="Times New Roman"/>
                <a:cs typeface="Times New Roman"/>
                <a:sym typeface="Times New Roman"/>
              </a:rPr>
              <a:t>The conventional invention is focused on the coordination or sale of the product while the user directly dresses, and thus does not really help users who lack color sense or do not fully utilize the clothes they own.</a:t>
            </a:r>
            <a:r>
              <a:rPr lang="en-US" sz="2100">
                <a:solidFill>
                  <a:schemeClr val="dk1"/>
                </a:solidFill>
                <a:highlight>
                  <a:srgbClr val="EFEFEF"/>
                </a:highlight>
                <a:latin typeface="Times New Roman"/>
                <a:ea typeface="Times New Roman"/>
                <a:cs typeface="Times New Roman"/>
                <a:sym typeface="Times New Roman"/>
              </a:rPr>
              <a:t> </a:t>
            </a:r>
            <a:endParaRPr sz="2100">
              <a:solidFill>
                <a:schemeClr val="dk1"/>
              </a:solidFill>
              <a:highlight>
                <a:srgbClr val="EFEFEF"/>
              </a:highlight>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So the solution to this is a program which recommends the user a list of color combinations according to the user's skin tones. The model especially focuses on Indian skin tone.</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It can be a personal fashion advisor on the basis of users' complexion</a:t>
            </a:r>
            <a:r>
              <a:rPr lang="en-US" sz="2000">
                <a:solidFill>
                  <a:schemeClr val="dk1"/>
                </a:solidFill>
                <a:latin typeface="Times New Roman"/>
                <a:ea typeface="Times New Roman"/>
                <a:cs typeface="Times New Roman"/>
                <a:sym typeface="Times New Roman"/>
              </a:rPr>
              <a:t>.</a:t>
            </a:r>
            <a:endParaRPr sz="2400">
              <a:solidFill>
                <a:schemeClr val="dk1"/>
              </a:solidFill>
              <a:highlight>
                <a:srgbClr val="EFEFEF"/>
              </a:highlight>
              <a:latin typeface="Times New Roman"/>
              <a:ea typeface="Times New Roman"/>
              <a:cs typeface="Times New Roman"/>
              <a:sym typeface="Times New Roman"/>
            </a:endParaRPr>
          </a:p>
          <a:p>
            <a:pPr indent="0" lvl="0" marL="0" rtl="0" algn="l">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sz="1700">
              <a:solidFill>
                <a:schemeClr val="dk1"/>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1400"/>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02" name="Shape 102"/>
        <p:cNvGrpSpPr/>
        <p:nvPr/>
      </p:nvGrpSpPr>
      <p:grpSpPr>
        <a:xfrm>
          <a:off x="0" y="0"/>
          <a:ext cx="0" cy="0"/>
          <a:chOff x="0" y="0"/>
          <a:chExt cx="0" cy="0"/>
        </a:xfrm>
      </p:grpSpPr>
      <p:sp>
        <p:nvSpPr>
          <p:cNvPr id="103" name="Google Shape;103;p1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6"/>
          <p:cNvSpPr txBox="1"/>
          <p:nvPr/>
        </p:nvSpPr>
        <p:spPr>
          <a:xfrm>
            <a:off x="457200" y="1600200"/>
            <a:ext cx="86868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16"/>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06" name="Google Shape;106;p16"/>
          <p:cNvGraphicFramePr/>
          <p:nvPr/>
        </p:nvGraphicFramePr>
        <p:xfrm>
          <a:off x="0" y="926925"/>
          <a:ext cx="3000000" cy="3000000"/>
        </p:xfrm>
        <a:graphic>
          <a:graphicData uri="http://schemas.openxmlformats.org/drawingml/2006/table">
            <a:tbl>
              <a:tblPr>
                <a:noFill/>
                <a:tableStyleId>{9E416646-1748-4D5E-8176-CF70C1DE6717}</a:tableStyleId>
              </a:tblPr>
              <a:tblGrid>
                <a:gridCol w="685775"/>
                <a:gridCol w="2174225"/>
                <a:gridCol w="2721725"/>
                <a:gridCol w="1626750"/>
                <a:gridCol w="1935550"/>
              </a:tblGrid>
              <a:tr h="805775">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Conference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8130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Design of Intelligent Clothing Selection System Based on Neural Network</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Applied SOM(self-organizing map) neural network to the classification function of the clothing recommendation system based on season, occasion, posture and skin color of the user.</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Database is formed using user’s information and recommendations are only based on that.</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2019 IEEE 3rd Information Technology,Networking,Electronic and Automation Control Conference (ITNEC 2019)</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2876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Powering Virtual Try-On via Auxiliary Human Segmentation Learning</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Used CP-VTON and warping technique to provide virtual trials of clothes on the model’s body in a 2D image.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As 2D images are used, clothes are simply added onto the model’s body.</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2019 IEEE/CVF International Conference on Computer Vision Workshop (ICCVW)</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8130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Outfit Recommender System</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Faster RCNN(Region-based</a:t>
                      </a:r>
                      <a:endParaRPr sz="1500">
                        <a:latin typeface="Times New Roman"/>
                        <a:ea typeface="Times New Roman"/>
                        <a:cs typeface="Times New Roman"/>
                        <a:sym typeface="Times New Roman"/>
                      </a:endParaRPr>
                    </a:p>
                    <a:p>
                      <a:pPr indent="0" lvl="0" marL="0" rtl="0" algn="l">
                        <a:spcBef>
                          <a:spcPts val="0"/>
                        </a:spcBef>
                        <a:spcAft>
                          <a:spcPts val="0"/>
                        </a:spcAft>
                        <a:buNone/>
                      </a:pPr>
                      <a:r>
                        <a:rPr lang="en-US" sz="1500">
                          <a:latin typeface="Times New Roman"/>
                          <a:ea typeface="Times New Roman"/>
                          <a:cs typeface="Times New Roman"/>
                          <a:sym typeface="Times New Roman"/>
                        </a:rPr>
                        <a:t>Convolutional Neural Network) is used for recommendation by identifying the type of event through object detection from the user’s uploaded picture.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Event identification leads to increased modules and efforts.</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2018 IEEE/ACM International Conference on Advances in Social Networks Analysis and Mining (ASONAM)</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11" name="Shape 111"/>
        <p:cNvGrpSpPr/>
        <p:nvPr/>
      </p:nvGrpSpPr>
      <p:grpSpPr>
        <a:xfrm>
          <a:off x="0" y="0"/>
          <a:ext cx="0" cy="0"/>
          <a:chOff x="0" y="0"/>
          <a:chExt cx="0" cy="0"/>
        </a:xfrm>
      </p:grpSpPr>
      <p:sp>
        <p:nvSpPr>
          <p:cNvPr id="112" name="Google Shape;112;p1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p17"/>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17"/>
          <p:cNvSpPr txBox="1"/>
          <p:nvPr>
            <p:ph type="title"/>
          </p:nvPr>
        </p:nvSpPr>
        <p:spPr>
          <a:xfrm>
            <a:off x="457200" y="-3349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15" name="Google Shape;115;p17"/>
          <p:cNvGraphicFramePr/>
          <p:nvPr/>
        </p:nvGraphicFramePr>
        <p:xfrm>
          <a:off x="0" y="622125"/>
          <a:ext cx="3000000" cy="3000000"/>
        </p:xfrm>
        <a:graphic>
          <a:graphicData uri="http://schemas.openxmlformats.org/drawingml/2006/table">
            <a:tbl>
              <a:tblPr>
                <a:noFill/>
                <a:tableStyleId>{9E416646-1748-4D5E-8176-CF70C1DE6717}</a:tableStyleId>
              </a:tblPr>
              <a:tblGrid>
                <a:gridCol w="588800"/>
                <a:gridCol w="2079125"/>
                <a:gridCol w="1953475"/>
                <a:gridCol w="1895500"/>
                <a:gridCol w="2627100"/>
              </a:tblGrid>
              <a:tr h="78210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Conference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7189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4</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Applying Image Warping Technique to</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Implement Real-Time Virtual Try-on</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Based on Person’s 2D Image</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Using Image Warping Algorithm, i.e ,by calculating mapping functions and resampling algorithm , feature points are decided on a 2-D image</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Very few features points are considered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Second International Symposium on Information Science and Engineering</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3787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Smart </a:t>
                      </a:r>
                      <a:r>
                        <a:rPr lang="en-US" sz="1650">
                          <a:latin typeface="Times New Roman"/>
                          <a:ea typeface="Times New Roman"/>
                          <a:cs typeface="Times New Roman"/>
                          <a:sym typeface="Times New Roman"/>
                        </a:rPr>
                        <a:t>C</a:t>
                      </a:r>
                      <a:r>
                        <a:rPr lang="en-US" sz="1650">
                          <a:latin typeface="Times New Roman"/>
                          <a:ea typeface="Times New Roman"/>
                          <a:cs typeface="Times New Roman"/>
                          <a:sym typeface="Times New Roman"/>
                        </a:rPr>
                        <a:t>loset</a:t>
                      </a:r>
                      <a:endParaRPr sz="1650">
                        <a:latin typeface="Times New Roman"/>
                        <a:ea typeface="Times New Roman"/>
                        <a:cs typeface="Times New Roman"/>
                        <a:sym typeface="Times New Roman"/>
                      </a:endParaRPr>
                    </a:p>
                    <a:p>
                      <a:pPr indent="0" lvl="0" marL="0" rtl="0" algn="l">
                        <a:spcBef>
                          <a:spcPts val="0"/>
                        </a:spcBef>
                        <a:spcAft>
                          <a:spcPts val="0"/>
                        </a:spcAft>
                        <a:buNone/>
                      </a:pPr>
                      <a:r>
                        <a:rPr lang="en-US" sz="1650">
                          <a:latin typeface="Times New Roman"/>
                          <a:ea typeface="Times New Roman"/>
                          <a:cs typeface="Times New Roman"/>
                          <a:sym typeface="Times New Roman"/>
                        </a:rPr>
                        <a:t>-</a:t>
                      </a:r>
                      <a:r>
                        <a:rPr lang="en-US" sz="1650">
                          <a:latin typeface="Times New Roman"/>
                          <a:ea typeface="Times New Roman"/>
                          <a:cs typeface="Times New Roman"/>
                          <a:sym typeface="Times New Roman"/>
                        </a:rPr>
                        <a:t>Statistical-based apparel recommendation system</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On the basis of statistical frequency and history viewing module, the recommendations are provided.</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Recommendations are not given spontaneously , but by studying the previous choices</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2014 Third ICT International Student Project Conference (ICT-ISPC2014)</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6106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6</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Skin Segmentation based on</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Improved Thresholding Method</a:t>
                      </a:r>
                      <a:endParaRPr sz="1650">
                        <a:latin typeface="Times New Roman"/>
                        <a:ea typeface="Times New Roman"/>
                        <a:cs typeface="Times New Roman"/>
                        <a:sym typeface="Times New Roman"/>
                      </a:endParaRPr>
                    </a:p>
                    <a:p>
                      <a:pPr indent="0" lvl="0" marL="0" rtl="0" algn="l">
                        <a:spcBef>
                          <a:spcPts val="0"/>
                        </a:spcBef>
                        <a:spcAft>
                          <a:spcPts val="0"/>
                        </a:spcAft>
                        <a:buNone/>
                      </a:pPr>
                      <a:r>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Using RGB color space with Kovac’s Method for segmentation of skin colour and outfit is obtained</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Facial elements are like eyes nose are also segmented as outfit.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15th International Conference on Electrical Engineering/Electronics, Computer, Telecommunications and Information Technology (ECTI-NCON2018)</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20" name="Shape 120"/>
        <p:cNvGrpSpPr/>
        <p:nvPr/>
      </p:nvGrpSpPr>
      <p:grpSpPr>
        <a:xfrm>
          <a:off x="0" y="0"/>
          <a:ext cx="0" cy="0"/>
          <a:chOff x="0" y="0"/>
          <a:chExt cx="0" cy="0"/>
        </a:xfrm>
      </p:grpSpPr>
      <p:sp>
        <p:nvSpPr>
          <p:cNvPr id="121" name="Google Shape;121;p1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18"/>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18"/>
          <p:cNvSpPr txBox="1"/>
          <p:nvPr>
            <p:ph type="title"/>
          </p:nvPr>
        </p:nvSpPr>
        <p:spPr>
          <a:xfrm>
            <a:off x="457200" y="-3349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24" name="Google Shape;124;p18"/>
          <p:cNvGraphicFramePr/>
          <p:nvPr/>
        </p:nvGraphicFramePr>
        <p:xfrm>
          <a:off x="0" y="545925"/>
          <a:ext cx="3000000" cy="3000000"/>
        </p:xfrm>
        <a:graphic>
          <a:graphicData uri="http://schemas.openxmlformats.org/drawingml/2006/table">
            <a:tbl>
              <a:tblPr>
                <a:noFill/>
                <a:tableStyleId>{9E416646-1748-4D5E-8176-CF70C1DE6717}</a:tableStyleId>
              </a:tblPr>
              <a:tblGrid>
                <a:gridCol w="566775"/>
                <a:gridCol w="2098650"/>
                <a:gridCol w="3283975"/>
                <a:gridCol w="1755125"/>
                <a:gridCol w="1439475"/>
              </a:tblGrid>
              <a:tr h="785225">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Conference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9933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7</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P</a:t>
                      </a:r>
                      <a:r>
                        <a:rPr lang="en-US" sz="1500">
                          <a:latin typeface="Times New Roman"/>
                          <a:ea typeface="Times New Roman"/>
                          <a:cs typeface="Times New Roman"/>
                          <a:sym typeface="Times New Roman"/>
                        </a:rPr>
                        <a:t>ersonalized Clothing Recommendation Based on Knowledge Graph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By constructing knowledge graph of user, clothing and context, utilize</a:t>
                      </a:r>
                      <a:r>
                        <a:rPr lang="en-US" sz="1500">
                          <a:solidFill>
                            <a:schemeClr val="dk1"/>
                          </a:solidFill>
                          <a:latin typeface="Times New Roman"/>
                          <a:ea typeface="Times New Roman"/>
                          <a:cs typeface="Times New Roman"/>
                          <a:sym typeface="Times New Roman"/>
                        </a:rPr>
                        <a:t> Apriori algorithm to capture  correlations between clothing and context attributes. match the established KG according to the user's requirements and combine the Top-N algorithm to generate the recommendation results</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It does not consider the similarity in different dimensions , and the accuracy</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of attribute weights is not considered</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comprehensively.</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2018 International Conferences on Audio Language and Image Processing(ICALIP)</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5402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8</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Personalized Clothing-Recommendation System based on a Modified Bayesian Network</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Considering user’s personal preference and history of clothing items.</a:t>
                      </a:r>
                      <a:r>
                        <a:rPr lang="en-US" sz="1500">
                          <a:latin typeface="Times New Roman"/>
                          <a:ea typeface="Times New Roman"/>
                          <a:cs typeface="Times New Roman"/>
                          <a:sym typeface="Times New Roman"/>
                        </a:rPr>
                        <a:t> Using Bayesian networks and the feedback of </a:t>
                      </a:r>
                      <a:r>
                        <a:rPr lang="en-US" sz="1500">
                          <a:latin typeface="Times New Roman"/>
                          <a:ea typeface="Times New Roman"/>
                          <a:cs typeface="Times New Roman"/>
                          <a:sym typeface="Times New Roman"/>
                        </a:rPr>
                        <a:t>r</a:t>
                      </a:r>
                      <a:r>
                        <a:rPr lang="en-US" sz="1500">
                          <a:latin typeface="Times New Roman"/>
                          <a:ea typeface="Times New Roman"/>
                          <a:cs typeface="Times New Roman"/>
                          <a:sym typeface="Times New Roman"/>
                        </a:rPr>
                        <a:t>ecommendation output evaluation by the user, recommend clothing combination from users w</a:t>
                      </a:r>
                      <a:r>
                        <a:rPr lang="en-US" sz="1500">
                          <a:latin typeface="Times New Roman"/>
                          <a:ea typeface="Times New Roman"/>
                          <a:cs typeface="Times New Roman"/>
                          <a:sym typeface="Times New Roman"/>
                        </a:rPr>
                        <a:t>ardrobe</a:t>
                      </a:r>
                      <a:r>
                        <a:rPr lang="en-US"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Need to keep track on history of clothing items.</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User need to give the feedback every time.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2012 IEEE/IPSJ 12th International Symposium on Applications and the Internet</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9933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9</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Weather-to-garment: Weather-oriented Clothing Recommendation</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To learn the weather-oriented clothing recommendation</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model, define a scoring function. The function includes three potential terms to model the relationships. Use multi-class Support Vector Machine(SVM) / CNN to learn clothing attributes recognition.</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The system is only restricted o weather based and pair match outfit. No consideration of  other factor.</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Proceedings of the IEEE International Conference on Multimedia and Expo (ICME) 2017</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29" name="Shape 129"/>
        <p:cNvGrpSpPr/>
        <p:nvPr/>
      </p:nvGrpSpPr>
      <p:grpSpPr>
        <a:xfrm>
          <a:off x="0" y="0"/>
          <a:ext cx="0" cy="0"/>
          <a:chOff x="0" y="0"/>
          <a:chExt cx="0" cy="0"/>
        </a:xfrm>
      </p:grpSpPr>
      <p:sp>
        <p:nvSpPr>
          <p:cNvPr id="130" name="Google Shape;130;p1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19"/>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19"/>
          <p:cNvSpPr txBox="1"/>
          <p:nvPr>
            <p:ph type="title"/>
          </p:nvPr>
        </p:nvSpPr>
        <p:spPr>
          <a:xfrm>
            <a:off x="457200" y="-3349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 (P</a:t>
            </a:r>
            <a:r>
              <a:rPr b="1" lang="en-US" sz="3600">
                <a:latin typeface="Times New Roman"/>
                <a:ea typeface="Times New Roman"/>
                <a:cs typeface="Times New Roman"/>
                <a:sym typeface="Times New Roman"/>
              </a:rPr>
              <a:t>atents)</a:t>
            </a:r>
            <a:endParaRPr/>
          </a:p>
        </p:txBody>
      </p:sp>
      <p:graphicFrame>
        <p:nvGraphicFramePr>
          <p:cNvPr id="133" name="Google Shape;133;p19"/>
          <p:cNvGraphicFramePr/>
          <p:nvPr/>
        </p:nvGraphicFramePr>
        <p:xfrm>
          <a:off x="0" y="622125"/>
          <a:ext cx="3000000" cy="3000000"/>
        </p:xfrm>
        <a:graphic>
          <a:graphicData uri="http://schemas.openxmlformats.org/drawingml/2006/table">
            <a:tbl>
              <a:tblPr>
                <a:noFill/>
                <a:tableStyleId>{9E416646-1748-4D5E-8176-CF70C1DE6717}</a:tableStyleId>
              </a:tblPr>
              <a:tblGrid>
                <a:gridCol w="679550"/>
                <a:gridCol w="2154450"/>
                <a:gridCol w="2696975"/>
                <a:gridCol w="1936525"/>
                <a:gridCol w="1676500"/>
              </a:tblGrid>
              <a:tr h="798025">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Patent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Description</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Source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5799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Personalized clothing recommendation system and method</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A method and system provides an automated clothes shopping recommendation based on personal style information and based on measurement information. On-site direction assistance is provided to the user through provision of an augmented reality display on a mobile electronic device.</a:t>
                      </a:r>
                      <a:endParaRPr sz="11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As this invention is giving recommendations based on size measurements of the user, it may sometimes give wrong values of size thus reducing the efficiency of the system.</a:t>
                      </a:r>
                      <a:endParaRPr sz="1000">
                        <a:latin typeface="Times New Roman"/>
                        <a:ea typeface="Times New Roman"/>
                        <a:cs typeface="Times New Roman"/>
                        <a:sym typeface="Times New Roman"/>
                      </a:endParaRPr>
                    </a:p>
                    <a:p>
                      <a:pPr indent="0" lvl="0" marL="0" rtl="0" algn="l">
                        <a:spcBef>
                          <a:spcPts val="0"/>
                        </a:spcBef>
                        <a:spcAft>
                          <a:spcPts val="0"/>
                        </a:spcAft>
                        <a:buNone/>
                      </a:pPr>
                      <a:r>
                        <a:rPr lang="en-US" sz="1000">
                          <a:latin typeface="Times New Roman"/>
                          <a:ea typeface="Times New Roman"/>
                          <a:cs typeface="Times New Roman"/>
                          <a:sym typeface="Times New Roman"/>
                        </a:rPr>
                        <a:t>The system takes user inputs for his style preferences which slightly is not an automated approach.</a:t>
                      </a:r>
                      <a:endParaRPr sz="1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u="sng">
                          <a:solidFill>
                            <a:srgbClr val="0000FF"/>
                          </a:solidFill>
                          <a:hlinkClick r:id="rId3">
                            <a:extLst>
                              <a:ext uri="{A12FA001-AC4F-418D-AE19-62706E023703}">
                                <ahyp:hlinkClr val="tx"/>
                              </a:ext>
                            </a:extLst>
                          </a:hlinkClick>
                        </a:rPr>
                        <a:t>https://patents.google.com/patent/US20140180864A1/en?q=clothing+recommendation&amp;oq=clothing+recommendation</a:t>
                      </a:r>
                      <a:r>
                        <a:rPr lang="en-US">
                          <a:solidFill>
                            <a:srgbClr val="0000FF"/>
                          </a:solidFill>
                        </a:rPr>
                        <a:t> </a:t>
                      </a:r>
                      <a:endParaRPr>
                        <a:solidFill>
                          <a:srgbClr val="0000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6695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System and method for providing fashion recommendations</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Providing fashion recommendations based on an image of clothing. Color, pattern, and/or style information corresponding to the clothing may be identified and used to find relevant clothing and/or accessories in an inventory to recommend to a user. The image may be a video of clothing and/or accessories on a human body in motion. Provides real-time recommendations to the user. The image may comprise clothing of interest that is associated with a celebrity.</a:t>
                      </a:r>
                      <a:endParaRPr sz="1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100">
                          <a:latin typeface="Times New Roman"/>
                          <a:ea typeface="Times New Roman"/>
                          <a:cs typeface="Times New Roman"/>
                          <a:sym typeface="Times New Roman"/>
                        </a:rPr>
                        <a:t>The user’s interests are not taken much into consideration while giving recommendations.</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The latest trends followed by celebrities are considered for giving recommendations somewhere without considering the user interests.</a:t>
                      </a:r>
                      <a:endParaRPr sz="11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u="sng">
                          <a:solidFill>
                            <a:srgbClr val="0000FF"/>
                          </a:solidFill>
                          <a:hlinkClick r:id="rId4">
                            <a:extLst>
                              <a:ext uri="{A12FA001-AC4F-418D-AE19-62706E023703}">
                                <ahyp:hlinkClr val="tx"/>
                              </a:ext>
                            </a:extLst>
                          </a:hlinkClick>
                        </a:rPr>
                        <a:t>https://patents.google.com/patent/US20140310304A1/en?q=Clothes+Color+recommendation&amp;oq=Clothes+Color+recommendation</a:t>
                      </a:r>
                      <a:r>
                        <a:rPr lang="en-US">
                          <a:solidFill>
                            <a:srgbClr val="0000FF"/>
                          </a:solidFill>
                        </a:rPr>
                        <a:t> </a:t>
                      </a:r>
                      <a:endParaRPr>
                        <a:solidFill>
                          <a:srgbClr val="0000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20241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3</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Intelligent dressing recommendation system based on weather</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The invention discloses an intelligent dressing recommendation system based on a weather situation. Through the recommendation of a system, a user matches and wears clothes, the warm keeping effect and the comfort of clothes are guaranteed while the attractiveness of the user is both given consideration; the user selects to go out to reach a scene, so that the system can better recommend matching and dressing, and therefore, the user achieves an optimal dressing effect after reaching the scene.</a:t>
                      </a:r>
                      <a:endParaRPr sz="1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The user’s historical data such as his interests are taken into consideration which gives recommendations however, the user interests may change over time which may again lead to slight inaccurate predictions.</a:t>
                      </a:r>
                      <a:endParaRPr sz="12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u="sng">
                          <a:solidFill>
                            <a:srgbClr val="0000FF"/>
                          </a:solidFill>
                          <a:hlinkClick r:id="rId5">
                            <a:extLst>
                              <a:ext uri="{A12FA001-AC4F-418D-AE19-62706E023703}">
                                <ahyp:hlinkClr val="tx"/>
                              </a:ext>
                            </a:extLst>
                          </a:hlinkClick>
                        </a:rPr>
                        <a:t>https://worldwide.espacenet.com/patent/search/family/062525795/publication/CN108170728A?q=Clothes%20color%20recommendation</a:t>
                      </a:r>
                      <a:r>
                        <a:rPr lang="en-US">
                          <a:solidFill>
                            <a:srgbClr val="0000FF"/>
                          </a:solidFill>
                        </a:rPr>
                        <a:t> </a:t>
                      </a:r>
                      <a:endParaRPr>
                        <a:solidFill>
                          <a:srgbClr val="0000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38" name="Shape 138"/>
        <p:cNvGrpSpPr/>
        <p:nvPr/>
      </p:nvGrpSpPr>
      <p:grpSpPr>
        <a:xfrm>
          <a:off x="0" y="0"/>
          <a:ext cx="0" cy="0"/>
          <a:chOff x="0" y="0"/>
          <a:chExt cx="0" cy="0"/>
        </a:xfrm>
      </p:grpSpPr>
      <p:sp>
        <p:nvSpPr>
          <p:cNvPr id="139" name="Google Shape;139;p2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20"/>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20"/>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42" name="Google Shape;142;p20"/>
          <p:cNvGraphicFramePr/>
          <p:nvPr/>
        </p:nvGraphicFramePr>
        <p:xfrm>
          <a:off x="0" y="926925"/>
          <a:ext cx="3000000" cy="3000000"/>
        </p:xfrm>
        <a:graphic>
          <a:graphicData uri="http://schemas.openxmlformats.org/drawingml/2006/table">
            <a:tbl>
              <a:tblPr>
                <a:noFill/>
                <a:tableStyleId>{9E416646-1748-4D5E-8176-CF70C1DE6717}</a:tableStyleId>
              </a:tblPr>
              <a:tblGrid>
                <a:gridCol w="679550"/>
                <a:gridCol w="2154450"/>
                <a:gridCol w="2696975"/>
                <a:gridCol w="1611950"/>
                <a:gridCol w="2001075"/>
              </a:tblGrid>
              <a:tr h="78210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Patent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Description</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Source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7597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4</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marR="76200" rtl="0" algn="l">
                        <a:spcBef>
                          <a:spcPts val="0"/>
                        </a:spcBef>
                        <a:spcAft>
                          <a:spcPts val="1200"/>
                        </a:spcAft>
                        <a:buClr>
                          <a:schemeClr val="dk1"/>
                        </a:buClr>
                        <a:buSzPts val="1100"/>
                        <a:buFont typeface="Arial"/>
                        <a:buNone/>
                      </a:pPr>
                      <a:r>
                        <a:rPr lang="en-US" sz="1600">
                          <a:solidFill>
                            <a:schemeClr val="dk1"/>
                          </a:solidFill>
                        </a:rPr>
                        <a:t>Coordinated referral system based on color combination</a:t>
                      </a:r>
                      <a:endParaRPr sz="1600">
                        <a:solidFill>
                          <a:srgbClr val="0000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Extracts color from an cloth , and predicts suitable harmonious colors</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Color combinations are recommended as per user input.</a:t>
                      </a:r>
                      <a:endParaRPr sz="16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u="sng">
                          <a:solidFill>
                            <a:srgbClr val="0000FF"/>
                          </a:solidFill>
                          <a:hlinkClick r:id="rId3">
                            <a:extLst>
                              <a:ext uri="{A12FA001-AC4F-418D-AE19-62706E023703}">
                                <ahyp:hlinkClr val="tx"/>
                              </a:ext>
                            </a:extLst>
                          </a:hlinkClick>
                        </a:rPr>
                        <a:t>https://worldwide.espacenet.com/patent/search/family/054344180/publication/KR20150110836A?q=cloth%20recommendation</a:t>
                      </a:r>
                      <a:endParaRPr>
                        <a:solidFill>
                          <a:srgbClr val="0000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4745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00">
                          <a:solidFill>
                            <a:schemeClr val="dk1"/>
                          </a:solidFill>
                        </a:rPr>
                        <a:t>Clothing matching </a:t>
                      </a:r>
                      <a:r>
                        <a:rPr lang="en-US" sz="1600">
                          <a:solidFill>
                            <a:schemeClr val="dk1"/>
                          </a:solidFill>
                        </a:rPr>
                        <a:t>recommendation</a:t>
                      </a:r>
                      <a:r>
                        <a:rPr lang="en-US" sz="1600">
                          <a:solidFill>
                            <a:schemeClr val="dk1"/>
                          </a:solidFill>
                        </a:rPr>
                        <a:t> method and clothing matching recommendation device based on pictures</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Based on the dominant color or the  on the basis of threshold ratio of colors another color is recommended</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Dominant colour is the only factor for recommendations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u="sng">
                          <a:solidFill>
                            <a:srgbClr val="0000FF"/>
                          </a:solidFill>
                          <a:hlinkClick r:id="rId4">
                            <a:extLst>
                              <a:ext uri="{A12FA001-AC4F-418D-AE19-62706E023703}">
                                <ahyp:hlinkClr val="tx"/>
                              </a:ext>
                            </a:extLst>
                          </a:hlinkClick>
                        </a:rPr>
                        <a:t>https://worldwide.espacenet.com/patent/search/family/052758991/publication/CN104484450A?q=colour%20recommendation</a:t>
                      </a:r>
                      <a:endParaRPr>
                        <a:solidFill>
                          <a:srgbClr val="0000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657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6</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00">
                          <a:solidFill>
                            <a:schemeClr val="dk1"/>
                          </a:solidFill>
                        </a:rPr>
                        <a:t>Digital wardrobe with recommender system</a:t>
                      </a:r>
                      <a:endParaRPr sz="1600">
                        <a:solidFill>
                          <a:schemeClr val="dk1"/>
                        </a:solidFill>
                      </a:endParaRPr>
                    </a:p>
                    <a:p>
                      <a:pPr indent="0" lvl="0" marL="0" rtl="0" algn="l">
                        <a:spcBef>
                          <a:spcPts val="0"/>
                        </a:spcBef>
                        <a:spcAft>
                          <a:spcPts val="0"/>
                        </a:spcAft>
                        <a:buNone/>
                      </a:pPr>
                      <a:r>
                        <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Outfits are matched as per the input by the user , i.e , from user wardrobe</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Intelligent recommendations isn’t provided.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u="sng">
                          <a:solidFill>
                            <a:srgbClr val="0000FF"/>
                          </a:solidFill>
                          <a:hlinkClick r:id="rId5">
                            <a:extLst>
                              <a:ext uri="{A12FA001-AC4F-418D-AE19-62706E023703}">
                                <ahyp:hlinkClr val="tx"/>
                              </a:ext>
                            </a:extLst>
                          </a:hlinkClick>
                        </a:rPr>
                        <a:t>https://patents.google.com/patent/US20140279186?oq=Outfit+Color+recommendation</a:t>
                      </a:r>
                      <a:endParaRPr>
                        <a:solidFill>
                          <a:srgbClr val="0000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47" name="Shape 147"/>
        <p:cNvGrpSpPr/>
        <p:nvPr/>
      </p:nvGrpSpPr>
      <p:grpSpPr>
        <a:xfrm>
          <a:off x="0" y="0"/>
          <a:ext cx="0" cy="0"/>
          <a:chOff x="0" y="0"/>
          <a:chExt cx="0" cy="0"/>
        </a:xfrm>
      </p:grpSpPr>
      <p:sp>
        <p:nvSpPr>
          <p:cNvPr id="148" name="Google Shape;148;p2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21"/>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21"/>
          <p:cNvSpPr txBox="1"/>
          <p:nvPr>
            <p:ph type="title"/>
          </p:nvPr>
        </p:nvSpPr>
        <p:spPr>
          <a:xfrm>
            <a:off x="457200" y="-3349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51" name="Google Shape;151;p21"/>
          <p:cNvGraphicFramePr/>
          <p:nvPr/>
        </p:nvGraphicFramePr>
        <p:xfrm>
          <a:off x="0" y="622125"/>
          <a:ext cx="3000000" cy="3000000"/>
        </p:xfrm>
        <a:graphic>
          <a:graphicData uri="http://schemas.openxmlformats.org/drawingml/2006/table">
            <a:tbl>
              <a:tblPr>
                <a:noFill/>
                <a:tableStyleId>{9E416646-1748-4D5E-8176-CF70C1DE6717}</a:tableStyleId>
              </a:tblPr>
              <a:tblGrid>
                <a:gridCol w="679550"/>
                <a:gridCol w="2154450"/>
                <a:gridCol w="2696975"/>
                <a:gridCol w="1611950"/>
                <a:gridCol w="2001075"/>
              </a:tblGrid>
              <a:tr h="78210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Patent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Description</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Source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5621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7</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800"/>
                        </a:spcBef>
                        <a:spcAft>
                          <a:spcPts val="80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System and Method for generating automatic styling recommendations</a:t>
                      </a:r>
                      <a:endParaRPr sz="1300">
                        <a:solidFill>
                          <a:schemeClr val="dk1"/>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System categorised body shapes into standard groups of body. classifying garments into some garment mold. By </a:t>
                      </a:r>
                      <a:r>
                        <a:rPr lang="en-US" sz="1300">
                          <a:solidFill>
                            <a:schemeClr val="dk1"/>
                          </a:solidFill>
                          <a:latin typeface="Times New Roman"/>
                          <a:ea typeface="Times New Roman"/>
                          <a:cs typeface="Times New Roman"/>
                          <a:sym typeface="Times New Roman"/>
                        </a:rPr>
                        <a:t>r</a:t>
                      </a:r>
                      <a:r>
                        <a:rPr lang="en-US" sz="1300">
                          <a:solidFill>
                            <a:schemeClr val="dk1"/>
                          </a:solidFill>
                          <a:latin typeface="Times New Roman"/>
                          <a:ea typeface="Times New Roman"/>
                          <a:cs typeface="Times New Roman"/>
                          <a:sym typeface="Times New Roman"/>
                        </a:rPr>
                        <a:t>eceiving at least one parameter and based on that recommend min. one garment recommendation according to styling rules. </a:t>
                      </a:r>
                      <a:endParaRPr sz="13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a:solidFill>
                            <a:schemeClr val="dk1"/>
                          </a:solidFill>
                        </a:rPr>
                        <a:t>o</a:t>
                      </a:r>
                      <a:r>
                        <a:rPr lang="en-US" sz="1200">
                          <a:solidFill>
                            <a:schemeClr val="dk1"/>
                          </a:solidFill>
                        </a:rPr>
                        <a:t>utfit styling are based on a finite number of body groups, there are possibilities to give incorrect results while selecting body shape and size.</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3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https://worldwide.espacenet.com/patent/search/family/059500720/publication/WO2017134599A1?q=personalized%20recommendation%20system%20for%20matching%20outfit%20%20</a:t>
                      </a:r>
                      <a:endParaRPr sz="13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4745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8</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150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Clothing matching system and method</a:t>
                      </a:r>
                      <a:endParaRPr sz="13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300">
                          <a:solidFill>
                            <a:schemeClr val="dk1"/>
                          </a:solidFill>
                          <a:latin typeface="Times New Roman"/>
                          <a:ea typeface="Times New Roman"/>
                          <a:cs typeface="Times New Roman"/>
                          <a:sym typeface="Times New Roman"/>
                        </a:rPr>
                        <a:t>Using wardrobe data and use a probabilistic model that comprises probabilities of clothing items being matched with each other based on one or more parameters. System will receive input from users as one or more parameters and algorithms perform an optimi-zation to generate optimal or near-optimal outfit suggestions from wardrobe data.  </a:t>
                      </a:r>
                      <a:endParaRPr sz="13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Need past and current data of wardrop of user’s </a:t>
                      </a:r>
                      <a:r>
                        <a:rPr lang="en-US" sz="1200">
                          <a:solidFill>
                            <a:schemeClr val="dk1"/>
                          </a:solidFill>
                        </a:rPr>
                        <a:t>, which might not always give more optimal outfits recommendations</a:t>
                      </a:r>
                      <a:r>
                        <a:rPr lang="en-US">
                          <a:solidFill>
                            <a:schemeClr val="dk1"/>
                          </a:solidFill>
                        </a:rPr>
                        <a:t>.</a:t>
                      </a:r>
                      <a:endParaRPr>
                        <a:solidFill>
                          <a:schemeClr val="dk1"/>
                        </a:solidFill>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300" u="sng">
                          <a:solidFill>
                            <a:srgbClr val="0000FF"/>
                          </a:solidFill>
                          <a:latin typeface="Times New Roman"/>
                          <a:ea typeface="Times New Roman"/>
                          <a:cs typeface="Times New Roman"/>
                          <a:sym typeface="Times New Roman"/>
                          <a:hlinkClick r:id="rId4">
                            <a:extLst>
                              <a:ext uri="{A12FA001-AC4F-418D-AE19-62706E023703}">
                                <ahyp:hlinkClr val="tx"/>
                              </a:ext>
                            </a:extLst>
                          </a:hlinkClick>
                        </a:rPr>
                        <a:t>https://worldwide.espacenet.com/patent/search/family/050685012/publication/WO2014074072A1?q=outfits%20color%20combination%20recommendation%20method</a:t>
                      </a:r>
                      <a:endParaRPr sz="13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657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9</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800"/>
                        </a:spcBef>
                        <a:spcAft>
                          <a:spcPts val="80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System and Method for providing automated clothing fashion recommendations</a:t>
                      </a:r>
                      <a:endParaRPr sz="13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Uses client-server social- network for providing automated clothing sugge- stions. fashion social network s/w, and a database to store user basis clothing information, fashion preferences, users social n/w linkage and fashion preferences.</a:t>
                      </a:r>
                      <a:endParaRPr sz="13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Need CLient - server network for fashion social network.</a:t>
                      </a:r>
                      <a:endParaRPr sz="13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300" u="sng">
                          <a:solidFill>
                            <a:srgbClr val="0000FF"/>
                          </a:solidFill>
                          <a:latin typeface="Times New Roman"/>
                          <a:ea typeface="Times New Roman"/>
                          <a:cs typeface="Times New Roman"/>
                          <a:sym typeface="Times New Roman"/>
                          <a:hlinkClick r:id="rId5">
                            <a:extLst>
                              <a:ext uri="{A12FA001-AC4F-418D-AE19-62706E023703}">
                                <ahyp:hlinkClr val="tx"/>
                              </a:ext>
                            </a:extLst>
                          </a:hlinkClick>
                        </a:rPr>
                        <a:t>https://worldwide.espacenet.com/patent/search/family/052111657/publication/US2015026084A1?q=outfits%20color%20combination%20recommendation%20method</a:t>
                      </a:r>
                      <a:endParaRPr sz="13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