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159ABF-9757-4DB0-B1BF-9966AB58EB8E}">
  <a:tblStyle styleId="{24159ABF-9757-4DB0-B1BF-9966AB58EB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n"/>
          <p:cNvSpPr/>
          <p:nvPr>
            <p:ph idx="2" type="sldImg"/>
          </p:nvPr>
        </p:nvSpPr>
        <p:spPr>
          <a:xfrm>
            <a:off x="-11798300" y="-11796712"/>
            <a:ext cx="11785600" cy="124793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 name="Google Shape;12;n"/>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3" name="Google Shape;83;p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2: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0" name="Google Shape;160;p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7: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9" name="Google Shape;169;p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8: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8" name="Google Shape;178;p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9: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7" name="Google Shape;187;p1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10: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da706ad8e_0_653: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da706ad8e_0_653: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da706ad8e_0_66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da706ad8e_0_665: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rPr>
              <a:t>The main steps of skin detection in the image are:</a:t>
            </a:r>
            <a:endParaRPr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rPr>
              <a:t>1. download the input image;</a:t>
            </a:r>
            <a:endParaRPr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rPr>
              <a:t>2. convert image to HSV color space;</a:t>
            </a:r>
            <a:endParaRPr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rPr>
              <a:t>3. generate the image histogram;</a:t>
            </a:r>
            <a:endParaRPr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rPr>
              <a:t>4. apply classiﬁer to determine the probability of a given pixel being skin-</a:t>
            </a:r>
            <a:endParaRPr sz="1600">
              <a:solidFill>
                <a:schemeClr val="dk1"/>
              </a:solidFill>
              <a:highlight>
                <a:srgbClr val="FFFFFF"/>
              </a:highlight>
            </a:endParaRPr>
          </a:p>
          <a:p>
            <a:pPr indent="0" lvl="0" marL="0" rtl="0" algn="l">
              <a:spcBef>
                <a:spcPts val="0"/>
              </a:spcBef>
              <a:spcAft>
                <a:spcPts val="0"/>
              </a:spcAft>
              <a:buNone/>
            </a:pPr>
            <a:r>
              <a:rPr lang="en-US" sz="1600">
                <a:solidFill>
                  <a:schemeClr val="dk1"/>
                </a:solidFill>
                <a:highlight>
                  <a:srgbClr val="FFFFFF"/>
                </a:highlight>
              </a:rPr>
              <a:t>colored;</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da706ad8e_0_73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da706ad8e_0_730: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1" name="Google Shape;231;p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13: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da706ad8e_1_2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0" name="Google Shape;240;g8da706ad8e_1_2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g8da706ad8e_1_22: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db4b39b3a_0_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9" name="Google Shape;249;g8db4b39b3a_0_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g8db4b39b3a_0_0: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da706ad8e_1_8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1" name="Google Shape;91;g8da706ad8e_1_8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g8da706ad8e_1_80: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db4b39b3a_0_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57" name="Google Shape;257;g8db4b39b3a_0_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g8db4b39b3a_0_8: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5" name="Google Shape;265;p1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14: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da706ad8e_0_43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4" name="Google Shape;274;g8da706ad8e_0_43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g8da706ad8e_0_434: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da706ad8e_0_50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83" name="Google Shape;283;g8da706ad8e_0_50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g8da706ad8e_0_506: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da706ad8e_0_578: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da706ad8e_0_578: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8" name="Google Shape;298;p1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16: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7" name="Google Shape;97;p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4: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da706ad8e_0_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6" name="Google Shape;106;g8da706ad8e_0_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g8da706ad8e_0_1: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da706ad8e_0_7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5" name="Google Shape;115;g8da706ad8e_0_7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g8da706ad8e_0_73: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da706ad8e_0_21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4" name="Google Shape;124;g8da706ad8e_0_21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g8da706ad8e_0_217: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da706ad8e_0_14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3" name="Google Shape;133;g8da706ad8e_0_14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g8da706ad8e_0_145: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da706ad8e_0_28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2" name="Google Shape;142;g8da706ad8e_0_28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g8da706ad8e_0_289: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da706ad8e_0_36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1" name="Google Shape;151;g8da706ad8e_0_36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g8da706ad8e_0_361: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2"/>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1"/>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11"/>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2400"/>
              <a:buNone/>
              <a:defRPr sz="2400"/>
            </a:lvl1pPr>
            <a:lvl2pPr indent="-228600" lvl="1" marL="914400" algn="l">
              <a:lnSpc>
                <a:spcPct val="100000"/>
              </a:lnSpc>
              <a:spcBef>
                <a:spcPts val="700"/>
              </a:spcBef>
              <a:spcAft>
                <a:spcPts val="0"/>
              </a:spcAft>
              <a:buSzPts val="2000"/>
              <a:buNone/>
              <a:defRPr sz="2000"/>
            </a:lvl2pPr>
            <a:lvl3pPr indent="-228600" lvl="2" marL="1371600" algn="l">
              <a:lnSpc>
                <a:spcPct val="100000"/>
              </a:lnSpc>
              <a:spcBef>
                <a:spcPts val="600"/>
              </a:spcBef>
              <a:spcAft>
                <a:spcPts val="0"/>
              </a:spcAft>
              <a:buSzPts val="1800"/>
              <a:buNone/>
              <a:defRPr sz="1800"/>
            </a:lvl3pPr>
            <a:lvl4pPr indent="-228600" lvl="3" marL="1828800" algn="l">
              <a:lnSpc>
                <a:spcPct val="100000"/>
              </a:lnSpc>
              <a:spcBef>
                <a:spcPts val="500"/>
              </a:spcBef>
              <a:spcAft>
                <a:spcPts val="0"/>
              </a:spcAft>
              <a:buSzPts val="1600"/>
              <a:buNone/>
              <a:defRPr sz="1600"/>
            </a:lvl4pPr>
            <a:lvl5pPr indent="-228600" lvl="4" marL="2286000" algn="l">
              <a:lnSpc>
                <a:spcPct val="100000"/>
              </a:lnSpc>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70" name="Google Shape;70;p11"/>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2"/>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2"/>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SzPts val="2400"/>
              <a:buNone/>
              <a:defRPr sz="2400"/>
            </a:lvl1pPr>
            <a:lvl2pPr lvl="1" algn="ctr">
              <a:lnSpc>
                <a:spcPct val="100000"/>
              </a:lnSpc>
              <a:spcBef>
                <a:spcPts val="7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5" name="Google Shape;75;p12"/>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13"/>
          <p:cNvSpPr txBox="1"/>
          <p:nvPr>
            <p:ph type="title"/>
          </p:nvPr>
        </p:nvSpPr>
        <p:spPr>
          <a:xfrm>
            <a:off x="311700" y="593367"/>
            <a:ext cx="8520600" cy="763500"/>
          </a:xfrm>
          <a:prstGeom prst="rect">
            <a:avLst/>
          </a:prstGeom>
        </p:spPr>
        <p:txBody>
          <a:bodyPr anchorCtr="0" anchor="ctr" bIns="46800" lIns="90000" spcFirstLastPara="1" rIns="90000" wrap="square" tIns="4680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3"/>
          <p:cNvSpPr txBox="1"/>
          <p:nvPr>
            <p:ph idx="1" type="body"/>
          </p:nvPr>
        </p:nvSpPr>
        <p:spPr>
          <a:xfrm>
            <a:off x="311700" y="1536633"/>
            <a:ext cx="8520600" cy="4555200"/>
          </a:xfrm>
          <a:prstGeom prst="rect">
            <a:avLst/>
          </a:prstGeom>
        </p:spPr>
        <p:txBody>
          <a:bodyPr anchorCtr="0" anchor="t" bIns="46800" lIns="90000" spcFirstLastPara="1" rIns="90000" wrap="square" tIns="46800">
            <a:noAutofit/>
          </a:bodyPr>
          <a:lstStyle>
            <a:lvl1pPr indent="-228600" lvl="0" marL="457200" rtl="0">
              <a:spcBef>
                <a:spcPts val="800"/>
              </a:spcBef>
              <a:spcAft>
                <a:spcPts val="0"/>
              </a:spcAft>
              <a:buSzPts val="1400"/>
              <a:buNone/>
              <a:defRPr/>
            </a:lvl1pPr>
            <a:lvl2pPr indent="-228600" lvl="1" marL="914400" rtl="0">
              <a:spcBef>
                <a:spcPts val="700"/>
              </a:spcBef>
              <a:spcAft>
                <a:spcPts val="0"/>
              </a:spcAft>
              <a:buSzPts val="1400"/>
              <a:buNone/>
              <a:defRPr/>
            </a:lvl2pPr>
            <a:lvl3pPr indent="-228600" lvl="2" marL="1371600" rtl="0">
              <a:spcBef>
                <a:spcPts val="600"/>
              </a:spcBef>
              <a:spcAft>
                <a:spcPts val="0"/>
              </a:spcAft>
              <a:buSzPts val="1400"/>
              <a:buNone/>
              <a:defRPr/>
            </a:lvl3pPr>
            <a:lvl4pPr indent="-228600" lvl="3" marL="1828800" rtl="0">
              <a:spcBef>
                <a:spcPts val="500"/>
              </a:spcBef>
              <a:spcAft>
                <a:spcPts val="0"/>
              </a:spcAft>
              <a:buSzPts val="1400"/>
              <a:buNone/>
              <a:defRPr/>
            </a:lvl4pPr>
            <a:lvl5pPr indent="-228600" lvl="4" marL="2286000" rtl="0">
              <a:spcBef>
                <a:spcPts val="500"/>
              </a:spcBef>
              <a:spcAft>
                <a:spcPts val="0"/>
              </a:spcAft>
              <a:buSzPts val="1400"/>
              <a:buNone/>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0" name="Google Shape;80;p13"/>
          <p:cNvSpPr txBox="1"/>
          <p:nvPr>
            <p:ph idx="12" type="sldNum"/>
          </p:nvPr>
        </p:nvSpPr>
        <p:spPr>
          <a:xfrm>
            <a:off x="8472458" y="6217622"/>
            <a:ext cx="548700" cy="524700"/>
          </a:xfrm>
          <a:prstGeom prst="rect">
            <a:avLst/>
          </a:prstGeom>
        </p:spPr>
        <p:txBody>
          <a:bodyPr anchorCtr="0" anchor="ctr" bIns="46800" lIns="90000" spcFirstLastPara="1" rIns="90000" wrap="square" tIns="46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
          <p:cNvSpPr txBox="1"/>
          <p:nvPr>
            <p:ph idx="1" type="body"/>
          </p:nvPr>
        </p:nvSpPr>
        <p:spPr>
          <a:xfrm>
            <a:off x="457200" y="1600200"/>
            <a:ext cx="8215312" cy="451167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27576" y="2166938"/>
            <a:ext cx="5837237" cy="2052638"/>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
          <p:cNvSpPr txBox="1"/>
          <p:nvPr>
            <p:ph idx="1" type="body"/>
          </p:nvPr>
        </p:nvSpPr>
        <p:spPr>
          <a:xfrm rot="5400000">
            <a:off x="543719" y="188119"/>
            <a:ext cx="5837237" cy="601027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5"/>
          <p:cNvSpPr txBox="1"/>
          <p:nvPr>
            <p:ph idx="1" type="body"/>
          </p:nvPr>
        </p:nvSpPr>
        <p:spPr>
          <a:xfrm rot="5400000">
            <a:off x="2309018" y="-251619"/>
            <a:ext cx="4511675" cy="8215312"/>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6"/>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6"/>
          <p:cNvSpPr/>
          <p:nvPr>
            <p:ph idx="2" type="pic"/>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0" name="Google Shape;40;p6"/>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600"/>
              <a:buNone/>
              <a:defRPr sz="1600"/>
            </a:lvl1pPr>
            <a:lvl2pPr indent="-228600" lvl="1" marL="914400" algn="l">
              <a:lnSpc>
                <a:spcPct val="100000"/>
              </a:lnSpc>
              <a:spcBef>
                <a:spcPts val="700"/>
              </a:spcBef>
              <a:spcAft>
                <a:spcPts val="0"/>
              </a:spcAft>
              <a:buSzPts val="1400"/>
              <a:buNone/>
              <a:defRPr sz="14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500"/>
              </a:spcBef>
              <a:spcAft>
                <a:spcPts val="0"/>
              </a:spcAft>
              <a:buSzPts val="1000"/>
              <a:buNone/>
              <a:defRPr sz="1000"/>
            </a:lvl4pPr>
            <a:lvl5pPr indent="-228600" lvl="4" marL="2286000" algn="l">
              <a:lnSpc>
                <a:spcPct val="10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6"/>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7"/>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6" name="Google Shape;46;p7"/>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600"/>
              <a:buNone/>
              <a:defRPr sz="1600"/>
            </a:lvl1pPr>
            <a:lvl2pPr indent="-228600" lvl="1" marL="914400" algn="l">
              <a:lnSpc>
                <a:spcPct val="100000"/>
              </a:lnSpc>
              <a:spcBef>
                <a:spcPts val="700"/>
              </a:spcBef>
              <a:spcAft>
                <a:spcPts val="0"/>
              </a:spcAft>
              <a:buSzPts val="1400"/>
              <a:buNone/>
              <a:defRPr sz="14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500"/>
              </a:spcBef>
              <a:spcAft>
                <a:spcPts val="0"/>
              </a:spcAft>
              <a:buSzPts val="1000"/>
              <a:buNone/>
              <a:defRPr sz="1000"/>
            </a:lvl4pPr>
            <a:lvl5pPr indent="-228600" lvl="4" marL="2286000" algn="l">
              <a:lnSpc>
                <a:spcPct val="10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7"/>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9"/>
          <p:cNvSpPr txBox="1"/>
          <p:nvPr>
            <p:ph type="title"/>
          </p:nvPr>
        </p:nvSpPr>
        <p:spPr>
          <a:xfrm>
            <a:off x="630238" y="365125"/>
            <a:ext cx="7886700" cy="1325563"/>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9"/>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9"/>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9"/>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9"/>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0"/>
          <p:cNvSpPr txBox="1"/>
          <p:nvPr>
            <p:ph idx="1" type="body"/>
          </p:nvPr>
        </p:nvSpPr>
        <p:spPr>
          <a:xfrm>
            <a:off x="457200" y="1600200"/>
            <a:ext cx="4030663" cy="451167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2" type="body"/>
          </p:nvPr>
        </p:nvSpPr>
        <p:spPr>
          <a:xfrm>
            <a:off x="4640263" y="1600200"/>
            <a:ext cx="4032250" cy="451167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3" name="Shape 13"/>
        <p:cNvGrpSpPr/>
        <p:nvPr/>
      </p:nvGrpSpPr>
      <p:grpSpPr>
        <a:xfrm>
          <a:off x="0" y="0"/>
          <a:ext cx="0" cy="0"/>
          <a:chOff x="0" y="0"/>
          <a:chExt cx="0" cy="0"/>
        </a:xfrm>
      </p:grpSpPr>
      <p:sp>
        <p:nvSpPr>
          <p:cNvPr id="14" name="Google Shape;14;p1"/>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9pPr>
          </a:lstStyle>
          <a:p/>
        </p:txBody>
      </p:sp>
      <p:sp>
        <p:nvSpPr>
          <p:cNvPr id="15" name="Google Shape;15;p1"/>
          <p:cNvSpPr txBox="1"/>
          <p:nvPr>
            <p:ph idx="1" type="body"/>
          </p:nvPr>
        </p:nvSpPr>
        <p:spPr>
          <a:xfrm>
            <a:off x="457200" y="1600200"/>
            <a:ext cx="8215312" cy="45116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7" name="Google Shape;17;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1"/>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85" name="Shape 85"/>
        <p:cNvGrpSpPr/>
        <p:nvPr/>
      </p:nvGrpSpPr>
      <p:grpSpPr>
        <a:xfrm>
          <a:off x="0" y="0"/>
          <a:ext cx="0" cy="0"/>
          <a:chOff x="0" y="0"/>
          <a:chExt cx="0" cy="0"/>
        </a:xfrm>
      </p:grpSpPr>
      <p:sp>
        <p:nvSpPr>
          <p:cNvPr id="86" name="Google Shape;86;p14"/>
          <p:cNvSpPr txBox="1"/>
          <p:nvPr/>
        </p:nvSpPr>
        <p:spPr>
          <a:xfrm>
            <a:off x="914400" y="4572000"/>
            <a:ext cx="7239000" cy="175577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Department of Computer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Sardar Patel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Times New Roman"/>
              <a:buNone/>
            </a:pPr>
            <a:r>
              <a:rPr b="1" i="0" lang="en-US" sz="1400" u="none" cap="none" strike="noStrike">
                <a:solidFill>
                  <a:srgbClr val="000000"/>
                </a:solidFill>
                <a:latin typeface="Times New Roman"/>
                <a:ea typeface="Times New Roman"/>
                <a:cs typeface="Times New Roman"/>
                <a:sym typeface="Times New Roman"/>
              </a:rPr>
              <a:t>(Autonomous Institute Affiliated to Mumbai University)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Munshi Nagar, Andheri(W), Mumbai-400058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2020-2021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00000"/>
              </a:buClr>
              <a:buSzPts val="1800"/>
              <a:buFont typeface="Times New Roman"/>
              <a:buNone/>
            </a:pPr>
            <a:r>
              <a:rPr b="1" i="0" lang="en-US" sz="18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87" name="Google Shape;87;p14"/>
          <p:cNvSpPr txBox="1"/>
          <p:nvPr/>
        </p:nvSpPr>
        <p:spPr>
          <a:xfrm>
            <a:off x="2203450" y="457200"/>
            <a:ext cx="4918075" cy="256222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Bachelor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1800"/>
              <a:buFont typeface="Times New Roman"/>
              <a:buNone/>
            </a:pPr>
            <a:r>
              <a:rPr b="0" i="0" lang="en-US" sz="18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Phase-II Project Presentation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2400"/>
              <a:buFont typeface="Calibri"/>
              <a:buNone/>
            </a:pPr>
            <a:r>
              <a:t/>
            </a:r>
            <a:endParaRPr b="1"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88" name="Google Shape;88;p14"/>
          <p:cNvPicPr preferRelativeResize="0"/>
          <p:nvPr/>
        </p:nvPicPr>
        <p:blipFill rotWithShape="1">
          <a:blip r:embed="rId3">
            <a:alphaModFix/>
          </a:blip>
          <a:srcRect b="0" l="0" r="0" t="0"/>
          <a:stretch/>
        </p:blipFill>
        <p:spPr>
          <a:xfrm>
            <a:off x="3810000" y="2514600"/>
            <a:ext cx="1565275" cy="15763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62" name="Shape 162"/>
        <p:cNvGrpSpPr/>
        <p:nvPr/>
      </p:nvGrpSpPr>
      <p:grpSpPr>
        <a:xfrm>
          <a:off x="0" y="0"/>
          <a:ext cx="0" cy="0"/>
          <a:chOff x="0" y="0"/>
          <a:chExt cx="0" cy="0"/>
        </a:xfrm>
      </p:grpSpPr>
      <p:sp>
        <p:nvSpPr>
          <p:cNvPr id="163" name="Google Shape;163;p2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23"/>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23"/>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Problem Statement</a:t>
            </a:r>
            <a:endParaRPr/>
          </a:p>
        </p:txBody>
      </p:sp>
      <p:sp>
        <p:nvSpPr>
          <p:cNvPr id="166" name="Google Shape;166;p23"/>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People usually find it difficult to get the best clothing color combinations that suit their skin tone well and go well with the existing fashion trends.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aim is to develop a complexion based clothing color recommendation system that will help to choose the best possible clothes color combinations.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It will also allow the users to virtually visualize how they will look in the recommended color combinations.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application will allow users to make best choices with their clothes color combinations and thus saving their time and energy in even trying out the clothes.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Easy for merchants to master the real-time demand of consumers.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71" name="Shape 171"/>
        <p:cNvGrpSpPr/>
        <p:nvPr/>
      </p:nvGrpSpPr>
      <p:grpSpPr>
        <a:xfrm>
          <a:off x="0" y="0"/>
          <a:ext cx="0" cy="0"/>
          <a:chOff x="0" y="0"/>
          <a:chExt cx="0" cy="0"/>
        </a:xfrm>
      </p:grpSpPr>
      <p:sp>
        <p:nvSpPr>
          <p:cNvPr id="172" name="Google Shape;172;p2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24"/>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24"/>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Motivation</a:t>
            </a:r>
            <a:endParaRPr/>
          </a:p>
        </p:txBody>
      </p:sp>
      <p:sp>
        <p:nvSpPr>
          <p:cNvPr id="175" name="Google Shape;175;p24"/>
          <p:cNvSpPr txBox="1"/>
          <p:nvPr>
            <p:ph idx="1" type="body"/>
          </p:nvPr>
        </p:nvSpPr>
        <p:spPr>
          <a:xfrm>
            <a:off x="457200" y="1600200"/>
            <a:ext cx="8223250" cy="4519612"/>
          </a:xfrm>
          <a:prstGeom prst="rect">
            <a:avLst/>
          </a:prstGeom>
          <a:noFill/>
          <a:ln>
            <a:noFill/>
          </a:ln>
        </p:spPr>
        <p:txBody>
          <a:bodyPr anchorCtr="0" anchor="t" bIns="46800" lIns="90000" spcFirstLastPara="1" rIns="90000" wrap="square" tIns="46800">
            <a:noAutofit/>
          </a:bodyPr>
          <a:lstStyle/>
          <a:p>
            <a:pPr indent="-381000" lvl="0" marL="457200" rtl="0" algn="l">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Constant confusion in selection of suitable color of outfit.</a:t>
            </a:r>
            <a:endParaRPr sz="2400">
              <a:solidFill>
                <a:schemeClr val="dk1"/>
              </a:solidFill>
              <a:latin typeface="Times New Roman"/>
              <a:ea typeface="Times New Roman"/>
              <a:cs typeface="Times New Roman"/>
              <a:sym typeface="Times New Roman"/>
            </a:endParaRPr>
          </a:p>
          <a:p>
            <a:pPr indent="-228600" lvl="1" marL="914400" rtl="0" algn="l">
              <a:lnSpc>
                <a:spcPct val="100000"/>
              </a:lnSpc>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Perplexity in figuring out perfect outfits just by looking at the photos on social media. </a:t>
            </a:r>
            <a:endParaRPr sz="2400">
              <a:solidFill>
                <a:schemeClr val="dk1"/>
              </a:solidFill>
              <a:latin typeface="Times New Roman"/>
              <a:ea typeface="Times New Roman"/>
              <a:cs typeface="Times New Roman"/>
              <a:sym typeface="Times New Roman"/>
            </a:endParaRPr>
          </a:p>
          <a:p>
            <a:pPr indent="-228600" lvl="1" marL="914400" rtl="0" algn="l">
              <a:lnSpc>
                <a:spcPct val="100000"/>
              </a:lnSpc>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Recapturing the essence of Fashion.</a:t>
            </a:r>
            <a:endParaRPr sz="2400">
              <a:solidFill>
                <a:schemeClr val="dk1"/>
              </a:solidFill>
              <a:latin typeface="Times New Roman"/>
              <a:ea typeface="Times New Roman"/>
              <a:cs typeface="Times New Roman"/>
              <a:sym typeface="Times New Roman"/>
            </a:endParaRPr>
          </a:p>
          <a:p>
            <a:pPr indent="-228600" lvl="1" marL="914400" rtl="0" algn="l">
              <a:lnSpc>
                <a:spcPct val="100000"/>
              </a:lnSpc>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Temporal clothing functions (weather, social activity, practicality, mood, and physical self).</a:t>
            </a:r>
            <a:endParaRPr sz="2400">
              <a:solidFill>
                <a:schemeClr val="dk1"/>
              </a:solidFill>
              <a:latin typeface="Times New Roman"/>
              <a:ea typeface="Times New Roman"/>
              <a:cs typeface="Times New Roman"/>
              <a:sym typeface="Times New Roman"/>
            </a:endParaRPr>
          </a:p>
          <a:p>
            <a:pPr indent="-228600" lvl="1" marL="914400" rtl="0" algn="l">
              <a:lnSpc>
                <a:spcPct val="100000"/>
              </a:lnSpc>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C</a:t>
            </a:r>
            <a:r>
              <a:rPr lang="en-US" sz="2400">
                <a:latin typeface="Times New Roman"/>
                <a:ea typeface="Times New Roman"/>
                <a:cs typeface="Times New Roman"/>
                <a:sym typeface="Times New Roman"/>
              </a:rPr>
              <a:t>onstant factors such as clothing orientation and personality dimensions</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80" name="Shape 180"/>
        <p:cNvGrpSpPr/>
        <p:nvPr/>
      </p:nvGrpSpPr>
      <p:grpSpPr>
        <a:xfrm>
          <a:off x="0" y="0"/>
          <a:ext cx="0" cy="0"/>
          <a:chOff x="0" y="0"/>
          <a:chExt cx="0" cy="0"/>
        </a:xfrm>
      </p:grpSpPr>
      <p:sp>
        <p:nvSpPr>
          <p:cNvPr id="181" name="Google Shape;181;p2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25"/>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25"/>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Objectives</a:t>
            </a:r>
            <a:endParaRPr/>
          </a:p>
        </p:txBody>
      </p:sp>
      <p:sp>
        <p:nvSpPr>
          <p:cNvPr id="184" name="Google Shape;184;p25"/>
          <p:cNvSpPr txBox="1"/>
          <p:nvPr>
            <p:ph idx="1" type="body"/>
          </p:nvPr>
        </p:nvSpPr>
        <p:spPr>
          <a:xfrm>
            <a:off x="457200" y="1600200"/>
            <a:ext cx="8223250" cy="4519612"/>
          </a:xfrm>
          <a:prstGeom prst="rect">
            <a:avLst/>
          </a:prstGeom>
          <a:noFill/>
          <a:ln>
            <a:noFill/>
          </a:ln>
        </p:spPr>
        <p:txBody>
          <a:bodyPr anchorCtr="0" anchor="t" bIns="46800" lIns="90000" spcFirstLastPara="1" rIns="90000" wrap="square" tIns="46800">
            <a:noAutofit/>
          </a:bodyPr>
          <a:lstStyle/>
          <a:p>
            <a:pPr indent="-381000" lvl="0" marL="457200" rtl="0" algn="l">
              <a:lnSpc>
                <a:spcPct val="100000"/>
              </a:lnSpc>
              <a:spcBef>
                <a:spcPts val="0"/>
              </a:spcBef>
              <a:spcAft>
                <a:spcPts val="0"/>
              </a:spcAft>
              <a:buClr>
                <a:srgbClr val="222222"/>
              </a:buClr>
              <a:buSzPts val="2400"/>
              <a:buFont typeface="Times New Roman"/>
              <a:buChar char="●"/>
            </a:pPr>
            <a:r>
              <a:rPr lang="en-US" sz="2400">
                <a:solidFill>
                  <a:srgbClr val="222222"/>
                </a:solidFill>
                <a:latin typeface="Times New Roman"/>
                <a:ea typeface="Times New Roman"/>
                <a:cs typeface="Times New Roman"/>
                <a:sym typeface="Times New Roman"/>
              </a:rPr>
              <a:t>To study current consumer trends and identify target demographics.</a:t>
            </a:r>
            <a:endParaRPr sz="2400">
              <a:solidFill>
                <a:srgbClr val="222222"/>
              </a:solidFill>
              <a:latin typeface="Times New Roman"/>
              <a:ea typeface="Times New Roman"/>
              <a:cs typeface="Times New Roman"/>
              <a:sym typeface="Times New Roman"/>
            </a:endParaRPr>
          </a:p>
          <a:p>
            <a:pPr indent="-228600" lvl="1" marL="914400" rtl="0" algn="l">
              <a:lnSpc>
                <a:spcPct val="100000"/>
              </a:lnSpc>
              <a:spcBef>
                <a:spcPts val="0"/>
              </a:spcBef>
              <a:spcAft>
                <a:spcPts val="0"/>
              </a:spcAft>
              <a:buClr>
                <a:srgbClr val="222222"/>
              </a:buClr>
              <a:buSzPts val="2400"/>
              <a:buFont typeface="Times New Roman"/>
              <a:buNone/>
            </a:pPr>
            <a:r>
              <a:t/>
            </a:r>
            <a:endParaRPr sz="2400">
              <a:solidFill>
                <a:srgbClr val="222222"/>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provide the most suitable color combination.</a:t>
            </a:r>
            <a:endParaRPr sz="2400">
              <a:latin typeface="Times New Roman"/>
              <a:ea typeface="Times New Roman"/>
              <a:cs typeface="Times New Roman"/>
              <a:sym typeface="Times New Roman"/>
            </a:endParaRPr>
          </a:p>
          <a:p>
            <a:pPr indent="-228600" lvl="1" marL="914400" rtl="0" algn="l">
              <a:lnSpc>
                <a:spcPct val="100000"/>
              </a:lnSpc>
              <a:spcBef>
                <a:spcPts val="0"/>
              </a:spcBef>
              <a:spcAft>
                <a:spcPts val="0"/>
              </a:spcAft>
              <a:buSzPts val="2400"/>
              <a:buFont typeface="Times New Roman"/>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promote an understanding of fashion and outfits . </a:t>
            </a:r>
            <a:endParaRPr sz="2400">
              <a:latin typeface="Times New Roman"/>
              <a:ea typeface="Times New Roman"/>
              <a:cs typeface="Times New Roman"/>
              <a:sym typeface="Times New Roman"/>
            </a:endParaRPr>
          </a:p>
          <a:p>
            <a:pPr indent="-228600" lvl="1" marL="914400" rtl="0" algn="l">
              <a:lnSpc>
                <a:spcPct val="100000"/>
              </a:lnSpc>
              <a:spcBef>
                <a:spcPts val="0"/>
              </a:spcBef>
              <a:spcAft>
                <a:spcPts val="0"/>
              </a:spcAft>
              <a:buSzPts val="2400"/>
              <a:buFont typeface="Times New Roman"/>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minimise time and energy required to select among options and try it on mobile screen.</a:t>
            </a:r>
            <a:endParaRPr sz="2400">
              <a:latin typeface="Times New Roman"/>
              <a:ea typeface="Times New Roman"/>
              <a:cs typeface="Times New Roman"/>
              <a:sym typeface="Times New Roman"/>
            </a:endParaRPr>
          </a:p>
          <a:p>
            <a:pPr indent="-228600" lvl="1" marL="914400" rtl="0" algn="l">
              <a:lnSpc>
                <a:spcPct val="100000"/>
              </a:lnSpc>
              <a:spcBef>
                <a:spcPts val="0"/>
              </a:spcBef>
              <a:spcAft>
                <a:spcPts val="0"/>
              </a:spcAft>
              <a:buSzPts val="2400"/>
              <a:buFont typeface="Times New Roman"/>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provide a personalised experience in relation to various events and variable factors like weather.</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89" name="Shape 189"/>
        <p:cNvGrpSpPr/>
        <p:nvPr/>
      </p:nvGrpSpPr>
      <p:grpSpPr>
        <a:xfrm>
          <a:off x="0" y="0"/>
          <a:ext cx="0" cy="0"/>
          <a:chOff x="0" y="0"/>
          <a:chExt cx="0" cy="0"/>
        </a:xfrm>
      </p:grpSpPr>
      <p:sp>
        <p:nvSpPr>
          <p:cNvPr id="190" name="Google Shape;190;p2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26"/>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26"/>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Expected Outcomes</a:t>
            </a:r>
            <a:endParaRPr/>
          </a:p>
        </p:txBody>
      </p:sp>
      <p:sp>
        <p:nvSpPr>
          <p:cNvPr id="193" name="Google Shape;193;p26"/>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636270" lvl="0" marL="552450" rtl="0" algn="l">
              <a:lnSpc>
                <a:spcPct val="10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Skin Detection and Classification Module</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636270" lvl="0" marL="552450" rtl="0" algn="l">
              <a:lnSpc>
                <a:spcPct val="10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Weather and Event Based recommendation Module</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636270" lvl="0" marL="552450" rtl="0" algn="l">
              <a:lnSpc>
                <a:spcPct val="10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Color recommendation Module</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636270" lvl="0" marL="552450" rtl="0" algn="l">
              <a:lnSpc>
                <a:spcPct val="10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Virtual Try On Module</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0" y="152400"/>
            <a:ext cx="9144000" cy="8238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solidFill>
                  <a:schemeClr val="dk1"/>
                </a:solidFill>
                <a:latin typeface="Times New Roman"/>
                <a:ea typeface="Times New Roman"/>
                <a:cs typeface="Times New Roman"/>
                <a:sym typeface="Times New Roman"/>
              </a:rPr>
              <a:t>Functional and Non-functional requirements</a:t>
            </a:r>
            <a:endParaRPr/>
          </a:p>
        </p:txBody>
      </p:sp>
      <p:sp>
        <p:nvSpPr>
          <p:cNvPr id="199" name="Google Shape;199;p27"/>
          <p:cNvSpPr txBox="1"/>
          <p:nvPr>
            <p:ph idx="1" type="body"/>
          </p:nvPr>
        </p:nvSpPr>
        <p:spPr>
          <a:xfrm>
            <a:off x="630388" y="690563"/>
            <a:ext cx="3868800" cy="823800"/>
          </a:xfrm>
          <a:prstGeom prst="rect">
            <a:avLst/>
          </a:prstGeom>
        </p:spPr>
        <p:txBody>
          <a:bodyPr anchorCtr="0" anchor="b" bIns="46800" lIns="90000" spcFirstLastPara="1" rIns="90000" wrap="square" tIns="46800">
            <a:noAutofit/>
          </a:bodyPr>
          <a:lstStyle/>
          <a:p>
            <a:pPr indent="0" lvl="0" marL="0" rtl="0" algn="ctr">
              <a:spcBef>
                <a:spcPts val="800"/>
              </a:spcBef>
              <a:spcAft>
                <a:spcPts val="0"/>
              </a:spcAft>
              <a:buNone/>
            </a:pPr>
            <a:r>
              <a:rPr lang="en-US">
                <a:latin typeface="Times New Roman"/>
                <a:ea typeface="Times New Roman"/>
                <a:cs typeface="Times New Roman"/>
                <a:sym typeface="Times New Roman"/>
              </a:rPr>
              <a:t>Functional</a:t>
            </a:r>
            <a:endParaRPr>
              <a:latin typeface="Times New Roman"/>
              <a:ea typeface="Times New Roman"/>
              <a:cs typeface="Times New Roman"/>
              <a:sym typeface="Times New Roman"/>
            </a:endParaRPr>
          </a:p>
        </p:txBody>
      </p:sp>
      <p:sp>
        <p:nvSpPr>
          <p:cNvPr id="200" name="Google Shape;200;p27"/>
          <p:cNvSpPr txBox="1"/>
          <p:nvPr>
            <p:ph idx="2" type="body"/>
          </p:nvPr>
        </p:nvSpPr>
        <p:spPr>
          <a:xfrm>
            <a:off x="202900" y="1666875"/>
            <a:ext cx="4296300" cy="5238900"/>
          </a:xfrm>
          <a:prstGeom prst="rect">
            <a:avLst/>
          </a:prstGeom>
        </p:spPr>
        <p:txBody>
          <a:bodyPr anchorCtr="0" anchor="t" bIns="46800" lIns="90000" spcFirstLastPara="1" rIns="90000" wrap="square" tIns="46800">
            <a:noAutofit/>
          </a:bodyPr>
          <a:lstStyle/>
          <a:p>
            <a:pPr indent="-358775" lvl="0" marL="457200" rtl="0" algn="l">
              <a:spcBef>
                <a:spcPts val="800"/>
              </a:spcBef>
              <a:spcAft>
                <a:spcPts val="0"/>
              </a:spcAft>
              <a:buSzPts val="2050"/>
              <a:buFont typeface="Times New Roman"/>
              <a:buChar char="●"/>
            </a:pPr>
            <a:r>
              <a:rPr lang="en-US" sz="2050">
                <a:solidFill>
                  <a:schemeClr val="dk1"/>
                </a:solidFill>
                <a:latin typeface="Times New Roman"/>
                <a:ea typeface="Times New Roman"/>
                <a:cs typeface="Times New Roman"/>
                <a:sym typeface="Times New Roman"/>
              </a:rPr>
              <a:t>The system needs to be interactive and provide real time features.</a:t>
            </a:r>
            <a:endParaRPr sz="2050">
              <a:solidFill>
                <a:schemeClr val="dk1"/>
              </a:solidFill>
              <a:latin typeface="Times New Roman"/>
              <a:ea typeface="Times New Roman"/>
              <a:cs typeface="Times New Roman"/>
              <a:sym typeface="Times New Roman"/>
            </a:endParaRPr>
          </a:p>
          <a:p>
            <a:pPr indent="-358775" lvl="0" marL="457200" rtl="0" algn="l">
              <a:spcBef>
                <a:spcPts val="0"/>
              </a:spcBef>
              <a:spcAft>
                <a:spcPts val="0"/>
              </a:spcAft>
              <a:buClr>
                <a:schemeClr val="dk1"/>
              </a:buClr>
              <a:buSzPts val="2050"/>
              <a:buFont typeface="Times New Roman"/>
              <a:buChar char="●"/>
            </a:pPr>
            <a:r>
              <a:rPr lang="en-US" sz="2050">
                <a:solidFill>
                  <a:schemeClr val="dk1"/>
                </a:solidFill>
                <a:latin typeface="Times New Roman"/>
                <a:ea typeface="Times New Roman"/>
                <a:cs typeface="Times New Roman"/>
                <a:sym typeface="Times New Roman"/>
              </a:rPr>
              <a:t>Precise recommendations are required to be given by the system.</a:t>
            </a:r>
            <a:endParaRPr sz="2050">
              <a:solidFill>
                <a:schemeClr val="dk1"/>
              </a:solidFill>
              <a:latin typeface="Times New Roman"/>
              <a:ea typeface="Times New Roman"/>
              <a:cs typeface="Times New Roman"/>
              <a:sym typeface="Times New Roman"/>
            </a:endParaRPr>
          </a:p>
          <a:p>
            <a:pPr indent="-358775" lvl="0" marL="457200" rtl="0" algn="l">
              <a:spcBef>
                <a:spcPts val="0"/>
              </a:spcBef>
              <a:spcAft>
                <a:spcPts val="0"/>
              </a:spcAft>
              <a:buSzPts val="2050"/>
              <a:buFont typeface="Times New Roman"/>
              <a:buChar char="●"/>
            </a:pPr>
            <a:r>
              <a:rPr lang="en-US" sz="2050">
                <a:latin typeface="Times New Roman"/>
                <a:ea typeface="Times New Roman"/>
                <a:cs typeface="Times New Roman"/>
                <a:sym typeface="Times New Roman"/>
              </a:rPr>
              <a:t>The system needs to analyze the customers wishlist to give personalized recommendations.</a:t>
            </a:r>
            <a:endParaRPr sz="2050">
              <a:latin typeface="Times New Roman"/>
              <a:ea typeface="Times New Roman"/>
              <a:cs typeface="Times New Roman"/>
              <a:sym typeface="Times New Roman"/>
            </a:endParaRPr>
          </a:p>
          <a:p>
            <a:pPr indent="-358775" lvl="0" marL="457200" rtl="0" algn="l">
              <a:spcBef>
                <a:spcPts val="0"/>
              </a:spcBef>
              <a:spcAft>
                <a:spcPts val="0"/>
              </a:spcAft>
              <a:buSzPts val="2050"/>
              <a:buFont typeface="Times New Roman"/>
              <a:buChar char="●"/>
            </a:pPr>
            <a:r>
              <a:rPr lang="en-US" sz="2050">
                <a:latin typeface="Times New Roman"/>
                <a:ea typeface="Times New Roman"/>
                <a:cs typeface="Times New Roman"/>
                <a:sym typeface="Times New Roman"/>
              </a:rPr>
              <a:t>It has to provide precise weather details over locations.</a:t>
            </a:r>
            <a:endParaRPr sz="2050">
              <a:latin typeface="Times New Roman"/>
              <a:ea typeface="Times New Roman"/>
              <a:cs typeface="Times New Roman"/>
              <a:sym typeface="Times New Roman"/>
            </a:endParaRPr>
          </a:p>
          <a:p>
            <a:pPr indent="-358775" lvl="0" marL="457200" rtl="0" algn="l">
              <a:spcBef>
                <a:spcPts val="0"/>
              </a:spcBef>
              <a:spcAft>
                <a:spcPts val="0"/>
              </a:spcAft>
              <a:buSzPts val="2050"/>
              <a:buFont typeface="Times New Roman"/>
              <a:buChar char="●"/>
            </a:pPr>
            <a:r>
              <a:rPr lang="en-US" sz="2050">
                <a:latin typeface="Times New Roman"/>
                <a:ea typeface="Times New Roman"/>
                <a:cs typeface="Times New Roman"/>
                <a:sym typeface="Times New Roman"/>
              </a:rPr>
              <a:t>The user's preferences have to be given priority.</a:t>
            </a:r>
            <a:endParaRPr sz="2050">
              <a:latin typeface="Times New Roman"/>
              <a:ea typeface="Times New Roman"/>
              <a:cs typeface="Times New Roman"/>
              <a:sym typeface="Times New Roman"/>
            </a:endParaRPr>
          </a:p>
        </p:txBody>
      </p:sp>
      <p:sp>
        <p:nvSpPr>
          <p:cNvPr id="201" name="Google Shape;201;p27"/>
          <p:cNvSpPr txBox="1"/>
          <p:nvPr>
            <p:ph idx="3" type="body"/>
          </p:nvPr>
        </p:nvSpPr>
        <p:spPr>
          <a:xfrm>
            <a:off x="4629150" y="690563"/>
            <a:ext cx="3887700" cy="823800"/>
          </a:xfrm>
          <a:prstGeom prst="rect">
            <a:avLst/>
          </a:prstGeom>
        </p:spPr>
        <p:txBody>
          <a:bodyPr anchorCtr="0" anchor="b" bIns="46800" lIns="90000" spcFirstLastPara="1" rIns="90000" wrap="square" tIns="46800">
            <a:noAutofit/>
          </a:bodyPr>
          <a:lstStyle/>
          <a:p>
            <a:pPr indent="0" lvl="0" marL="0" rtl="0" algn="ctr">
              <a:spcBef>
                <a:spcPts val="800"/>
              </a:spcBef>
              <a:spcAft>
                <a:spcPts val="0"/>
              </a:spcAft>
              <a:buNone/>
            </a:pPr>
            <a:r>
              <a:rPr lang="en-US">
                <a:latin typeface="Times New Roman"/>
                <a:ea typeface="Times New Roman"/>
                <a:cs typeface="Times New Roman"/>
                <a:sym typeface="Times New Roman"/>
              </a:rPr>
              <a:t>Non-Functional</a:t>
            </a:r>
            <a:endParaRPr>
              <a:latin typeface="Times New Roman"/>
              <a:ea typeface="Times New Roman"/>
              <a:cs typeface="Times New Roman"/>
              <a:sym typeface="Times New Roman"/>
            </a:endParaRPr>
          </a:p>
        </p:txBody>
      </p:sp>
      <p:sp>
        <p:nvSpPr>
          <p:cNvPr id="202" name="Google Shape;202;p27"/>
          <p:cNvSpPr txBox="1"/>
          <p:nvPr>
            <p:ph idx="4" type="body"/>
          </p:nvPr>
        </p:nvSpPr>
        <p:spPr>
          <a:xfrm>
            <a:off x="4629150" y="1590675"/>
            <a:ext cx="4296300" cy="5238900"/>
          </a:xfrm>
          <a:prstGeom prst="rect">
            <a:avLst/>
          </a:prstGeom>
        </p:spPr>
        <p:txBody>
          <a:bodyPr anchorCtr="0" anchor="t" bIns="46800" lIns="90000" spcFirstLastPara="1" rIns="90000" wrap="square" tIns="46800">
            <a:noAutofit/>
          </a:bodyPr>
          <a:lstStyle/>
          <a:p>
            <a:pPr indent="-355600" lvl="0" marL="457200" rtl="0" algn="l">
              <a:spcBef>
                <a:spcPts val="800"/>
              </a:spcBef>
              <a:spcAft>
                <a:spcPts val="0"/>
              </a:spcAft>
              <a:buSzPts val="2000"/>
              <a:buFont typeface="Times New Roman"/>
              <a:buChar char="●"/>
            </a:pPr>
            <a:r>
              <a:rPr lang="en-US" sz="2000">
                <a:latin typeface="Times New Roman"/>
                <a:ea typeface="Times New Roman"/>
                <a:cs typeface="Times New Roman"/>
                <a:sym typeface="Times New Roman"/>
              </a:rPr>
              <a:t>The system needs a strong security mechanism in place so that unauthorized users are not allowed access.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A user should get the required data during the fetch request easily.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Responses to queries shall be quick after the user submits the query.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system should have 24/7 availability.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system should work on real time data.</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Better component design to get better performance during peak time.</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11700" y="85367"/>
            <a:ext cx="8520600" cy="7635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solidFill>
                  <a:schemeClr val="dk1"/>
                </a:solidFill>
                <a:latin typeface="Times New Roman"/>
                <a:ea typeface="Times New Roman"/>
                <a:cs typeface="Times New Roman"/>
                <a:sym typeface="Times New Roman"/>
              </a:rPr>
              <a:t>Proposed Solution to Problem Statement</a:t>
            </a:r>
            <a:endParaRPr sz="2700">
              <a:highlight>
                <a:srgbClr val="FFFFFF"/>
              </a:highlight>
              <a:latin typeface="Bookman Old Style"/>
              <a:ea typeface="Bookman Old Style"/>
              <a:cs typeface="Bookman Old Style"/>
              <a:sym typeface="Bookman Old Style"/>
            </a:endParaRPr>
          </a:p>
        </p:txBody>
      </p:sp>
      <p:grpSp>
        <p:nvGrpSpPr>
          <p:cNvPr id="208" name="Google Shape;208;p28"/>
          <p:cNvGrpSpPr/>
          <p:nvPr/>
        </p:nvGrpSpPr>
        <p:grpSpPr>
          <a:xfrm>
            <a:off x="2874575" y="976800"/>
            <a:ext cx="4095969" cy="5881150"/>
            <a:chOff x="626642" y="1189973"/>
            <a:chExt cx="3718200" cy="3302533"/>
          </a:xfrm>
        </p:grpSpPr>
        <p:sp>
          <p:nvSpPr>
            <p:cNvPr id="209" name="Google Shape;209;p28"/>
            <p:cNvSpPr/>
            <p:nvPr/>
          </p:nvSpPr>
          <p:spPr>
            <a:xfrm>
              <a:off x="626642" y="1189973"/>
              <a:ext cx="3718200" cy="6342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imes New Roman"/>
                  <a:ea typeface="Times New Roman"/>
                  <a:cs typeface="Times New Roman"/>
                  <a:sym typeface="Times New Roman"/>
                </a:rPr>
                <a:t>Complexion Detection</a:t>
              </a:r>
              <a:endParaRPr b="1" sz="1700">
                <a:solidFill>
                  <a:srgbClr val="FFFFFF"/>
                </a:solidFill>
                <a:latin typeface="Times New Roman"/>
                <a:ea typeface="Times New Roman"/>
                <a:cs typeface="Times New Roman"/>
                <a:sym typeface="Times New Roman"/>
              </a:endParaRPr>
            </a:p>
          </p:txBody>
        </p:sp>
        <p:sp>
          <p:nvSpPr>
            <p:cNvPr id="210" name="Google Shape;210;p28"/>
            <p:cNvSpPr txBox="1"/>
            <p:nvPr/>
          </p:nvSpPr>
          <p:spPr>
            <a:xfrm>
              <a:off x="656099" y="1930805"/>
              <a:ext cx="2872200" cy="25617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user will upload his/her picture.</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system will classify the person’s skin tone from the Indian skin tones meter using </a:t>
              </a:r>
              <a:r>
                <a:rPr b="1" lang="en-US" sz="1700">
                  <a:latin typeface="Times New Roman"/>
                  <a:ea typeface="Times New Roman"/>
                  <a:cs typeface="Times New Roman"/>
                  <a:sym typeface="Times New Roman"/>
                </a:rPr>
                <a:t>OpenCV</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skin complexion which best suits the user will be further used to determine the color combination of the outfits to be recommended.</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feature extraction techniques will be applied to give similar recommendations.</a:t>
              </a:r>
              <a:endParaRPr sz="1700">
                <a:latin typeface="Times New Roman"/>
                <a:ea typeface="Times New Roman"/>
                <a:cs typeface="Times New Roman"/>
                <a:sym typeface="Times New Roman"/>
              </a:endParaRPr>
            </a:p>
          </p:txBody>
        </p:sp>
      </p:grpSp>
      <p:sp>
        <p:nvSpPr>
          <p:cNvPr id="211" name="Google Shape;211;p28"/>
          <p:cNvSpPr txBox="1"/>
          <p:nvPr/>
        </p:nvSpPr>
        <p:spPr>
          <a:xfrm>
            <a:off x="6103125" y="2312775"/>
            <a:ext cx="2954100" cy="4545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user’s wishlist will now be checked.</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color combination of shirt and pant that suits the most according to his/her skin tone will be recommended.</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existing clothes in the wardrobe of the user can also be shuffled so as to give different combinations.</a:t>
            </a:r>
            <a:endParaRPr sz="1700">
              <a:latin typeface="Times New Roman"/>
              <a:ea typeface="Times New Roman"/>
              <a:cs typeface="Times New Roman"/>
              <a:sym typeface="Times New Roman"/>
            </a:endParaRPr>
          </a:p>
        </p:txBody>
      </p:sp>
      <p:sp>
        <p:nvSpPr>
          <p:cNvPr id="212" name="Google Shape;212;p28"/>
          <p:cNvSpPr/>
          <p:nvPr/>
        </p:nvSpPr>
        <p:spPr>
          <a:xfrm>
            <a:off x="5958600" y="976775"/>
            <a:ext cx="3185400" cy="11295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imes New Roman"/>
                <a:ea typeface="Times New Roman"/>
                <a:cs typeface="Times New Roman"/>
                <a:sym typeface="Times New Roman"/>
              </a:rPr>
              <a:t>Reviewing User’s Wishlist+Wardrobe</a:t>
            </a:r>
            <a:endParaRPr b="1" sz="1700">
              <a:solidFill>
                <a:srgbClr val="FFFFFF"/>
              </a:solidFill>
              <a:latin typeface="Times New Roman"/>
              <a:ea typeface="Times New Roman"/>
              <a:cs typeface="Times New Roman"/>
              <a:sym typeface="Times New Roman"/>
            </a:endParaRPr>
          </a:p>
        </p:txBody>
      </p:sp>
      <p:sp>
        <p:nvSpPr>
          <p:cNvPr id="213" name="Google Shape;213;p28"/>
          <p:cNvSpPr txBox="1"/>
          <p:nvPr/>
        </p:nvSpPr>
        <p:spPr>
          <a:xfrm>
            <a:off x="-79525" y="2313050"/>
            <a:ext cx="3082500" cy="45450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Color segmentation will be used for skin detection-using </a:t>
            </a:r>
            <a:r>
              <a:rPr b="1" lang="en-US" sz="1700">
                <a:latin typeface="Times New Roman"/>
                <a:ea typeface="Times New Roman"/>
                <a:cs typeface="Times New Roman"/>
                <a:sym typeface="Times New Roman"/>
              </a:rPr>
              <a:t>HSV </a:t>
            </a:r>
            <a:r>
              <a:rPr lang="en-US" sz="1700">
                <a:latin typeface="Times New Roman"/>
                <a:ea typeface="Times New Roman"/>
                <a:cs typeface="Times New Roman"/>
                <a:sym typeface="Times New Roman"/>
              </a:rPr>
              <a:t>and </a:t>
            </a:r>
            <a:r>
              <a:rPr b="1" lang="en-US" sz="1700">
                <a:latin typeface="Times New Roman"/>
                <a:ea typeface="Times New Roman"/>
                <a:cs typeface="Times New Roman"/>
                <a:sym typeface="Times New Roman"/>
              </a:rPr>
              <a:t>YCbCr </a:t>
            </a:r>
            <a:r>
              <a:rPr lang="en-US" sz="1700">
                <a:latin typeface="Times New Roman"/>
                <a:ea typeface="Times New Roman"/>
                <a:cs typeface="Times New Roman"/>
                <a:sym typeface="Times New Roman"/>
              </a:rPr>
              <a:t>based on threshold.</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For this techniques like Python3 and </a:t>
            </a:r>
            <a:r>
              <a:rPr b="1" lang="en-US" sz="1700">
                <a:latin typeface="Times New Roman"/>
                <a:ea typeface="Times New Roman"/>
                <a:cs typeface="Times New Roman"/>
                <a:sym typeface="Times New Roman"/>
              </a:rPr>
              <a:t>OpenCV</a:t>
            </a:r>
            <a:r>
              <a:rPr lang="en-US" sz="1700">
                <a:latin typeface="Times New Roman"/>
                <a:ea typeface="Times New Roman"/>
                <a:cs typeface="Times New Roman"/>
                <a:sym typeface="Times New Roman"/>
              </a:rPr>
              <a:t> are needed.</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After detection of skin we will use our own technique for classification of skin tone.</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That will be based on Indian skin tones.</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Based on skin tone classification outfits colors will be recommended.</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14" name="Google Shape;214;p28"/>
          <p:cNvSpPr/>
          <p:nvPr/>
        </p:nvSpPr>
        <p:spPr>
          <a:xfrm>
            <a:off x="0" y="976775"/>
            <a:ext cx="3476400" cy="1129500"/>
          </a:xfrm>
          <a:prstGeom prst="homePlate">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solidFill>
                  <a:schemeClr val="lt1"/>
                </a:solidFill>
                <a:latin typeface="Times New Roman"/>
                <a:ea typeface="Times New Roman"/>
                <a:cs typeface="Times New Roman"/>
                <a:sym typeface="Times New Roman"/>
              </a:rPr>
              <a:t>Skin Detection and skin tone classification</a:t>
            </a:r>
            <a:endParaRPr b="1" sz="1700">
              <a:solidFill>
                <a:srgbClr val="FFFFF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161567"/>
            <a:ext cx="8520600" cy="7635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solidFill>
                  <a:schemeClr val="dk1"/>
                </a:solidFill>
                <a:latin typeface="Times New Roman"/>
                <a:ea typeface="Times New Roman"/>
                <a:cs typeface="Times New Roman"/>
                <a:sym typeface="Times New Roman"/>
              </a:rPr>
              <a:t>Proposed Solution to Problem Statement</a:t>
            </a:r>
            <a:endParaRPr sz="2700">
              <a:highlight>
                <a:srgbClr val="FFFFFF"/>
              </a:highlight>
              <a:latin typeface="Bookman Old Style"/>
              <a:ea typeface="Bookman Old Style"/>
              <a:cs typeface="Bookman Old Style"/>
              <a:sym typeface="Bookman Old Style"/>
            </a:endParaRPr>
          </a:p>
        </p:txBody>
      </p:sp>
      <p:grpSp>
        <p:nvGrpSpPr>
          <p:cNvPr id="220" name="Google Shape;220;p29"/>
          <p:cNvGrpSpPr/>
          <p:nvPr/>
        </p:nvGrpSpPr>
        <p:grpSpPr>
          <a:xfrm>
            <a:off x="0" y="1136196"/>
            <a:ext cx="3292304" cy="5492987"/>
            <a:chOff x="0" y="1189975"/>
            <a:chExt cx="4494000" cy="3158886"/>
          </a:xfrm>
        </p:grpSpPr>
        <p:sp>
          <p:nvSpPr>
            <p:cNvPr id="221" name="Google Shape;221;p29"/>
            <p:cNvSpPr/>
            <p:nvPr/>
          </p:nvSpPr>
          <p:spPr>
            <a:xfrm>
              <a:off x="0" y="1189975"/>
              <a:ext cx="4494000" cy="573000"/>
            </a:xfrm>
            <a:prstGeom prst="homePlate">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imes New Roman"/>
                  <a:ea typeface="Times New Roman"/>
                  <a:cs typeface="Times New Roman"/>
                  <a:sym typeface="Times New Roman"/>
                </a:rPr>
                <a:t>Event based recommendations</a:t>
              </a:r>
              <a:endParaRPr b="1" sz="1700">
                <a:solidFill>
                  <a:srgbClr val="FFFFFF"/>
                </a:solidFill>
                <a:latin typeface="Times New Roman"/>
                <a:ea typeface="Times New Roman"/>
                <a:cs typeface="Times New Roman"/>
                <a:sym typeface="Times New Roman"/>
              </a:endParaRPr>
            </a:p>
          </p:txBody>
        </p:sp>
        <p:sp>
          <p:nvSpPr>
            <p:cNvPr id="222" name="Google Shape;222;p29"/>
            <p:cNvSpPr txBox="1"/>
            <p:nvPr/>
          </p:nvSpPr>
          <p:spPr>
            <a:xfrm>
              <a:off x="0" y="1813561"/>
              <a:ext cx="4265100" cy="2535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user will be prompted to enter an event/occasion in his life.</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dataset from E-commerce giants like </a:t>
              </a:r>
              <a:r>
                <a:rPr b="1" lang="en-US" sz="1600">
                  <a:latin typeface="Times New Roman"/>
                  <a:ea typeface="Times New Roman"/>
                  <a:cs typeface="Times New Roman"/>
                  <a:sym typeface="Times New Roman"/>
                </a:rPr>
                <a:t>Amazon</a:t>
              </a:r>
              <a:r>
                <a:rPr lang="en-US" sz="1600">
                  <a:latin typeface="Times New Roman"/>
                  <a:ea typeface="Times New Roman"/>
                  <a:cs typeface="Times New Roman"/>
                  <a:sym typeface="Times New Roman"/>
                </a:rPr>
                <a:t> will be used to classify clothes according to images.</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event-specific outfits from the dataset will be segregated.</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Then images will be transformed to </a:t>
              </a:r>
              <a:r>
                <a:rPr b="1" lang="en-US" sz="1600">
                  <a:latin typeface="Times New Roman"/>
                  <a:ea typeface="Times New Roman"/>
                  <a:cs typeface="Times New Roman"/>
                  <a:sym typeface="Times New Roman"/>
                </a:rPr>
                <a:t>feature vectors</a:t>
              </a:r>
              <a:r>
                <a:rPr lang="en-US" sz="1600">
                  <a:latin typeface="Times New Roman"/>
                  <a:ea typeface="Times New Roman"/>
                  <a:cs typeface="Times New Roman"/>
                  <a:sym typeface="Times New Roman"/>
                </a:rPr>
                <a:t> to get similarity index.</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After this, </a:t>
              </a:r>
              <a:r>
                <a:rPr b="1" lang="en-US" sz="1600">
                  <a:latin typeface="Times New Roman"/>
                  <a:ea typeface="Times New Roman"/>
                  <a:cs typeface="Times New Roman"/>
                  <a:sym typeface="Times New Roman"/>
                </a:rPr>
                <a:t>Euclidean similarity</a:t>
              </a:r>
              <a:r>
                <a:rPr lang="en-US" sz="1600">
                  <a:latin typeface="Times New Roman"/>
                  <a:ea typeface="Times New Roman"/>
                  <a:cs typeface="Times New Roman"/>
                  <a:sym typeface="Times New Roman"/>
                </a:rPr>
                <a:t> technique will be used to find similar outfits specific to the event.</a:t>
              </a:r>
              <a:endParaRPr sz="1600">
                <a:latin typeface="Times New Roman"/>
                <a:ea typeface="Times New Roman"/>
                <a:cs typeface="Times New Roman"/>
                <a:sym typeface="Times New Roman"/>
              </a:endParaRPr>
            </a:p>
          </p:txBody>
        </p:sp>
      </p:grpSp>
      <p:grpSp>
        <p:nvGrpSpPr>
          <p:cNvPr id="223" name="Google Shape;223;p29"/>
          <p:cNvGrpSpPr/>
          <p:nvPr/>
        </p:nvGrpSpPr>
        <p:grpSpPr>
          <a:xfrm>
            <a:off x="2719103" y="1136200"/>
            <a:ext cx="3543734" cy="5493273"/>
            <a:chOff x="5614647" y="1190024"/>
            <a:chExt cx="4022400" cy="3343848"/>
          </a:xfrm>
        </p:grpSpPr>
        <p:sp>
          <p:nvSpPr>
            <p:cNvPr id="224" name="Google Shape;224;p29"/>
            <p:cNvSpPr/>
            <p:nvPr/>
          </p:nvSpPr>
          <p:spPr>
            <a:xfrm>
              <a:off x="5614647" y="1190024"/>
              <a:ext cx="4022400" cy="600900"/>
            </a:xfrm>
            <a:prstGeom prst="chevron">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imes New Roman"/>
                  <a:ea typeface="Times New Roman"/>
                  <a:cs typeface="Times New Roman"/>
                  <a:sym typeface="Times New Roman"/>
                </a:rPr>
                <a:t>Weather based recommendations</a:t>
              </a:r>
              <a:endParaRPr b="1" sz="1700">
                <a:solidFill>
                  <a:srgbClr val="FFFFFF"/>
                </a:solidFill>
                <a:latin typeface="Times New Roman"/>
                <a:ea typeface="Times New Roman"/>
                <a:cs typeface="Times New Roman"/>
                <a:sym typeface="Times New Roman"/>
              </a:endParaRPr>
            </a:p>
          </p:txBody>
        </p:sp>
        <p:sp>
          <p:nvSpPr>
            <p:cNvPr id="225" name="Google Shape;225;p29"/>
            <p:cNvSpPr txBox="1"/>
            <p:nvPr/>
          </p:nvSpPr>
          <p:spPr>
            <a:xfrm>
              <a:off x="5900090" y="1850072"/>
              <a:ext cx="3306900" cy="2683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The </a:t>
              </a:r>
              <a:r>
                <a:rPr b="1" lang="en-US" sz="1600">
                  <a:solidFill>
                    <a:schemeClr val="dk1"/>
                  </a:solidFill>
                  <a:latin typeface="Times New Roman"/>
                  <a:ea typeface="Times New Roman"/>
                  <a:cs typeface="Times New Roman"/>
                  <a:sym typeface="Times New Roman"/>
                </a:rPr>
                <a:t>Google Maps API </a:t>
              </a:r>
              <a:r>
                <a:rPr lang="en-US" sz="1600">
                  <a:solidFill>
                    <a:schemeClr val="dk1"/>
                  </a:solidFill>
                  <a:latin typeface="Times New Roman"/>
                  <a:ea typeface="Times New Roman"/>
                  <a:cs typeface="Times New Roman"/>
                  <a:sym typeface="Times New Roman"/>
                </a:rPr>
                <a:t>can be used to get the current geolocation or city for which weather information has to be gained.</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ongoing season will be determined by the system using </a:t>
              </a:r>
              <a:r>
                <a:rPr b="1" lang="en-US" sz="1600">
                  <a:latin typeface="Times New Roman"/>
                  <a:ea typeface="Times New Roman"/>
                  <a:cs typeface="Times New Roman"/>
                  <a:sym typeface="Times New Roman"/>
                </a:rPr>
                <a:t>Darksky API</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This weather information will be now used to recommend clothes that will be best suited to the weather-oriented trend and will be comfortable for the user.</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p:txBody>
        </p:sp>
      </p:grpSp>
      <p:grpSp>
        <p:nvGrpSpPr>
          <p:cNvPr id="226" name="Google Shape;226;p29"/>
          <p:cNvGrpSpPr/>
          <p:nvPr/>
        </p:nvGrpSpPr>
        <p:grpSpPr>
          <a:xfrm>
            <a:off x="5478261" y="1136225"/>
            <a:ext cx="3665688" cy="5493241"/>
            <a:chOff x="5915539" y="1189775"/>
            <a:chExt cx="3022500" cy="3344032"/>
          </a:xfrm>
        </p:grpSpPr>
        <p:sp>
          <p:nvSpPr>
            <p:cNvPr id="227" name="Google Shape;227;p29"/>
            <p:cNvSpPr/>
            <p:nvPr/>
          </p:nvSpPr>
          <p:spPr>
            <a:xfrm>
              <a:off x="5915539" y="1189775"/>
              <a:ext cx="3022500" cy="6051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solidFill>
                    <a:srgbClr val="FFFFFF"/>
                  </a:solidFill>
                  <a:latin typeface="Times New Roman"/>
                  <a:ea typeface="Times New Roman"/>
                  <a:cs typeface="Times New Roman"/>
                  <a:sym typeface="Times New Roman"/>
                </a:rPr>
                <a:t>Virtual Trial Room</a:t>
              </a:r>
              <a:endParaRPr b="1" sz="1700">
                <a:solidFill>
                  <a:srgbClr val="FFFFFF"/>
                </a:solidFill>
                <a:latin typeface="Times New Roman"/>
                <a:ea typeface="Times New Roman"/>
                <a:cs typeface="Times New Roman"/>
                <a:sym typeface="Times New Roman"/>
              </a:endParaRPr>
            </a:p>
          </p:txBody>
        </p:sp>
        <p:sp>
          <p:nvSpPr>
            <p:cNvPr id="228" name="Google Shape;228;p29"/>
            <p:cNvSpPr txBox="1"/>
            <p:nvPr/>
          </p:nvSpPr>
          <p:spPr>
            <a:xfrm>
              <a:off x="6307401" y="1834107"/>
              <a:ext cx="2430000" cy="2699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Based on the recommended outfits the user will get a live demo trial on his own live picture through a </a:t>
              </a:r>
              <a:r>
                <a:rPr b="1" lang="en-US" sz="1600">
                  <a:latin typeface="Times New Roman"/>
                  <a:ea typeface="Times New Roman"/>
                  <a:cs typeface="Times New Roman"/>
                  <a:sym typeface="Times New Roman"/>
                </a:rPr>
                <a:t>webcam/camera</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This way the user will be able to try out the suggested outfit without even trying it on.</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user will also be able to try out different combinations of clothes.</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This will be done using </a:t>
              </a:r>
              <a:r>
                <a:rPr b="1" lang="en-US" sz="1600">
                  <a:latin typeface="Times New Roman"/>
                  <a:ea typeface="Times New Roman"/>
                  <a:cs typeface="Times New Roman"/>
                  <a:sym typeface="Times New Roman"/>
                </a:rPr>
                <a:t>haar-cascades object detection</a:t>
              </a:r>
              <a:r>
                <a:rPr lang="en-US" sz="1600">
                  <a:latin typeface="Times New Roman"/>
                  <a:ea typeface="Times New Roman"/>
                  <a:cs typeface="Times New Roman"/>
                  <a:sym typeface="Times New Roman"/>
                </a:rPr>
                <a:t> technique and </a:t>
              </a:r>
              <a:r>
                <a:rPr b="1" lang="en-US" sz="1600">
                  <a:latin typeface="Times New Roman"/>
                  <a:ea typeface="Times New Roman"/>
                  <a:cs typeface="Times New Roman"/>
                  <a:sym typeface="Times New Roman"/>
                </a:rPr>
                <a:t>OpenCV.</a:t>
              </a:r>
              <a:endParaRPr b="1" sz="1600">
                <a:latin typeface="Times New Roman"/>
                <a:ea typeface="Times New Roman"/>
                <a:cs typeface="Times New Roman"/>
                <a:sym typeface="Times New Roman"/>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33" name="Shape 233"/>
        <p:cNvGrpSpPr/>
        <p:nvPr/>
      </p:nvGrpSpPr>
      <p:grpSpPr>
        <a:xfrm>
          <a:off x="0" y="0"/>
          <a:ext cx="0" cy="0"/>
          <a:chOff x="0" y="0"/>
          <a:chExt cx="0" cy="0"/>
        </a:xfrm>
      </p:grpSpPr>
      <p:sp>
        <p:nvSpPr>
          <p:cNvPr id="234" name="Google Shape;234;p3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30"/>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30"/>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SzPts val="3600"/>
              <a:buNone/>
            </a:pPr>
            <a:r>
              <a:rPr b="1" lang="en-US" sz="3600">
                <a:latin typeface="Times New Roman"/>
                <a:ea typeface="Times New Roman"/>
                <a:cs typeface="Times New Roman"/>
                <a:sym typeface="Times New Roman"/>
              </a:rPr>
              <a:t>Feasibility Study of Solution</a:t>
            </a:r>
            <a:endParaRPr/>
          </a:p>
        </p:txBody>
      </p:sp>
      <p:sp>
        <p:nvSpPr>
          <p:cNvPr id="237" name="Google Shape;237;p30"/>
          <p:cNvSpPr txBox="1"/>
          <p:nvPr>
            <p:ph idx="1" type="body"/>
          </p:nvPr>
        </p:nvSpPr>
        <p:spPr>
          <a:xfrm>
            <a:off x="457200" y="1354300"/>
            <a:ext cx="8223300" cy="51615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200">
                <a:latin typeface="Times New Roman"/>
                <a:ea typeface="Times New Roman"/>
                <a:cs typeface="Times New Roman"/>
                <a:sym typeface="Times New Roman"/>
              </a:rPr>
              <a:t>A.	</a:t>
            </a:r>
            <a:r>
              <a:rPr b="1" lang="en-US" sz="2200">
                <a:latin typeface="Times New Roman"/>
                <a:ea typeface="Times New Roman"/>
                <a:cs typeface="Times New Roman"/>
                <a:sym typeface="Times New Roman"/>
              </a:rPr>
              <a:t>Technical Feasibility:</a:t>
            </a:r>
            <a:endParaRPr b="1" sz="2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Studied complete functionality to be provided in the system.</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Check if everything is possible using different type of ML algorithms, frontend and backend platform. </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Outfits</a:t>
            </a:r>
            <a:r>
              <a:rPr lang="en-US" sz="1900">
                <a:latin typeface="Times New Roman"/>
                <a:ea typeface="Times New Roman"/>
                <a:cs typeface="Times New Roman"/>
                <a:sym typeface="Times New Roman"/>
              </a:rPr>
              <a:t> recommendation systems available in the market are dependent on the closets dataset, provide recommendation of outfits only based on past history of user, etc.</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They do not provide recommendation based on skin tone for color combo. also not provide services such as virtual try-on, etc. to be solved with the proposed system.</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As we using Python language and ML algorithm, Django framework, SQLite database, flask server and OS - Windows 10, Ubuntu, etc</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This all Tech stack is feasible for project Development.</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Project can be undertaken by two possibilities 1) Mobile App, 2)Website </a:t>
            </a:r>
            <a:endParaRPr sz="19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42" name="Shape 242"/>
        <p:cNvGrpSpPr/>
        <p:nvPr/>
      </p:nvGrpSpPr>
      <p:grpSpPr>
        <a:xfrm>
          <a:off x="0" y="0"/>
          <a:ext cx="0" cy="0"/>
          <a:chOff x="0" y="0"/>
          <a:chExt cx="0" cy="0"/>
        </a:xfrm>
      </p:grpSpPr>
      <p:sp>
        <p:nvSpPr>
          <p:cNvPr id="243" name="Google Shape;243;p3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p31"/>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31"/>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SzPts val="3600"/>
              <a:buNone/>
            </a:pPr>
            <a:r>
              <a:rPr b="1" lang="en-US" sz="3600">
                <a:latin typeface="Times New Roman"/>
                <a:ea typeface="Times New Roman"/>
                <a:cs typeface="Times New Roman"/>
                <a:sym typeface="Times New Roman"/>
              </a:rPr>
              <a:t>Feasibility Study of Solution</a:t>
            </a:r>
            <a:endParaRPr/>
          </a:p>
        </p:txBody>
      </p:sp>
      <p:sp>
        <p:nvSpPr>
          <p:cNvPr id="246" name="Google Shape;246;p31"/>
          <p:cNvSpPr txBox="1"/>
          <p:nvPr>
            <p:ph idx="1" type="body"/>
          </p:nvPr>
        </p:nvSpPr>
        <p:spPr>
          <a:xfrm>
            <a:off x="457200" y="1340625"/>
            <a:ext cx="8223300" cy="52578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200">
                <a:latin typeface="Times New Roman"/>
                <a:ea typeface="Times New Roman"/>
                <a:cs typeface="Times New Roman"/>
                <a:sym typeface="Times New Roman"/>
              </a:rPr>
              <a:t>B.	Operational Feasibility : </a:t>
            </a:r>
            <a:endParaRPr b="1" sz="2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project will be implemented in a way that it will allow the functioning of recommendations smoothly. </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It will provide a user-friendly user interface in a modular fashion.</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P</a:t>
            </a:r>
            <a:r>
              <a:rPr lang="en-US" sz="1900">
                <a:latin typeface="Times New Roman"/>
                <a:ea typeface="Times New Roman"/>
                <a:cs typeface="Times New Roman"/>
                <a:sym typeface="Times New Roman"/>
              </a:rPr>
              <a:t>roposed system is fully GUI based that will be very user friendly.</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User guide will be provide so that they feel comfortable to use with new application.</a:t>
            </a:r>
            <a:endParaRPr sz="19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200">
                <a:latin typeface="Times New Roman"/>
                <a:ea typeface="Times New Roman"/>
                <a:cs typeface="Times New Roman"/>
                <a:sym typeface="Times New Roman"/>
              </a:rPr>
              <a:t>C.	</a:t>
            </a:r>
            <a:r>
              <a:rPr b="1" lang="en-US" sz="2200">
                <a:solidFill>
                  <a:schemeClr val="dk1"/>
                </a:solidFill>
                <a:latin typeface="Times New Roman"/>
                <a:ea typeface="Times New Roman"/>
                <a:cs typeface="Times New Roman"/>
                <a:sym typeface="Times New Roman"/>
              </a:rPr>
              <a:t>Economical Feasibility</a:t>
            </a:r>
            <a:endParaRPr b="1" sz="2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It’s very important aspect for project development.</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We decided the technology based on minimum possible cost factor.</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above mention technology is economically feasible.</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Cost will be needed for weather API, and Internet cost will added.</a:t>
            </a:r>
            <a:endParaRPr sz="1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51" name="Shape 251"/>
        <p:cNvGrpSpPr/>
        <p:nvPr/>
      </p:nvGrpSpPr>
      <p:grpSpPr>
        <a:xfrm>
          <a:off x="0" y="0"/>
          <a:ext cx="0" cy="0"/>
          <a:chOff x="0" y="0"/>
          <a:chExt cx="0" cy="0"/>
        </a:xfrm>
      </p:grpSpPr>
      <p:sp>
        <p:nvSpPr>
          <p:cNvPr id="252" name="Google Shape;252;p3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32"/>
          <p:cNvSpPr txBox="1"/>
          <p:nvPr>
            <p:ph type="title"/>
          </p:nvPr>
        </p:nvSpPr>
        <p:spPr>
          <a:xfrm>
            <a:off x="0" y="194325"/>
            <a:ext cx="2514600" cy="305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3600"/>
              <a:buNone/>
            </a:pPr>
            <a:r>
              <a:rPr b="1" lang="en-US" sz="3600">
                <a:latin typeface="Times New Roman"/>
                <a:ea typeface="Times New Roman"/>
                <a:cs typeface="Times New Roman"/>
                <a:sym typeface="Times New Roman"/>
              </a:rPr>
              <a:t>System</a:t>
            </a:r>
            <a:endParaRPr b="1" sz="36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rPr b="1" lang="en-US" sz="3600">
                <a:latin typeface="Times New Roman"/>
                <a:ea typeface="Times New Roman"/>
                <a:cs typeface="Times New Roman"/>
                <a:sym typeface="Times New Roman"/>
              </a:rPr>
              <a:t>Diagram -</a:t>
            </a:r>
            <a:endParaRPr/>
          </a:p>
        </p:txBody>
      </p:sp>
      <p:pic>
        <p:nvPicPr>
          <p:cNvPr id="254" name="Google Shape;254;p32"/>
          <p:cNvPicPr preferRelativeResize="0"/>
          <p:nvPr/>
        </p:nvPicPr>
        <p:blipFill>
          <a:blip r:embed="rId3">
            <a:alphaModFix/>
          </a:blip>
          <a:stretch>
            <a:fillRect/>
          </a:stretch>
        </p:blipFill>
        <p:spPr>
          <a:xfrm>
            <a:off x="2395428" y="0"/>
            <a:ext cx="6748572" cy="681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93" name="Shape 93"/>
        <p:cNvGrpSpPr/>
        <p:nvPr/>
      </p:nvGrpSpPr>
      <p:grpSpPr>
        <a:xfrm>
          <a:off x="0" y="0"/>
          <a:ext cx="0" cy="0"/>
          <a:chOff x="0" y="0"/>
          <a:chExt cx="0" cy="0"/>
        </a:xfrm>
      </p:grpSpPr>
      <p:sp>
        <p:nvSpPr>
          <p:cNvPr id="94" name="Google Shape;94;p15"/>
          <p:cNvSpPr txBox="1"/>
          <p:nvPr/>
        </p:nvSpPr>
        <p:spPr>
          <a:xfrm>
            <a:off x="576262" y="685800"/>
            <a:ext cx="8034300" cy="70437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A  PRESENTATION  ON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“Pocket Fashionista - A Complexion based Outfit Color Advisor using Neural Networks”</a:t>
            </a:r>
            <a:endParaRPr>
              <a:solidFill>
                <a:schemeClr val="dk1"/>
              </a:solidFill>
            </a:endParaRPr>
          </a:p>
          <a:p>
            <a:pPr indent="0" lvl="0" marL="0" rtl="0" algn="ctr">
              <a:spcBef>
                <a:spcPts val="0"/>
              </a:spcBef>
              <a:spcAft>
                <a:spcPts val="0"/>
              </a:spcAft>
              <a:buClr>
                <a:schemeClr val="dk1"/>
              </a:buClr>
              <a:buSzPts val="3200"/>
              <a:buFont typeface="Times New Roman"/>
              <a:buNone/>
            </a:pPr>
            <a:r>
              <a:t/>
            </a:r>
            <a:endParaRPr>
              <a:solidFill>
                <a:schemeClr val="dk1"/>
              </a:solidFill>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By</a:t>
            </a:r>
            <a:r>
              <a:rPr b="1" lang="en-US" sz="1800">
                <a:solidFill>
                  <a:schemeClr val="dk1"/>
                </a:solidFill>
                <a:latin typeface="Times New Roman"/>
                <a:ea typeface="Times New Roman"/>
                <a:cs typeface="Times New Roman"/>
                <a:sym typeface="Times New Roman"/>
              </a:rPr>
              <a:t> </a:t>
            </a:r>
            <a:endParaRPr>
              <a:solidFill>
                <a:schemeClr val="dk1"/>
              </a:solidFill>
            </a:endParaRPr>
          </a:p>
          <a:p>
            <a:pPr indent="0" lvl="0" marL="0" rtl="0" algn="ctr">
              <a:spcBef>
                <a:spcPts val="0"/>
              </a:spcBef>
              <a:spcAft>
                <a:spcPts val="0"/>
              </a:spcAft>
              <a:buClr>
                <a:schemeClr val="lt1"/>
              </a:buClr>
              <a:buSzPts val="1800"/>
              <a:buFont typeface="Calibri"/>
              <a:buNone/>
            </a:pPr>
            <a:r>
              <a:t/>
            </a:r>
            <a:endParaRPr sz="18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Tejashri Wagh - 2018230077</a:t>
            </a:r>
            <a:endParaRPr>
              <a:solidFill>
                <a:schemeClr val="dk1"/>
              </a:solidFill>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Anisha Gharat - 2018230071</a:t>
            </a:r>
            <a:endParaRPr>
              <a:solidFill>
                <a:schemeClr val="dk1"/>
              </a:solidFill>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Siddesh Sonawane - 2017130059</a:t>
            </a:r>
            <a:endParaRPr>
              <a:solidFill>
                <a:schemeClr val="dk1"/>
              </a:solidFill>
            </a:endParaRPr>
          </a:p>
          <a:p>
            <a:pPr indent="0" lvl="0" marL="0" rtl="0" algn="ctr">
              <a:spcBef>
                <a:spcPts val="0"/>
              </a:spcBef>
              <a:spcAft>
                <a:spcPts val="0"/>
              </a:spcAft>
              <a:buClr>
                <a:schemeClr val="lt1"/>
              </a:buClr>
              <a:buSzPts val="1800"/>
              <a:buFont typeface="Calibri"/>
              <a:buNone/>
            </a:pPr>
            <a:r>
              <a:t/>
            </a:r>
            <a:endParaRPr b="1" sz="18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Under the guidance of </a:t>
            </a:r>
            <a:endParaRPr>
              <a:solidFill>
                <a:schemeClr val="dk1"/>
              </a:solidFill>
            </a:endParaRPr>
          </a:p>
          <a:p>
            <a:pPr indent="0" lvl="0" marL="0" rtl="0" algn="l">
              <a:spcBef>
                <a:spcPts val="0"/>
              </a:spcBef>
              <a:spcAft>
                <a:spcPts val="0"/>
              </a:spcAft>
              <a:buClr>
                <a:schemeClr val="lt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Prof. Reeta Koshy</a:t>
            </a:r>
            <a:endParaRPr>
              <a:solidFill>
                <a:schemeClr val="dk1"/>
              </a:solidFill>
            </a:endParaRPr>
          </a:p>
          <a:p>
            <a:pPr indent="0" lvl="0" marL="0" marR="0" rtl="0" algn="ctr">
              <a:lnSpc>
                <a:spcPct val="100000"/>
              </a:lnSpc>
              <a:spcBef>
                <a:spcPts val="0"/>
              </a:spcBef>
              <a:spcAft>
                <a:spcPts val="0"/>
              </a:spcAft>
              <a:buClr>
                <a:srgbClr val="000000"/>
              </a:buClr>
              <a:buSzPts val="1800"/>
              <a:buFont typeface="Times New Roman"/>
              <a:buNone/>
            </a:pPr>
            <a:r>
              <a:rPr b="1" i="0" lang="en-US" sz="20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59" name="Shape 259"/>
        <p:cNvGrpSpPr/>
        <p:nvPr/>
      </p:nvGrpSpPr>
      <p:grpSpPr>
        <a:xfrm>
          <a:off x="0" y="0"/>
          <a:ext cx="0" cy="0"/>
          <a:chOff x="0" y="0"/>
          <a:chExt cx="0" cy="0"/>
        </a:xfrm>
      </p:grpSpPr>
      <p:sp>
        <p:nvSpPr>
          <p:cNvPr id="260" name="Google Shape;260;p3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p33"/>
          <p:cNvSpPr txBox="1"/>
          <p:nvPr>
            <p:ph type="title"/>
          </p:nvPr>
        </p:nvSpPr>
        <p:spPr>
          <a:xfrm>
            <a:off x="0" y="178275"/>
            <a:ext cx="4673700" cy="11367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SzPts val="3600"/>
              <a:buNone/>
            </a:pPr>
            <a:r>
              <a:rPr b="1" lang="en-US" sz="3600">
                <a:latin typeface="Times New Roman"/>
                <a:ea typeface="Times New Roman"/>
                <a:cs typeface="Times New Roman"/>
                <a:sym typeface="Times New Roman"/>
              </a:rPr>
              <a:t>Method Flowchart</a:t>
            </a:r>
            <a:endParaRPr/>
          </a:p>
        </p:txBody>
      </p:sp>
      <p:pic>
        <p:nvPicPr>
          <p:cNvPr id="262" name="Google Shape;262;p33"/>
          <p:cNvPicPr preferRelativeResize="0"/>
          <p:nvPr/>
        </p:nvPicPr>
        <p:blipFill>
          <a:blip r:embed="rId3">
            <a:alphaModFix/>
          </a:blip>
          <a:stretch>
            <a:fillRect/>
          </a:stretch>
        </p:blipFill>
        <p:spPr>
          <a:xfrm rot="-5400000">
            <a:off x="3870675" y="1662300"/>
            <a:ext cx="6874051" cy="353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67" name="Shape 267"/>
        <p:cNvGrpSpPr/>
        <p:nvPr/>
      </p:nvGrpSpPr>
      <p:grpSpPr>
        <a:xfrm>
          <a:off x="0" y="0"/>
          <a:ext cx="0" cy="0"/>
          <a:chOff x="0" y="0"/>
          <a:chExt cx="0" cy="0"/>
        </a:xfrm>
      </p:grpSpPr>
      <p:sp>
        <p:nvSpPr>
          <p:cNvPr id="268" name="Google Shape;268;p3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p34"/>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p34"/>
          <p:cNvSpPr txBox="1"/>
          <p:nvPr>
            <p:ph type="title"/>
          </p:nvPr>
        </p:nvSpPr>
        <p:spPr>
          <a:xfrm>
            <a:off x="457200" y="460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lang="en-US" sz="3600">
                <a:latin typeface="Times New Roman"/>
                <a:ea typeface="Times New Roman"/>
                <a:cs typeface="Times New Roman"/>
                <a:sym typeface="Times New Roman"/>
              </a:rPr>
              <a:t>Conclusion</a:t>
            </a:r>
            <a:endParaRPr/>
          </a:p>
        </p:txBody>
      </p:sp>
      <p:sp>
        <p:nvSpPr>
          <p:cNvPr id="271" name="Google Shape;271;p34"/>
          <p:cNvSpPr txBox="1"/>
          <p:nvPr>
            <p:ph idx="1" type="body"/>
          </p:nvPr>
        </p:nvSpPr>
        <p:spPr>
          <a:xfrm>
            <a:off x="457200" y="1295400"/>
            <a:ext cx="8223300" cy="4519500"/>
          </a:xfrm>
          <a:prstGeom prst="rect">
            <a:avLst/>
          </a:prstGeom>
          <a:noFill/>
          <a:ln>
            <a:noFill/>
          </a:ln>
        </p:spPr>
        <p:txBody>
          <a:bodyPr anchorCtr="0" anchor="t" bIns="46800" lIns="90000" spcFirstLastPara="1" rIns="90000" wrap="square" tIns="46800">
            <a:noAutofit/>
          </a:bodyPr>
          <a:lstStyle/>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proposed system recommends outfits and their color combination to users based on the skin tone of the user.</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system also considers weather and events for best suited outfits recommendations.</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 virtual trial room is also provided for the user to try on the recommended outfits.</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Thus this system is a full proof “Fashion Advisor” for people who are worried about what to wear and lack fashion sense.</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will serve as a real-time system that satisfies customer demands.</a:t>
            </a:r>
            <a:endParaRPr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76" name="Shape 276"/>
        <p:cNvGrpSpPr/>
        <p:nvPr/>
      </p:nvGrpSpPr>
      <p:grpSpPr>
        <a:xfrm>
          <a:off x="0" y="0"/>
          <a:ext cx="0" cy="0"/>
          <a:chOff x="0" y="0"/>
          <a:chExt cx="0" cy="0"/>
        </a:xfrm>
      </p:grpSpPr>
      <p:sp>
        <p:nvSpPr>
          <p:cNvPr id="277" name="Google Shape;277;p3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78" name="Google Shape;278;p35"/>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 name="Google Shape;279;p35"/>
          <p:cNvSpPr txBox="1"/>
          <p:nvPr>
            <p:ph type="title"/>
          </p:nvPr>
        </p:nvSpPr>
        <p:spPr>
          <a:xfrm>
            <a:off x="457200" y="274637"/>
            <a:ext cx="8224800" cy="11382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280" name="Google Shape;280;p35"/>
          <p:cNvSpPr txBox="1"/>
          <p:nvPr>
            <p:ph idx="1" type="body"/>
          </p:nvPr>
        </p:nvSpPr>
        <p:spPr>
          <a:xfrm>
            <a:off x="457200" y="1600200"/>
            <a:ext cx="8224800" cy="4521300"/>
          </a:xfrm>
          <a:prstGeom prst="rect">
            <a:avLst/>
          </a:prstGeom>
          <a:noFill/>
          <a:ln>
            <a:noFill/>
          </a:ln>
        </p:spPr>
        <p:txBody>
          <a:bodyPr anchorCtr="0" anchor="t" bIns="46800" lIns="90000" spcFirstLastPara="1" rIns="90000" wrap="square" tIns="46800">
            <a:noAutofit/>
          </a:bodyPr>
          <a:lstStyle/>
          <a:p>
            <a:pPr indent="-342900" lvl="0" marL="457200" rtl="0" algn="l">
              <a:lnSpc>
                <a:spcPct val="100000"/>
              </a:lnSpc>
              <a:spcBef>
                <a:spcPts val="0"/>
              </a:spcBef>
              <a:spcAft>
                <a:spcPts val="0"/>
              </a:spcAft>
              <a:buSzPts val="1800"/>
              <a:buAutoNum type="arabicPeriod"/>
            </a:pPr>
            <a:r>
              <a:rPr lang="en-US" sz="1800">
                <a:latin typeface="Arial"/>
                <a:ea typeface="Arial"/>
                <a:cs typeface="Arial"/>
                <a:sym typeface="Arial"/>
              </a:rPr>
              <a:t>L. Hao and M. Hao, "Design of Intelligent Clothing Selection System Based on Neural Network," 2019 IEEE 3rd Information Technology, Networking, Electronic and Automation Control Conference (ITNEC), Chengdu, China, 2019, pp. 1789-1792, doi: 10.1109/ITNEC.2019.8729417.</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sz="1800">
                <a:latin typeface="Arial"/>
                <a:ea typeface="Arial"/>
                <a:cs typeface="Arial"/>
                <a:sym typeface="Arial"/>
              </a:rPr>
              <a:t>K. Ayush, S. Jandial, A. Chopra and B. Krishnamurthy, "Powering Virtual Try-On via Auxiliary Human Segmentation Learning," 2019 IEEE/CVF International Conference on Computer Vision Workshop (ICCVW), Seoul, Korea (South), 2019, pp. 3193-3196, doi: 10.1109/ICCVW.2019.00397.</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sz="1800">
                <a:latin typeface="Arial"/>
                <a:ea typeface="Arial"/>
                <a:cs typeface="Arial"/>
                <a:sym typeface="Arial"/>
              </a:rPr>
              <a:t>N. Ramesh and T. Moh, "Outfit Recommender System," 2018 IEEE/ACM International Conference on Advances in Social Networks Analysis and Mining (ASONAM), Barcelona, 2018, pp. 903-910, doi: 10.1109/ASONAM.2018.8508656.</a:t>
            </a:r>
            <a:endParaRPr sz="1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85" name="Shape 285"/>
        <p:cNvGrpSpPr/>
        <p:nvPr/>
      </p:nvGrpSpPr>
      <p:grpSpPr>
        <a:xfrm>
          <a:off x="0" y="0"/>
          <a:ext cx="0" cy="0"/>
          <a:chOff x="0" y="0"/>
          <a:chExt cx="0" cy="0"/>
        </a:xfrm>
      </p:grpSpPr>
      <p:sp>
        <p:nvSpPr>
          <p:cNvPr id="286" name="Google Shape;286;p3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87" name="Google Shape;287;p36"/>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p36"/>
          <p:cNvSpPr txBox="1"/>
          <p:nvPr>
            <p:ph type="title"/>
          </p:nvPr>
        </p:nvSpPr>
        <p:spPr>
          <a:xfrm>
            <a:off x="457200" y="274637"/>
            <a:ext cx="8224800" cy="11382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289" name="Google Shape;289;p36"/>
          <p:cNvSpPr txBox="1"/>
          <p:nvPr>
            <p:ph idx="1" type="body"/>
          </p:nvPr>
        </p:nvSpPr>
        <p:spPr>
          <a:xfrm>
            <a:off x="457200" y="1600200"/>
            <a:ext cx="8224800" cy="4521300"/>
          </a:xfrm>
          <a:prstGeom prst="rect">
            <a:avLst/>
          </a:prstGeom>
          <a:noFill/>
          <a:ln>
            <a:noFill/>
          </a:ln>
        </p:spPr>
        <p:txBody>
          <a:bodyPr anchorCtr="0" anchor="t" bIns="46800" lIns="90000" spcFirstLastPara="1" rIns="90000" wrap="square" tIns="46800">
            <a:noAutofit/>
          </a:bodyPr>
          <a:lstStyle/>
          <a:p>
            <a:pPr indent="-336550" lvl="0" marL="342900" rtl="0" algn="l">
              <a:lnSpc>
                <a:spcPct val="100000"/>
              </a:lnSpc>
              <a:spcBef>
                <a:spcPts val="0"/>
              </a:spcBef>
              <a:spcAft>
                <a:spcPts val="0"/>
              </a:spcAft>
              <a:buSzPts val="2400"/>
              <a:buNone/>
            </a:pPr>
            <a:r>
              <a:rPr lang="en-US" sz="1800">
                <a:latin typeface="Arial"/>
                <a:ea typeface="Arial"/>
                <a:cs typeface="Arial"/>
                <a:sym typeface="Arial"/>
              </a:rPr>
              <a:t>4.	</a:t>
            </a:r>
            <a:r>
              <a:rPr lang="en-US" sz="1800">
                <a:solidFill>
                  <a:schemeClr val="dk1"/>
                </a:solidFill>
                <a:latin typeface="Arial"/>
                <a:ea typeface="Arial"/>
                <a:cs typeface="Arial"/>
                <a:sym typeface="Arial"/>
              </a:rPr>
              <a:t>X. Zeng, Y. Ding and S. Shao, "Applying Image Warping Technique to Implement Real-Time Virtual Try-On Based on Person's 2D Image," 2009 Second International Symposium on Information Science and Engineering, Shanghai, 2009, pp. 383-387, doi: 10.1109/ISISE.2009.9.</a:t>
            </a:r>
            <a:endParaRPr sz="1800">
              <a:solidFill>
                <a:schemeClr val="dk1"/>
              </a:solidFill>
              <a:latin typeface="Arial"/>
              <a:ea typeface="Arial"/>
              <a:cs typeface="Arial"/>
              <a:sym typeface="Arial"/>
            </a:endParaRPr>
          </a:p>
          <a:p>
            <a:pPr indent="-336550" lvl="0" marL="342900" rtl="0" algn="l">
              <a:lnSpc>
                <a:spcPct val="100000"/>
              </a:lnSpc>
              <a:spcBef>
                <a:spcPts val="0"/>
              </a:spcBef>
              <a:spcAft>
                <a:spcPts val="0"/>
              </a:spcAft>
              <a:buSzPts val="2400"/>
              <a:buNone/>
            </a:pPr>
            <a:r>
              <a:t/>
            </a:r>
            <a:endParaRPr sz="1800">
              <a:solidFill>
                <a:schemeClr val="dk1"/>
              </a:solidFill>
              <a:latin typeface="Arial"/>
              <a:ea typeface="Arial"/>
              <a:cs typeface="Arial"/>
              <a:sym typeface="Arial"/>
            </a:endParaRPr>
          </a:p>
          <a:p>
            <a:pPr indent="-336550" lvl="0" marL="342900" rtl="0" algn="l">
              <a:lnSpc>
                <a:spcPct val="100000"/>
              </a:lnSpc>
              <a:spcBef>
                <a:spcPts val="0"/>
              </a:spcBef>
              <a:spcAft>
                <a:spcPts val="0"/>
              </a:spcAft>
              <a:buSzPts val="2400"/>
              <a:buNone/>
            </a:pPr>
            <a:r>
              <a:rPr lang="en-US" sz="1800">
                <a:latin typeface="Arial"/>
                <a:ea typeface="Arial"/>
                <a:cs typeface="Arial"/>
                <a:sym typeface="Arial"/>
              </a:rPr>
              <a:t>5.	</a:t>
            </a:r>
            <a:r>
              <a:rPr lang="en-US" sz="1800">
                <a:latin typeface="Arial"/>
                <a:ea typeface="Arial"/>
                <a:cs typeface="Arial"/>
                <a:sym typeface="Arial"/>
              </a:rPr>
              <a:t>C. Limaksornkul, D. N. Nakorn, O. Rakmanee and W. Viriyasitavat, "Smart Closet: Statistical-based apparel recommendation system," 2014 Third ICT International Student Project Conference (ICT-ISPC), Nakhon Pathom, 2014, pp. 155-158, doi: 10.1109/ICT-ISPC.2014.6923240.</a:t>
            </a:r>
            <a:endParaRPr sz="1800">
              <a:latin typeface="Arial"/>
              <a:ea typeface="Arial"/>
              <a:cs typeface="Arial"/>
              <a:sym typeface="Arial"/>
            </a:endParaRPr>
          </a:p>
          <a:p>
            <a:pPr indent="-336550" lvl="0" marL="342900" rtl="0" algn="l">
              <a:lnSpc>
                <a:spcPct val="100000"/>
              </a:lnSpc>
              <a:spcBef>
                <a:spcPts val="0"/>
              </a:spcBef>
              <a:spcAft>
                <a:spcPts val="0"/>
              </a:spcAft>
              <a:buSzPts val="2400"/>
              <a:buNone/>
            </a:pPr>
            <a:r>
              <a:t/>
            </a:r>
            <a:endParaRPr sz="1800">
              <a:latin typeface="Arial"/>
              <a:ea typeface="Arial"/>
              <a:cs typeface="Arial"/>
              <a:sym typeface="Arial"/>
            </a:endParaRPr>
          </a:p>
          <a:p>
            <a:pPr indent="-336550" lvl="0" marL="342900" rtl="0" algn="l">
              <a:lnSpc>
                <a:spcPct val="100000"/>
              </a:lnSpc>
              <a:spcBef>
                <a:spcPts val="0"/>
              </a:spcBef>
              <a:spcAft>
                <a:spcPts val="0"/>
              </a:spcAft>
              <a:buSzPts val="2400"/>
              <a:buNone/>
            </a:pPr>
            <a:r>
              <a:t/>
            </a:r>
            <a:endParaRPr sz="1800">
              <a:latin typeface="Arial"/>
              <a:ea typeface="Arial"/>
              <a:cs typeface="Arial"/>
              <a:sym typeface="Arial"/>
            </a:endParaRPr>
          </a:p>
          <a:p>
            <a:pPr indent="-336550" lvl="0" marL="342900" rtl="0" algn="l">
              <a:lnSpc>
                <a:spcPct val="100000"/>
              </a:lnSpc>
              <a:spcBef>
                <a:spcPts val="0"/>
              </a:spcBef>
              <a:spcAft>
                <a:spcPts val="0"/>
              </a:spcAft>
              <a:buSzPts val="2400"/>
              <a:buNone/>
            </a:pPr>
            <a:r>
              <a:rPr lang="en-US" sz="1800">
                <a:latin typeface="Arial"/>
                <a:ea typeface="Arial"/>
                <a:cs typeface="Arial"/>
                <a:sym typeface="Arial"/>
              </a:rPr>
              <a:t>6.	</a:t>
            </a:r>
            <a:r>
              <a:rPr lang="en-US" sz="1800">
                <a:latin typeface="Arial"/>
                <a:ea typeface="Arial"/>
                <a:cs typeface="Arial"/>
                <a:sym typeface="Arial"/>
              </a:rPr>
              <a:t>N. Dwina, F. Arnia and K. Munadi, "Skin segmentation based on improved thresholding method," 2018 International ECTI Northern Section Conference on Electrical, Electronics, Computer and Telecommunications Engineering (ECTI-NCON), Chiang Rai, 2018, pp. 95-99, doi: 10.1109/ECTI-NCON.2018.8378289.</a:t>
            </a:r>
            <a:endParaRPr sz="1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457200" y="274637"/>
            <a:ext cx="8215200" cy="11286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References</a:t>
            </a:r>
            <a:endParaRPr/>
          </a:p>
        </p:txBody>
      </p:sp>
      <p:sp>
        <p:nvSpPr>
          <p:cNvPr id="295" name="Google Shape;295;p37"/>
          <p:cNvSpPr txBox="1"/>
          <p:nvPr>
            <p:ph idx="1" type="body"/>
          </p:nvPr>
        </p:nvSpPr>
        <p:spPr>
          <a:xfrm>
            <a:off x="457200" y="1600200"/>
            <a:ext cx="8215200" cy="4511700"/>
          </a:xfrm>
          <a:prstGeom prst="rect">
            <a:avLst/>
          </a:prstGeom>
        </p:spPr>
        <p:txBody>
          <a:bodyPr anchorCtr="0" anchor="t" bIns="46800" lIns="90000" spcFirstLastPara="1" rIns="90000" wrap="square" tIns="46800">
            <a:noAutofit/>
          </a:bodyPr>
          <a:lstStyle/>
          <a:p>
            <a:pPr indent="-457200" lvl="0" marL="457200" rtl="0" algn="l">
              <a:spcBef>
                <a:spcPts val="800"/>
              </a:spcBef>
              <a:spcAft>
                <a:spcPts val="0"/>
              </a:spcAft>
              <a:buNone/>
            </a:pPr>
            <a:r>
              <a:rPr lang="en-US" sz="1800">
                <a:latin typeface="Arial"/>
                <a:ea typeface="Arial"/>
                <a:cs typeface="Arial"/>
                <a:sym typeface="Arial"/>
              </a:rPr>
              <a:t>7.	Y. Wen, X. Liu and B. Xu, "Personalized Clothing Recommendation Based on Knowledge Graph," 2018 International Conference on Audio, Language and Image Processing (ICALIP), Shanghai, 2018, pp. 1-5, doi: 10.1109/ICALIP.2018.8455311.</a:t>
            </a:r>
            <a:endParaRPr sz="1800">
              <a:latin typeface="Arial"/>
              <a:ea typeface="Arial"/>
              <a:cs typeface="Arial"/>
              <a:sym typeface="Arial"/>
            </a:endParaRPr>
          </a:p>
          <a:p>
            <a:pPr indent="0" lvl="0" marL="0" rtl="0" algn="l">
              <a:spcBef>
                <a:spcPts val="800"/>
              </a:spcBef>
              <a:spcAft>
                <a:spcPts val="0"/>
              </a:spcAft>
              <a:buNone/>
            </a:pPr>
            <a:r>
              <a:t/>
            </a:r>
            <a:endParaRPr sz="1800">
              <a:latin typeface="Arial"/>
              <a:ea typeface="Arial"/>
              <a:cs typeface="Arial"/>
              <a:sym typeface="Arial"/>
            </a:endParaRPr>
          </a:p>
          <a:p>
            <a:pPr indent="-457200" lvl="0" marL="457200" rtl="0" algn="l">
              <a:spcBef>
                <a:spcPts val="800"/>
              </a:spcBef>
              <a:spcAft>
                <a:spcPts val="0"/>
              </a:spcAft>
              <a:buNone/>
            </a:pPr>
            <a:r>
              <a:rPr lang="en-US" sz="1800">
                <a:latin typeface="Arial"/>
                <a:ea typeface="Arial"/>
                <a:cs typeface="Arial"/>
                <a:sym typeface="Arial"/>
              </a:rPr>
              <a:t>8.  	L. Yu-Chu, Y. Kawakita, E. Suzuki and H. Ichikawa, "Personalized Clothing-Recommendation System Based on a Modified Bayesian Network," 2012 IEEE/IPSJ 12th International Symposium on Applications and the Internet, Izmir, 2012, pp. 414-417, doi: 10.1109/SAINT.2012.75.</a:t>
            </a:r>
            <a:endParaRPr sz="1800">
              <a:latin typeface="Arial"/>
              <a:ea typeface="Arial"/>
              <a:cs typeface="Arial"/>
              <a:sym typeface="Arial"/>
            </a:endParaRPr>
          </a:p>
          <a:p>
            <a:pPr indent="0" lvl="0" marL="0" rtl="0" algn="l">
              <a:spcBef>
                <a:spcPts val="800"/>
              </a:spcBef>
              <a:spcAft>
                <a:spcPts val="0"/>
              </a:spcAft>
              <a:buNone/>
            </a:pPr>
            <a:r>
              <a:t/>
            </a:r>
            <a:endParaRPr sz="1800">
              <a:latin typeface="Arial"/>
              <a:ea typeface="Arial"/>
              <a:cs typeface="Arial"/>
              <a:sym typeface="Arial"/>
            </a:endParaRPr>
          </a:p>
          <a:p>
            <a:pPr indent="-457200" lvl="0" marL="457200" rtl="0" algn="l">
              <a:spcBef>
                <a:spcPts val="800"/>
              </a:spcBef>
              <a:spcAft>
                <a:spcPts val="0"/>
              </a:spcAft>
              <a:buNone/>
            </a:pPr>
            <a:r>
              <a:rPr lang="en-US" sz="1800">
                <a:latin typeface="Arial"/>
                <a:ea typeface="Arial"/>
                <a:cs typeface="Arial"/>
                <a:sym typeface="Arial"/>
              </a:rPr>
              <a:t>9. 	Y. Liu, Y. Gao, S. Feng and Z. Li, "Weather-to-garment: Weather-oriented clothing recommendation," 2017 IEEE International Conference on Multimedia and Expo (ICME), Hong Kong, 2017, pp. 181-186, doi: 10.1109/ICME.2017.8019476.</a:t>
            </a:r>
            <a:endParaRPr sz="18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00" name="Shape 300"/>
        <p:cNvGrpSpPr/>
        <p:nvPr/>
      </p:nvGrpSpPr>
      <p:grpSpPr>
        <a:xfrm>
          <a:off x="0" y="0"/>
          <a:ext cx="0" cy="0"/>
          <a:chOff x="0" y="0"/>
          <a:chExt cx="0" cy="0"/>
        </a:xfrm>
      </p:grpSpPr>
      <p:sp>
        <p:nvSpPr>
          <p:cNvPr id="301" name="Google Shape;301;p38"/>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cap="none" strike="noStrike">
                <a:solidFill>
                  <a:srgbClr val="000000"/>
                </a:solidFill>
                <a:latin typeface="Times New Roman"/>
                <a:ea typeface="Times New Roman"/>
                <a:cs typeface="Times New Roman"/>
                <a:sym typeface="Times New Roman"/>
              </a:rPr>
              <a:t>THANK YOU</a:t>
            </a:r>
            <a:br>
              <a:rPr b="1" i="0" lang="en-US" sz="16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p:txBody>
      </p:sp>
      <p:sp>
        <p:nvSpPr>
          <p:cNvPr id="302" name="Google Shape;302;p38"/>
          <p:cNvSpPr txBox="1"/>
          <p:nvPr/>
        </p:nvSpPr>
        <p:spPr>
          <a:xfrm>
            <a:off x="1371600" y="3886200"/>
            <a:ext cx="6400800" cy="175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99" name="Shape 99"/>
        <p:cNvGrpSpPr/>
        <p:nvPr/>
      </p:nvGrpSpPr>
      <p:grpSpPr>
        <a:xfrm>
          <a:off x="0" y="0"/>
          <a:ext cx="0" cy="0"/>
          <a:chOff x="0" y="0"/>
          <a:chExt cx="0" cy="0"/>
        </a:xfrm>
      </p:grpSpPr>
      <p:sp>
        <p:nvSpPr>
          <p:cNvPr id="100" name="Google Shape;100;p1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6"/>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6"/>
          <p:cNvSpPr txBox="1"/>
          <p:nvPr>
            <p:ph type="title"/>
          </p:nvPr>
        </p:nvSpPr>
        <p:spPr>
          <a:xfrm>
            <a:off x="457200" y="460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Introduction</a:t>
            </a:r>
            <a:endParaRPr/>
          </a:p>
        </p:txBody>
      </p:sp>
      <p:sp>
        <p:nvSpPr>
          <p:cNvPr id="103" name="Google Shape;103;p16"/>
          <p:cNvSpPr txBox="1"/>
          <p:nvPr>
            <p:ph idx="1" type="body"/>
          </p:nvPr>
        </p:nvSpPr>
        <p:spPr>
          <a:xfrm>
            <a:off x="457200" y="1295400"/>
            <a:ext cx="8223300" cy="4519500"/>
          </a:xfrm>
          <a:prstGeom prst="rect">
            <a:avLst/>
          </a:prstGeom>
          <a:noFill/>
          <a:ln>
            <a:noFill/>
          </a:ln>
        </p:spPr>
        <p:txBody>
          <a:bodyPr anchorCtr="0" anchor="t" bIns="46800" lIns="90000" spcFirstLastPara="1" rIns="90000" wrap="square" tIns="46800">
            <a:noAutofit/>
          </a:bodyPr>
          <a:lstStyle/>
          <a:p>
            <a:pPr indent="-368300" lvl="0" marL="457200" rtl="0" algn="l">
              <a:spcBef>
                <a:spcPts val="0"/>
              </a:spcBef>
              <a:spcAft>
                <a:spcPts val="0"/>
              </a:spcAft>
              <a:buClr>
                <a:schemeClr val="dk1"/>
              </a:buClr>
              <a:buSzPts val="2200"/>
              <a:buFont typeface="Times New Roman"/>
              <a:buChar char="●"/>
            </a:pPr>
            <a:r>
              <a:rPr lang="en-US" sz="2200">
                <a:solidFill>
                  <a:schemeClr val="dk1"/>
                </a:solidFill>
                <a:highlight>
                  <a:srgbClr val="EEECE1"/>
                </a:highlight>
                <a:latin typeface="Times New Roman"/>
                <a:ea typeface="Times New Roman"/>
                <a:cs typeface="Times New Roman"/>
                <a:sym typeface="Times New Roman"/>
              </a:rPr>
              <a:t>Fashion is a popular aesthetic expression at a particular time, place and in a specific context, especially in clothing.</a:t>
            </a:r>
            <a:endParaRPr sz="2200">
              <a:solidFill>
                <a:schemeClr val="dk1"/>
              </a:solidFill>
              <a:highlight>
                <a:srgbClr val="EEECE1"/>
              </a:highlight>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There is always a case where we get the perfect T-shirt with the perfect color but can’t match the pants with that color.</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Or the cloth color does not match our complexion but it did match the model's skin tone.</a:t>
            </a:r>
            <a:endParaRPr sz="2200">
              <a:solidFill>
                <a:schemeClr val="dk1"/>
              </a:solidFill>
              <a:highlight>
                <a:srgbClr val="EFEFEF"/>
              </a:highlight>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highlight>
                  <a:srgbClr val="EEECE1"/>
                </a:highlight>
                <a:latin typeface="Times New Roman"/>
                <a:ea typeface="Times New Roman"/>
                <a:cs typeface="Times New Roman"/>
                <a:sym typeface="Times New Roman"/>
              </a:rPr>
              <a:t>The conventional invention is focused on the coordination or sale of the product while the user directly dresses, and thus does not really help users who lack color sense or do not fully utilize the clothes they own.</a:t>
            </a:r>
            <a:r>
              <a:rPr lang="en-US" sz="2200">
                <a:solidFill>
                  <a:schemeClr val="dk1"/>
                </a:solidFill>
                <a:highlight>
                  <a:srgbClr val="EFEFEF"/>
                </a:highlight>
                <a:latin typeface="Times New Roman"/>
                <a:ea typeface="Times New Roman"/>
                <a:cs typeface="Times New Roman"/>
                <a:sym typeface="Times New Roman"/>
              </a:rPr>
              <a:t> </a:t>
            </a:r>
            <a:endParaRPr sz="2200">
              <a:solidFill>
                <a:schemeClr val="dk1"/>
              </a:solidFill>
              <a:highlight>
                <a:srgbClr val="EFEFEF"/>
              </a:highlight>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So the solution to this is a program which recommends the user a list of color combinations according to the user's skin tones. The model especially focuses on Indian skin tone.</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It can be a personal fashion advisor on the basis of users' complexion.</a:t>
            </a:r>
            <a:endParaRPr b="0" i="0" sz="2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08" name="Shape 108"/>
        <p:cNvGrpSpPr/>
        <p:nvPr/>
      </p:nvGrpSpPr>
      <p:grpSpPr>
        <a:xfrm>
          <a:off x="0" y="0"/>
          <a:ext cx="0" cy="0"/>
          <a:chOff x="0" y="0"/>
          <a:chExt cx="0" cy="0"/>
        </a:xfrm>
      </p:grpSpPr>
      <p:sp>
        <p:nvSpPr>
          <p:cNvPr id="109" name="Google Shape;109;p1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7"/>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7"/>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12" name="Google Shape;112;p17"/>
          <p:cNvGraphicFramePr/>
          <p:nvPr/>
        </p:nvGraphicFramePr>
        <p:xfrm>
          <a:off x="0" y="926925"/>
          <a:ext cx="3000000" cy="3000000"/>
        </p:xfrm>
        <a:graphic>
          <a:graphicData uri="http://schemas.openxmlformats.org/drawingml/2006/table">
            <a:tbl>
              <a:tblPr>
                <a:noFill/>
                <a:tableStyleId>{24159ABF-9757-4DB0-B1BF-9966AB58EB8E}</a:tableStyleId>
              </a:tblPr>
              <a:tblGrid>
                <a:gridCol w="685775"/>
                <a:gridCol w="2174225"/>
                <a:gridCol w="2721725"/>
                <a:gridCol w="1626750"/>
                <a:gridCol w="1935550"/>
              </a:tblGrid>
              <a:tr h="83005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8676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Design of Intelligent Clothing Selection System Based on Neural Network</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Applied SOM(self-organizing map) neural network to the classification function of the clothing recommendation system based on season, occasion, posture and skin color of the user.</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Database is formed using user’s information and recommendations are only based on that.</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2019 IEEE 3rd Information Technology,Networking,Electronic and Automation Control Conference (ITNEC 2019)</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3658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Powering Virtual Try-On via Auxiliary Human Segmentation Learning</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Used CP-VTON and warping technique to provide virtual trials of clothes on the model’s body in a 2D image.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As 2D images are used, clothes are simply added onto the model’s body.</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2019 IEEE/CVF International Conference on Computer Vision Workshop (ICCVW)</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8676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Outfit Recommender System</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Faster RCNN(Region-based</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Convolutional Neural Network) is used for recommendation by identifying the type of event through object detection from the user’s uploaded picture.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Event identification leads to increased modules and efforts.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2018 IEEE/ACM International Conference on Advances in Social Networks Analysis and Mining (ASONAM)</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17" name="Shape 117"/>
        <p:cNvGrpSpPr/>
        <p:nvPr/>
      </p:nvGrpSpPr>
      <p:grpSpPr>
        <a:xfrm>
          <a:off x="0" y="0"/>
          <a:ext cx="0" cy="0"/>
          <a:chOff x="0" y="0"/>
          <a:chExt cx="0" cy="0"/>
        </a:xfrm>
      </p:grpSpPr>
      <p:sp>
        <p:nvSpPr>
          <p:cNvPr id="118" name="Google Shape;118;p1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18"/>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8"/>
          <p:cNvSpPr txBox="1"/>
          <p:nvPr>
            <p:ph type="title"/>
          </p:nvPr>
        </p:nvSpPr>
        <p:spPr>
          <a:xfrm>
            <a:off x="457200" y="-3349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21" name="Google Shape;121;p18"/>
          <p:cNvGraphicFramePr/>
          <p:nvPr/>
        </p:nvGraphicFramePr>
        <p:xfrm>
          <a:off x="0" y="622125"/>
          <a:ext cx="3000000" cy="3000000"/>
        </p:xfrm>
        <a:graphic>
          <a:graphicData uri="http://schemas.openxmlformats.org/drawingml/2006/table">
            <a:tbl>
              <a:tblPr>
                <a:noFill/>
                <a:tableStyleId>{24159ABF-9757-4DB0-B1BF-9966AB58EB8E}</a:tableStyleId>
              </a:tblPr>
              <a:tblGrid>
                <a:gridCol w="588800"/>
                <a:gridCol w="2079125"/>
                <a:gridCol w="1953475"/>
                <a:gridCol w="1895500"/>
                <a:gridCol w="2627100"/>
              </a:tblGrid>
              <a:tr h="7554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20629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Applying Image Warping Technique to</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Implement Real-Time Virtual Try-on</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Based on Person’s 2D Image</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Using Image Warping Algorithm, i.e ,by calculating mapping functions and resampling algorithm , feature points are decided on a 2-D image</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Very few features points are considered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Second International Symposium on Information Science and Engineering</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5907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Smart Closet</a:t>
                      </a:r>
                      <a:endParaRPr sz="1650">
                        <a:latin typeface="Times New Roman"/>
                        <a:ea typeface="Times New Roman"/>
                        <a:cs typeface="Times New Roman"/>
                        <a:sym typeface="Times New Roman"/>
                      </a:endParaRPr>
                    </a:p>
                    <a:p>
                      <a:pPr indent="0" lvl="0" marL="0" rtl="0" algn="l">
                        <a:spcBef>
                          <a:spcPts val="0"/>
                        </a:spcBef>
                        <a:spcAft>
                          <a:spcPts val="0"/>
                        </a:spcAft>
                        <a:buNone/>
                      </a:pPr>
                      <a:r>
                        <a:rPr lang="en-US" sz="1650">
                          <a:latin typeface="Times New Roman"/>
                          <a:ea typeface="Times New Roman"/>
                          <a:cs typeface="Times New Roman"/>
                          <a:sym typeface="Times New Roman"/>
                        </a:rPr>
                        <a:t>-Statistical-based apparel recommendation system</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On the basis of statistical frequency and history viewing module, the recommendations are provided.</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Recommendations are not given spontaneously , but by studying the previous choices</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2014 Third ICT International Student Project Conference (ICT-ISPC2014)</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8268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Skin Segmentation based on</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Improved Thresholding Method</a:t>
                      </a:r>
                      <a:endParaRPr sz="1650">
                        <a:latin typeface="Times New Roman"/>
                        <a:ea typeface="Times New Roman"/>
                        <a:cs typeface="Times New Roman"/>
                        <a:sym typeface="Times New Roman"/>
                      </a:endParaRPr>
                    </a:p>
                    <a:p>
                      <a:pPr indent="0" lvl="0" marL="0" rtl="0" algn="l">
                        <a:spcBef>
                          <a:spcPts val="0"/>
                        </a:spcBef>
                        <a:spcAft>
                          <a:spcPts val="0"/>
                        </a:spcAft>
                        <a:buNone/>
                      </a:pPr>
                      <a:r>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Using RGB color space with Kovac’s Method for segmentation of skin colour and outfit is obtained</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Facial elements are like eyes nose are also segmented as outfit.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15th International Conference on Electrical Engineering/Electronics, Computer, Telecommunications and Information Technology (ECTI-NCON2018)</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26" name="Shape 126"/>
        <p:cNvGrpSpPr/>
        <p:nvPr/>
      </p:nvGrpSpPr>
      <p:grpSpPr>
        <a:xfrm>
          <a:off x="0" y="0"/>
          <a:ext cx="0" cy="0"/>
          <a:chOff x="0" y="0"/>
          <a:chExt cx="0" cy="0"/>
        </a:xfrm>
      </p:grpSpPr>
      <p:sp>
        <p:nvSpPr>
          <p:cNvPr id="127" name="Google Shape;127;p1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9"/>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9"/>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30" name="Google Shape;130;p19"/>
          <p:cNvGraphicFramePr/>
          <p:nvPr/>
        </p:nvGraphicFramePr>
        <p:xfrm>
          <a:off x="0" y="1307925"/>
          <a:ext cx="3000000" cy="3000000"/>
        </p:xfrm>
        <a:graphic>
          <a:graphicData uri="http://schemas.openxmlformats.org/drawingml/2006/table">
            <a:tbl>
              <a:tblPr>
                <a:noFill/>
                <a:tableStyleId>{24159ABF-9757-4DB0-B1BF-9966AB58EB8E}</a:tableStyleId>
              </a:tblPr>
              <a:tblGrid>
                <a:gridCol w="790275"/>
                <a:gridCol w="2155000"/>
                <a:gridCol w="6198725"/>
              </a:tblGrid>
              <a:tr h="79195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4743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Design of Intelligent Clothing Selection System Based on Neural Network</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Skin tone classification done here is only restricted to Black and White.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recommendations are based only on the database created from previous user inputs.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269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Powering Virtual Try-On via Auxiliary Human Segmentation Learning</a:t>
                      </a:r>
                      <a:endParaRPr sz="18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Only 2D images are used for trials.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clothes images are pasted over the existing model image.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Proper fitting of clothes on the model’s body is not shown as per the physical measurements.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568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Outfit Recommender System</a:t>
                      </a:r>
                      <a:endParaRPr sz="18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Event identification is automated with object detection which is time consuming.</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Clothes recommendation is restricted to only 53 categories.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35" name="Shape 135"/>
        <p:cNvGrpSpPr/>
        <p:nvPr/>
      </p:nvGrpSpPr>
      <p:grpSpPr>
        <a:xfrm>
          <a:off x="0" y="0"/>
          <a:ext cx="0" cy="0"/>
          <a:chOff x="0" y="0"/>
          <a:chExt cx="0" cy="0"/>
        </a:xfrm>
      </p:grpSpPr>
      <p:sp>
        <p:nvSpPr>
          <p:cNvPr id="136" name="Google Shape;136;p2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20"/>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20"/>
          <p:cNvSpPr txBox="1"/>
          <p:nvPr>
            <p:ph type="title"/>
          </p:nvPr>
        </p:nvSpPr>
        <p:spPr>
          <a:xfrm>
            <a:off x="457200" y="-3349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39" name="Google Shape;139;p20"/>
          <p:cNvGraphicFramePr/>
          <p:nvPr/>
        </p:nvGraphicFramePr>
        <p:xfrm>
          <a:off x="0" y="545925"/>
          <a:ext cx="3000000" cy="3000000"/>
        </p:xfrm>
        <a:graphic>
          <a:graphicData uri="http://schemas.openxmlformats.org/drawingml/2006/table">
            <a:tbl>
              <a:tblPr>
                <a:noFill/>
                <a:tableStyleId>{24159ABF-9757-4DB0-B1BF-9966AB58EB8E}</a:tableStyleId>
              </a:tblPr>
              <a:tblGrid>
                <a:gridCol w="566775"/>
                <a:gridCol w="2098650"/>
                <a:gridCol w="3283975"/>
                <a:gridCol w="1755125"/>
                <a:gridCol w="1439475"/>
              </a:tblGrid>
              <a:tr h="6942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7622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Personalized Clothing Recommendation Based on Knowledge Graph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By constructing knowledge graph of user, clothing and context, utilize</a:t>
                      </a:r>
                      <a:r>
                        <a:rPr lang="en-US" sz="1500">
                          <a:solidFill>
                            <a:schemeClr val="dk1"/>
                          </a:solidFill>
                          <a:latin typeface="Times New Roman"/>
                          <a:ea typeface="Times New Roman"/>
                          <a:cs typeface="Times New Roman"/>
                          <a:sym typeface="Times New Roman"/>
                        </a:rPr>
                        <a:t> Apriori algorithm to capture  correlations between clothing and context attributes. match the established KG according to the user's requirements and combine the Top-N algorithm to generate the recommendation results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It does not consider the similarity in different dimensions , and the accuracy</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of attribute weights is not considered</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comprehensively.</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2018 International Conferences on Audio Language and Image Processing(ICALIP)</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3617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8.</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Personalized Clothing-Recommendation System based on a Modified Bayesian Network</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Considering user’s personal preference and history of clothing items.</a:t>
                      </a:r>
                      <a:r>
                        <a:rPr lang="en-US" sz="1500">
                          <a:latin typeface="Times New Roman"/>
                          <a:ea typeface="Times New Roman"/>
                          <a:cs typeface="Times New Roman"/>
                          <a:sym typeface="Times New Roman"/>
                        </a:rPr>
                        <a:t> Using Bayesian networks and the feedback of recommendation output evaluation by the user, recommend clothing combination from users wardrobe.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Need to keep track on history of clothing items.</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User need to give the feedback every time.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2012 IEEE/IPSJ 12th International Symposium on Applications and the Internet</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7622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9.</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Weather-to-garment: Weather-oriented Clothing Recommendation</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To learn the weather-oriented clothing recommendation</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model, define a scoring function. The function includes three potential terms to model the relationships. Use multi-class Support Vector Machine(SVM) / CNN to learn clothing attributes recognition.</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The system is only restricted o weather based and pair match outfit. No consideration of  other factor.</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Proceedings of the IEEE International Conference on Multimedia and Expo (ICME) 2017</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44" name="Shape 144"/>
        <p:cNvGrpSpPr/>
        <p:nvPr/>
      </p:nvGrpSpPr>
      <p:grpSpPr>
        <a:xfrm>
          <a:off x="0" y="0"/>
          <a:ext cx="0" cy="0"/>
          <a:chOff x="0" y="0"/>
          <a:chExt cx="0" cy="0"/>
        </a:xfrm>
      </p:grpSpPr>
      <p:sp>
        <p:nvSpPr>
          <p:cNvPr id="145" name="Google Shape;145;p2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21"/>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21"/>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48" name="Google Shape;148;p21"/>
          <p:cNvGraphicFramePr/>
          <p:nvPr/>
        </p:nvGraphicFramePr>
        <p:xfrm>
          <a:off x="0" y="926925"/>
          <a:ext cx="3000000" cy="3000000"/>
        </p:xfrm>
        <a:graphic>
          <a:graphicData uri="http://schemas.openxmlformats.org/drawingml/2006/table">
            <a:tbl>
              <a:tblPr>
                <a:noFill/>
                <a:tableStyleId>{24159ABF-9757-4DB0-B1BF-9966AB58EB8E}</a:tableStyleId>
              </a:tblPr>
              <a:tblGrid>
                <a:gridCol w="799500"/>
                <a:gridCol w="2034500"/>
                <a:gridCol w="6310000"/>
              </a:tblGrid>
              <a:tr h="758325">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8976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700"/>
                        <a:t>Applying Image Warping Technique to</a:t>
                      </a:r>
                      <a:endParaRPr sz="1700"/>
                    </a:p>
                    <a:p>
                      <a:pPr indent="0" lvl="0" marL="0" rtl="0" algn="l">
                        <a:spcBef>
                          <a:spcPts val="0"/>
                        </a:spcBef>
                        <a:spcAft>
                          <a:spcPts val="0"/>
                        </a:spcAft>
                        <a:buClr>
                          <a:schemeClr val="dk1"/>
                        </a:buClr>
                        <a:buSzPts val="1100"/>
                        <a:buFont typeface="Arial"/>
                        <a:buNone/>
                      </a:pPr>
                      <a:r>
                        <a:rPr lang="en-US" sz="1700"/>
                        <a:t>Implement Real-Time Virtual Try-on Based on Person’s 2D Image</a:t>
                      </a:r>
                      <a:endParaRPr sz="1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Very few feature points are considered , resulting in vague fitting</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There isn’t any recommendation involved, output is provided only on the basis of users input.</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Total 13 body marks are mentioned whereas feature points are implemented on just 5 marks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7152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700"/>
                        <a:t>Smart Closet</a:t>
                      </a:r>
                      <a:endParaRPr sz="1700"/>
                    </a:p>
                    <a:p>
                      <a:pPr indent="0" lvl="0" marL="0" rtl="0" algn="l">
                        <a:spcBef>
                          <a:spcPts val="0"/>
                        </a:spcBef>
                        <a:spcAft>
                          <a:spcPts val="0"/>
                        </a:spcAft>
                        <a:buNone/>
                      </a:pPr>
                      <a:r>
                        <a:rPr lang="en-US" sz="1700"/>
                        <a:t>-Statistical-based apparel recommendation system</a:t>
                      </a:r>
                      <a:endParaRPr sz="1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Recommendations aren’t spontaneous but only on the basis of user previous choices.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There is no processing on the basis of color recommendations.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Static Recommendations in terms of colors are provided</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55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700"/>
                        <a:t>Skin Segmentation based on Improved Thresholding Method</a:t>
                      </a:r>
                      <a:endParaRPr sz="1700"/>
                    </a:p>
                    <a:p>
                      <a:pPr indent="0" lvl="0" marL="0" rtl="0" algn="l">
                        <a:spcBef>
                          <a:spcPts val="0"/>
                        </a:spcBef>
                        <a:spcAft>
                          <a:spcPts val="0"/>
                        </a:spcAft>
                        <a:buNone/>
                      </a:pPr>
                      <a:r>
                        <a:t/>
                      </a:r>
                      <a:endParaRPr sz="1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Skin colour detection is negligible.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Facial Elements such as eyes , nose are not segmented properly</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53" name="Shape 153"/>
        <p:cNvGrpSpPr/>
        <p:nvPr/>
      </p:nvGrpSpPr>
      <p:grpSpPr>
        <a:xfrm>
          <a:off x="0" y="0"/>
          <a:ext cx="0" cy="0"/>
          <a:chOff x="0" y="0"/>
          <a:chExt cx="0" cy="0"/>
        </a:xfrm>
      </p:grpSpPr>
      <p:sp>
        <p:nvSpPr>
          <p:cNvPr id="154" name="Google Shape;154;p2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22"/>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22"/>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57" name="Google Shape;157;p22"/>
          <p:cNvGraphicFramePr/>
          <p:nvPr/>
        </p:nvGraphicFramePr>
        <p:xfrm>
          <a:off x="0" y="926925"/>
          <a:ext cx="3000000" cy="3000000"/>
        </p:xfrm>
        <a:graphic>
          <a:graphicData uri="http://schemas.openxmlformats.org/drawingml/2006/table">
            <a:tbl>
              <a:tblPr>
                <a:noFill/>
                <a:tableStyleId>{24159ABF-9757-4DB0-B1BF-9966AB58EB8E}</a:tableStyleId>
              </a:tblPr>
              <a:tblGrid>
                <a:gridCol w="799500"/>
                <a:gridCol w="2034500"/>
                <a:gridCol w="6310000"/>
              </a:tblGrid>
              <a:tr h="759225">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4658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Personalized Clothing Recommendation Based on Knowledge Graph</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Need to construct knowledge graph for user, clothing and context.</a:t>
                      </a:r>
                      <a:endParaRPr sz="17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Used basic apriori algorithm which not give maximum accuracy as compare to other algorithm.</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7267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8.</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Personalized Clothing-Recommendation System based on a Modified Bayesian Network</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User need to give the preferences and feedback for every time.</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Clothes item information is taken by RFID.</a:t>
                      </a:r>
                      <a:endParaRPr sz="17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Internet or refer to magazines to learn a user’s preferences without direct user input,</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9431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9.</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Weather-to-garment: Weather-oriented Clothing Recommendation</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system only restricted to weather condition so many time can not gives best recommendation.</a:t>
                      </a:r>
                      <a:endParaRPr sz="17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Weather dataset need to update every time.</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Used Alexnet &amp; Normalized Discounted Cumulative Gain (NDCG) that is extra technology needed.</a:t>
                      </a:r>
                      <a:endParaRPr sz="17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