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7FAD22-1DAA-48EA-AD48-8D706CA1F4C8}">
  <a:tblStyle styleId="{FA7FAD22-1DAA-48EA-AD48-8D706CA1F4C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6" name="Google Shape;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 name="Google Shape;7;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 name="Google Shape;8;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9" name="Google Shape;9;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0" name="Google Shape;10;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1" name="Google Shape;11;n"/>
          <p:cNvSpPr/>
          <p:nvPr>
            <p:ph idx="2" type="sldImg"/>
          </p:nvPr>
        </p:nvSpPr>
        <p:spPr>
          <a:xfrm>
            <a:off x="-11798300" y="-11796712"/>
            <a:ext cx="11785600" cy="124793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 name="Google Shape;12;n"/>
          <p:cNvSpPr txBox="1"/>
          <p:nvPr>
            <p:ph idx="1" type="body"/>
          </p:nvPr>
        </p:nvSpPr>
        <p:spPr>
          <a:xfrm>
            <a:off x="685800" y="4343400"/>
            <a:ext cx="5472112" cy="4100512"/>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9" name="Google Shape;79;p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0" name="Google Shape;80;p2: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e8701864c_0_22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53" name="Google Shape;153;g9e8701864c_0_228: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g9e8701864c_0_228: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62" name="Google Shape;162;p9: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63" name="Google Shape;163;p9: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71" name="Google Shape;171;p1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72" name="Google Shape;172;p10: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80" name="Google Shape;180;p11: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81" name="Google Shape;181;p11: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ea088c454_0_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89" name="Google Shape;189;g9ea088c454_0_5: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90" name="Google Shape;190;g9ea088c454_0_5: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e8701864c_0_30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98" name="Google Shape;198;g9e8701864c_0_30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99" name="Google Shape;199;g9e8701864c_0_304: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ea088c454_0_1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07" name="Google Shape;207;g9ea088c454_0_1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208" name="Google Shape;208;g9ea088c454_0_13: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16" name="Google Shape;216;p1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217" name="Google Shape;217;p12: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e8701864c_0_31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25" name="Google Shape;225;g9e8701864c_0_31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226" name="Google Shape;226;g9e8701864c_0_312: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e8701864c_0_32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34" name="Google Shape;234;g9e8701864c_0_32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235" name="Google Shape;235;g9e8701864c_0_320: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7" name="Google Shape;87;p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8" name="Google Shape;88;p3: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53e9ca0acc_0_0:notes"/>
          <p:cNvSpPr/>
          <p:nvPr>
            <p:ph idx="2" type="sldImg"/>
          </p:nvPr>
        </p:nvSpPr>
        <p:spPr>
          <a:xfrm>
            <a:off x="-11798300" y="-11796712"/>
            <a:ext cx="11785500" cy="124794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3e9ca0acc_0_0: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e8d864bad_0_4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48" name="Google Shape;248;g9e8d864bad_0_49: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249" name="Google Shape;249;g9e8d864bad_0_49: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e96808afa_0_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57" name="Google Shape;257;g9e96808afa_0_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258" name="Google Shape;258;g9e96808afa_0_3: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53e9ca0acc_0_5:notes"/>
          <p:cNvSpPr/>
          <p:nvPr>
            <p:ph idx="2" type="sldImg"/>
          </p:nvPr>
        </p:nvSpPr>
        <p:spPr>
          <a:xfrm>
            <a:off x="-11798300" y="-11796712"/>
            <a:ext cx="11785500" cy="124794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3e9ca0acc_0_5: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9e8d864bad_0_5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71" name="Google Shape;271;g9e8d864bad_0_57: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272" name="Google Shape;272;g9e8d864bad_0_57: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53e9ca0acc_0_8:notes"/>
          <p:cNvSpPr/>
          <p:nvPr>
            <p:ph idx="2" type="sldImg"/>
          </p:nvPr>
        </p:nvSpPr>
        <p:spPr>
          <a:xfrm>
            <a:off x="-11798300" y="-11796712"/>
            <a:ext cx="11785500" cy="124794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3e9ca0acc_0_8: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e8d864bad_0_6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85" name="Google Shape;285;g9e8d864bad_0_65: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286" name="Google Shape;286;g9e8d864bad_0_65: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e96808afa_0_1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94" name="Google Shape;294;g9e96808afa_0_1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295" name="Google Shape;295;g9e96808afa_0_13: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53e9ca0acc_0_11:notes"/>
          <p:cNvSpPr/>
          <p:nvPr>
            <p:ph idx="2" type="sldImg"/>
          </p:nvPr>
        </p:nvSpPr>
        <p:spPr>
          <a:xfrm>
            <a:off x="-11798300" y="-11796712"/>
            <a:ext cx="11785500" cy="124794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3e9ca0acc_0_11: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e96808afa_0_22:notes"/>
          <p:cNvSpPr/>
          <p:nvPr>
            <p:ph idx="2" type="sldImg"/>
          </p:nvPr>
        </p:nvSpPr>
        <p:spPr>
          <a:xfrm>
            <a:off x="-11798300" y="-11796712"/>
            <a:ext cx="11785500" cy="124794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9e96808afa_0_22: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3" name="Google Shape;93;p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94" name="Google Shape;94;p4: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54" name="Google Shape;354;p1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355" name="Google Shape;355;p13: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9e8701864c_0_33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65" name="Google Shape;365;g9e8701864c_0_33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366" name="Google Shape;366;g9e8701864c_0_330: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9e8701864c_0_34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76" name="Google Shape;376;g9e8701864c_0_34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377" name="Google Shape;377;g9e8701864c_0_342: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9e8701864c_0_36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93" name="Google Shape;393;g9e8701864c_0_368: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394" name="Google Shape;394;g9e8701864c_0_368: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9e8701864c_0_37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04" name="Google Shape;404;g9e8701864c_0_376: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405" name="Google Shape;405;g9e8701864c_0_376: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9e8d864bad_0_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16" name="Google Shape;416;g9e8d864bad_0_8: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417" name="Google Shape;417;g9e8d864bad_0_8: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9e8d864bad_0_2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26" name="Google Shape;426;g9e8d864bad_0_2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427" name="Google Shape;427;g9e8d864bad_0_20: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9e8d864bad_0_3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36" name="Google Shape;436;g9e8d864bad_0_3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437" name="Google Shape;437;g9e8d864bad_0_30: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46" name="Google Shape;446;p1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447" name="Google Shape;447;p14: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55" name="Google Shape;455;p15: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456" name="Google Shape;456;p15: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ea088c454_0_0:notes"/>
          <p:cNvSpPr/>
          <p:nvPr>
            <p:ph idx="2" type="sldImg"/>
          </p:nvPr>
        </p:nvSpPr>
        <p:spPr>
          <a:xfrm>
            <a:off x="-11798300" y="-11796712"/>
            <a:ext cx="11785500" cy="124794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ea088c454_0_0: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64" name="Google Shape;464;p16: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465" name="Google Shape;465;p16: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9e8701864c_0_35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73" name="Google Shape;473;g9e8701864c_0_35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474" name="Google Shape;474;g9e8701864c_0_352: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9e8701864c_0_36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82" name="Google Shape;482;g9e8701864c_0_36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483" name="Google Shape;483;g9e8701864c_0_360: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91" name="Google Shape;491;p17: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492" name="Google Shape;492;p17: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8" name="Google Shape;108;p5: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09" name="Google Shape;109;p5: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17" name="Google Shape;117;p6: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18" name="Google Shape;118;p6: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e8701864c_0_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26" name="Google Shape;126;g9e8701864c_0_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g9e8701864c_0_0: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e8701864c_0_7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35" name="Google Shape;135;g9e8701864c_0_76: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g9e8701864c_0_76: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e8701864c_0_15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44" name="Google Shape;144;g9e8701864c_0_15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g9e8701864c_0_152: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2"/>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1"/>
          <p:cNvSpPr txBox="1"/>
          <p:nvPr>
            <p:ph type="title"/>
          </p:nvPr>
        </p:nvSpPr>
        <p:spPr>
          <a:xfrm>
            <a:off x="623888" y="1709738"/>
            <a:ext cx="7886700" cy="2852737"/>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11"/>
          <p:cNvSpPr txBox="1"/>
          <p:nvPr>
            <p:ph idx="1" type="body"/>
          </p:nvPr>
        </p:nvSpPr>
        <p:spPr>
          <a:xfrm>
            <a:off x="623888" y="4589463"/>
            <a:ext cx="7886700" cy="1500187"/>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2400"/>
              <a:buNone/>
              <a:defRPr sz="2400"/>
            </a:lvl1pPr>
            <a:lvl2pPr indent="-228600" lvl="1" marL="914400" algn="l">
              <a:spcBef>
                <a:spcPts val="700"/>
              </a:spcBef>
              <a:spcAft>
                <a:spcPts val="0"/>
              </a:spcAft>
              <a:buSzPts val="2000"/>
              <a:buNone/>
              <a:defRPr sz="2000"/>
            </a:lvl2pPr>
            <a:lvl3pPr indent="-228600" lvl="2" marL="1371600" algn="l">
              <a:spcBef>
                <a:spcPts val="600"/>
              </a:spcBef>
              <a:spcAft>
                <a:spcPts val="0"/>
              </a:spcAft>
              <a:buSzPts val="1800"/>
              <a:buNone/>
              <a:defRPr sz="1800"/>
            </a:lvl3pPr>
            <a:lvl4pPr indent="-228600" lvl="3" marL="1828800" algn="l">
              <a:spcBef>
                <a:spcPts val="500"/>
              </a:spcBef>
              <a:spcAft>
                <a:spcPts val="0"/>
              </a:spcAft>
              <a:buSzPts val="1600"/>
              <a:buNone/>
              <a:defRPr sz="1600"/>
            </a:lvl4pPr>
            <a:lvl5pPr indent="-228600" lvl="4" marL="2286000" algn="l">
              <a:spcBef>
                <a:spcPts val="50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70" name="Google Shape;70;p11"/>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id="73" name="Google Shape;73;p12"/>
          <p:cNvSpPr txBox="1"/>
          <p:nvPr>
            <p:ph type="ctrTitle"/>
          </p:nvPr>
        </p:nvSpPr>
        <p:spPr>
          <a:xfrm>
            <a:off x="1143000" y="1122363"/>
            <a:ext cx="6858000" cy="23876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
          <p:cNvSpPr txBox="1"/>
          <p:nvPr>
            <p:ph idx="1" type="subTitle"/>
          </p:nvPr>
        </p:nvSpPr>
        <p:spPr>
          <a:xfrm>
            <a:off x="1143000" y="3602038"/>
            <a:ext cx="6858000" cy="1655762"/>
          </a:xfrm>
          <a:prstGeom prst="rect">
            <a:avLst/>
          </a:prstGeom>
          <a:noFill/>
          <a:ln>
            <a:noFill/>
          </a:ln>
        </p:spPr>
        <p:txBody>
          <a:bodyPr anchorCtr="0" anchor="t" bIns="46800" lIns="90000" spcFirstLastPara="1" rIns="90000" wrap="square" tIns="46800">
            <a:noAutofit/>
          </a:bodyPr>
          <a:lstStyle>
            <a:lvl1pPr lvl="0" algn="ctr">
              <a:spcBef>
                <a:spcPts val="800"/>
              </a:spcBef>
              <a:spcAft>
                <a:spcPts val="0"/>
              </a:spcAft>
              <a:buSzPts val="2400"/>
              <a:buNone/>
              <a:defRPr sz="2400"/>
            </a:lvl1pPr>
            <a:lvl2pPr lvl="1" algn="ctr">
              <a:spcBef>
                <a:spcPts val="700"/>
              </a:spcBef>
              <a:spcAft>
                <a:spcPts val="0"/>
              </a:spcAft>
              <a:buSzPts val="2000"/>
              <a:buNone/>
              <a:defRPr sz="2000"/>
            </a:lvl2pPr>
            <a:lvl3pPr lvl="2" algn="ctr">
              <a:spcBef>
                <a:spcPts val="600"/>
              </a:spcBef>
              <a:spcAft>
                <a:spcPts val="0"/>
              </a:spcAft>
              <a:buSzPts val="1800"/>
              <a:buNone/>
              <a:defRPr sz="1800"/>
            </a:lvl3pPr>
            <a:lvl4pPr lvl="3" algn="ctr">
              <a:spcBef>
                <a:spcPts val="500"/>
              </a:spcBef>
              <a:spcAft>
                <a:spcPts val="0"/>
              </a:spcAft>
              <a:buSzPts val="1600"/>
              <a:buNone/>
              <a:defRPr sz="1600"/>
            </a:lvl4pPr>
            <a:lvl5pPr lvl="4" algn="ctr">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5" name="Google Shape;75;p12"/>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3"/>
          <p:cNvSpPr txBox="1"/>
          <p:nvPr>
            <p:ph idx="1" type="body"/>
          </p:nvPr>
        </p:nvSpPr>
        <p:spPr>
          <a:xfrm>
            <a:off x="457200" y="1600200"/>
            <a:ext cx="8215312" cy="4511675"/>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727576" y="2166938"/>
            <a:ext cx="5837237" cy="2052638"/>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rot="5400000">
            <a:off x="543719" y="188119"/>
            <a:ext cx="5837237" cy="6010275"/>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2" name="Shape 32"/>
        <p:cNvGrpSpPr/>
        <p:nvPr/>
      </p:nvGrpSpPr>
      <p:grpSpPr>
        <a:xfrm>
          <a:off x="0" y="0"/>
          <a:ext cx="0" cy="0"/>
          <a:chOff x="0" y="0"/>
          <a:chExt cx="0" cy="0"/>
        </a:xfrm>
      </p:grpSpPr>
      <p:sp>
        <p:nvSpPr>
          <p:cNvPr id="33" name="Google Shape;33;p5"/>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5"/>
          <p:cNvSpPr txBox="1"/>
          <p:nvPr>
            <p:ph idx="1" type="body"/>
          </p:nvPr>
        </p:nvSpPr>
        <p:spPr>
          <a:xfrm rot="5400000">
            <a:off x="2309018" y="-251619"/>
            <a:ext cx="4511675" cy="8215312"/>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 name="Shape 37"/>
        <p:cNvGrpSpPr/>
        <p:nvPr/>
      </p:nvGrpSpPr>
      <p:grpSpPr>
        <a:xfrm>
          <a:off x="0" y="0"/>
          <a:ext cx="0" cy="0"/>
          <a:chOff x="0" y="0"/>
          <a:chExt cx="0" cy="0"/>
        </a:xfrm>
      </p:grpSpPr>
      <p:sp>
        <p:nvSpPr>
          <p:cNvPr id="38" name="Google Shape;38;p6"/>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p:nvPr>
            <p:ph idx="2" type="pic"/>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lvl="0" marR="0" rtl="0" algn="l">
              <a:spcBef>
                <a:spcPts val="800"/>
              </a:spcBef>
              <a:spcAft>
                <a:spcPts val="0"/>
              </a:spcAft>
              <a:buClr>
                <a:srgbClr val="000000"/>
              </a:buClr>
              <a:buSzPts val="3200"/>
              <a:buFont typeface="Times New Roman"/>
              <a:buNone/>
              <a:defRPr b="0" i="0" sz="3200" u="none" cap="none" strike="noStrike">
                <a:solidFill>
                  <a:srgbClr val="000000"/>
                </a:solidFill>
                <a:latin typeface="Calibri"/>
                <a:ea typeface="Calibri"/>
                <a:cs typeface="Calibri"/>
                <a:sym typeface="Calibri"/>
              </a:defRPr>
            </a:lvl1pPr>
            <a:lvl2pPr lvl="1" marR="0" rtl="0" algn="l">
              <a:spcBef>
                <a:spcPts val="700"/>
              </a:spcBef>
              <a:spcAft>
                <a:spcPts val="0"/>
              </a:spcAft>
              <a:buClr>
                <a:srgbClr val="000000"/>
              </a:buClr>
              <a:buSzPts val="2800"/>
              <a:buFont typeface="Times New Roman"/>
              <a:buNone/>
              <a:defRPr b="0" i="0" sz="2800" u="none" cap="none" strike="noStrike">
                <a:solidFill>
                  <a:srgbClr val="000000"/>
                </a:solidFill>
                <a:latin typeface="Calibri"/>
                <a:ea typeface="Calibri"/>
                <a:cs typeface="Calibri"/>
                <a:sym typeface="Calibri"/>
              </a:defRPr>
            </a:lvl2pPr>
            <a:lvl3pPr lvl="2" marR="0" rtl="0" algn="l">
              <a:spcBef>
                <a:spcPts val="600"/>
              </a:spcBef>
              <a:spcAft>
                <a:spcPts val="0"/>
              </a:spcAft>
              <a:buClr>
                <a:srgbClr val="000000"/>
              </a:buClr>
              <a:buSzPts val="2400"/>
              <a:buFont typeface="Times New Roman"/>
              <a:buNone/>
              <a:defRPr b="0" i="0" sz="2400" u="none" cap="none" strike="noStrike">
                <a:solidFill>
                  <a:srgbClr val="000000"/>
                </a:solidFill>
                <a:latin typeface="Calibri"/>
                <a:ea typeface="Calibri"/>
                <a:cs typeface="Calibri"/>
                <a:sym typeface="Calibri"/>
              </a:defRPr>
            </a:lvl3pPr>
            <a:lvl4pPr lvl="3" marR="0" rtl="0" algn="l">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4pPr>
            <a:lvl5pPr lvl="4" marR="0" rtl="0" algn="l">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0" name="Google Shape;40;p6"/>
          <p:cNvSpPr txBox="1"/>
          <p:nvPr>
            <p:ph idx="1"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600"/>
              <a:buNone/>
              <a:defRPr sz="1600"/>
            </a:lvl1pPr>
            <a:lvl2pPr indent="-228600" lvl="1" marL="914400" algn="l">
              <a:spcBef>
                <a:spcPts val="70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1" name="Google Shape;41;p6"/>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sp>
        <p:nvSpPr>
          <p:cNvPr id="44" name="Google Shape;44;p7"/>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7"/>
          <p:cNvSpPr txBox="1"/>
          <p:nvPr>
            <p:ph idx="1" type="body"/>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sz="3200"/>
            </a:lvl1pPr>
            <a:lvl2pPr indent="-228600" lvl="1" marL="914400" algn="l">
              <a:spcBef>
                <a:spcPts val="700"/>
              </a:spcBef>
              <a:spcAft>
                <a:spcPts val="0"/>
              </a:spcAft>
              <a:buSzPts val="1400"/>
              <a:buNone/>
              <a:defRPr sz="2800"/>
            </a:lvl2pPr>
            <a:lvl3pPr indent="-228600" lvl="2" marL="1371600" algn="l">
              <a:spcBef>
                <a:spcPts val="600"/>
              </a:spcBef>
              <a:spcAft>
                <a:spcPts val="0"/>
              </a:spcAft>
              <a:buSzPts val="1400"/>
              <a:buNone/>
              <a:defRPr sz="2400"/>
            </a:lvl3pPr>
            <a:lvl4pPr indent="-228600" lvl="3" marL="1828800" algn="l">
              <a:spcBef>
                <a:spcPts val="500"/>
              </a:spcBef>
              <a:spcAft>
                <a:spcPts val="0"/>
              </a:spcAft>
              <a:buSzPts val="1400"/>
              <a:buNone/>
              <a:defRPr sz="2000"/>
            </a:lvl4pPr>
            <a:lvl5pPr indent="-228600" lvl="4" marL="2286000" algn="l">
              <a:spcBef>
                <a:spcPts val="50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6" name="Google Shape;46;p7"/>
          <p:cNvSpPr txBox="1"/>
          <p:nvPr>
            <p:ph idx="2"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600"/>
              <a:buNone/>
              <a:defRPr sz="1600"/>
            </a:lvl1pPr>
            <a:lvl2pPr indent="-228600" lvl="1" marL="914400" algn="l">
              <a:spcBef>
                <a:spcPts val="70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7" name="Google Shape;47;p7"/>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8"/>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9"/>
          <p:cNvSpPr txBox="1"/>
          <p:nvPr>
            <p:ph type="title"/>
          </p:nvPr>
        </p:nvSpPr>
        <p:spPr>
          <a:xfrm>
            <a:off x="630238" y="365125"/>
            <a:ext cx="7886700" cy="1325563"/>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9"/>
          <p:cNvSpPr txBox="1"/>
          <p:nvPr>
            <p:ph idx="1" type="body"/>
          </p:nvPr>
        </p:nvSpPr>
        <p:spPr>
          <a:xfrm>
            <a:off x="630238" y="1681163"/>
            <a:ext cx="3868737" cy="823912"/>
          </a:xfrm>
          <a:prstGeom prst="rect">
            <a:avLst/>
          </a:prstGeom>
          <a:noFill/>
          <a:ln>
            <a:noFill/>
          </a:ln>
        </p:spPr>
        <p:txBody>
          <a:bodyPr anchorCtr="0" anchor="b" bIns="46800" lIns="90000" spcFirstLastPara="1" rIns="90000" wrap="square" tIns="46800">
            <a:noAutofit/>
          </a:bodyPr>
          <a:lstStyle>
            <a:lvl1pPr indent="-228600" lvl="0" marL="457200" algn="l">
              <a:spcBef>
                <a:spcPts val="800"/>
              </a:spcBef>
              <a:spcAft>
                <a:spcPts val="0"/>
              </a:spcAft>
              <a:buSzPts val="2400"/>
              <a:buNone/>
              <a:defRPr b="1" sz="2400"/>
            </a:lvl1pPr>
            <a:lvl2pPr indent="-228600" lvl="1" marL="914400" algn="l">
              <a:spcBef>
                <a:spcPts val="7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9"/>
          <p:cNvSpPr txBox="1"/>
          <p:nvPr>
            <p:ph idx="2" type="body"/>
          </p:nvPr>
        </p:nvSpPr>
        <p:spPr>
          <a:xfrm>
            <a:off x="630238" y="2505075"/>
            <a:ext cx="3868737" cy="3684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9"/>
          <p:cNvSpPr txBox="1"/>
          <p:nvPr>
            <p:ph idx="3" type="body"/>
          </p:nvPr>
        </p:nvSpPr>
        <p:spPr>
          <a:xfrm>
            <a:off x="4629150" y="1681163"/>
            <a:ext cx="3887788" cy="823912"/>
          </a:xfrm>
          <a:prstGeom prst="rect">
            <a:avLst/>
          </a:prstGeom>
          <a:noFill/>
          <a:ln>
            <a:noFill/>
          </a:ln>
        </p:spPr>
        <p:txBody>
          <a:bodyPr anchorCtr="0" anchor="b" bIns="46800" lIns="90000" spcFirstLastPara="1" rIns="90000" wrap="square" tIns="46800">
            <a:noAutofit/>
          </a:bodyPr>
          <a:lstStyle>
            <a:lvl1pPr indent="-228600" lvl="0" marL="457200" algn="l">
              <a:spcBef>
                <a:spcPts val="800"/>
              </a:spcBef>
              <a:spcAft>
                <a:spcPts val="0"/>
              </a:spcAft>
              <a:buSzPts val="2400"/>
              <a:buNone/>
              <a:defRPr b="1" sz="2400"/>
            </a:lvl1pPr>
            <a:lvl2pPr indent="-228600" lvl="1" marL="914400" algn="l">
              <a:spcBef>
                <a:spcPts val="7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9"/>
          <p:cNvSpPr txBox="1"/>
          <p:nvPr>
            <p:ph idx="4" type="body"/>
          </p:nvPr>
        </p:nvSpPr>
        <p:spPr>
          <a:xfrm>
            <a:off x="4629150" y="2505075"/>
            <a:ext cx="3887788" cy="3684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9"/>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10"/>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0"/>
          <p:cNvSpPr txBox="1"/>
          <p:nvPr>
            <p:ph idx="1" type="body"/>
          </p:nvPr>
        </p:nvSpPr>
        <p:spPr>
          <a:xfrm>
            <a:off x="457200" y="1600200"/>
            <a:ext cx="4030663" cy="4511675"/>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2" type="body"/>
          </p:nvPr>
        </p:nvSpPr>
        <p:spPr>
          <a:xfrm>
            <a:off x="4640263" y="1600200"/>
            <a:ext cx="4032250" cy="4511675"/>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0"/>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3" name="Shape 13"/>
        <p:cNvGrpSpPr/>
        <p:nvPr/>
      </p:nvGrpSpPr>
      <p:grpSpPr>
        <a:xfrm>
          <a:off x="0" y="0"/>
          <a:ext cx="0" cy="0"/>
          <a:chOff x="0" y="0"/>
          <a:chExt cx="0" cy="0"/>
        </a:xfrm>
      </p:grpSpPr>
      <p:sp>
        <p:nvSpPr>
          <p:cNvPr id="14" name="Google Shape;14;p1"/>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9pPr>
          </a:lstStyle>
          <a:p/>
        </p:txBody>
      </p:sp>
      <p:sp>
        <p:nvSpPr>
          <p:cNvPr id="15" name="Google Shape;15;p1"/>
          <p:cNvSpPr txBox="1"/>
          <p:nvPr>
            <p:ph idx="1" type="body"/>
          </p:nvPr>
        </p:nvSpPr>
        <p:spPr>
          <a:xfrm>
            <a:off x="457200" y="1600200"/>
            <a:ext cx="8215312" cy="4511675"/>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800"/>
              </a:spcBef>
              <a:spcAft>
                <a:spcPts val="0"/>
              </a:spcAft>
              <a:buSzPts val="1400"/>
              <a:buNone/>
              <a:defRPr b="0" i="0" sz="3200" u="none" cap="none" strike="noStrike">
                <a:solidFill>
                  <a:srgbClr val="000000"/>
                </a:solidFill>
                <a:latin typeface="Calibri"/>
                <a:ea typeface="Calibri"/>
                <a:cs typeface="Calibri"/>
                <a:sym typeface="Calibri"/>
              </a:defRPr>
            </a:lvl1pPr>
            <a:lvl2pPr indent="-228600" lvl="1" marL="914400" marR="0" rtl="0" algn="l">
              <a:spcBef>
                <a:spcPts val="700"/>
              </a:spcBef>
              <a:spcAft>
                <a:spcPts val="0"/>
              </a:spcAft>
              <a:buSzPts val="1400"/>
              <a:buNone/>
              <a:defRPr b="0" i="0" sz="2800" u="none" cap="none" strike="noStrike">
                <a:solidFill>
                  <a:srgbClr val="000000"/>
                </a:solidFill>
                <a:latin typeface="Calibri"/>
                <a:ea typeface="Calibri"/>
                <a:cs typeface="Calibri"/>
                <a:sym typeface="Calibri"/>
              </a:defRPr>
            </a:lvl2pPr>
            <a:lvl3pPr indent="-228600" lvl="2" marL="1371600" marR="0" rtl="0" algn="l">
              <a:spcBef>
                <a:spcPts val="600"/>
              </a:spcBef>
              <a:spcAft>
                <a:spcPts val="0"/>
              </a:spcAft>
              <a:buSzPts val="1400"/>
              <a:buNone/>
              <a:defRPr b="0" i="0" sz="2400" u="none" cap="none" strike="noStrike">
                <a:solidFill>
                  <a:srgbClr val="000000"/>
                </a:solidFill>
                <a:latin typeface="Calibri"/>
                <a:ea typeface="Calibri"/>
                <a:cs typeface="Calibri"/>
                <a:sym typeface="Calibri"/>
              </a:defRPr>
            </a:lvl3pPr>
            <a:lvl4pPr indent="-228600" lvl="3" marL="1828800" marR="0" rtl="0" algn="l">
              <a:spcBef>
                <a:spcPts val="500"/>
              </a:spcBef>
              <a:spcAft>
                <a:spcPts val="0"/>
              </a:spcAft>
              <a:buSzPts val="1400"/>
              <a:buNone/>
              <a:defRPr b="0" i="0" sz="2000" u="none" cap="none" strike="noStrike">
                <a:solidFill>
                  <a:srgbClr val="000000"/>
                </a:solidFill>
                <a:latin typeface="Calibri"/>
                <a:ea typeface="Calibri"/>
                <a:cs typeface="Calibri"/>
                <a:sym typeface="Calibri"/>
              </a:defRPr>
            </a:lvl4pPr>
            <a:lvl5pPr indent="-228600" lvl="4" marL="2286000" marR="0" rtl="0" algn="l">
              <a:spcBef>
                <a:spcPts val="500"/>
              </a:spcBef>
              <a:spcAft>
                <a:spcPts val="0"/>
              </a:spcAft>
              <a:buSzPts val="1400"/>
              <a:buNone/>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chemeClr val="lt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7" name="Google Shape;17;p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8" name="Google Shape;18;p1"/>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1.png"/><Relationship Id="rId10" Type="http://schemas.openxmlformats.org/officeDocument/2006/relationships/image" Target="../media/image16.png"/><Relationship Id="rId9"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7.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jpg"/><Relationship Id="rId4" Type="http://schemas.openxmlformats.org/officeDocument/2006/relationships/image" Target="../media/image24.jpg"/><Relationship Id="rId5" Type="http://schemas.openxmlformats.org/officeDocument/2006/relationships/image" Target="../media/image1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81" name="Shape 81"/>
        <p:cNvGrpSpPr/>
        <p:nvPr/>
      </p:nvGrpSpPr>
      <p:grpSpPr>
        <a:xfrm>
          <a:off x="0" y="0"/>
          <a:ext cx="0" cy="0"/>
          <a:chOff x="0" y="0"/>
          <a:chExt cx="0" cy="0"/>
        </a:xfrm>
      </p:grpSpPr>
      <p:sp>
        <p:nvSpPr>
          <p:cNvPr id="82" name="Google Shape;82;p13"/>
          <p:cNvSpPr txBox="1"/>
          <p:nvPr/>
        </p:nvSpPr>
        <p:spPr>
          <a:xfrm>
            <a:off x="914400" y="4572000"/>
            <a:ext cx="7239000" cy="1739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Department of Computer Engineering</a:t>
            </a:r>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Sardar Patel Institute of Technology</a:t>
            </a:r>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(Autonomous Institute Affiliated to University of Mumbai)</a:t>
            </a:r>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Munshi Nagar, Andheri(W), Mumbai-400058</a:t>
            </a:r>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2020-21</a:t>
            </a:r>
            <a:endParaRPr/>
          </a:p>
          <a:p>
            <a:pPr indent="0" lvl="0" marL="0" marR="0" rtl="0" algn="l">
              <a:lnSpc>
                <a:spcPct val="100000"/>
              </a:lnSpc>
              <a:spcBef>
                <a:spcPts val="0"/>
              </a:spcBef>
              <a:spcAft>
                <a:spcPts val="0"/>
              </a:spcAft>
              <a:buClr>
                <a:srgbClr val="C00000"/>
              </a:buClr>
              <a:buSzPts val="1800"/>
              <a:buFont typeface="Times New Roman"/>
              <a:buNone/>
            </a:pPr>
            <a:r>
              <a:rPr b="1" i="0" lang="en-US" sz="1800" u="none">
                <a:solidFill>
                  <a:srgbClr val="C00000"/>
                </a:solidFill>
                <a:latin typeface="Times New Roman"/>
                <a:ea typeface="Times New Roman"/>
                <a:cs typeface="Times New Roman"/>
                <a:sym typeface="Times New Roman"/>
              </a:rPr>
              <a:t>                                        </a:t>
            </a:r>
            <a:endParaRPr/>
          </a:p>
        </p:txBody>
      </p:sp>
      <p:sp>
        <p:nvSpPr>
          <p:cNvPr id="83" name="Google Shape;83;p13"/>
          <p:cNvSpPr txBox="1"/>
          <p:nvPr/>
        </p:nvSpPr>
        <p:spPr>
          <a:xfrm>
            <a:off x="2266950" y="457200"/>
            <a:ext cx="4791075" cy="2587625"/>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a:solidFill>
                  <a:srgbClr val="000000"/>
                </a:solidFill>
                <a:latin typeface="Times New Roman"/>
                <a:ea typeface="Times New Roman"/>
                <a:cs typeface="Times New Roman"/>
                <a:sym typeface="Times New Roman"/>
              </a:rPr>
              <a:t>Bachelor of Technology</a:t>
            </a:r>
            <a:endParaRPr/>
          </a:p>
          <a:p>
            <a:pPr indent="0" lvl="0" marL="0" marR="0" rtl="0" algn="ctr">
              <a:lnSpc>
                <a:spcPct val="100000"/>
              </a:lnSpc>
              <a:spcBef>
                <a:spcPts val="0"/>
              </a:spcBef>
              <a:spcAft>
                <a:spcPts val="0"/>
              </a:spcAft>
              <a:buClr>
                <a:srgbClr val="C00000"/>
              </a:buClr>
              <a:buSzPts val="1800"/>
              <a:buFont typeface="Times New Roman"/>
              <a:buNone/>
            </a:pPr>
            <a:r>
              <a:rPr b="0" i="0" lang="en-US" sz="1800" u="none">
                <a:solidFill>
                  <a:srgbClr val="C00000"/>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rgbClr val="000000"/>
              </a:buClr>
              <a:buSzPts val="2400"/>
              <a:buFont typeface="Times New Roman"/>
              <a:buNone/>
            </a:pPr>
            <a:r>
              <a:rPr b="1" lang="en-US" sz="2400">
                <a:latin typeface="Times New Roman"/>
                <a:ea typeface="Times New Roman"/>
                <a:cs typeface="Times New Roman"/>
                <a:sym typeface="Times New Roman"/>
              </a:rPr>
              <a:t>ESE </a:t>
            </a:r>
            <a:r>
              <a:rPr b="1" i="0" lang="en-US" sz="2400" u="none">
                <a:solidFill>
                  <a:srgbClr val="000000"/>
                </a:solidFill>
                <a:latin typeface="Times New Roman"/>
                <a:ea typeface="Times New Roman"/>
                <a:cs typeface="Times New Roman"/>
                <a:sym typeface="Times New Roman"/>
              </a:rPr>
              <a:t>Project Presentation</a:t>
            </a:r>
            <a:endParaRPr/>
          </a:p>
          <a:p>
            <a:pPr indent="0" lvl="0" marL="0" marR="0" rtl="0" algn="ctr">
              <a:lnSpc>
                <a:spcPct val="100000"/>
              </a:lnSpc>
              <a:spcBef>
                <a:spcPts val="0"/>
              </a:spcBef>
              <a:spcAft>
                <a:spcPts val="0"/>
              </a:spcAft>
              <a:buClr>
                <a:schemeClr val="lt1"/>
              </a:buClr>
              <a:buSzPts val="1800"/>
              <a:buFont typeface="Calibri"/>
              <a:buNone/>
            </a:pPr>
            <a:r>
              <a:t/>
            </a:r>
            <a:endParaRPr b="1" i="0" sz="1800" u="non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2400"/>
              <a:buFont typeface="Calibri"/>
              <a:buNone/>
            </a:pPr>
            <a:r>
              <a:t/>
            </a:r>
            <a:endParaRPr b="1" i="0" sz="2400" u="non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 </a:t>
            </a:r>
            <a:endParaRPr/>
          </a:p>
          <a:p>
            <a:pPr indent="0" lvl="0" marL="0" marR="0" rtl="0" algn="ctr">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 </a:t>
            </a:r>
            <a:endParaRPr/>
          </a:p>
        </p:txBody>
      </p:sp>
      <p:pic>
        <p:nvPicPr>
          <p:cNvPr id="84" name="Google Shape;84;p13"/>
          <p:cNvPicPr preferRelativeResize="0"/>
          <p:nvPr/>
        </p:nvPicPr>
        <p:blipFill rotWithShape="1">
          <a:blip r:embed="rId3">
            <a:alphaModFix/>
          </a:blip>
          <a:srcRect b="0" l="0" r="0" t="0"/>
          <a:stretch/>
        </p:blipFill>
        <p:spPr>
          <a:xfrm>
            <a:off x="3810000" y="2514600"/>
            <a:ext cx="1565275" cy="15763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55" name="Shape 155"/>
        <p:cNvGrpSpPr/>
        <p:nvPr/>
      </p:nvGrpSpPr>
      <p:grpSpPr>
        <a:xfrm>
          <a:off x="0" y="0"/>
          <a:ext cx="0" cy="0"/>
          <a:chOff x="0" y="0"/>
          <a:chExt cx="0" cy="0"/>
        </a:xfrm>
      </p:grpSpPr>
      <p:sp>
        <p:nvSpPr>
          <p:cNvPr id="156" name="Google Shape;156;p2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22"/>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22"/>
          <p:cNvSpPr txBox="1"/>
          <p:nvPr>
            <p:ph type="title"/>
          </p:nvPr>
        </p:nvSpPr>
        <p:spPr>
          <a:xfrm>
            <a:off x="457200" y="-106363"/>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Gaps/Issues Identified</a:t>
            </a:r>
            <a:endParaRPr b="1" sz="3600">
              <a:latin typeface="Times New Roman"/>
              <a:ea typeface="Times New Roman"/>
              <a:cs typeface="Times New Roman"/>
              <a:sym typeface="Times New Roman"/>
            </a:endParaRPr>
          </a:p>
        </p:txBody>
      </p:sp>
      <p:graphicFrame>
        <p:nvGraphicFramePr>
          <p:cNvPr id="159" name="Google Shape;159;p22"/>
          <p:cNvGraphicFramePr/>
          <p:nvPr/>
        </p:nvGraphicFramePr>
        <p:xfrm>
          <a:off x="0" y="926925"/>
          <a:ext cx="3000000" cy="3000000"/>
        </p:xfrm>
        <a:graphic>
          <a:graphicData uri="http://schemas.openxmlformats.org/drawingml/2006/table">
            <a:tbl>
              <a:tblPr>
                <a:noFill/>
                <a:tableStyleId>{FA7FAD22-1DAA-48EA-AD48-8D706CA1F4C8}</a:tableStyleId>
              </a:tblPr>
              <a:tblGrid>
                <a:gridCol w="799500"/>
                <a:gridCol w="2034500"/>
                <a:gridCol w="6310000"/>
              </a:tblGrid>
              <a:tr h="758325">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Gaps/Issues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8976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4.</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700"/>
                        <a:t>Applying Image Warping Technique to</a:t>
                      </a:r>
                      <a:endParaRPr sz="1700"/>
                    </a:p>
                    <a:p>
                      <a:pPr indent="0" lvl="0" marL="0" rtl="0" algn="l">
                        <a:spcBef>
                          <a:spcPts val="0"/>
                        </a:spcBef>
                        <a:spcAft>
                          <a:spcPts val="0"/>
                        </a:spcAft>
                        <a:buClr>
                          <a:schemeClr val="dk1"/>
                        </a:buClr>
                        <a:buSzPts val="1100"/>
                        <a:buFont typeface="Arial"/>
                        <a:buNone/>
                      </a:pPr>
                      <a:r>
                        <a:rPr lang="en-US" sz="1700"/>
                        <a:t>Implement Real-Time Virtual Try-on Based on Person’s 2D Image</a:t>
                      </a:r>
                      <a:endParaRPr sz="1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Very few feature points are considered , resulting in vague fitting</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There isn’t any recommendation involved, output is provided only on the basis of users input.</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Total 13 body marks are mentioned whereas feature points are implemented on just 5 marks</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7152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5.</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700"/>
                        <a:t>Smart Closet</a:t>
                      </a:r>
                      <a:endParaRPr sz="1700"/>
                    </a:p>
                    <a:p>
                      <a:pPr indent="0" lvl="0" marL="0" rtl="0" algn="l">
                        <a:spcBef>
                          <a:spcPts val="0"/>
                        </a:spcBef>
                        <a:spcAft>
                          <a:spcPts val="0"/>
                        </a:spcAft>
                        <a:buNone/>
                      </a:pPr>
                      <a:r>
                        <a:rPr lang="en-US" sz="1700"/>
                        <a:t>-Statistical-based apparel recommendation system</a:t>
                      </a:r>
                      <a:endParaRPr sz="1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Recommendations aren’t spontaneous but only on the basis of user previous choices.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There is no processing on the basis of color recommendations.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Static Recommendations in terms of colors are provided</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5598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6.</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700"/>
                        <a:t>Skin Segmentation based on Improved Thresholding Method</a:t>
                      </a:r>
                      <a:endParaRPr sz="1700"/>
                    </a:p>
                    <a:p>
                      <a:pPr indent="0" lvl="0" marL="0" rtl="0" algn="l">
                        <a:spcBef>
                          <a:spcPts val="0"/>
                        </a:spcBef>
                        <a:spcAft>
                          <a:spcPts val="0"/>
                        </a:spcAft>
                        <a:buNone/>
                      </a:pPr>
                      <a:r>
                        <a:t/>
                      </a:r>
                      <a:endParaRPr sz="17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Skin colour detection is negligible.</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Facial Elements such as eyes , nose are not segmented properly</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64" name="Shape 164"/>
        <p:cNvGrpSpPr/>
        <p:nvPr/>
      </p:nvGrpSpPr>
      <p:grpSpPr>
        <a:xfrm>
          <a:off x="0" y="0"/>
          <a:ext cx="0" cy="0"/>
          <a:chOff x="0" y="0"/>
          <a:chExt cx="0" cy="0"/>
        </a:xfrm>
      </p:grpSpPr>
      <p:sp>
        <p:nvSpPr>
          <p:cNvPr id="165" name="Google Shape;165;p2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66" name="Google Shape;166;p23"/>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67" name="Google Shape;167;p23"/>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Problem Statement</a:t>
            </a:r>
            <a:endParaRPr/>
          </a:p>
        </p:txBody>
      </p:sp>
      <p:sp>
        <p:nvSpPr>
          <p:cNvPr id="168" name="Google Shape;168;p23"/>
          <p:cNvSpPr txBox="1"/>
          <p:nvPr>
            <p:ph idx="1" type="body"/>
          </p:nvPr>
        </p:nvSpPr>
        <p:spPr>
          <a:xfrm>
            <a:off x="457200" y="1411275"/>
            <a:ext cx="8608200" cy="5261400"/>
          </a:xfrm>
          <a:prstGeom prst="rect">
            <a:avLst/>
          </a:prstGeom>
          <a:noFill/>
          <a:ln>
            <a:noFill/>
          </a:ln>
        </p:spPr>
        <p:txBody>
          <a:bodyPr anchorCtr="0" anchor="t" bIns="46800" lIns="90000" spcFirstLastPara="1" rIns="90000" wrap="square" tIns="46800">
            <a:noAutofit/>
          </a:bodyPr>
          <a:lstStyle/>
          <a:p>
            <a:pPr indent="-488950" lvl="0" marL="342900" rtl="0" algn="l">
              <a:spcBef>
                <a:spcPts val="100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People usually find it difficult to get the best clothing color combinations that suit their skin tone well and go well with the existing fashion trends.</a:t>
            </a:r>
            <a:endParaRPr sz="2300">
              <a:solidFill>
                <a:schemeClr val="dk1"/>
              </a:solidFill>
              <a:latin typeface="Times New Roman"/>
              <a:ea typeface="Times New Roman"/>
              <a:cs typeface="Times New Roman"/>
              <a:sym typeface="Times New Roman"/>
            </a:endParaRPr>
          </a:p>
          <a:p>
            <a:pPr indent="-488950" lvl="0" marL="342900" rtl="0" algn="l">
              <a:spcBef>
                <a:spcPts val="100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The aim is to develop a complexion based clothing color recommendation system that will help to choose the best possible clothes color combinations.</a:t>
            </a:r>
            <a:endParaRPr sz="2300">
              <a:solidFill>
                <a:schemeClr val="dk1"/>
              </a:solidFill>
              <a:latin typeface="Times New Roman"/>
              <a:ea typeface="Times New Roman"/>
              <a:cs typeface="Times New Roman"/>
              <a:sym typeface="Times New Roman"/>
            </a:endParaRPr>
          </a:p>
          <a:p>
            <a:pPr indent="-488950" lvl="0" marL="342900" rtl="0" algn="l">
              <a:spcBef>
                <a:spcPts val="100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It will also allow the users to virtually visualize how they will look in the recommended color combinations.</a:t>
            </a:r>
            <a:endParaRPr sz="2300">
              <a:solidFill>
                <a:schemeClr val="dk1"/>
              </a:solidFill>
              <a:latin typeface="Times New Roman"/>
              <a:ea typeface="Times New Roman"/>
              <a:cs typeface="Times New Roman"/>
              <a:sym typeface="Times New Roman"/>
            </a:endParaRPr>
          </a:p>
          <a:p>
            <a:pPr indent="-488950" lvl="0" marL="342900" rtl="0" algn="l">
              <a:spcBef>
                <a:spcPts val="100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The application will allow users to make best choices with their clothes color combinations and thus saving their time and energy in even trying out the clothes.</a:t>
            </a:r>
            <a:endParaRPr sz="2300">
              <a:solidFill>
                <a:schemeClr val="dk1"/>
              </a:solidFill>
              <a:latin typeface="Times New Roman"/>
              <a:ea typeface="Times New Roman"/>
              <a:cs typeface="Times New Roman"/>
              <a:sym typeface="Times New Roman"/>
            </a:endParaRPr>
          </a:p>
          <a:p>
            <a:pPr indent="-488950" lvl="0" marL="342900" rtl="0" algn="l">
              <a:spcBef>
                <a:spcPts val="100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Easy for merchants to master the real-time demand of consumers.</a:t>
            </a:r>
            <a:endParaRPr sz="23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73" name="Shape 173"/>
        <p:cNvGrpSpPr/>
        <p:nvPr/>
      </p:nvGrpSpPr>
      <p:grpSpPr>
        <a:xfrm>
          <a:off x="0" y="0"/>
          <a:ext cx="0" cy="0"/>
          <a:chOff x="0" y="0"/>
          <a:chExt cx="0" cy="0"/>
        </a:xfrm>
      </p:grpSpPr>
      <p:sp>
        <p:nvSpPr>
          <p:cNvPr id="174" name="Google Shape;174;p2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75" name="Google Shape;175;p24"/>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76" name="Google Shape;176;p24"/>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Contribution</a:t>
            </a:r>
            <a:endParaRPr/>
          </a:p>
        </p:txBody>
      </p:sp>
      <p:sp>
        <p:nvSpPr>
          <p:cNvPr id="177" name="Google Shape;177;p24"/>
          <p:cNvSpPr txBox="1"/>
          <p:nvPr>
            <p:ph idx="1" type="body"/>
          </p:nvPr>
        </p:nvSpPr>
        <p:spPr>
          <a:xfrm>
            <a:off x="457200" y="1600200"/>
            <a:ext cx="8223250" cy="4519612"/>
          </a:xfrm>
          <a:prstGeom prst="rect">
            <a:avLst/>
          </a:prstGeom>
          <a:noFill/>
          <a:ln>
            <a:noFill/>
          </a:ln>
        </p:spPr>
        <p:txBody>
          <a:bodyPr anchorCtr="0" anchor="t" bIns="46800" lIns="90000" spcFirstLastPara="1" rIns="90000" wrap="square" tIns="46800">
            <a:noAutofit/>
          </a:bodyPr>
          <a:lstStyle/>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system will contribute a lot of value to the online shopping businesses, E-commerce websites and various small businesses as well.</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Individual sellers can also opt for the system to set it up in their stores.</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People will get a better choice of outfits and apparels thus saving time and wipe out indecisiveness and gain a confidence level.</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82" name="Shape 182"/>
        <p:cNvGrpSpPr/>
        <p:nvPr/>
      </p:nvGrpSpPr>
      <p:grpSpPr>
        <a:xfrm>
          <a:off x="0" y="0"/>
          <a:ext cx="0" cy="0"/>
          <a:chOff x="0" y="0"/>
          <a:chExt cx="0" cy="0"/>
        </a:xfrm>
      </p:grpSpPr>
      <p:sp>
        <p:nvSpPr>
          <p:cNvPr id="183" name="Google Shape;183;p2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84" name="Google Shape;184;p25"/>
          <p:cNvSpPr txBox="1"/>
          <p:nvPr/>
        </p:nvSpPr>
        <p:spPr>
          <a:xfrm>
            <a:off x="457200" y="1600200"/>
            <a:ext cx="86868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85" name="Google Shape;185;p25"/>
          <p:cNvSpPr txBox="1"/>
          <p:nvPr>
            <p:ph type="title"/>
          </p:nvPr>
        </p:nvSpPr>
        <p:spPr>
          <a:xfrm>
            <a:off x="460375" y="277812"/>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Proposed Design/ Method/ Mathematical Model</a:t>
            </a:r>
            <a:endParaRPr/>
          </a:p>
        </p:txBody>
      </p:sp>
      <p:sp>
        <p:nvSpPr>
          <p:cNvPr id="186" name="Google Shape;186;p25"/>
          <p:cNvSpPr txBox="1"/>
          <p:nvPr>
            <p:ph idx="1" type="body"/>
          </p:nvPr>
        </p:nvSpPr>
        <p:spPr>
          <a:xfrm>
            <a:off x="457200" y="1600200"/>
            <a:ext cx="8473500" cy="4988100"/>
          </a:xfrm>
          <a:prstGeom prst="rect">
            <a:avLst/>
          </a:prstGeom>
          <a:noFill/>
          <a:ln>
            <a:noFill/>
          </a:ln>
        </p:spPr>
        <p:txBody>
          <a:bodyPr anchorCtr="0" anchor="t" bIns="46800" lIns="90000" spcFirstLastPara="1" rIns="90000" wrap="square" tIns="46800">
            <a:noAutofit/>
          </a:bodyPr>
          <a:lstStyle/>
          <a:p>
            <a:pPr indent="-381000" lvl="0" marL="457200" rtl="0" algn="l">
              <a:lnSpc>
                <a:spcPct val="115000"/>
              </a:lnSpc>
              <a:spcBef>
                <a:spcPts val="800"/>
              </a:spcBef>
              <a:spcAft>
                <a:spcPts val="0"/>
              </a:spcAft>
              <a:buSzPts val="2400"/>
              <a:buAutoNum type="arabicPeriod"/>
            </a:pPr>
            <a:r>
              <a:rPr b="1" lang="en-US" sz="2400">
                <a:latin typeface="Times New Roman"/>
                <a:ea typeface="Times New Roman"/>
                <a:cs typeface="Times New Roman"/>
                <a:sym typeface="Times New Roman"/>
              </a:rPr>
              <a:t>Skin Tone Detection </a:t>
            </a:r>
            <a:endParaRPr b="1" sz="2400">
              <a:latin typeface="Times New Roman"/>
              <a:ea typeface="Times New Roman"/>
              <a:cs typeface="Times New Roman"/>
              <a:sym typeface="Times New Roman"/>
            </a:endParaRPr>
          </a:p>
          <a:p>
            <a:pPr indent="-361950" lvl="0" marL="457200" rtl="0" algn="l">
              <a:lnSpc>
                <a:spcPct val="150000"/>
              </a:lnSpc>
              <a:spcBef>
                <a:spcPts val="1000"/>
              </a:spcBef>
              <a:spcAft>
                <a:spcPts val="0"/>
              </a:spcAft>
              <a:buSzPts val="2100"/>
              <a:buFont typeface="Times New Roman"/>
              <a:buChar char="●"/>
            </a:pPr>
            <a:r>
              <a:rPr b="1" lang="en-US" sz="2100">
                <a:latin typeface="Times New Roman"/>
                <a:ea typeface="Times New Roman"/>
                <a:cs typeface="Times New Roman"/>
                <a:sym typeface="Times New Roman"/>
              </a:rPr>
              <a:t>HSV</a:t>
            </a:r>
            <a:r>
              <a:rPr b="1" lang="en-US" sz="2100">
                <a:latin typeface="Times New Roman"/>
                <a:ea typeface="Times New Roman"/>
                <a:cs typeface="Times New Roman"/>
                <a:sym typeface="Times New Roman"/>
              </a:rPr>
              <a:t> and YCbCr Color Space -</a:t>
            </a:r>
            <a:r>
              <a:rPr lang="en-US" sz="2100">
                <a:latin typeface="Times New Roman"/>
                <a:ea typeface="Times New Roman"/>
                <a:cs typeface="Times New Roman"/>
                <a:sym typeface="Times New Roman"/>
              </a:rPr>
              <a:t> These are two different </a:t>
            </a:r>
            <a:r>
              <a:rPr lang="en-US" sz="2100">
                <a:latin typeface="Times New Roman"/>
                <a:ea typeface="Times New Roman"/>
                <a:cs typeface="Times New Roman"/>
                <a:sym typeface="Times New Roman"/>
              </a:rPr>
              <a:t>color</a:t>
            </a:r>
            <a:r>
              <a:rPr lang="en-US" sz="2100">
                <a:latin typeface="Times New Roman"/>
                <a:ea typeface="Times New Roman"/>
                <a:cs typeface="Times New Roman"/>
                <a:sym typeface="Times New Roman"/>
              </a:rPr>
              <a:t> model used to determine the image pixel and separate defined threshold pixel. This we used for skin detection. It will separate skin and non-skin pixels in a given image. </a:t>
            </a:r>
            <a:endParaRPr sz="2100">
              <a:latin typeface="Times New Roman"/>
              <a:ea typeface="Times New Roman"/>
              <a:cs typeface="Times New Roman"/>
              <a:sym typeface="Times New Roman"/>
            </a:endParaRPr>
          </a:p>
          <a:p>
            <a:pPr indent="-361950" lvl="0" marL="457200" rtl="0" algn="l">
              <a:lnSpc>
                <a:spcPct val="150000"/>
              </a:lnSpc>
              <a:spcBef>
                <a:spcPts val="0"/>
              </a:spcBef>
              <a:spcAft>
                <a:spcPts val="0"/>
              </a:spcAft>
              <a:buSzPts val="2100"/>
              <a:buFont typeface="Times New Roman"/>
              <a:buChar char="●"/>
            </a:pPr>
            <a:r>
              <a:rPr b="1" lang="en-US" sz="2100">
                <a:latin typeface="Times New Roman"/>
                <a:ea typeface="Times New Roman"/>
                <a:cs typeface="Times New Roman"/>
                <a:sym typeface="Times New Roman"/>
              </a:rPr>
              <a:t>K-Means Clustering Algorithm - </a:t>
            </a:r>
            <a:r>
              <a:rPr lang="en-US" sz="2100">
                <a:latin typeface="Times New Roman"/>
                <a:ea typeface="Times New Roman"/>
                <a:cs typeface="Times New Roman"/>
                <a:sym typeface="Times New Roman"/>
              </a:rPr>
              <a:t>This is unsupervised learning algorithm used to cluster group of data points with similar features in the given data set. We used it to cluster pixel data based on their threshold values.</a:t>
            </a:r>
            <a:endParaRPr sz="2100">
              <a:latin typeface="Times New Roman"/>
              <a:ea typeface="Times New Roman"/>
              <a:cs typeface="Times New Roman"/>
              <a:sym typeface="Times New Roman"/>
            </a:endParaRPr>
          </a:p>
          <a:p>
            <a:pPr indent="-361950" lvl="0" marL="457200" rtl="0" algn="l">
              <a:lnSpc>
                <a:spcPct val="150000"/>
              </a:lnSpc>
              <a:spcBef>
                <a:spcPts val="0"/>
              </a:spcBef>
              <a:spcAft>
                <a:spcPts val="0"/>
              </a:spcAft>
              <a:buSzPts val="2100"/>
              <a:buFont typeface="Times New Roman"/>
              <a:buChar char="●"/>
            </a:pPr>
            <a:r>
              <a:rPr b="1" lang="en-US" sz="2100">
                <a:latin typeface="Times New Roman"/>
                <a:ea typeface="Times New Roman"/>
                <a:cs typeface="Times New Roman"/>
                <a:sym typeface="Times New Roman"/>
              </a:rPr>
              <a:t>openCV - </a:t>
            </a:r>
            <a:r>
              <a:rPr lang="en-US" sz="2100">
                <a:latin typeface="Times New Roman"/>
                <a:ea typeface="Times New Roman"/>
                <a:cs typeface="Times New Roman"/>
                <a:sym typeface="Times New Roman"/>
              </a:rPr>
              <a:t>for image processing.</a:t>
            </a:r>
            <a:endParaRPr sz="2100">
              <a:latin typeface="Times New Roman"/>
              <a:ea typeface="Times New Roman"/>
              <a:cs typeface="Times New Roman"/>
              <a:sym typeface="Times New Roman"/>
            </a:endParaRPr>
          </a:p>
          <a:p>
            <a:pPr indent="0" lvl="0" marL="1371600" rtl="0" algn="l">
              <a:lnSpc>
                <a:spcPct val="100000"/>
              </a:lnSpc>
              <a:spcBef>
                <a:spcPts val="800"/>
              </a:spcBef>
              <a:spcAft>
                <a:spcPts val="0"/>
              </a:spcAft>
              <a:buNone/>
            </a:pPr>
            <a:r>
              <a:t/>
            </a:r>
            <a:endParaRPr b="1"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91" name="Shape 191"/>
        <p:cNvGrpSpPr/>
        <p:nvPr/>
      </p:nvGrpSpPr>
      <p:grpSpPr>
        <a:xfrm>
          <a:off x="0" y="0"/>
          <a:ext cx="0" cy="0"/>
          <a:chOff x="0" y="0"/>
          <a:chExt cx="0" cy="0"/>
        </a:xfrm>
      </p:grpSpPr>
      <p:sp>
        <p:nvSpPr>
          <p:cNvPr id="192" name="Google Shape;192;p2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93" name="Google Shape;193;p26"/>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94" name="Google Shape;194;p26"/>
          <p:cNvSpPr txBox="1"/>
          <p:nvPr>
            <p:ph type="title"/>
          </p:nvPr>
        </p:nvSpPr>
        <p:spPr>
          <a:xfrm>
            <a:off x="460375" y="277812"/>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Proposed Design/ Method/ Mathematical Model</a:t>
            </a:r>
            <a:endParaRPr/>
          </a:p>
        </p:txBody>
      </p:sp>
      <p:sp>
        <p:nvSpPr>
          <p:cNvPr id="195" name="Google Shape;195;p26"/>
          <p:cNvSpPr txBox="1"/>
          <p:nvPr>
            <p:ph idx="1" type="body"/>
          </p:nvPr>
        </p:nvSpPr>
        <p:spPr>
          <a:xfrm>
            <a:off x="457200" y="1600200"/>
            <a:ext cx="8223300" cy="45195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2. Similar Outfits Recommendations</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b="1" sz="24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b="1" lang="en-US" sz="2200">
                <a:latin typeface="Times New Roman"/>
                <a:ea typeface="Times New Roman"/>
                <a:cs typeface="Times New Roman"/>
                <a:sym typeface="Times New Roman"/>
              </a:rPr>
              <a:t>Feidegger dataset</a:t>
            </a:r>
            <a:r>
              <a:rPr lang="en-US" sz="2200">
                <a:latin typeface="Times New Roman"/>
                <a:ea typeface="Times New Roman"/>
                <a:cs typeface="Times New Roman"/>
                <a:sym typeface="Times New Roman"/>
              </a:rPr>
              <a:t> - composed of dress images and related textual descriptions of 8732 high-resolution images.</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Transfer Learning is used for content based recommendations.</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We utilize the pre-trained VGG16 model to extract relevant features from our dress images and build a similarity score on them.</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We pass a dress image to our system, we compute the similarity with all our dresses stored in ‘train’ and then we select the most similar (with the highest similarity scores).</a:t>
            </a:r>
            <a:endParaRPr sz="2200">
              <a:latin typeface="Times New Roman"/>
              <a:ea typeface="Times New Roman"/>
              <a:cs typeface="Times New Roman"/>
              <a:sym typeface="Times New Roman"/>
            </a:endParaRPr>
          </a:p>
          <a:p>
            <a:pPr indent="0" lvl="0" marL="0" rtl="0" algn="l">
              <a:spcBef>
                <a:spcPts val="0"/>
              </a:spcBef>
              <a:spcAft>
                <a:spcPts val="0"/>
              </a:spcAft>
              <a:buClr>
                <a:schemeClr val="dk1"/>
              </a:buClr>
              <a:buSzPts val="3600"/>
              <a:buFont typeface="Arial"/>
              <a:buNone/>
            </a:pPr>
            <a:r>
              <a:t/>
            </a:r>
            <a:endParaRPr b="1" sz="2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00" name="Shape 200"/>
        <p:cNvGrpSpPr/>
        <p:nvPr/>
      </p:nvGrpSpPr>
      <p:grpSpPr>
        <a:xfrm>
          <a:off x="0" y="0"/>
          <a:ext cx="0" cy="0"/>
          <a:chOff x="0" y="0"/>
          <a:chExt cx="0" cy="0"/>
        </a:xfrm>
      </p:grpSpPr>
      <p:sp>
        <p:nvSpPr>
          <p:cNvPr id="201" name="Google Shape;201;p2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02" name="Google Shape;202;p27"/>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03" name="Google Shape;203;p27"/>
          <p:cNvSpPr txBox="1"/>
          <p:nvPr>
            <p:ph type="title"/>
          </p:nvPr>
        </p:nvSpPr>
        <p:spPr>
          <a:xfrm>
            <a:off x="460375" y="277812"/>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Proposed Design/ Method/ Mathematical Model</a:t>
            </a:r>
            <a:endParaRPr/>
          </a:p>
        </p:txBody>
      </p:sp>
      <p:sp>
        <p:nvSpPr>
          <p:cNvPr id="204" name="Google Shape;204;p27"/>
          <p:cNvSpPr txBox="1"/>
          <p:nvPr>
            <p:ph idx="1" type="body"/>
          </p:nvPr>
        </p:nvSpPr>
        <p:spPr>
          <a:xfrm>
            <a:off x="457200" y="1219200"/>
            <a:ext cx="8223300" cy="45195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800"/>
              </a:spcBef>
              <a:spcAft>
                <a:spcPts val="0"/>
              </a:spcAft>
              <a:buNone/>
            </a:pPr>
            <a:r>
              <a:rPr b="1" lang="en-US" sz="2400">
                <a:latin typeface="Times New Roman"/>
                <a:ea typeface="Times New Roman"/>
                <a:cs typeface="Times New Roman"/>
                <a:sym typeface="Times New Roman"/>
              </a:rPr>
              <a:t>3. Virtual - Try On</a:t>
            </a:r>
            <a:endParaRPr b="1" sz="2400">
              <a:latin typeface="Times New Roman"/>
              <a:ea typeface="Times New Roman"/>
              <a:cs typeface="Times New Roman"/>
              <a:sym typeface="Times New Roman"/>
            </a:endParaRPr>
          </a:p>
          <a:p>
            <a:pPr indent="-361950" lvl="0" marL="914400" rtl="0" algn="l">
              <a:lnSpc>
                <a:spcPct val="115000"/>
              </a:lnSpc>
              <a:spcBef>
                <a:spcPts val="1000"/>
              </a:spcBef>
              <a:spcAft>
                <a:spcPts val="0"/>
              </a:spcAft>
              <a:buSzPts val="2100"/>
              <a:buFont typeface="Times New Roman"/>
              <a:buChar char="●"/>
            </a:pPr>
            <a:r>
              <a:rPr lang="en-US" sz="2100">
                <a:latin typeface="Times New Roman"/>
                <a:ea typeface="Times New Roman"/>
                <a:cs typeface="Times New Roman"/>
                <a:sym typeface="Times New Roman"/>
              </a:rPr>
              <a:t>The live video stream is captured on the user side using OpenCV.</a:t>
            </a:r>
            <a:endParaRPr sz="21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2100">
              <a:latin typeface="Times New Roman"/>
              <a:ea typeface="Times New Roman"/>
              <a:cs typeface="Times New Roman"/>
              <a:sym typeface="Times New Roman"/>
            </a:endParaRPr>
          </a:p>
          <a:p>
            <a:pPr indent="-361950" lvl="0" marL="9144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Then all clothes to be tried on are read. </a:t>
            </a:r>
            <a:endParaRPr sz="21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2100">
              <a:latin typeface="Times New Roman"/>
              <a:ea typeface="Times New Roman"/>
              <a:cs typeface="Times New Roman"/>
              <a:sym typeface="Times New Roman"/>
            </a:endParaRPr>
          </a:p>
          <a:p>
            <a:pPr indent="-361950" lvl="0" marL="9144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The person in the video stream is detected using Object detection.</a:t>
            </a:r>
            <a:endParaRPr sz="21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2100">
              <a:latin typeface="Times New Roman"/>
              <a:ea typeface="Times New Roman"/>
              <a:cs typeface="Times New Roman"/>
              <a:sym typeface="Times New Roman"/>
            </a:endParaRPr>
          </a:p>
          <a:p>
            <a:pPr indent="-361950" lvl="0" marL="9144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Then the HoughCircles formula is used for estimating the size of the clothes for further resizing.</a:t>
            </a:r>
            <a:endParaRPr sz="21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2100">
              <a:latin typeface="Times New Roman"/>
              <a:ea typeface="Times New Roman"/>
              <a:cs typeface="Times New Roman"/>
              <a:sym typeface="Times New Roman"/>
            </a:endParaRPr>
          </a:p>
          <a:p>
            <a:pPr indent="-361950" lvl="0" marL="9144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The user can move back or forward to check out different clothes.</a:t>
            </a:r>
            <a:endParaRPr sz="21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2100">
              <a:latin typeface="Times New Roman"/>
              <a:ea typeface="Times New Roman"/>
              <a:cs typeface="Times New Roman"/>
              <a:sym typeface="Times New Roman"/>
            </a:endParaRPr>
          </a:p>
          <a:p>
            <a:pPr indent="-361950" lvl="0" marL="9144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If the user wants to save a screenshot then he/she can also do so.</a:t>
            </a:r>
            <a:endParaRPr sz="21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09" name="Shape 209"/>
        <p:cNvGrpSpPr/>
        <p:nvPr/>
      </p:nvGrpSpPr>
      <p:grpSpPr>
        <a:xfrm>
          <a:off x="0" y="0"/>
          <a:ext cx="0" cy="0"/>
          <a:chOff x="0" y="0"/>
          <a:chExt cx="0" cy="0"/>
        </a:xfrm>
      </p:grpSpPr>
      <p:sp>
        <p:nvSpPr>
          <p:cNvPr id="210" name="Google Shape;210;p2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11" name="Google Shape;211;p28"/>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12" name="Google Shape;212;p28"/>
          <p:cNvSpPr txBox="1"/>
          <p:nvPr>
            <p:ph type="title"/>
          </p:nvPr>
        </p:nvSpPr>
        <p:spPr>
          <a:xfrm>
            <a:off x="460375" y="277812"/>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Proposed Design/ Method/ Mathematical Model</a:t>
            </a:r>
            <a:endParaRPr/>
          </a:p>
        </p:txBody>
      </p:sp>
      <p:sp>
        <p:nvSpPr>
          <p:cNvPr id="213" name="Google Shape;213;p28"/>
          <p:cNvSpPr txBox="1"/>
          <p:nvPr>
            <p:ph idx="1" type="body"/>
          </p:nvPr>
        </p:nvSpPr>
        <p:spPr>
          <a:xfrm>
            <a:off x="457200" y="1219200"/>
            <a:ext cx="8223300" cy="45195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800"/>
              </a:spcBef>
              <a:spcAft>
                <a:spcPts val="0"/>
              </a:spcAft>
              <a:buNone/>
            </a:pPr>
            <a:r>
              <a:rPr b="1" lang="en-US" sz="2400">
                <a:latin typeface="Times New Roman"/>
                <a:ea typeface="Times New Roman"/>
                <a:cs typeface="Times New Roman"/>
                <a:sym typeface="Times New Roman"/>
              </a:rPr>
              <a:t>4</a:t>
            </a:r>
            <a:r>
              <a:rPr b="1" lang="en-US" sz="2400">
                <a:latin typeface="Times New Roman"/>
                <a:ea typeface="Times New Roman"/>
                <a:cs typeface="Times New Roman"/>
                <a:sym typeface="Times New Roman"/>
              </a:rPr>
              <a:t>. Weather based recommendations</a:t>
            </a:r>
            <a:endParaRPr b="1" sz="2400">
              <a:latin typeface="Times New Roman"/>
              <a:ea typeface="Times New Roman"/>
              <a:cs typeface="Times New Roman"/>
              <a:sym typeface="Times New Roman"/>
            </a:endParaRPr>
          </a:p>
          <a:p>
            <a:pPr indent="-368300" lvl="0" marL="914400" rtl="0" algn="l">
              <a:lnSpc>
                <a:spcPct val="115000"/>
              </a:lnSpc>
              <a:spcBef>
                <a:spcPts val="1000"/>
              </a:spcBef>
              <a:spcAft>
                <a:spcPts val="0"/>
              </a:spcAft>
              <a:buSzPts val="2200"/>
              <a:buFont typeface="Times New Roman"/>
              <a:buChar char="●"/>
            </a:pPr>
            <a:r>
              <a:rPr b="1" lang="en-US" sz="2200">
                <a:latin typeface="Times New Roman"/>
                <a:ea typeface="Times New Roman"/>
                <a:cs typeface="Times New Roman"/>
                <a:sym typeface="Times New Roman"/>
              </a:rPr>
              <a:t>DeepFashion dataset - </a:t>
            </a:r>
            <a:r>
              <a:rPr lang="en-US" sz="2200">
                <a:latin typeface="Times New Roman"/>
                <a:ea typeface="Times New Roman"/>
                <a:cs typeface="Times New Roman"/>
                <a:sym typeface="Times New Roman"/>
              </a:rPr>
              <a:t>280K fashion images across 46 categories.</a:t>
            </a:r>
            <a:endParaRPr sz="2200">
              <a:latin typeface="Times New Roman"/>
              <a:ea typeface="Times New Roman"/>
              <a:cs typeface="Times New Roman"/>
              <a:sym typeface="Times New Roman"/>
            </a:endParaRPr>
          </a:p>
          <a:p>
            <a:pPr indent="-368300" lvl="0" marL="914400" rtl="0" algn="l">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Seasons considered - Winter, Summer, Spring, Autumn.</a:t>
            </a:r>
            <a:endParaRPr sz="2200">
              <a:latin typeface="Times New Roman"/>
              <a:ea typeface="Times New Roman"/>
              <a:cs typeface="Times New Roman"/>
              <a:sym typeface="Times New Roman"/>
            </a:endParaRPr>
          </a:p>
          <a:p>
            <a:pPr indent="-368300" lvl="0" marL="914400" rtl="0" algn="l">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For recommendations, Convolutional Neural Networks(CNN) with transfer learning from ResNet and approximate nearest neighbors algorithm is used.</a:t>
            </a:r>
            <a:endParaRPr sz="2200">
              <a:latin typeface="Times New Roman"/>
              <a:ea typeface="Times New Roman"/>
              <a:cs typeface="Times New Roman"/>
              <a:sym typeface="Times New Roman"/>
            </a:endParaRPr>
          </a:p>
          <a:p>
            <a:pPr indent="-368300" lvl="0" marL="914400" rtl="0" algn="l">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We then pass a set of season-wise images to the model for generating similar recommendations.</a:t>
            </a:r>
            <a:endParaRPr sz="2200">
              <a:latin typeface="Times New Roman"/>
              <a:ea typeface="Times New Roman"/>
              <a:cs typeface="Times New Roman"/>
              <a:sym typeface="Times New Roman"/>
            </a:endParaRPr>
          </a:p>
          <a:p>
            <a:pPr indent="-368300" lvl="0" marL="914400" rtl="0" algn="l">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Centroid embeddings will then merge all the seed images into one representation by averaging the values across all dimensions. </a:t>
            </a:r>
            <a:endParaRPr sz="2200">
              <a:latin typeface="Times New Roman"/>
              <a:ea typeface="Times New Roman"/>
              <a:cs typeface="Times New Roman"/>
              <a:sym typeface="Times New Roman"/>
            </a:endParaRPr>
          </a:p>
          <a:p>
            <a:pPr indent="-368300" lvl="0" marL="914400" rtl="0" algn="l">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Finally, Approximate nearest neighbors is applied to return outfits closest to the representation.</a:t>
            </a:r>
            <a:endParaRPr sz="22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18" name="Shape 218"/>
        <p:cNvGrpSpPr/>
        <p:nvPr/>
      </p:nvGrpSpPr>
      <p:grpSpPr>
        <a:xfrm>
          <a:off x="0" y="0"/>
          <a:ext cx="0" cy="0"/>
          <a:chOff x="0" y="0"/>
          <a:chExt cx="0" cy="0"/>
        </a:xfrm>
      </p:grpSpPr>
      <p:sp>
        <p:nvSpPr>
          <p:cNvPr id="219" name="Google Shape;219;p2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20" name="Google Shape;220;p29"/>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21" name="Google Shape;221;p29"/>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Implementation</a:t>
            </a:r>
            <a:endParaRPr/>
          </a:p>
        </p:txBody>
      </p:sp>
      <p:sp>
        <p:nvSpPr>
          <p:cNvPr id="222" name="Google Shape;222;p29"/>
          <p:cNvSpPr txBox="1"/>
          <p:nvPr>
            <p:ph idx="1" type="body"/>
          </p:nvPr>
        </p:nvSpPr>
        <p:spPr>
          <a:xfrm>
            <a:off x="335250" y="1417625"/>
            <a:ext cx="8696400" cy="5288700"/>
          </a:xfrm>
          <a:prstGeom prst="rect">
            <a:avLst/>
          </a:prstGeom>
          <a:noFill/>
          <a:ln>
            <a:noFill/>
          </a:ln>
        </p:spPr>
        <p:txBody>
          <a:bodyPr anchorCtr="0" anchor="t" bIns="46800" lIns="90000" spcFirstLastPara="1" rIns="90000" wrap="square" tIns="46800">
            <a:noAutofit/>
          </a:bodyPr>
          <a:lstStyle/>
          <a:p>
            <a:pPr indent="-381000" lvl="0" marL="457200" rtl="0" algn="l">
              <a:lnSpc>
                <a:spcPct val="100000"/>
              </a:lnSpc>
              <a:spcBef>
                <a:spcPts val="0"/>
              </a:spcBef>
              <a:spcAft>
                <a:spcPts val="0"/>
              </a:spcAft>
              <a:buSzPts val="2400"/>
              <a:buAutoNum type="arabicPeriod"/>
            </a:pPr>
            <a:r>
              <a:rPr b="1" lang="en-US" sz="2400">
                <a:latin typeface="Times New Roman"/>
                <a:ea typeface="Times New Roman"/>
                <a:cs typeface="Times New Roman"/>
                <a:sym typeface="Times New Roman"/>
              </a:rPr>
              <a:t>Skin  Tone Detection </a:t>
            </a:r>
            <a:endParaRPr b="1" sz="2400">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Implemented using Python, numpy, matplotlib, sklearn, etc.</a:t>
            </a:r>
            <a:endParaRPr sz="2400">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openCV is used to read the given images. </a:t>
            </a:r>
            <a:endParaRPr sz="2400">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First we detect skin by using HSV &amp; YCbCr color space.</a:t>
            </a:r>
            <a:endParaRPr sz="2400">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RGB image is converted into HSV and YCbCr value</a:t>
            </a:r>
            <a:endParaRPr sz="2400">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HSV (Hue, Saturation, Value) and YCbCr (Luminance, Chrominance) color models. </a:t>
            </a:r>
            <a:endParaRPr sz="2400">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We use this two models combined to improve recognition of skin pixel.</a:t>
            </a:r>
            <a:endParaRPr sz="2400">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100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a:t>
            </a:r>
            <a:r>
              <a:rPr lang="en-US" sz="2400">
                <a:solidFill>
                  <a:schemeClr val="dk1"/>
                </a:solidFill>
                <a:latin typeface="Times New Roman"/>
                <a:ea typeface="Times New Roman"/>
                <a:cs typeface="Times New Roman"/>
                <a:sym typeface="Times New Roman"/>
              </a:rPr>
              <a:t>HSV and YCbCr value of each pixel compare to standard values of skin pixel.</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27" name="Shape 227"/>
        <p:cNvGrpSpPr/>
        <p:nvPr/>
      </p:nvGrpSpPr>
      <p:grpSpPr>
        <a:xfrm>
          <a:off x="0" y="0"/>
          <a:ext cx="0" cy="0"/>
          <a:chOff x="0" y="0"/>
          <a:chExt cx="0" cy="0"/>
        </a:xfrm>
      </p:grpSpPr>
      <p:sp>
        <p:nvSpPr>
          <p:cNvPr id="228" name="Google Shape;228;p30"/>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29" name="Google Shape;229;p30"/>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30" name="Google Shape;230;p30"/>
          <p:cNvSpPr txBox="1"/>
          <p:nvPr>
            <p:ph type="title"/>
          </p:nvPr>
        </p:nvSpPr>
        <p:spPr>
          <a:xfrm>
            <a:off x="460350" y="110212"/>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Implementation</a:t>
            </a:r>
            <a:endParaRPr/>
          </a:p>
        </p:txBody>
      </p:sp>
      <p:sp>
        <p:nvSpPr>
          <p:cNvPr id="231" name="Google Shape;231;p30"/>
          <p:cNvSpPr txBox="1"/>
          <p:nvPr>
            <p:ph idx="1" type="body"/>
          </p:nvPr>
        </p:nvSpPr>
        <p:spPr>
          <a:xfrm>
            <a:off x="261750" y="1246900"/>
            <a:ext cx="8620500" cy="5510100"/>
          </a:xfrm>
          <a:prstGeom prst="rect">
            <a:avLst/>
          </a:prstGeom>
          <a:noFill/>
          <a:ln>
            <a:noFill/>
          </a:ln>
        </p:spPr>
        <p:txBody>
          <a:bodyPr anchorCtr="0" anchor="t" bIns="46800" lIns="90000" spcFirstLastPara="1" rIns="90000" wrap="square" tIns="46800">
            <a:noAutofit/>
          </a:bodyPr>
          <a:lstStyle/>
          <a:p>
            <a:pPr indent="-381000" lvl="0" marL="457200" rtl="0" algn="l">
              <a:lnSpc>
                <a:spcPct val="100000"/>
              </a:lnSpc>
              <a:spcBef>
                <a:spcPts val="0"/>
              </a:spcBef>
              <a:spcAft>
                <a:spcPts val="0"/>
              </a:spcAft>
              <a:buSzPts val="2400"/>
              <a:buAutoNum type="arabicPeriod"/>
            </a:pPr>
            <a:r>
              <a:rPr b="1" lang="en-US" sz="2400">
                <a:latin typeface="Times New Roman"/>
                <a:ea typeface="Times New Roman"/>
                <a:cs typeface="Times New Roman"/>
                <a:sym typeface="Times New Roman"/>
              </a:rPr>
              <a:t>Skin  Tone Detection </a:t>
            </a:r>
            <a:endParaRPr b="1" sz="2400">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ranges for a skin pixel used in this algorithm are as follows:</a:t>
            </a:r>
            <a:endParaRPr sz="2400">
              <a:solidFill>
                <a:schemeClr val="dk1"/>
              </a:solidFill>
              <a:latin typeface="Times New Roman"/>
              <a:ea typeface="Times New Roman"/>
              <a:cs typeface="Times New Roman"/>
              <a:sym typeface="Times New Roman"/>
            </a:endParaRPr>
          </a:p>
          <a:p>
            <a:pPr indent="0" lvl="0" marL="0" rtl="0" algn="ctr">
              <a:spcBef>
                <a:spcPts val="1000"/>
              </a:spcBef>
              <a:spcAft>
                <a:spcPts val="0"/>
              </a:spcAft>
              <a:buNone/>
            </a:pPr>
            <a:r>
              <a:rPr b="1" lang="en-US" sz="2400">
                <a:solidFill>
                  <a:schemeClr val="dk1"/>
                </a:solidFill>
                <a:latin typeface="Times New Roman"/>
                <a:ea typeface="Times New Roman"/>
                <a:cs typeface="Times New Roman"/>
                <a:sym typeface="Times New Roman"/>
              </a:rPr>
              <a:t> </a:t>
            </a:r>
            <a:r>
              <a:rPr b="1" lang="en-US" sz="2100">
                <a:solidFill>
                  <a:schemeClr val="dk1"/>
                </a:solidFill>
                <a:latin typeface="Times New Roman"/>
                <a:ea typeface="Times New Roman"/>
                <a:cs typeface="Times New Roman"/>
                <a:sym typeface="Times New Roman"/>
              </a:rPr>
              <a:t>0 &lt;= H &lt;= 17  and  15 &lt;= S &lt;= 170   and   0 &lt;= V &lt;= 255</a:t>
            </a:r>
            <a:endParaRPr b="1" sz="2100">
              <a:solidFill>
                <a:schemeClr val="dk1"/>
              </a:solidFill>
              <a:latin typeface="Times New Roman"/>
              <a:ea typeface="Times New Roman"/>
              <a:cs typeface="Times New Roman"/>
              <a:sym typeface="Times New Roman"/>
            </a:endParaRPr>
          </a:p>
          <a:p>
            <a:pPr indent="0" lvl="0" marL="457200" rtl="0" algn="ctr">
              <a:spcBef>
                <a:spcPts val="1000"/>
              </a:spcBef>
              <a:spcAft>
                <a:spcPts val="0"/>
              </a:spcAft>
              <a:buNone/>
            </a:pPr>
            <a:r>
              <a:rPr b="1" lang="en-US" sz="2100">
                <a:solidFill>
                  <a:schemeClr val="dk1"/>
                </a:solidFill>
                <a:latin typeface="Times New Roman"/>
                <a:ea typeface="Times New Roman"/>
                <a:cs typeface="Times New Roman"/>
                <a:sym typeface="Times New Roman"/>
              </a:rPr>
              <a:t>			and		</a:t>
            </a:r>
            <a:endParaRPr b="1" sz="2100">
              <a:solidFill>
                <a:schemeClr val="dk1"/>
              </a:solidFill>
              <a:latin typeface="Times New Roman"/>
              <a:ea typeface="Times New Roman"/>
              <a:cs typeface="Times New Roman"/>
              <a:sym typeface="Times New Roman"/>
            </a:endParaRPr>
          </a:p>
          <a:p>
            <a:pPr indent="0" lvl="0" marL="0" rtl="0" algn="ctr">
              <a:lnSpc>
                <a:spcPct val="145000"/>
              </a:lnSpc>
              <a:spcBef>
                <a:spcPts val="1000"/>
              </a:spcBef>
              <a:spcAft>
                <a:spcPts val="0"/>
              </a:spcAft>
              <a:buNone/>
            </a:pPr>
            <a:r>
              <a:rPr b="1" lang="en-US" sz="2100">
                <a:solidFill>
                  <a:schemeClr val="dk1"/>
                </a:solidFill>
                <a:latin typeface="Times New Roman"/>
                <a:ea typeface="Times New Roman"/>
                <a:cs typeface="Times New Roman"/>
                <a:sym typeface="Times New Roman"/>
              </a:rPr>
              <a:t>0 &lt;= Y &lt;= 255  and   135 &lt;= Cr &lt;= 180  and  85 &lt;= Cb &lt;= 135</a:t>
            </a:r>
            <a:endParaRPr b="1" sz="2100">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Find the Dominant Colors - We used the K-Mean Clustering Algorithm. </a:t>
            </a:r>
            <a:r>
              <a:rPr b="1" i="1" lang="en-US" sz="2400">
                <a:latin typeface="Times New Roman"/>
                <a:ea typeface="Times New Roman"/>
                <a:cs typeface="Times New Roman"/>
                <a:sym typeface="Times New Roman"/>
              </a:rPr>
              <a:t>KMeans Clustering</a:t>
            </a:r>
            <a:r>
              <a:rPr lang="en-US" sz="2400">
                <a:latin typeface="Times New Roman"/>
                <a:ea typeface="Times New Roman"/>
                <a:cs typeface="Times New Roman"/>
                <a:sym typeface="Times New Roman"/>
              </a:rPr>
              <a:t> is used to cluster the pixel data based on their threshold values.</a:t>
            </a:r>
            <a:endParaRPr sz="2400">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Further skin tone will be classified by particular threshold values.</a:t>
            </a:r>
            <a:endParaRPr sz="2400">
              <a:latin typeface="Times New Roman"/>
              <a:ea typeface="Times New Roman"/>
              <a:cs typeface="Times New Roman"/>
              <a:sym typeface="Times New Roman"/>
            </a:endParaRPr>
          </a:p>
          <a:p>
            <a:pPr indent="-381000" lvl="0" marL="457200" rtl="0" algn="l">
              <a:lnSpc>
                <a:spcPct val="100000"/>
              </a:lnSpc>
              <a:spcBef>
                <a:spcPts val="1000"/>
              </a:spcBef>
              <a:spcAft>
                <a:spcPts val="100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Defined five skin tones - Fair, Wheatish, Medium Brown, Brown, Dark Brown.</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36" name="Shape 236"/>
        <p:cNvGrpSpPr/>
        <p:nvPr/>
      </p:nvGrpSpPr>
      <p:grpSpPr>
        <a:xfrm>
          <a:off x="0" y="0"/>
          <a:ext cx="0" cy="0"/>
          <a:chOff x="0" y="0"/>
          <a:chExt cx="0" cy="0"/>
        </a:xfrm>
      </p:grpSpPr>
      <p:sp>
        <p:nvSpPr>
          <p:cNvPr id="237" name="Google Shape;237;p3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38" name="Google Shape;238;p31"/>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39" name="Google Shape;239;p31"/>
          <p:cNvSpPr txBox="1"/>
          <p:nvPr>
            <p:ph type="title"/>
          </p:nvPr>
        </p:nvSpPr>
        <p:spPr>
          <a:xfrm>
            <a:off x="460350" y="110212"/>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Implementation</a:t>
            </a:r>
            <a:endParaRPr/>
          </a:p>
        </p:txBody>
      </p:sp>
      <p:sp>
        <p:nvSpPr>
          <p:cNvPr id="240" name="Google Shape;240;p31"/>
          <p:cNvSpPr txBox="1"/>
          <p:nvPr>
            <p:ph idx="1" type="body"/>
          </p:nvPr>
        </p:nvSpPr>
        <p:spPr>
          <a:xfrm>
            <a:off x="261750" y="1246900"/>
            <a:ext cx="8620500" cy="55101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None/>
            </a:pPr>
            <a:r>
              <a:rPr b="1" lang="en-US" sz="2400">
                <a:latin typeface="Times New Roman"/>
                <a:ea typeface="Times New Roman"/>
                <a:cs typeface="Times New Roman"/>
                <a:sym typeface="Times New Roman"/>
              </a:rPr>
              <a:t>2.  Outfit Color Recommendation</a:t>
            </a:r>
            <a:endParaRPr b="1" sz="2400">
              <a:latin typeface="Times New Roman"/>
              <a:ea typeface="Times New Roman"/>
              <a:cs typeface="Times New Roman"/>
              <a:sym typeface="Times New Roman"/>
            </a:endParaRPr>
          </a:p>
          <a:p>
            <a:pPr indent="-381000" lvl="0" marL="457200" rtl="0" algn="l">
              <a:lnSpc>
                <a:spcPct val="15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Skin tone classification module pass the tone to this module.</a:t>
            </a:r>
            <a:endParaRPr sz="2400">
              <a:latin typeface="Times New Roman"/>
              <a:ea typeface="Times New Roman"/>
              <a:cs typeface="Times New Roman"/>
              <a:sym typeface="Times New Roman"/>
            </a:endParaRPr>
          </a:p>
          <a:p>
            <a:pPr indent="-381000" lvl="0" marL="457200" rtl="0" algn="l">
              <a:lnSpc>
                <a:spcPct val="15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Based on that we defined specific outfit colors to particular skin tone.</a:t>
            </a:r>
            <a:endParaRPr sz="2400">
              <a:latin typeface="Times New Roman"/>
              <a:ea typeface="Times New Roman"/>
              <a:cs typeface="Times New Roman"/>
              <a:sym typeface="Times New Roman"/>
            </a:endParaRPr>
          </a:p>
          <a:p>
            <a:pPr indent="-381000" lvl="0" marL="457200" rtl="0" algn="l">
              <a:lnSpc>
                <a:spcPct val="15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Used  </a:t>
            </a:r>
            <a:r>
              <a:rPr b="1" lang="en-US" sz="2400">
                <a:latin typeface="Times New Roman"/>
                <a:ea typeface="Times New Roman"/>
                <a:cs typeface="Times New Roman"/>
                <a:sym typeface="Times New Roman"/>
              </a:rPr>
              <a:t>“</a:t>
            </a:r>
            <a:r>
              <a:rPr b="1" lang="en-US" sz="2400">
                <a:latin typeface="Times New Roman"/>
                <a:ea typeface="Times New Roman"/>
                <a:cs typeface="Times New Roman"/>
                <a:sym typeface="Times New Roman"/>
              </a:rPr>
              <a:t>men-formal-shirts.csv” </a:t>
            </a:r>
            <a:r>
              <a:rPr lang="en-US" sz="2400">
                <a:latin typeface="Times New Roman"/>
                <a:ea typeface="Times New Roman"/>
                <a:cs typeface="Times New Roman"/>
                <a:sym typeface="Times New Roman"/>
              </a:rPr>
              <a:t>dataset.</a:t>
            </a:r>
            <a:endParaRPr sz="2400">
              <a:latin typeface="Times New Roman"/>
              <a:ea typeface="Times New Roman"/>
              <a:cs typeface="Times New Roman"/>
              <a:sym typeface="Times New Roman"/>
            </a:endParaRPr>
          </a:p>
          <a:p>
            <a:pPr indent="-381000" lvl="0" marL="457200" rtl="0" algn="l">
              <a:lnSpc>
                <a:spcPct val="15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In the dataset we considered attributes like “Description &amp; Color” to get the color name from this column.</a:t>
            </a:r>
            <a:endParaRPr sz="2400">
              <a:latin typeface="Times New Roman"/>
              <a:ea typeface="Times New Roman"/>
              <a:cs typeface="Times New Roman"/>
              <a:sym typeface="Times New Roman"/>
            </a:endParaRPr>
          </a:p>
          <a:p>
            <a:pPr indent="-381000" lvl="0" marL="457200" rtl="0" algn="l">
              <a:lnSpc>
                <a:spcPct val="150000"/>
              </a:lnSpc>
              <a:spcBef>
                <a:spcPts val="1000"/>
              </a:spcBef>
              <a:spcAft>
                <a:spcPts val="1000"/>
              </a:spcAft>
              <a:buSzPts val="2400"/>
              <a:buFont typeface="Times New Roman"/>
              <a:buChar char="●"/>
            </a:pPr>
            <a:r>
              <a:rPr lang="en-US" sz="2400">
                <a:solidFill>
                  <a:schemeClr val="dk1"/>
                </a:solidFill>
                <a:latin typeface="Times New Roman"/>
                <a:ea typeface="Times New Roman"/>
                <a:cs typeface="Times New Roman"/>
                <a:sym typeface="Times New Roman"/>
              </a:rPr>
              <a:t>Accordingly outfits will be shown to the user by getting images from the dataset and using matplotlib images will be plotted. </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89" name="Shape 89"/>
        <p:cNvGrpSpPr/>
        <p:nvPr/>
      </p:nvGrpSpPr>
      <p:grpSpPr>
        <a:xfrm>
          <a:off x="0" y="0"/>
          <a:ext cx="0" cy="0"/>
          <a:chOff x="0" y="0"/>
          <a:chExt cx="0" cy="0"/>
        </a:xfrm>
      </p:grpSpPr>
      <p:sp>
        <p:nvSpPr>
          <p:cNvPr id="90" name="Google Shape;90;p14"/>
          <p:cNvSpPr txBox="1"/>
          <p:nvPr/>
        </p:nvSpPr>
        <p:spPr>
          <a:xfrm>
            <a:off x="554850" y="534000"/>
            <a:ext cx="8034300" cy="6324000"/>
          </a:xfrm>
          <a:prstGeom prst="rect">
            <a:avLst/>
          </a:prstGeom>
          <a:noFill/>
          <a:ln>
            <a:noFill/>
          </a:ln>
        </p:spPr>
        <p:txBody>
          <a:bodyPr anchorCtr="0" anchor="t" bIns="46800" lIns="90000" spcFirstLastPara="1" rIns="90000" wrap="square" tIns="46800">
            <a:noAutofit/>
          </a:bodyPr>
          <a:lstStyle/>
          <a:p>
            <a:pPr indent="0" lvl="0" marL="0" rtl="0" algn="ctr">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A  PRESENTATION  ON </a:t>
            </a:r>
            <a:endParaRPr>
              <a:solidFill>
                <a:schemeClr val="dk1"/>
              </a:solidFill>
            </a:endParaRPr>
          </a:p>
          <a:p>
            <a:pPr indent="0" lvl="0" marL="0" rtl="0" algn="ctr">
              <a:spcBef>
                <a:spcPts val="0"/>
              </a:spcBef>
              <a:spcAft>
                <a:spcPts val="0"/>
              </a:spcAft>
              <a:buClr>
                <a:schemeClr val="lt1"/>
              </a:buClr>
              <a:buSzPts val="1800"/>
              <a:buFont typeface="Calibri"/>
              <a:buNone/>
            </a:pPr>
            <a:r>
              <a:t/>
            </a:r>
            <a:endParaRPr b="1" sz="1800">
              <a:solidFill>
                <a:srgbClr val="C00000"/>
              </a:solidFill>
              <a:latin typeface="Times New Roman"/>
              <a:ea typeface="Times New Roman"/>
              <a:cs typeface="Times New Roman"/>
              <a:sym typeface="Times New Roman"/>
            </a:endParaRPr>
          </a:p>
          <a:p>
            <a:pPr indent="0" lvl="0" marL="0" rtl="0" algn="ctr">
              <a:spcBef>
                <a:spcPts val="0"/>
              </a:spcBef>
              <a:spcAft>
                <a:spcPts val="0"/>
              </a:spcAft>
              <a:buClr>
                <a:schemeClr val="lt1"/>
              </a:buClr>
              <a:buSzPts val="1800"/>
              <a:buFont typeface="Calibri"/>
              <a:buNone/>
            </a:pPr>
            <a:r>
              <a:t/>
            </a:r>
            <a:endParaRPr sz="1800">
              <a:solidFill>
                <a:srgbClr val="C00000"/>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“Pocket Fashionista - A Complexion based Outfit Color Advisor using Neural Networks”</a:t>
            </a:r>
            <a:endParaRPr>
              <a:solidFill>
                <a:schemeClr val="dk1"/>
              </a:solidFill>
            </a:endParaRPr>
          </a:p>
          <a:p>
            <a:pPr indent="0" lvl="0" marL="0" rtl="0" algn="ctr">
              <a:spcBef>
                <a:spcPts val="0"/>
              </a:spcBef>
              <a:spcAft>
                <a:spcPts val="0"/>
              </a:spcAft>
              <a:buClr>
                <a:schemeClr val="dk1"/>
              </a:buClr>
              <a:buSzPts val="3200"/>
              <a:buFont typeface="Times New Roman"/>
              <a:buNone/>
            </a:pPr>
            <a:r>
              <a:t/>
            </a:r>
            <a:endParaRPr>
              <a:solidFill>
                <a:schemeClr val="dk1"/>
              </a:solidFill>
            </a:endParaRPr>
          </a:p>
          <a:p>
            <a:pPr indent="0" lvl="0" marL="0" rtl="0" algn="ctr">
              <a:spcBef>
                <a:spcPts val="0"/>
              </a:spcBef>
              <a:spcAft>
                <a:spcPts val="0"/>
              </a:spcAft>
              <a:buClr>
                <a:schemeClr val="lt1"/>
              </a:buClr>
              <a:buSzPts val="1800"/>
              <a:buFont typeface="Calibri"/>
              <a:buNone/>
            </a:pPr>
            <a:r>
              <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By</a:t>
            </a:r>
            <a:r>
              <a:rPr b="1" lang="en-US" sz="1800">
                <a:solidFill>
                  <a:schemeClr val="dk1"/>
                </a:solidFill>
                <a:latin typeface="Times New Roman"/>
                <a:ea typeface="Times New Roman"/>
                <a:cs typeface="Times New Roman"/>
                <a:sym typeface="Times New Roman"/>
              </a:rPr>
              <a:t> </a:t>
            </a:r>
            <a:endParaRPr>
              <a:solidFill>
                <a:schemeClr val="dk1"/>
              </a:solidFill>
            </a:endParaRPr>
          </a:p>
          <a:p>
            <a:pPr indent="0" lvl="0" marL="0" rtl="0" algn="ctr">
              <a:spcBef>
                <a:spcPts val="0"/>
              </a:spcBef>
              <a:spcAft>
                <a:spcPts val="0"/>
              </a:spcAft>
              <a:buClr>
                <a:schemeClr val="lt1"/>
              </a:buClr>
              <a:buSzPts val="1800"/>
              <a:buFont typeface="Calibri"/>
              <a:buNone/>
            </a:pPr>
            <a:r>
              <a:t/>
            </a:r>
            <a:endParaRPr sz="18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Tejashri Wagh - 2018230077</a:t>
            </a:r>
            <a:endParaRPr>
              <a:solidFill>
                <a:schemeClr val="dk1"/>
              </a:solidFill>
            </a:endParaRPr>
          </a:p>
          <a:p>
            <a:pPr indent="0" lvl="0" marL="0" rtl="0" algn="ctr">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 Anisha Gharat - 2018230071</a:t>
            </a:r>
            <a:endParaRPr>
              <a:solidFill>
                <a:schemeClr val="dk1"/>
              </a:solidFill>
            </a:endParaRPr>
          </a:p>
          <a:p>
            <a:pPr indent="0" lvl="0" marL="0" rtl="0" algn="ctr">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 Siddesh Sonawane - 2017130059</a:t>
            </a:r>
            <a:endParaRPr>
              <a:solidFill>
                <a:schemeClr val="dk1"/>
              </a:solidFill>
            </a:endParaRPr>
          </a:p>
          <a:p>
            <a:pPr indent="0" lvl="0" marL="0" rtl="0" algn="ctr">
              <a:spcBef>
                <a:spcPts val="0"/>
              </a:spcBef>
              <a:spcAft>
                <a:spcPts val="0"/>
              </a:spcAft>
              <a:buClr>
                <a:schemeClr val="lt1"/>
              </a:buClr>
              <a:buSzPts val="1800"/>
              <a:buFont typeface="Calibri"/>
              <a:buNone/>
            </a:pPr>
            <a:r>
              <a:t/>
            </a:r>
            <a:endParaRPr b="1" sz="1800">
              <a:solidFill>
                <a:srgbClr val="FF0000"/>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Under the guidance of </a:t>
            </a:r>
            <a:endParaRPr>
              <a:solidFill>
                <a:schemeClr val="dk1"/>
              </a:solidFill>
            </a:endParaRPr>
          </a:p>
          <a:p>
            <a:pPr indent="0" lvl="0" marL="0" rtl="0" algn="l">
              <a:spcBef>
                <a:spcPts val="0"/>
              </a:spcBef>
              <a:spcAft>
                <a:spcPts val="0"/>
              </a:spcAft>
              <a:buClr>
                <a:schemeClr val="lt1"/>
              </a:buClr>
              <a:buSzPts val="1800"/>
              <a:buFont typeface="Calibri"/>
              <a:buNone/>
            </a:pPr>
            <a:r>
              <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 Prof. Reeta Koshy</a:t>
            </a:r>
            <a:endParaRPr>
              <a:solidFill>
                <a:schemeClr val="dk1"/>
              </a:solidFill>
            </a:endParaRPr>
          </a:p>
          <a:p>
            <a:pPr indent="0" lvl="0" marL="0" marR="0" rtl="0" algn="l">
              <a:lnSpc>
                <a:spcPct val="100000"/>
              </a:lnSpc>
              <a:spcBef>
                <a:spcPts val="0"/>
              </a:spcBef>
              <a:spcAft>
                <a:spcPts val="0"/>
              </a:spcAft>
              <a:buClr>
                <a:srgbClr val="000000"/>
              </a:buClr>
              <a:buSzPts val="1800"/>
              <a:buFont typeface="Calibri"/>
              <a:buNone/>
            </a:pPr>
            <a:r>
              <a:t/>
            </a:r>
            <a:endParaRPr b="1"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2"/>
          <p:cNvPicPr preferRelativeResize="0"/>
          <p:nvPr/>
        </p:nvPicPr>
        <p:blipFill rotWithShape="1">
          <a:blip r:embed="rId3">
            <a:alphaModFix/>
          </a:blip>
          <a:srcRect b="0" l="0" r="0" t="6777"/>
          <a:stretch/>
        </p:blipFill>
        <p:spPr>
          <a:xfrm>
            <a:off x="69275" y="69275"/>
            <a:ext cx="9005452" cy="6691749"/>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50" name="Shape 250"/>
        <p:cNvGrpSpPr/>
        <p:nvPr/>
      </p:nvGrpSpPr>
      <p:grpSpPr>
        <a:xfrm>
          <a:off x="0" y="0"/>
          <a:ext cx="0" cy="0"/>
          <a:chOff x="0" y="0"/>
          <a:chExt cx="0" cy="0"/>
        </a:xfrm>
      </p:grpSpPr>
      <p:sp>
        <p:nvSpPr>
          <p:cNvPr id="251" name="Google Shape;251;p3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52" name="Google Shape;252;p33"/>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53" name="Google Shape;253;p33"/>
          <p:cNvSpPr txBox="1"/>
          <p:nvPr>
            <p:ph type="title"/>
          </p:nvPr>
        </p:nvSpPr>
        <p:spPr>
          <a:xfrm>
            <a:off x="460350" y="110212"/>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Implementation</a:t>
            </a:r>
            <a:endParaRPr/>
          </a:p>
        </p:txBody>
      </p:sp>
      <p:sp>
        <p:nvSpPr>
          <p:cNvPr id="254" name="Google Shape;254;p33"/>
          <p:cNvSpPr txBox="1"/>
          <p:nvPr>
            <p:ph idx="1" type="body"/>
          </p:nvPr>
        </p:nvSpPr>
        <p:spPr>
          <a:xfrm>
            <a:off x="261750" y="1018300"/>
            <a:ext cx="8620500" cy="55101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None/>
            </a:pPr>
            <a:r>
              <a:rPr b="1" lang="en-US" sz="2400">
                <a:latin typeface="Times New Roman"/>
                <a:ea typeface="Times New Roman"/>
                <a:cs typeface="Times New Roman"/>
                <a:sym typeface="Times New Roman"/>
              </a:rPr>
              <a:t>3.  S</a:t>
            </a:r>
            <a:r>
              <a:rPr b="1" lang="en-US" sz="2400">
                <a:solidFill>
                  <a:schemeClr val="dk1"/>
                </a:solidFill>
                <a:latin typeface="Times New Roman"/>
                <a:ea typeface="Times New Roman"/>
                <a:cs typeface="Times New Roman"/>
                <a:sym typeface="Times New Roman"/>
              </a:rPr>
              <a:t>imilar Outfits Recommendations</a:t>
            </a:r>
            <a:endParaRPr b="1" sz="2400">
              <a:solidFill>
                <a:schemeClr val="dk1"/>
              </a:solidFill>
              <a:latin typeface="Times New Roman"/>
              <a:ea typeface="Times New Roman"/>
              <a:cs typeface="Times New Roman"/>
              <a:sym typeface="Times New Roman"/>
            </a:endParaRPr>
          </a:p>
          <a:p>
            <a:pPr indent="-381000" lvl="0" marL="457200" rtl="0" algn="l">
              <a:lnSpc>
                <a:spcPct val="115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This is a Content based recommendation system wherein we use Transfer learning.</a:t>
            </a:r>
            <a:endParaRPr sz="2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pretrained VGG16 model is used here to extract the relevant features from our dress images and build a similarity score on them.</a:t>
            </a:r>
            <a:endParaRPr sz="2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We ‘cut’ the VGG at the second-last layer, so we obtain for every single image a vector of dimension 1x4096.</a:t>
            </a:r>
            <a:endParaRPr sz="2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train test split is of 80-20%. The training data is used for building a similarity score matrix.</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1000"/>
              </a:spcAft>
              <a:buNone/>
            </a:pPr>
            <a:r>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59" name="Shape 259"/>
        <p:cNvGrpSpPr/>
        <p:nvPr/>
      </p:nvGrpSpPr>
      <p:grpSpPr>
        <a:xfrm>
          <a:off x="0" y="0"/>
          <a:ext cx="0" cy="0"/>
          <a:chOff x="0" y="0"/>
          <a:chExt cx="0" cy="0"/>
        </a:xfrm>
      </p:grpSpPr>
      <p:sp>
        <p:nvSpPr>
          <p:cNvPr id="260" name="Google Shape;260;p3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61" name="Google Shape;261;p34"/>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62" name="Google Shape;262;p34"/>
          <p:cNvSpPr txBox="1"/>
          <p:nvPr>
            <p:ph type="title"/>
          </p:nvPr>
        </p:nvSpPr>
        <p:spPr>
          <a:xfrm>
            <a:off x="460350" y="110212"/>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Implementation</a:t>
            </a:r>
            <a:endParaRPr/>
          </a:p>
        </p:txBody>
      </p:sp>
      <p:sp>
        <p:nvSpPr>
          <p:cNvPr id="263" name="Google Shape;263;p34"/>
          <p:cNvSpPr txBox="1"/>
          <p:nvPr>
            <p:ph idx="1" type="body"/>
          </p:nvPr>
        </p:nvSpPr>
        <p:spPr>
          <a:xfrm>
            <a:off x="261750" y="1246900"/>
            <a:ext cx="8620500" cy="55101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None/>
            </a:pPr>
            <a:r>
              <a:rPr b="1" lang="en-US" sz="2400">
                <a:latin typeface="Times New Roman"/>
                <a:ea typeface="Times New Roman"/>
                <a:cs typeface="Times New Roman"/>
                <a:sym typeface="Times New Roman"/>
              </a:rPr>
              <a:t>3.  S</a:t>
            </a:r>
            <a:r>
              <a:rPr b="1" lang="en-US" sz="2400">
                <a:solidFill>
                  <a:schemeClr val="dk1"/>
                </a:solidFill>
                <a:latin typeface="Times New Roman"/>
                <a:ea typeface="Times New Roman"/>
                <a:cs typeface="Times New Roman"/>
                <a:sym typeface="Times New Roman"/>
              </a:rPr>
              <a:t>imilar Outfits Recommendations</a:t>
            </a:r>
            <a:endParaRPr b="1"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Then we make the prediction on data by using the CNN models.</a:t>
            </a:r>
            <a:endParaRPr sz="2400">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Then we stored the model in a pickle format.</a:t>
            </a:r>
            <a:endParaRPr sz="2400">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We then compute the similarity matrix for the other clothes in the dataset.</a:t>
            </a:r>
            <a:endParaRPr sz="2400">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Finally we plot the most similar outfits as per the user’s input of clothes as per his choice.</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1000"/>
              </a:spcAft>
              <a:buNone/>
            </a:pPr>
            <a:r>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5"/>
          <p:cNvPicPr preferRelativeResize="0"/>
          <p:nvPr/>
        </p:nvPicPr>
        <p:blipFill>
          <a:blip r:embed="rId3">
            <a:alphaModFix/>
          </a:blip>
          <a:stretch>
            <a:fillRect/>
          </a:stretch>
        </p:blipFill>
        <p:spPr>
          <a:xfrm>
            <a:off x="152400" y="152400"/>
            <a:ext cx="8839200" cy="6345376"/>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73" name="Shape 273"/>
        <p:cNvGrpSpPr/>
        <p:nvPr/>
      </p:nvGrpSpPr>
      <p:grpSpPr>
        <a:xfrm>
          <a:off x="0" y="0"/>
          <a:ext cx="0" cy="0"/>
          <a:chOff x="0" y="0"/>
          <a:chExt cx="0" cy="0"/>
        </a:xfrm>
      </p:grpSpPr>
      <p:sp>
        <p:nvSpPr>
          <p:cNvPr id="274" name="Google Shape;274;p3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75" name="Google Shape;275;p36"/>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76" name="Google Shape;276;p36"/>
          <p:cNvSpPr txBox="1"/>
          <p:nvPr>
            <p:ph type="title"/>
          </p:nvPr>
        </p:nvSpPr>
        <p:spPr>
          <a:xfrm>
            <a:off x="460350" y="110212"/>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Implementation</a:t>
            </a:r>
            <a:endParaRPr/>
          </a:p>
        </p:txBody>
      </p:sp>
      <p:sp>
        <p:nvSpPr>
          <p:cNvPr id="277" name="Google Shape;277;p36"/>
          <p:cNvSpPr txBox="1"/>
          <p:nvPr>
            <p:ph idx="1" type="body"/>
          </p:nvPr>
        </p:nvSpPr>
        <p:spPr>
          <a:xfrm>
            <a:off x="261750" y="1246900"/>
            <a:ext cx="8620500" cy="55101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None/>
            </a:pPr>
            <a:r>
              <a:rPr b="1" lang="en-US" sz="2400">
                <a:latin typeface="Times New Roman"/>
                <a:ea typeface="Times New Roman"/>
                <a:cs typeface="Times New Roman"/>
                <a:sym typeface="Times New Roman"/>
              </a:rPr>
              <a:t>4</a:t>
            </a:r>
            <a:r>
              <a:rPr b="1" lang="en-US" sz="2400">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Virtual - Try On</a:t>
            </a:r>
            <a:endParaRPr b="1" sz="2400">
              <a:solidFill>
                <a:schemeClr val="dk1"/>
              </a:solidFill>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have used the OpenCV library of Python for capturing the live video stream.</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From the images that the user can try on, we are resizing them to fit on the user’s body.</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have used HoughCircles() to determine the area in which the user is standing in front of the frame.</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According to the obtained measurements of the radius, we then use the resize() function of the imutils library to resize the clothes.</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1000"/>
              </a:spcBef>
              <a:spcAft>
                <a:spcPts val="100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Resizing takes place by increase/decrease of either the height/width of the clothes.</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7"/>
          <p:cNvPicPr preferRelativeResize="0"/>
          <p:nvPr/>
        </p:nvPicPr>
        <p:blipFill>
          <a:blip r:embed="rId3">
            <a:alphaModFix/>
          </a:blip>
          <a:stretch>
            <a:fillRect/>
          </a:stretch>
        </p:blipFill>
        <p:spPr>
          <a:xfrm>
            <a:off x="152400" y="152400"/>
            <a:ext cx="8839200" cy="633984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87" name="Shape 287"/>
        <p:cNvGrpSpPr/>
        <p:nvPr/>
      </p:nvGrpSpPr>
      <p:grpSpPr>
        <a:xfrm>
          <a:off x="0" y="0"/>
          <a:ext cx="0" cy="0"/>
          <a:chOff x="0" y="0"/>
          <a:chExt cx="0" cy="0"/>
        </a:xfrm>
      </p:grpSpPr>
      <p:sp>
        <p:nvSpPr>
          <p:cNvPr id="288" name="Google Shape;288;p3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89" name="Google Shape;289;p38"/>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90" name="Google Shape;290;p38"/>
          <p:cNvSpPr txBox="1"/>
          <p:nvPr>
            <p:ph type="title"/>
          </p:nvPr>
        </p:nvSpPr>
        <p:spPr>
          <a:xfrm>
            <a:off x="460350" y="110212"/>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Implementation</a:t>
            </a:r>
            <a:endParaRPr/>
          </a:p>
        </p:txBody>
      </p:sp>
      <p:sp>
        <p:nvSpPr>
          <p:cNvPr id="291" name="Google Shape;291;p38"/>
          <p:cNvSpPr txBox="1"/>
          <p:nvPr>
            <p:ph idx="1" type="body"/>
          </p:nvPr>
        </p:nvSpPr>
        <p:spPr>
          <a:xfrm>
            <a:off x="261750" y="1246900"/>
            <a:ext cx="8620500" cy="55101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None/>
            </a:pPr>
            <a:r>
              <a:rPr b="1" lang="en-US" sz="2400">
                <a:latin typeface="Times New Roman"/>
                <a:ea typeface="Times New Roman"/>
                <a:cs typeface="Times New Roman"/>
                <a:sym typeface="Times New Roman"/>
              </a:rPr>
              <a:t>5</a:t>
            </a:r>
            <a:r>
              <a:rPr b="1" lang="en-US" sz="2400">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Weather based recommendations</a:t>
            </a:r>
            <a:endParaRPr b="1" sz="2400">
              <a:solidFill>
                <a:schemeClr val="dk1"/>
              </a:solidFill>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have used the DeepFashion dataset for giving recommendations for four seasons - Spring, Autumn, Summer, Winter.</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selected 24 outfits for each season. They will act as the seed images for Seasonal Collections.</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only pass images into the model; the model does not ingest additional attributes/descriptions/product details; this is because we want the model to automatically learn and detect the style of fashion images passed into it without further human/machine labeling.</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Seasonal recommendations have been built on Convolutional Neural Networks, with transfer learning from ResNet and approximate nearest neighbors.</a:t>
            </a:r>
            <a:endParaRPr sz="22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1000"/>
              </a:spcAft>
              <a:buNone/>
            </a:pPr>
            <a:r>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96" name="Shape 296"/>
        <p:cNvGrpSpPr/>
        <p:nvPr/>
      </p:nvGrpSpPr>
      <p:grpSpPr>
        <a:xfrm>
          <a:off x="0" y="0"/>
          <a:ext cx="0" cy="0"/>
          <a:chOff x="0" y="0"/>
          <a:chExt cx="0" cy="0"/>
        </a:xfrm>
      </p:grpSpPr>
      <p:sp>
        <p:nvSpPr>
          <p:cNvPr id="297" name="Google Shape;297;p3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98" name="Google Shape;298;p39"/>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99" name="Google Shape;299;p39"/>
          <p:cNvSpPr txBox="1"/>
          <p:nvPr>
            <p:ph type="title"/>
          </p:nvPr>
        </p:nvSpPr>
        <p:spPr>
          <a:xfrm>
            <a:off x="460350" y="110212"/>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Implementation</a:t>
            </a:r>
            <a:endParaRPr/>
          </a:p>
        </p:txBody>
      </p:sp>
      <p:sp>
        <p:nvSpPr>
          <p:cNvPr id="300" name="Google Shape;300;p39"/>
          <p:cNvSpPr txBox="1"/>
          <p:nvPr>
            <p:ph idx="1" type="body"/>
          </p:nvPr>
        </p:nvSpPr>
        <p:spPr>
          <a:xfrm>
            <a:off x="261750" y="1246900"/>
            <a:ext cx="8620500" cy="55101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None/>
            </a:pPr>
            <a:r>
              <a:rPr b="1" lang="en-US" sz="2400">
                <a:latin typeface="Times New Roman"/>
                <a:ea typeface="Times New Roman"/>
                <a:cs typeface="Times New Roman"/>
                <a:sym typeface="Times New Roman"/>
              </a:rPr>
              <a:t>5.  </a:t>
            </a:r>
            <a:r>
              <a:rPr b="1" lang="en-US" sz="2400">
                <a:solidFill>
                  <a:schemeClr val="dk1"/>
                </a:solidFill>
                <a:latin typeface="Times New Roman"/>
                <a:ea typeface="Times New Roman"/>
                <a:cs typeface="Times New Roman"/>
                <a:sym typeface="Times New Roman"/>
              </a:rPr>
              <a:t>Weather based recommendations</a:t>
            </a:r>
            <a:endParaRPr b="1" sz="2400">
              <a:solidFill>
                <a:schemeClr val="dk1"/>
              </a:solidFill>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After the train-test split, we extracted the different categories of clothes that the dataset consists of.</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Later, we converted the images into these categorical embeddings.</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used the Resnet 18/50 layers for training the CNN model.</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Then we saved the model to import it conveniently later.</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finally used Approximate Nearest Neighbors algorithm for generating the similar clothing recommendations.</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Centroid embeddings in ANN will then merge all the seed images into one representation by averaging the values across all dimensions. </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Thus the group of similar images as per the season passed are recommended to the user.</a:t>
            </a:r>
            <a:endParaRPr sz="22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1000"/>
              </a:spcAft>
              <a:buNone/>
            </a:pPr>
            <a:r>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0"/>
          <p:cNvPicPr preferRelativeResize="0"/>
          <p:nvPr/>
        </p:nvPicPr>
        <p:blipFill>
          <a:blip r:embed="rId3">
            <a:alphaModFix/>
          </a:blip>
          <a:stretch>
            <a:fillRect/>
          </a:stretch>
        </p:blipFill>
        <p:spPr>
          <a:xfrm>
            <a:off x="152400" y="152400"/>
            <a:ext cx="8839199" cy="651162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grpSp>
        <p:nvGrpSpPr>
          <p:cNvPr id="310" name="Google Shape;310;p41"/>
          <p:cNvGrpSpPr/>
          <p:nvPr/>
        </p:nvGrpSpPr>
        <p:grpSpPr>
          <a:xfrm>
            <a:off x="360225" y="200950"/>
            <a:ext cx="8714525" cy="6400375"/>
            <a:chOff x="360225" y="200950"/>
            <a:chExt cx="8714525" cy="6400375"/>
          </a:xfrm>
        </p:grpSpPr>
        <p:sp>
          <p:nvSpPr>
            <p:cNvPr id="311" name="Google Shape;311;p41"/>
            <p:cNvSpPr/>
            <p:nvPr/>
          </p:nvSpPr>
          <p:spPr>
            <a:xfrm>
              <a:off x="360225" y="332500"/>
              <a:ext cx="900600" cy="60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User</a:t>
              </a:r>
              <a:endParaRPr b="1"/>
            </a:p>
          </p:txBody>
        </p:sp>
        <p:sp>
          <p:nvSpPr>
            <p:cNvPr id="312" name="Google Shape;312;p41"/>
            <p:cNvSpPr/>
            <p:nvPr/>
          </p:nvSpPr>
          <p:spPr>
            <a:xfrm>
              <a:off x="2466100" y="200950"/>
              <a:ext cx="18012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Skin Tone based Recommendations</a:t>
              </a:r>
              <a:endParaRPr b="1"/>
            </a:p>
          </p:txBody>
        </p:sp>
        <p:cxnSp>
          <p:nvCxnSpPr>
            <p:cNvPr id="313" name="Google Shape;313;p41"/>
            <p:cNvCxnSpPr>
              <a:stCxn id="311" idx="3"/>
              <a:endCxn id="312" idx="1"/>
            </p:cNvCxnSpPr>
            <p:nvPr/>
          </p:nvCxnSpPr>
          <p:spPr>
            <a:xfrm>
              <a:off x="1260825" y="637300"/>
              <a:ext cx="1205400" cy="0"/>
            </a:xfrm>
            <a:prstGeom prst="straightConnector1">
              <a:avLst/>
            </a:prstGeom>
            <a:noFill/>
            <a:ln cap="flat" cmpd="sng" w="9525">
              <a:solidFill>
                <a:schemeClr val="dk2"/>
              </a:solidFill>
              <a:prstDash val="solid"/>
              <a:round/>
              <a:headEnd len="med" w="med" type="none"/>
              <a:tailEnd len="med" w="med" type="triangle"/>
            </a:ln>
          </p:spPr>
        </p:cxnSp>
        <p:sp>
          <p:nvSpPr>
            <p:cNvPr id="314" name="Google Shape;314;p41"/>
            <p:cNvSpPr/>
            <p:nvPr/>
          </p:nvSpPr>
          <p:spPr>
            <a:xfrm>
              <a:off x="4963425" y="200950"/>
              <a:ext cx="12885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HSV and YCbCr Color spaces</a:t>
              </a:r>
              <a:endParaRPr b="1"/>
            </a:p>
          </p:txBody>
        </p:sp>
        <p:cxnSp>
          <p:nvCxnSpPr>
            <p:cNvPr id="315" name="Google Shape;315;p41"/>
            <p:cNvCxnSpPr>
              <a:stCxn id="312" idx="3"/>
              <a:endCxn id="314" idx="1"/>
            </p:cNvCxnSpPr>
            <p:nvPr/>
          </p:nvCxnSpPr>
          <p:spPr>
            <a:xfrm>
              <a:off x="4267300" y="637300"/>
              <a:ext cx="696000" cy="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41"/>
            <p:cNvSpPr/>
            <p:nvPr/>
          </p:nvSpPr>
          <p:spPr>
            <a:xfrm>
              <a:off x="6899450" y="200950"/>
              <a:ext cx="14409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Skin segmentation</a:t>
              </a:r>
              <a:endParaRPr b="1"/>
            </a:p>
          </p:txBody>
        </p:sp>
        <p:cxnSp>
          <p:nvCxnSpPr>
            <p:cNvPr id="317" name="Google Shape;317;p41"/>
            <p:cNvCxnSpPr>
              <a:stCxn id="314" idx="3"/>
              <a:endCxn id="316" idx="1"/>
            </p:cNvCxnSpPr>
            <p:nvPr/>
          </p:nvCxnSpPr>
          <p:spPr>
            <a:xfrm>
              <a:off x="6251925" y="637300"/>
              <a:ext cx="647400" cy="0"/>
            </a:xfrm>
            <a:prstGeom prst="straightConnector1">
              <a:avLst/>
            </a:prstGeom>
            <a:noFill/>
            <a:ln cap="flat" cmpd="sng" w="9525">
              <a:solidFill>
                <a:schemeClr val="dk2"/>
              </a:solidFill>
              <a:prstDash val="solid"/>
              <a:round/>
              <a:headEnd len="med" w="med" type="none"/>
              <a:tailEnd len="med" w="med" type="triangle"/>
            </a:ln>
          </p:spPr>
        </p:cxnSp>
        <p:sp>
          <p:nvSpPr>
            <p:cNvPr id="318" name="Google Shape;318;p41"/>
            <p:cNvSpPr/>
            <p:nvPr/>
          </p:nvSpPr>
          <p:spPr>
            <a:xfrm>
              <a:off x="4755513" y="1558700"/>
              <a:ext cx="21060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Outfits and their Color recommendations</a:t>
              </a:r>
              <a:endParaRPr b="1"/>
            </a:p>
          </p:txBody>
        </p:sp>
        <p:sp>
          <p:nvSpPr>
            <p:cNvPr id="319" name="Google Shape;319;p41"/>
            <p:cNvSpPr txBox="1"/>
            <p:nvPr/>
          </p:nvSpPr>
          <p:spPr>
            <a:xfrm>
              <a:off x="7619900" y="1375000"/>
              <a:ext cx="14409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Threshold Values</a:t>
              </a:r>
              <a:endParaRPr b="1">
                <a:latin typeface="Calibri"/>
                <a:ea typeface="Calibri"/>
                <a:cs typeface="Calibri"/>
                <a:sym typeface="Calibri"/>
              </a:endParaRPr>
            </a:p>
          </p:txBody>
        </p:sp>
        <p:cxnSp>
          <p:nvCxnSpPr>
            <p:cNvPr id="320" name="Google Shape;320;p41"/>
            <p:cNvCxnSpPr>
              <a:stCxn id="318" idx="1"/>
              <a:endCxn id="311" idx="2"/>
            </p:cNvCxnSpPr>
            <p:nvPr/>
          </p:nvCxnSpPr>
          <p:spPr>
            <a:xfrm rot="10800000">
              <a:off x="810513" y="942050"/>
              <a:ext cx="3945000" cy="1053000"/>
            </a:xfrm>
            <a:prstGeom prst="bentConnector2">
              <a:avLst/>
            </a:prstGeom>
            <a:noFill/>
            <a:ln cap="flat" cmpd="sng" w="9525">
              <a:solidFill>
                <a:schemeClr val="dk2"/>
              </a:solidFill>
              <a:prstDash val="solid"/>
              <a:round/>
              <a:headEnd len="med" w="med" type="none"/>
              <a:tailEnd len="med" w="med" type="none"/>
            </a:ln>
          </p:spPr>
        </p:cxnSp>
        <p:cxnSp>
          <p:nvCxnSpPr>
            <p:cNvPr id="321" name="Google Shape;321;p41"/>
            <p:cNvCxnSpPr>
              <a:stCxn id="316" idx="2"/>
              <a:endCxn id="318" idx="3"/>
            </p:cNvCxnSpPr>
            <p:nvPr/>
          </p:nvCxnSpPr>
          <p:spPr>
            <a:xfrm rot="5400000">
              <a:off x="6780050" y="1155100"/>
              <a:ext cx="921300" cy="758400"/>
            </a:xfrm>
            <a:prstGeom prst="bentConnector2">
              <a:avLst/>
            </a:prstGeom>
            <a:noFill/>
            <a:ln cap="flat" cmpd="sng" w="9525">
              <a:solidFill>
                <a:schemeClr val="dk2"/>
              </a:solidFill>
              <a:prstDash val="solid"/>
              <a:round/>
              <a:headEnd len="med" w="med" type="none"/>
              <a:tailEnd len="med" w="med" type="none"/>
            </a:ln>
          </p:spPr>
        </p:cxnSp>
        <p:sp>
          <p:nvSpPr>
            <p:cNvPr id="322" name="Google Shape;322;p41"/>
            <p:cNvSpPr/>
            <p:nvPr/>
          </p:nvSpPr>
          <p:spPr>
            <a:xfrm>
              <a:off x="2272125" y="4488875"/>
              <a:ext cx="18012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Weather oriented </a:t>
              </a:r>
              <a:r>
                <a:rPr b="1" lang="en-US"/>
                <a:t>Recommendations</a:t>
              </a:r>
              <a:endParaRPr b="1"/>
            </a:p>
          </p:txBody>
        </p:sp>
        <p:sp>
          <p:nvSpPr>
            <p:cNvPr id="323" name="Google Shape;323;p41"/>
            <p:cNvSpPr/>
            <p:nvPr/>
          </p:nvSpPr>
          <p:spPr>
            <a:xfrm>
              <a:off x="5098350" y="4488875"/>
              <a:ext cx="18012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CNN ResNet 18/50 model</a:t>
              </a:r>
              <a:endParaRPr b="1"/>
            </a:p>
          </p:txBody>
        </p:sp>
        <p:cxnSp>
          <p:nvCxnSpPr>
            <p:cNvPr id="324" name="Google Shape;324;p41"/>
            <p:cNvCxnSpPr>
              <a:stCxn id="322" idx="3"/>
              <a:endCxn id="323" idx="1"/>
            </p:cNvCxnSpPr>
            <p:nvPr/>
          </p:nvCxnSpPr>
          <p:spPr>
            <a:xfrm>
              <a:off x="4073325" y="4925225"/>
              <a:ext cx="1025100" cy="0"/>
            </a:xfrm>
            <a:prstGeom prst="straightConnector1">
              <a:avLst/>
            </a:prstGeom>
            <a:noFill/>
            <a:ln cap="flat" cmpd="sng" w="9525">
              <a:solidFill>
                <a:schemeClr val="dk2"/>
              </a:solidFill>
              <a:prstDash val="solid"/>
              <a:round/>
              <a:headEnd len="med" w="med" type="none"/>
              <a:tailEnd len="med" w="med" type="triangle"/>
            </a:ln>
          </p:spPr>
        </p:cxnSp>
        <p:sp>
          <p:nvSpPr>
            <p:cNvPr id="325" name="Google Shape;325;p41"/>
            <p:cNvSpPr txBox="1"/>
            <p:nvPr/>
          </p:nvSpPr>
          <p:spPr>
            <a:xfrm>
              <a:off x="4052450" y="4568675"/>
              <a:ext cx="14409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Images Sets</a:t>
              </a:r>
              <a:endParaRPr b="1">
                <a:latin typeface="Calibri"/>
                <a:ea typeface="Calibri"/>
                <a:cs typeface="Calibri"/>
                <a:sym typeface="Calibri"/>
              </a:endParaRPr>
            </a:p>
          </p:txBody>
        </p:sp>
        <p:sp>
          <p:nvSpPr>
            <p:cNvPr id="326" name="Google Shape;326;p41"/>
            <p:cNvSpPr/>
            <p:nvPr/>
          </p:nvSpPr>
          <p:spPr>
            <a:xfrm>
              <a:off x="7273550" y="2912925"/>
              <a:ext cx="18012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Approximate Nearest Neighbor</a:t>
              </a:r>
              <a:endParaRPr b="1"/>
            </a:p>
          </p:txBody>
        </p:sp>
        <p:sp>
          <p:nvSpPr>
            <p:cNvPr id="327" name="Google Shape;327;p41"/>
            <p:cNvSpPr/>
            <p:nvPr/>
          </p:nvSpPr>
          <p:spPr>
            <a:xfrm>
              <a:off x="4748538" y="2916450"/>
              <a:ext cx="21060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Seasonal </a:t>
              </a:r>
              <a:r>
                <a:rPr b="1" lang="en-US"/>
                <a:t>Outfits recommendations</a:t>
              </a:r>
              <a:endParaRPr b="1"/>
            </a:p>
          </p:txBody>
        </p:sp>
        <p:cxnSp>
          <p:nvCxnSpPr>
            <p:cNvPr id="328" name="Google Shape;328;p41"/>
            <p:cNvCxnSpPr>
              <a:stCxn id="326" idx="1"/>
              <a:endCxn id="327" idx="3"/>
            </p:cNvCxnSpPr>
            <p:nvPr/>
          </p:nvCxnSpPr>
          <p:spPr>
            <a:xfrm flipH="1">
              <a:off x="6854450" y="3349275"/>
              <a:ext cx="419100" cy="3600"/>
            </a:xfrm>
            <a:prstGeom prst="straightConnector1">
              <a:avLst/>
            </a:prstGeom>
            <a:noFill/>
            <a:ln cap="flat" cmpd="sng" w="9525">
              <a:solidFill>
                <a:schemeClr val="dk2"/>
              </a:solidFill>
              <a:prstDash val="solid"/>
              <a:round/>
              <a:headEnd len="med" w="med" type="none"/>
              <a:tailEnd len="med" w="med" type="triangle"/>
            </a:ln>
          </p:spPr>
        </p:cxnSp>
        <p:sp>
          <p:nvSpPr>
            <p:cNvPr id="329" name="Google Shape;329;p41"/>
            <p:cNvSpPr txBox="1"/>
            <p:nvPr/>
          </p:nvSpPr>
          <p:spPr>
            <a:xfrm>
              <a:off x="7363700" y="3855075"/>
              <a:ext cx="14409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Transfer Learning</a:t>
              </a:r>
              <a:endParaRPr b="1">
                <a:latin typeface="Calibri"/>
                <a:ea typeface="Calibri"/>
                <a:cs typeface="Calibri"/>
                <a:sym typeface="Calibri"/>
              </a:endParaRPr>
            </a:p>
          </p:txBody>
        </p:sp>
        <p:cxnSp>
          <p:nvCxnSpPr>
            <p:cNvPr id="330" name="Google Shape;330;p41"/>
            <p:cNvCxnSpPr>
              <a:stCxn id="326" idx="2"/>
              <a:endCxn id="323" idx="3"/>
            </p:cNvCxnSpPr>
            <p:nvPr/>
          </p:nvCxnSpPr>
          <p:spPr>
            <a:xfrm rot="5400000">
              <a:off x="6966950" y="3718125"/>
              <a:ext cx="1139700" cy="1274700"/>
            </a:xfrm>
            <a:prstGeom prst="bentConnector2">
              <a:avLst/>
            </a:prstGeom>
            <a:noFill/>
            <a:ln cap="flat" cmpd="sng" w="9525">
              <a:solidFill>
                <a:schemeClr val="dk2"/>
              </a:solidFill>
              <a:prstDash val="solid"/>
              <a:round/>
              <a:headEnd len="med" w="med" type="none"/>
              <a:tailEnd len="med" w="med" type="none"/>
            </a:ln>
          </p:spPr>
        </p:cxnSp>
        <p:cxnSp>
          <p:nvCxnSpPr>
            <p:cNvPr id="331" name="Google Shape;331;p41"/>
            <p:cNvCxnSpPr>
              <a:stCxn id="311" idx="1"/>
              <a:endCxn id="322" idx="1"/>
            </p:cNvCxnSpPr>
            <p:nvPr/>
          </p:nvCxnSpPr>
          <p:spPr>
            <a:xfrm>
              <a:off x="360225" y="637300"/>
              <a:ext cx="1911900" cy="4287900"/>
            </a:xfrm>
            <a:prstGeom prst="bentConnector3">
              <a:avLst>
                <a:gd fmla="val -12455" name="adj1"/>
              </a:avLst>
            </a:prstGeom>
            <a:noFill/>
            <a:ln cap="flat" cmpd="sng" w="9525">
              <a:solidFill>
                <a:schemeClr val="dk2"/>
              </a:solidFill>
              <a:prstDash val="solid"/>
              <a:round/>
              <a:headEnd len="med" w="med" type="none"/>
              <a:tailEnd len="med" w="med" type="none"/>
            </a:ln>
          </p:spPr>
        </p:cxnSp>
        <p:cxnSp>
          <p:nvCxnSpPr>
            <p:cNvPr id="332" name="Google Shape;332;p41"/>
            <p:cNvCxnSpPr>
              <a:stCxn id="318" idx="2"/>
              <a:endCxn id="327" idx="0"/>
            </p:cNvCxnSpPr>
            <p:nvPr/>
          </p:nvCxnSpPr>
          <p:spPr>
            <a:xfrm flipH="1">
              <a:off x="5801613" y="2431400"/>
              <a:ext cx="6900" cy="485100"/>
            </a:xfrm>
            <a:prstGeom prst="straightConnector1">
              <a:avLst/>
            </a:prstGeom>
            <a:noFill/>
            <a:ln cap="flat" cmpd="sng" w="9525">
              <a:solidFill>
                <a:schemeClr val="dk2"/>
              </a:solidFill>
              <a:prstDash val="solid"/>
              <a:round/>
              <a:headEnd len="med" w="med" type="none"/>
              <a:tailEnd len="med" w="med" type="none"/>
            </a:ln>
          </p:spPr>
        </p:cxnSp>
        <p:sp>
          <p:nvSpPr>
            <p:cNvPr id="333" name="Google Shape;333;p41"/>
            <p:cNvSpPr/>
            <p:nvPr/>
          </p:nvSpPr>
          <p:spPr>
            <a:xfrm>
              <a:off x="2750125" y="2147400"/>
              <a:ext cx="18012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CNN pretrained VGG16 model</a:t>
              </a:r>
              <a:endParaRPr b="1"/>
            </a:p>
          </p:txBody>
        </p:sp>
        <p:cxnSp>
          <p:nvCxnSpPr>
            <p:cNvPr id="334" name="Google Shape;334;p41"/>
            <p:cNvCxnSpPr/>
            <p:nvPr/>
          </p:nvCxnSpPr>
          <p:spPr>
            <a:xfrm rot="10800000">
              <a:off x="4551300" y="2687600"/>
              <a:ext cx="1239900" cy="27900"/>
            </a:xfrm>
            <a:prstGeom prst="straightConnector1">
              <a:avLst/>
            </a:prstGeom>
            <a:noFill/>
            <a:ln cap="flat" cmpd="sng" w="9525">
              <a:solidFill>
                <a:schemeClr val="dk2"/>
              </a:solidFill>
              <a:prstDash val="solid"/>
              <a:round/>
              <a:headEnd len="med" w="med" type="none"/>
              <a:tailEnd len="med" w="med" type="triangle"/>
            </a:ln>
          </p:spPr>
        </p:cxnSp>
        <p:sp>
          <p:nvSpPr>
            <p:cNvPr id="335" name="Google Shape;335;p41"/>
            <p:cNvSpPr/>
            <p:nvPr/>
          </p:nvSpPr>
          <p:spPr>
            <a:xfrm>
              <a:off x="3082700" y="3456475"/>
              <a:ext cx="1440900" cy="59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Similarity score matrix</a:t>
              </a:r>
              <a:endParaRPr b="1"/>
            </a:p>
          </p:txBody>
        </p:sp>
        <p:sp>
          <p:nvSpPr>
            <p:cNvPr id="336" name="Google Shape;336;p41"/>
            <p:cNvSpPr/>
            <p:nvPr/>
          </p:nvSpPr>
          <p:spPr>
            <a:xfrm>
              <a:off x="753713" y="2583675"/>
              <a:ext cx="18012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Similar Outfit recommendations</a:t>
              </a:r>
              <a:endParaRPr b="1"/>
            </a:p>
          </p:txBody>
        </p:sp>
        <p:cxnSp>
          <p:nvCxnSpPr>
            <p:cNvPr id="337" name="Google Shape;337;p41"/>
            <p:cNvCxnSpPr/>
            <p:nvPr/>
          </p:nvCxnSpPr>
          <p:spPr>
            <a:xfrm flipH="1">
              <a:off x="3886225" y="3023700"/>
              <a:ext cx="12000" cy="467700"/>
            </a:xfrm>
            <a:prstGeom prst="straightConnector1">
              <a:avLst/>
            </a:prstGeom>
            <a:noFill/>
            <a:ln cap="flat" cmpd="sng" w="9525">
              <a:solidFill>
                <a:schemeClr val="dk2"/>
              </a:solidFill>
              <a:prstDash val="solid"/>
              <a:round/>
              <a:headEnd len="med" w="med" type="none"/>
              <a:tailEnd len="med" w="med" type="triangle"/>
            </a:ln>
          </p:spPr>
        </p:cxnSp>
        <p:cxnSp>
          <p:nvCxnSpPr>
            <p:cNvPr id="338" name="Google Shape;338;p41"/>
            <p:cNvCxnSpPr>
              <a:stCxn id="335" idx="1"/>
              <a:endCxn id="336" idx="2"/>
            </p:cNvCxnSpPr>
            <p:nvPr/>
          </p:nvCxnSpPr>
          <p:spPr>
            <a:xfrm rot="10800000">
              <a:off x="1654400" y="3456475"/>
              <a:ext cx="1428300" cy="297900"/>
            </a:xfrm>
            <a:prstGeom prst="bentConnector2">
              <a:avLst/>
            </a:prstGeom>
            <a:noFill/>
            <a:ln cap="flat" cmpd="sng" w="9525">
              <a:solidFill>
                <a:schemeClr val="dk2"/>
              </a:solidFill>
              <a:prstDash val="solid"/>
              <a:round/>
              <a:headEnd len="med" w="med" type="none"/>
              <a:tailEnd len="med" w="med" type="triangle"/>
            </a:ln>
          </p:spPr>
        </p:cxnSp>
        <p:sp>
          <p:nvSpPr>
            <p:cNvPr id="339" name="Google Shape;339;p41"/>
            <p:cNvSpPr/>
            <p:nvPr/>
          </p:nvSpPr>
          <p:spPr>
            <a:xfrm>
              <a:off x="7037138" y="5728625"/>
              <a:ext cx="18012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Virtual Try On</a:t>
              </a:r>
              <a:endParaRPr b="1"/>
            </a:p>
          </p:txBody>
        </p:sp>
        <p:sp>
          <p:nvSpPr>
            <p:cNvPr id="340" name="Google Shape;340;p41"/>
            <p:cNvSpPr/>
            <p:nvPr/>
          </p:nvSpPr>
          <p:spPr>
            <a:xfrm>
              <a:off x="3130788" y="5828975"/>
              <a:ext cx="1288500" cy="6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OpenCV</a:t>
              </a:r>
              <a:endParaRPr b="1"/>
            </a:p>
          </p:txBody>
        </p:sp>
        <p:sp>
          <p:nvSpPr>
            <p:cNvPr id="341" name="Google Shape;341;p41"/>
            <p:cNvSpPr/>
            <p:nvPr/>
          </p:nvSpPr>
          <p:spPr>
            <a:xfrm>
              <a:off x="664888" y="5728625"/>
              <a:ext cx="18012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Outfits resizing</a:t>
              </a:r>
              <a:endParaRPr b="1"/>
            </a:p>
          </p:txBody>
        </p:sp>
        <p:cxnSp>
          <p:nvCxnSpPr>
            <p:cNvPr id="342" name="Google Shape;342;p41"/>
            <p:cNvCxnSpPr>
              <a:stCxn id="341" idx="1"/>
            </p:cNvCxnSpPr>
            <p:nvPr/>
          </p:nvCxnSpPr>
          <p:spPr>
            <a:xfrm rot="10800000">
              <a:off x="471088" y="928175"/>
              <a:ext cx="193800" cy="5236800"/>
            </a:xfrm>
            <a:prstGeom prst="bentConnector2">
              <a:avLst/>
            </a:prstGeom>
            <a:noFill/>
            <a:ln cap="flat" cmpd="sng" w="9525">
              <a:solidFill>
                <a:schemeClr val="dk2"/>
              </a:solidFill>
              <a:prstDash val="solid"/>
              <a:round/>
              <a:headEnd len="med" w="med" type="none"/>
              <a:tailEnd len="med" w="med" type="none"/>
            </a:ln>
          </p:spPr>
        </p:cxnSp>
        <p:cxnSp>
          <p:nvCxnSpPr>
            <p:cNvPr id="343" name="Google Shape;343;p41"/>
            <p:cNvCxnSpPr/>
            <p:nvPr/>
          </p:nvCxnSpPr>
          <p:spPr>
            <a:xfrm flipH="1" rot="5400000">
              <a:off x="484425" y="1413700"/>
              <a:ext cx="1946400" cy="393600"/>
            </a:xfrm>
            <a:prstGeom prst="bentConnector3">
              <a:avLst>
                <a:gd fmla="val 96085" name="adj1"/>
              </a:avLst>
            </a:prstGeom>
            <a:noFill/>
            <a:ln cap="flat" cmpd="sng" w="9525">
              <a:solidFill>
                <a:schemeClr val="dk2"/>
              </a:solidFill>
              <a:prstDash val="solid"/>
              <a:round/>
              <a:headEnd len="med" w="med" type="none"/>
              <a:tailEnd len="med" w="med" type="none"/>
            </a:ln>
          </p:spPr>
        </p:cxnSp>
        <p:cxnSp>
          <p:nvCxnSpPr>
            <p:cNvPr id="344" name="Google Shape;344;p41"/>
            <p:cNvCxnSpPr/>
            <p:nvPr/>
          </p:nvCxnSpPr>
          <p:spPr>
            <a:xfrm rot="10800000">
              <a:off x="1256775" y="710050"/>
              <a:ext cx="401700" cy="6900"/>
            </a:xfrm>
            <a:prstGeom prst="straightConnector1">
              <a:avLst/>
            </a:prstGeom>
            <a:noFill/>
            <a:ln cap="flat" cmpd="sng" w="9525">
              <a:solidFill>
                <a:schemeClr val="dk2"/>
              </a:solidFill>
              <a:prstDash val="solid"/>
              <a:round/>
              <a:headEnd len="med" w="med" type="none"/>
              <a:tailEnd len="med" w="med" type="triangle"/>
            </a:ln>
          </p:spPr>
        </p:cxnSp>
        <p:cxnSp>
          <p:nvCxnSpPr>
            <p:cNvPr id="345" name="Google Shape;345;p41"/>
            <p:cNvCxnSpPr/>
            <p:nvPr/>
          </p:nvCxnSpPr>
          <p:spPr>
            <a:xfrm rot="10800000">
              <a:off x="799675" y="938700"/>
              <a:ext cx="3900" cy="356700"/>
            </a:xfrm>
            <a:prstGeom prst="straightConnector1">
              <a:avLst/>
            </a:prstGeom>
            <a:noFill/>
            <a:ln cap="flat" cmpd="sng" w="9525">
              <a:solidFill>
                <a:schemeClr val="dk2"/>
              </a:solidFill>
              <a:prstDash val="solid"/>
              <a:round/>
              <a:headEnd len="med" w="med" type="none"/>
              <a:tailEnd len="med" w="med" type="triangle"/>
            </a:ln>
          </p:spPr>
        </p:cxnSp>
        <p:cxnSp>
          <p:nvCxnSpPr>
            <p:cNvPr id="346" name="Google Shape;346;p41"/>
            <p:cNvCxnSpPr/>
            <p:nvPr/>
          </p:nvCxnSpPr>
          <p:spPr>
            <a:xfrm rot="10800000">
              <a:off x="471100" y="978500"/>
              <a:ext cx="3900" cy="356700"/>
            </a:xfrm>
            <a:prstGeom prst="straightConnector1">
              <a:avLst/>
            </a:prstGeom>
            <a:noFill/>
            <a:ln cap="flat" cmpd="sng" w="9525">
              <a:solidFill>
                <a:schemeClr val="dk2"/>
              </a:solidFill>
              <a:prstDash val="solid"/>
              <a:round/>
              <a:headEnd len="med" w="med" type="none"/>
              <a:tailEnd len="med" w="med" type="triangle"/>
            </a:ln>
          </p:spPr>
        </p:cxnSp>
        <p:sp>
          <p:nvSpPr>
            <p:cNvPr id="347" name="Google Shape;347;p41"/>
            <p:cNvSpPr/>
            <p:nvPr/>
          </p:nvSpPr>
          <p:spPr>
            <a:xfrm>
              <a:off x="5083963" y="5819200"/>
              <a:ext cx="1288500" cy="6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Live Video Capture</a:t>
              </a:r>
              <a:endParaRPr b="1"/>
            </a:p>
          </p:txBody>
        </p:sp>
        <p:cxnSp>
          <p:nvCxnSpPr>
            <p:cNvPr id="348" name="Google Shape;348;p41"/>
            <p:cNvCxnSpPr>
              <a:stCxn id="339" idx="1"/>
              <a:endCxn id="347" idx="3"/>
            </p:cNvCxnSpPr>
            <p:nvPr/>
          </p:nvCxnSpPr>
          <p:spPr>
            <a:xfrm rot="10800000">
              <a:off x="6372338" y="6155075"/>
              <a:ext cx="664800" cy="9900"/>
            </a:xfrm>
            <a:prstGeom prst="straightConnector1">
              <a:avLst/>
            </a:prstGeom>
            <a:noFill/>
            <a:ln cap="flat" cmpd="sng" w="9525">
              <a:solidFill>
                <a:schemeClr val="dk2"/>
              </a:solidFill>
              <a:prstDash val="solid"/>
              <a:round/>
              <a:headEnd len="med" w="med" type="none"/>
              <a:tailEnd len="med" w="med" type="triangle"/>
            </a:ln>
          </p:spPr>
        </p:cxnSp>
        <p:cxnSp>
          <p:nvCxnSpPr>
            <p:cNvPr id="349" name="Google Shape;349;p41"/>
            <p:cNvCxnSpPr>
              <a:stCxn id="340" idx="3"/>
              <a:endCxn id="347" idx="1"/>
            </p:cNvCxnSpPr>
            <p:nvPr/>
          </p:nvCxnSpPr>
          <p:spPr>
            <a:xfrm flipH="1" rot="10800000">
              <a:off x="4419288" y="6155075"/>
              <a:ext cx="664800" cy="9900"/>
            </a:xfrm>
            <a:prstGeom prst="straightConnector1">
              <a:avLst/>
            </a:prstGeom>
            <a:noFill/>
            <a:ln cap="flat" cmpd="sng" w="9525">
              <a:solidFill>
                <a:schemeClr val="dk2"/>
              </a:solidFill>
              <a:prstDash val="solid"/>
              <a:round/>
              <a:headEnd len="med" w="med" type="none"/>
              <a:tailEnd len="med" w="med" type="triangle"/>
            </a:ln>
          </p:spPr>
        </p:cxnSp>
        <p:cxnSp>
          <p:nvCxnSpPr>
            <p:cNvPr id="350" name="Google Shape;350;p41"/>
            <p:cNvCxnSpPr>
              <a:stCxn id="340" idx="1"/>
              <a:endCxn id="341" idx="3"/>
            </p:cNvCxnSpPr>
            <p:nvPr/>
          </p:nvCxnSpPr>
          <p:spPr>
            <a:xfrm rot="10800000">
              <a:off x="2465988" y="6164975"/>
              <a:ext cx="664800" cy="0"/>
            </a:xfrm>
            <a:prstGeom prst="straightConnector1">
              <a:avLst/>
            </a:prstGeom>
            <a:noFill/>
            <a:ln cap="flat" cmpd="sng" w="9525">
              <a:solidFill>
                <a:schemeClr val="dk2"/>
              </a:solidFill>
              <a:prstDash val="solid"/>
              <a:round/>
              <a:headEnd len="med" w="med" type="none"/>
              <a:tailEnd len="med" w="med" type="triangle"/>
            </a:ln>
          </p:spPr>
        </p:cxnSp>
        <p:cxnSp>
          <p:nvCxnSpPr>
            <p:cNvPr id="351" name="Google Shape;351;p41"/>
            <p:cNvCxnSpPr/>
            <p:nvPr/>
          </p:nvCxnSpPr>
          <p:spPr>
            <a:xfrm>
              <a:off x="1108425" y="4925225"/>
              <a:ext cx="1205400" cy="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95" name="Shape 95"/>
        <p:cNvGrpSpPr/>
        <p:nvPr/>
      </p:nvGrpSpPr>
      <p:grpSpPr>
        <a:xfrm>
          <a:off x="0" y="0"/>
          <a:ext cx="0" cy="0"/>
          <a:chOff x="0" y="0"/>
          <a:chExt cx="0" cy="0"/>
        </a:xfrm>
      </p:grpSpPr>
      <p:sp>
        <p:nvSpPr>
          <p:cNvPr id="96" name="Google Shape;96;p1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97" name="Google Shape;97;p15"/>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98" name="Google Shape;98;p15"/>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Introduction</a:t>
            </a:r>
            <a:endParaRPr/>
          </a:p>
        </p:txBody>
      </p:sp>
      <p:sp>
        <p:nvSpPr>
          <p:cNvPr id="99" name="Google Shape;99;p15"/>
          <p:cNvSpPr txBox="1"/>
          <p:nvPr>
            <p:ph idx="1" type="body"/>
          </p:nvPr>
        </p:nvSpPr>
        <p:spPr>
          <a:xfrm>
            <a:off x="293250" y="1417625"/>
            <a:ext cx="8557500" cy="5156700"/>
          </a:xfrm>
          <a:prstGeom prst="rect">
            <a:avLst/>
          </a:prstGeom>
          <a:noFill/>
          <a:ln>
            <a:noFill/>
          </a:ln>
        </p:spPr>
        <p:txBody>
          <a:bodyPr anchorCtr="0" anchor="t" bIns="46800" lIns="90000" spcFirstLastPara="1" rIns="90000" wrap="square" tIns="46800">
            <a:noAutofit/>
          </a:bodyPr>
          <a:lstStyle/>
          <a:p>
            <a:pPr indent="-381000" lvl="0" marL="457200" rtl="0" algn="l">
              <a:spcBef>
                <a:spcPts val="0"/>
              </a:spcBef>
              <a:spcAft>
                <a:spcPts val="0"/>
              </a:spcAft>
              <a:buClr>
                <a:schemeClr val="dk1"/>
              </a:buClr>
              <a:buSzPts val="2400"/>
              <a:buFont typeface="Times New Roman"/>
              <a:buChar char="●"/>
            </a:pPr>
            <a:r>
              <a:rPr lang="en-US" sz="2400">
                <a:solidFill>
                  <a:schemeClr val="dk1"/>
                </a:solidFill>
                <a:highlight>
                  <a:srgbClr val="EEECE1"/>
                </a:highlight>
                <a:latin typeface="Times New Roman"/>
                <a:ea typeface="Times New Roman"/>
                <a:cs typeface="Times New Roman"/>
                <a:sym typeface="Times New Roman"/>
              </a:rPr>
              <a:t>Fashion is a popular aesthetic expression at a particular time, place and in a specific context, especially in clothing.</a:t>
            </a:r>
            <a:endParaRPr sz="2400">
              <a:solidFill>
                <a:schemeClr val="dk1"/>
              </a:solidFill>
              <a:highlight>
                <a:srgbClr val="EEECE1"/>
              </a:highlight>
              <a:latin typeface="Times New Roman"/>
              <a:ea typeface="Times New Roman"/>
              <a:cs typeface="Times New Roman"/>
              <a:sym typeface="Times New Roman"/>
            </a:endParaRPr>
          </a:p>
          <a:p>
            <a:pPr indent="0" lvl="0" marL="457200" rtl="0" algn="l">
              <a:spcBef>
                <a:spcPts val="1000"/>
              </a:spcBef>
              <a:spcAft>
                <a:spcPts val="0"/>
              </a:spcAft>
              <a:buNone/>
            </a:pPr>
            <a:r>
              <a:t/>
            </a:r>
            <a:endParaRPr sz="2400">
              <a:solidFill>
                <a:schemeClr val="dk1"/>
              </a:solidFill>
              <a:highlight>
                <a:srgbClr val="EEECE1"/>
              </a:highlight>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There is always a case where we get the perfect T-shirt with the perfect color but can’t match the pants with that color.</a:t>
            </a:r>
            <a:endParaRPr sz="24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Or the cloth color does not match our complexion but it did match the model's skin tone.</a:t>
            </a:r>
            <a:endParaRPr sz="24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There is perplexity with finding the outfits that match our style preferences.</a:t>
            </a:r>
            <a:endParaRPr sz="24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356" name="Shape 356"/>
        <p:cNvGrpSpPr/>
        <p:nvPr/>
      </p:nvGrpSpPr>
      <p:grpSpPr>
        <a:xfrm>
          <a:off x="0" y="0"/>
          <a:ext cx="0" cy="0"/>
          <a:chOff x="0" y="0"/>
          <a:chExt cx="0" cy="0"/>
        </a:xfrm>
      </p:grpSpPr>
      <p:sp>
        <p:nvSpPr>
          <p:cNvPr id="357" name="Google Shape;357;p4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58" name="Google Shape;358;p42"/>
          <p:cNvSpPr txBox="1"/>
          <p:nvPr/>
        </p:nvSpPr>
        <p:spPr>
          <a:xfrm>
            <a:off x="709950" y="2004600"/>
            <a:ext cx="8338500" cy="470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59" name="Google Shape;359;p42"/>
          <p:cNvSpPr txBox="1"/>
          <p:nvPr>
            <p:ph type="title"/>
          </p:nvPr>
        </p:nvSpPr>
        <p:spPr>
          <a:xfrm>
            <a:off x="460375" y="15668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Results and Discussions</a:t>
            </a:r>
            <a:endParaRPr/>
          </a:p>
        </p:txBody>
      </p:sp>
      <p:sp>
        <p:nvSpPr>
          <p:cNvPr id="360" name="Google Shape;360;p42"/>
          <p:cNvSpPr txBox="1"/>
          <p:nvPr>
            <p:ph idx="1" type="body"/>
          </p:nvPr>
        </p:nvSpPr>
        <p:spPr>
          <a:xfrm>
            <a:off x="217350" y="1198575"/>
            <a:ext cx="8831100" cy="5507700"/>
          </a:xfrm>
          <a:prstGeom prst="rect">
            <a:avLst/>
          </a:prstGeom>
          <a:noFill/>
          <a:ln>
            <a:noFill/>
          </a:ln>
        </p:spPr>
        <p:txBody>
          <a:bodyPr anchorCtr="0" anchor="t" bIns="46800" lIns="90000" spcFirstLastPara="1" rIns="90000" wrap="square" tIns="46800">
            <a:noAutofit/>
          </a:bodyPr>
          <a:lstStyle/>
          <a:p>
            <a:pPr indent="-381000" lvl="0" marL="457200" rtl="0" algn="l">
              <a:spcBef>
                <a:spcPts val="0"/>
              </a:spcBef>
              <a:spcAft>
                <a:spcPts val="0"/>
              </a:spcAft>
              <a:buClr>
                <a:schemeClr val="dk1"/>
              </a:buClr>
              <a:buSzPts val="2400"/>
              <a:buAutoNum type="arabicPeriod"/>
            </a:pPr>
            <a:r>
              <a:rPr b="1" lang="en-US" sz="2400">
                <a:solidFill>
                  <a:schemeClr val="dk1"/>
                </a:solidFill>
                <a:latin typeface="Times New Roman"/>
                <a:ea typeface="Times New Roman"/>
                <a:cs typeface="Times New Roman"/>
                <a:sym typeface="Times New Roman"/>
              </a:rPr>
              <a:t>Skin  Tone Detection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400">
              <a:latin typeface="Times New Roman"/>
              <a:ea typeface="Times New Roman"/>
              <a:cs typeface="Times New Roman"/>
              <a:sym typeface="Times New Roman"/>
            </a:endParaRPr>
          </a:p>
        </p:txBody>
      </p:sp>
      <p:pic>
        <p:nvPicPr>
          <p:cNvPr id="361" name="Google Shape;361;p42"/>
          <p:cNvPicPr preferRelativeResize="0"/>
          <p:nvPr/>
        </p:nvPicPr>
        <p:blipFill>
          <a:blip r:embed="rId3">
            <a:alphaModFix/>
          </a:blip>
          <a:stretch>
            <a:fillRect/>
          </a:stretch>
        </p:blipFill>
        <p:spPr>
          <a:xfrm>
            <a:off x="4128275" y="1198575"/>
            <a:ext cx="4764175" cy="2684425"/>
          </a:xfrm>
          <a:prstGeom prst="rect">
            <a:avLst/>
          </a:prstGeom>
          <a:noFill/>
          <a:ln>
            <a:noFill/>
          </a:ln>
        </p:spPr>
      </p:pic>
      <p:pic>
        <p:nvPicPr>
          <p:cNvPr id="362" name="Google Shape;362;p42"/>
          <p:cNvPicPr preferRelativeResize="0"/>
          <p:nvPr/>
        </p:nvPicPr>
        <p:blipFill>
          <a:blip r:embed="rId4">
            <a:alphaModFix/>
          </a:blip>
          <a:stretch>
            <a:fillRect/>
          </a:stretch>
        </p:blipFill>
        <p:spPr>
          <a:xfrm>
            <a:off x="595850" y="3953625"/>
            <a:ext cx="4894613" cy="2752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367" name="Shape 367"/>
        <p:cNvGrpSpPr/>
        <p:nvPr/>
      </p:nvGrpSpPr>
      <p:grpSpPr>
        <a:xfrm>
          <a:off x="0" y="0"/>
          <a:ext cx="0" cy="0"/>
          <a:chOff x="0" y="0"/>
          <a:chExt cx="0" cy="0"/>
        </a:xfrm>
      </p:grpSpPr>
      <p:sp>
        <p:nvSpPr>
          <p:cNvPr id="368" name="Google Shape;368;p4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69" name="Google Shape;369;p43"/>
          <p:cNvSpPr txBox="1"/>
          <p:nvPr/>
        </p:nvSpPr>
        <p:spPr>
          <a:xfrm>
            <a:off x="709950" y="2004600"/>
            <a:ext cx="8338500" cy="470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70" name="Google Shape;370;p43"/>
          <p:cNvSpPr txBox="1"/>
          <p:nvPr>
            <p:ph type="title"/>
          </p:nvPr>
        </p:nvSpPr>
        <p:spPr>
          <a:xfrm>
            <a:off x="460375" y="15668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Results and Discussions</a:t>
            </a:r>
            <a:endParaRPr/>
          </a:p>
        </p:txBody>
      </p:sp>
      <p:sp>
        <p:nvSpPr>
          <p:cNvPr id="371" name="Google Shape;371;p43"/>
          <p:cNvSpPr txBox="1"/>
          <p:nvPr>
            <p:ph idx="1" type="body"/>
          </p:nvPr>
        </p:nvSpPr>
        <p:spPr>
          <a:xfrm>
            <a:off x="217350" y="1198575"/>
            <a:ext cx="8831100" cy="5507700"/>
          </a:xfrm>
          <a:prstGeom prst="rect">
            <a:avLst/>
          </a:prstGeom>
          <a:noFill/>
          <a:ln>
            <a:noFill/>
          </a:ln>
        </p:spPr>
        <p:txBody>
          <a:bodyPr anchorCtr="0" anchor="t" bIns="46800" lIns="90000" spcFirstLastPara="1" rIns="90000" wrap="square" tIns="46800">
            <a:noAutofit/>
          </a:bodyPr>
          <a:lstStyle/>
          <a:p>
            <a:pPr indent="-381000" lvl="0" marL="457200" rtl="0" algn="l">
              <a:spcBef>
                <a:spcPts val="0"/>
              </a:spcBef>
              <a:spcAft>
                <a:spcPts val="0"/>
              </a:spcAft>
              <a:buClr>
                <a:schemeClr val="dk1"/>
              </a:buClr>
              <a:buSzPts val="2400"/>
              <a:buAutoNum type="arabicPeriod"/>
            </a:pPr>
            <a:r>
              <a:rPr b="1" lang="en-US" sz="2400">
                <a:solidFill>
                  <a:schemeClr val="dk1"/>
                </a:solidFill>
                <a:latin typeface="Times New Roman"/>
                <a:ea typeface="Times New Roman"/>
                <a:cs typeface="Times New Roman"/>
                <a:sym typeface="Times New Roman"/>
              </a:rPr>
              <a:t>Skin  Tone Detection</a:t>
            </a:r>
            <a:endParaRPr b="1" sz="24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400">
              <a:latin typeface="Times New Roman"/>
              <a:ea typeface="Times New Roman"/>
              <a:cs typeface="Times New Roman"/>
              <a:sym typeface="Times New Roman"/>
            </a:endParaRPr>
          </a:p>
        </p:txBody>
      </p:sp>
      <p:pic>
        <p:nvPicPr>
          <p:cNvPr id="372" name="Google Shape;372;p43"/>
          <p:cNvPicPr preferRelativeResize="0"/>
          <p:nvPr/>
        </p:nvPicPr>
        <p:blipFill>
          <a:blip r:embed="rId3">
            <a:alphaModFix/>
          </a:blip>
          <a:stretch>
            <a:fillRect/>
          </a:stretch>
        </p:blipFill>
        <p:spPr>
          <a:xfrm>
            <a:off x="322400" y="1651300"/>
            <a:ext cx="6386750" cy="2342175"/>
          </a:xfrm>
          <a:prstGeom prst="rect">
            <a:avLst/>
          </a:prstGeom>
          <a:noFill/>
          <a:ln>
            <a:noFill/>
          </a:ln>
        </p:spPr>
      </p:pic>
      <p:pic>
        <p:nvPicPr>
          <p:cNvPr id="373" name="Google Shape;373;p43"/>
          <p:cNvPicPr preferRelativeResize="0"/>
          <p:nvPr/>
        </p:nvPicPr>
        <p:blipFill>
          <a:blip r:embed="rId4">
            <a:alphaModFix/>
          </a:blip>
          <a:stretch>
            <a:fillRect/>
          </a:stretch>
        </p:blipFill>
        <p:spPr>
          <a:xfrm>
            <a:off x="3700425" y="4084950"/>
            <a:ext cx="5348025" cy="2773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378" name="Shape 378"/>
        <p:cNvGrpSpPr/>
        <p:nvPr/>
      </p:nvGrpSpPr>
      <p:grpSpPr>
        <a:xfrm>
          <a:off x="0" y="0"/>
          <a:ext cx="0" cy="0"/>
          <a:chOff x="0" y="0"/>
          <a:chExt cx="0" cy="0"/>
        </a:xfrm>
      </p:grpSpPr>
      <p:sp>
        <p:nvSpPr>
          <p:cNvPr id="379" name="Google Shape;379;p4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80" name="Google Shape;380;p44"/>
          <p:cNvSpPr txBox="1"/>
          <p:nvPr/>
        </p:nvSpPr>
        <p:spPr>
          <a:xfrm>
            <a:off x="709950" y="2004600"/>
            <a:ext cx="8338500" cy="470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81" name="Google Shape;381;p44"/>
          <p:cNvSpPr txBox="1"/>
          <p:nvPr>
            <p:ph type="title"/>
          </p:nvPr>
        </p:nvSpPr>
        <p:spPr>
          <a:xfrm>
            <a:off x="460375" y="15668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Results and Discussions</a:t>
            </a:r>
            <a:endParaRPr/>
          </a:p>
        </p:txBody>
      </p:sp>
      <p:sp>
        <p:nvSpPr>
          <p:cNvPr id="382" name="Google Shape;382;p44"/>
          <p:cNvSpPr txBox="1"/>
          <p:nvPr>
            <p:ph idx="1" type="body"/>
          </p:nvPr>
        </p:nvSpPr>
        <p:spPr>
          <a:xfrm>
            <a:off x="156475" y="1063775"/>
            <a:ext cx="8831100" cy="55077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2.  </a:t>
            </a:r>
            <a:r>
              <a:rPr b="1" lang="en-US" sz="2400">
                <a:solidFill>
                  <a:schemeClr val="dk1"/>
                </a:solidFill>
                <a:latin typeface="Times New Roman"/>
                <a:ea typeface="Times New Roman"/>
                <a:cs typeface="Times New Roman"/>
                <a:sym typeface="Times New Roman"/>
              </a:rPr>
              <a:t>Outfit Color Recommendation </a:t>
            </a:r>
            <a:endParaRPr b="1" sz="24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400">
              <a:latin typeface="Times New Roman"/>
              <a:ea typeface="Times New Roman"/>
              <a:cs typeface="Times New Roman"/>
              <a:sym typeface="Times New Roman"/>
            </a:endParaRPr>
          </a:p>
        </p:txBody>
      </p:sp>
      <p:pic>
        <p:nvPicPr>
          <p:cNvPr id="383" name="Google Shape;383;p44"/>
          <p:cNvPicPr preferRelativeResize="0"/>
          <p:nvPr/>
        </p:nvPicPr>
        <p:blipFill>
          <a:blip r:embed="rId3">
            <a:alphaModFix/>
          </a:blip>
          <a:stretch>
            <a:fillRect/>
          </a:stretch>
        </p:blipFill>
        <p:spPr>
          <a:xfrm>
            <a:off x="156475" y="1542825"/>
            <a:ext cx="2459350" cy="2713050"/>
          </a:xfrm>
          <a:prstGeom prst="rect">
            <a:avLst/>
          </a:prstGeom>
          <a:noFill/>
          <a:ln>
            <a:noFill/>
          </a:ln>
        </p:spPr>
      </p:pic>
      <p:pic>
        <p:nvPicPr>
          <p:cNvPr id="384" name="Google Shape;384;p44"/>
          <p:cNvPicPr preferRelativeResize="0"/>
          <p:nvPr/>
        </p:nvPicPr>
        <p:blipFill>
          <a:blip r:embed="rId4">
            <a:alphaModFix/>
          </a:blip>
          <a:stretch>
            <a:fillRect/>
          </a:stretch>
        </p:blipFill>
        <p:spPr>
          <a:xfrm>
            <a:off x="2615828" y="1542828"/>
            <a:ext cx="2234980" cy="2713050"/>
          </a:xfrm>
          <a:prstGeom prst="rect">
            <a:avLst/>
          </a:prstGeom>
          <a:noFill/>
          <a:ln>
            <a:noFill/>
          </a:ln>
        </p:spPr>
      </p:pic>
      <p:pic>
        <p:nvPicPr>
          <p:cNvPr id="385" name="Google Shape;385;p44"/>
          <p:cNvPicPr preferRelativeResize="0"/>
          <p:nvPr/>
        </p:nvPicPr>
        <p:blipFill>
          <a:blip r:embed="rId5">
            <a:alphaModFix/>
          </a:blip>
          <a:stretch>
            <a:fillRect/>
          </a:stretch>
        </p:blipFill>
        <p:spPr>
          <a:xfrm>
            <a:off x="4850800" y="1542828"/>
            <a:ext cx="2199124" cy="2713050"/>
          </a:xfrm>
          <a:prstGeom prst="rect">
            <a:avLst/>
          </a:prstGeom>
          <a:noFill/>
          <a:ln>
            <a:noFill/>
          </a:ln>
        </p:spPr>
      </p:pic>
      <p:pic>
        <p:nvPicPr>
          <p:cNvPr id="386" name="Google Shape;386;p44"/>
          <p:cNvPicPr preferRelativeResize="0"/>
          <p:nvPr/>
        </p:nvPicPr>
        <p:blipFill>
          <a:blip r:embed="rId6">
            <a:alphaModFix/>
          </a:blip>
          <a:stretch>
            <a:fillRect/>
          </a:stretch>
        </p:blipFill>
        <p:spPr>
          <a:xfrm>
            <a:off x="7049925" y="1542825"/>
            <a:ext cx="2114975" cy="2713050"/>
          </a:xfrm>
          <a:prstGeom prst="rect">
            <a:avLst/>
          </a:prstGeom>
          <a:noFill/>
          <a:ln>
            <a:noFill/>
          </a:ln>
        </p:spPr>
      </p:pic>
      <p:pic>
        <p:nvPicPr>
          <p:cNvPr id="387" name="Google Shape;387;p44"/>
          <p:cNvPicPr preferRelativeResize="0"/>
          <p:nvPr/>
        </p:nvPicPr>
        <p:blipFill>
          <a:blip r:embed="rId7">
            <a:alphaModFix/>
          </a:blip>
          <a:stretch>
            <a:fillRect/>
          </a:stretch>
        </p:blipFill>
        <p:spPr>
          <a:xfrm>
            <a:off x="302275" y="4381075"/>
            <a:ext cx="2199125" cy="2476925"/>
          </a:xfrm>
          <a:prstGeom prst="rect">
            <a:avLst/>
          </a:prstGeom>
          <a:noFill/>
          <a:ln>
            <a:noFill/>
          </a:ln>
        </p:spPr>
      </p:pic>
      <p:pic>
        <p:nvPicPr>
          <p:cNvPr id="388" name="Google Shape;388;p44"/>
          <p:cNvPicPr preferRelativeResize="0"/>
          <p:nvPr/>
        </p:nvPicPr>
        <p:blipFill>
          <a:blip r:embed="rId8">
            <a:alphaModFix/>
          </a:blip>
          <a:stretch>
            <a:fillRect/>
          </a:stretch>
        </p:blipFill>
        <p:spPr>
          <a:xfrm>
            <a:off x="2528500" y="4381075"/>
            <a:ext cx="2114975" cy="2476925"/>
          </a:xfrm>
          <a:prstGeom prst="rect">
            <a:avLst/>
          </a:prstGeom>
          <a:noFill/>
          <a:ln>
            <a:noFill/>
          </a:ln>
        </p:spPr>
      </p:pic>
      <p:pic>
        <p:nvPicPr>
          <p:cNvPr id="389" name="Google Shape;389;p44"/>
          <p:cNvPicPr preferRelativeResize="0"/>
          <p:nvPr/>
        </p:nvPicPr>
        <p:blipFill>
          <a:blip r:embed="rId9">
            <a:alphaModFix/>
          </a:blip>
          <a:stretch>
            <a:fillRect/>
          </a:stretch>
        </p:blipFill>
        <p:spPr>
          <a:xfrm>
            <a:off x="4670575" y="4381075"/>
            <a:ext cx="2199125" cy="2482325"/>
          </a:xfrm>
          <a:prstGeom prst="rect">
            <a:avLst/>
          </a:prstGeom>
          <a:noFill/>
          <a:ln>
            <a:noFill/>
          </a:ln>
        </p:spPr>
      </p:pic>
      <p:pic>
        <p:nvPicPr>
          <p:cNvPr id="390" name="Google Shape;390;p44"/>
          <p:cNvPicPr preferRelativeResize="0"/>
          <p:nvPr/>
        </p:nvPicPr>
        <p:blipFill>
          <a:blip r:embed="rId10">
            <a:alphaModFix/>
          </a:blip>
          <a:stretch>
            <a:fillRect/>
          </a:stretch>
        </p:blipFill>
        <p:spPr>
          <a:xfrm>
            <a:off x="6896800" y="4381075"/>
            <a:ext cx="2040463" cy="2476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395" name="Shape 395"/>
        <p:cNvGrpSpPr/>
        <p:nvPr/>
      </p:nvGrpSpPr>
      <p:grpSpPr>
        <a:xfrm>
          <a:off x="0" y="0"/>
          <a:ext cx="0" cy="0"/>
          <a:chOff x="0" y="0"/>
          <a:chExt cx="0" cy="0"/>
        </a:xfrm>
      </p:grpSpPr>
      <p:sp>
        <p:nvSpPr>
          <p:cNvPr id="396" name="Google Shape;396;p4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97" name="Google Shape;397;p45"/>
          <p:cNvSpPr txBox="1"/>
          <p:nvPr/>
        </p:nvSpPr>
        <p:spPr>
          <a:xfrm>
            <a:off x="709950" y="2004600"/>
            <a:ext cx="8338500" cy="470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98" name="Google Shape;398;p45"/>
          <p:cNvSpPr txBox="1"/>
          <p:nvPr>
            <p:ph type="title"/>
          </p:nvPr>
        </p:nvSpPr>
        <p:spPr>
          <a:xfrm>
            <a:off x="460375" y="15668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Results and Discussions</a:t>
            </a:r>
            <a:endParaRPr/>
          </a:p>
        </p:txBody>
      </p:sp>
      <p:sp>
        <p:nvSpPr>
          <p:cNvPr id="399" name="Google Shape;399;p45"/>
          <p:cNvSpPr txBox="1"/>
          <p:nvPr>
            <p:ph idx="1" type="body"/>
          </p:nvPr>
        </p:nvSpPr>
        <p:spPr>
          <a:xfrm>
            <a:off x="217350" y="1198575"/>
            <a:ext cx="8831100" cy="55077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3.  Similar </a:t>
            </a:r>
            <a:r>
              <a:rPr b="1" lang="en-US" sz="2400">
                <a:solidFill>
                  <a:schemeClr val="dk1"/>
                </a:solidFill>
                <a:latin typeface="Times New Roman"/>
                <a:ea typeface="Times New Roman"/>
                <a:cs typeface="Times New Roman"/>
                <a:sym typeface="Times New Roman"/>
              </a:rPr>
              <a:t>Outfit Recommendation </a:t>
            </a:r>
            <a:endParaRPr b="1" sz="24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400">
              <a:latin typeface="Times New Roman"/>
              <a:ea typeface="Times New Roman"/>
              <a:cs typeface="Times New Roman"/>
              <a:sym typeface="Times New Roman"/>
            </a:endParaRPr>
          </a:p>
        </p:txBody>
      </p:sp>
      <p:pic>
        <p:nvPicPr>
          <p:cNvPr id="400" name="Google Shape;400;p45"/>
          <p:cNvPicPr preferRelativeResize="0"/>
          <p:nvPr/>
        </p:nvPicPr>
        <p:blipFill>
          <a:blip r:embed="rId3">
            <a:alphaModFix/>
          </a:blip>
          <a:stretch>
            <a:fillRect/>
          </a:stretch>
        </p:blipFill>
        <p:spPr>
          <a:xfrm>
            <a:off x="217350" y="1848175"/>
            <a:ext cx="8710225" cy="2229900"/>
          </a:xfrm>
          <a:prstGeom prst="rect">
            <a:avLst/>
          </a:prstGeom>
          <a:noFill/>
          <a:ln>
            <a:noFill/>
          </a:ln>
        </p:spPr>
      </p:pic>
      <p:pic>
        <p:nvPicPr>
          <p:cNvPr id="401" name="Google Shape;401;p45"/>
          <p:cNvPicPr preferRelativeResize="0"/>
          <p:nvPr/>
        </p:nvPicPr>
        <p:blipFill>
          <a:blip r:embed="rId4">
            <a:alphaModFix/>
          </a:blip>
          <a:stretch>
            <a:fillRect/>
          </a:stretch>
        </p:blipFill>
        <p:spPr>
          <a:xfrm>
            <a:off x="274800" y="4480475"/>
            <a:ext cx="8652776" cy="1800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406" name="Shape 406"/>
        <p:cNvGrpSpPr/>
        <p:nvPr/>
      </p:nvGrpSpPr>
      <p:grpSpPr>
        <a:xfrm>
          <a:off x="0" y="0"/>
          <a:ext cx="0" cy="0"/>
          <a:chOff x="0" y="0"/>
          <a:chExt cx="0" cy="0"/>
        </a:xfrm>
      </p:grpSpPr>
      <p:sp>
        <p:nvSpPr>
          <p:cNvPr id="407" name="Google Shape;407;p4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08" name="Google Shape;408;p46"/>
          <p:cNvSpPr txBox="1"/>
          <p:nvPr/>
        </p:nvSpPr>
        <p:spPr>
          <a:xfrm>
            <a:off x="709950" y="2004600"/>
            <a:ext cx="8338500" cy="470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09" name="Google Shape;409;p46"/>
          <p:cNvSpPr txBox="1"/>
          <p:nvPr>
            <p:ph type="title"/>
          </p:nvPr>
        </p:nvSpPr>
        <p:spPr>
          <a:xfrm>
            <a:off x="460375" y="15668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Results and Discussions</a:t>
            </a:r>
            <a:endParaRPr/>
          </a:p>
        </p:txBody>
      </p:sp>
      <p:sp>
        <p:nvSpPr>
          <p:cNvPr id="410" name="Google Shape;410;p46"/>
          <p:cNvSpPr txBox="1"/>
          <p:nvPr>
            <p:ph idx="1" type="body"/>
          </p:nvPr>
        </p:nvSpPr>
        <p:spPr>
          <a:xfrm>
            <a:off x="217350" y="1198575"/>
            <a:ext cx="8831100" cy="55077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4.  Virtual Try-On </a:t>
            </a:r>
            <a:endParaRPr b="1" sz="24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400">
              <a:latin typeface="Times New Roman"/>
              <a:ea typeface="Times New Roman"/>
              <a:cs typeface="Times New Roman"/>
              <a:sym typeface="Times New Roman"/>
            </a:endParaRPr>
          </a:p>
        </p:txBody>
      </p:sp>
      <p:pic>
        <p:nvPicPr>
          <p:cNvPr id="411" name="Google Shape;411;p46"/>
          <p:cNvPicPr preferRelativeResize="0"/>
          <p:nvPr/>
        </p:nvPicPr>
        <p:blipFill>
          <a:blip r:embed="rId3">
            <a:alphaModFix/>
          </a:blip>
          <a:stretch>
            <a:fillRect/>
          </a:stretch>
        </p:blipFill>
        <p:spPr>
          <a:xfrm>
            <a:off x="1276350" y="2359125"/>
            <a:ext cx="3295650" cy="2734425"/>
          </a:xfrm>
          <a:prstGeom prst="rect">
            <a:avLst/>
          </a:prstGeom>
          <a:noFill/>
          <a:ln cap="sq" cmpd="sng" w="9525">
            <a:solidFill>
              <a:srgbClr val="7D60A0"/>
            </a:solidFill>
            <a:prstDash val="solid"/>
            <a:miter lim="8000"/>
            <a:headEnd len="sm" w="sm" type="none"/>
            <a:tailEnd len="sm" w="sm" type="none"/>
          </a:ln>
          <a:effectLst>
            <a:outerShdw blurRad="63500" dir="5400000" dist="20160">
              <a:srgbClr val="000000">
                <a:alpha val="37650"/>
              </a:srgbClr>
            </a:outerShdw>
          </a:effectLst>
        </p:spPr>
      </p:pic>
      <p:pic>
        <p:nvPicPr>
          <p:cNvPr id="412" name="Google Shape;412;p46"/>
          <p:cNvPicPr preferRelativeResize="0"/>
          <p:nvPr/>
        </p:nvPicPr>
        <p:blipFill rotWithShape="1">
          <a:blip r:embed="rId4">
            <a:alphaModFix/>
          </a:blip>
          <a:srcRect b="0" l="0" r="0" t="6489"/>
          <a:stretch/>
        </p:blipFill>
        <p:spPr>
          <a:xfrm>
            <a:off x="4820252" y="1033525"/>
            <a:ext cx="3481573" cy="2734425"/>
          </a:xfrm>
          <a:prstGeom prst="rect">
            <a:avLst/>
          </a:prstGeom>
          <a:noFill/>
          <a:ln>
            <a:noFill/>
          </a:ln>
        </p:spPr>
      </p:pic>
      <p:pic>
        <p:nvPicPr>
          <p:cNvPr id="413" name="Google Shape;413;p46"/>
          <p:cNvPicPr preferRelativeResize="0"/>
          <p:nvPr/>
        </p:nvPicPr>
        <p:blipFill rotWithShape="1">
          <a:blip r:embed="rId5">
            <a:alphaModFix/>
          </a:blip>
          <a:srcRect b="0" l="0" r="0" t="10241"/>
          <a:stretch/>
        </p:blipFill>
        <p:spPr>
          <a:xfrm>
            <a:off x="4759738" y="3921075"/>
            <a:ext cx="3602600" cy="293691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418" name="Shape 418"/>
        <p:cNvGrpSpPr/>
        <p:nvPr/>
      </p:nvGrpSpPr>
      <p:grpSpPr>
        <a:xfrm>
          <a:off x="0" y="0"/>
          <a:ext cx="0" cy="0"/>
          <a:chOff x="0" y="0"/>
          <a:chExt cx="0" cy="0"/>
        </a:xfrm>
      </p:grpSpPr>
      <p:sp>
        <p:nvSpPr>
          <p:cNvPr id="419" name="Google Shape;419;p4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20" name="Google Shape;420;p47"/>
          <p:cNvSpPr txBox="1"/>
          <p:nvPr/>
        </p:nvSpPr>
        <p:spPr>
          <a:xfrm>
            <a:off x="709950" y="2004600"/>
            <a:ext cx="8338500" cy="470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21" name="Google Shape;421;p47"/>
          <p:cNvSpPr txBox="1"/>
          <p:nvPr>
            <p:ph type="title"/>
          </p:nvPr>
        </p:nvSpPr>
        <p:spPr>
          <a:xfrm>
            <a:off x="460375" y="15668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Results and Discussions</a:t>
            </a:r>
            <a:endParaRPr/>
          </a:p>
        </p:txBody>
      </p:sp>
      <p:sp>
        <p:nvSpPr>
          <p:cNvPr id="422" name="Google Shape;422;p47"/>
          <p:cNvSpPr txBox="1"/>
          <p:nvPr>
            <p:ph idx="1" type="body"/>
          </p:nvPr>
        </p:nvSpPr>
        <p:spPr>
          <a:xfrm>
            <a:off x="217350" y="1198575"/>
            <a:ext cx="8831100" cy="55077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5</a:t>
            </a:r>
            <a:r>
              <a:rPr b="1" lang="en-US" sz="2400">
                <a:solidFill>
                  <a:schemeClr val="dk1"/>
                </a:solidFill>
                <a:latin typeface="Times New Roman"/>
                <a:ea typeface="Times New Roman"/>
                <a:cs typeface="Times New Roman"/>
                <a:sym typeface="Times New Roman"/>
              </a:rPr>
              <a:t>.  Weather oriented outfit recommendations</a:t>
            </a:r>
            <a:endParaRPr b="1"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Spring season-</a:t>
            </a:r>
            <a:endParaRPr sz="2400">
              <a:solidFill>
                <a:schemeClr val="dk1"/>
              </a:solidFill>
              <a:latin typeface="Times New Roman"/>
              <a:ea typeface="Times New Roman"/>
              <a:cs typeface="Times New Roman"/>
              <a:sym typeface="Times New Roman"/>
            </a:endParaRPr>
          </a:p>
          <a:p>
            <a:pPr indent="0" lvl="0" marL="914400" rtl="0" algn="l">
              <a:spcBef>
                <a:spcPts val="100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lang="en-US" sz="2400">
                <a:solidFill>
                  <a:schemeClr val="dk1"/>
                </a:solidFill>
                <a:latin typeface="Times New Roman"/>
                <a:ea typeface="Times New Roman"/>
                <a:cs typeface="Times New Roman"/>
                <a:sym typeface="Times New Roman"/>
              </a:rPr>
              <a:t>      </a:t>
            </a:r>
            <a:r>
              <a:rPr lang="en-US" sz="2300">
                <a:solidFill>
                  <a:schemeClr val="dk1"/>
                </a:solidFill>
                <a:latin typeface="Times New Roman"/>
                <a:ea typeface="Times New Roman"/>
                <a:cs typeface="Times New Roman"/>
                <a:sym typeface="Times New Roman"/>
              </a:rPr>
              <a:t>Classification</a:t>
            </a:r>
            <a:endParaRPr sz="2300">
              <a:solidFill>
                <a:schemeClr val="dk1"/>
              </a:solidFill>
              <a:latin typeface="Times New Roman"/>
              <a:ea typeface="Times New Roman"/>
              <a:cs typeface="Times New Roman"/>
              <a:sym typeface="Times New Roman"/>
            </a:endParaRPr>
          </a:p>
          <a:p>
            <a:pPr indent="457200" lvl="0" marL="0" rtl="0" algn="l">
              <a:spcBef>
                <a:spcPts val="0"/>
              </a:spcBef>
              <a:spcAft>
                <a:spcPts val="0"/>
              </a:spcAft>
              <a:buNone/>
            </a:pPr>
            <a:r>
              <a:rPr lang="en-US" sz="2300">
                <a:solidFill>
                  <a:schemeClr val="dk1"/>
                </a:solidFill>
                <a:latin typeface="Times New Roman"/>
                <a:ea typeface="Times New Roman"/>
                <a:cs typeface="Times New Roman"/>
                <a:sym typeface="Times New Roman"/>
              </a:rPr>
              <a:t>Accuracy - </a:t>
            </a:r>
            <a:endParaRPr sz="2300">
              <a:solidFill>
                <a:schemeClr val="dk1"/>
              </a:solidFill>
              <a:latin typeface="Times New Roman"/>
              <a:ea typeface="Times New Roman"/>
              <a:cs typeface="Times New Roman"/>
              <a:sym typeface="Times New Roman"/>
            </a:endParaRPr>
          </a:p>
          <a:p>
            <a:pPr indent="457200" lvl="0" marL="0" rtl="0" algn="l">
              <a:spcBef>
                <a:spcPts val="0"/>
              </a:spcBef>
              <a:spcAft>
                <a:spcPts val="0"/>
              </a:spcAft>
              <a:buNone/>
            </a:pPr>
            <a:r>
              <a:rPr lang="en-US" sz="2300">
                <a:solidFill>
                  <a:schemeClr val="dk1"/>
                </a:solidFill>
                <a:latin typeface="Times New Roman"/>
                <a:ea typeface="Times New Roman"/>
                <a:cs typeface="Times New Roman"/>
                <a:sym typeface="Times New Roman"/>
              </a:rPr>
              <a:t>100%</a:t>
            </a:r>
            <a:endParaRPr sz="2300">
              <a:solidFill>
                <a:schemeClr val="dk1"/>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2300">
              <a:solidFill>
                <a:schemeClr val="dk1"/>
              </a:solidFill>
              <a:latin typeface="Times New Roman"/>
              <a:ea typeface="Times New Roman"/>
              <a:cs typeface="Times New Roman"/>
              <a:sym typeface="Times New Roman"/>
            </a:endParaRPr>
          </a:p>
          <a:p>
            <a:pPr indent="457200" lvl="0" marL="0" rtl="0" algn="l">
              <a:spcBef>
                <a:spcPts val="1000"/>
              </a:spcBef>
              <a:spcAft>
                <a:spcPts val="0"/>
              </a:spcAft>
              <a:buNone/>
            </a:pPr>
            <a:r>
              <a:rPr lang="en-US" sz="2300">
                <a:solidFill>
                  <a:schemeClr val="dk1"/>
                </a:solidFill>
                <a:latin typeface="Times New Roman"/>
                <a:ea typeface="Times New Roman"/>
                <a:cs typeface="Times New Roman"/>
                <a:sym typeface="Times New Roman"/>
              </a:rPr>
              <a:t>Prediction</a:t>
            </a:r>
            <a:endParaRPr sz="2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300">
                <a:solidFill>
                  <a:schemeClr val="dk1"/>
                </a:solidFill>
                <a:latin typeface="Times New Roman"/>
                <a:ea typeface="Times New Roman"/>
                <a:cs typeface="Times New Roman"/>
                <a:sym typeface="Times New Roman"/>
              </a:rPr>
              <a:t>      A</a:t>
            </a:r>
            <a:r>
              <a:rPr lang="en-US" sz="2300">
                <a:solidFill>
                  <a:schemeClr val="dk1"/>
                </a:solidFill>
                <a:latin typeface="Times New Roman"/>
                <a:ea typeface="Times New Roman"/>
                <a:cs typeface="Times New Roman"/>
                <a:sym typeface="Times New Roman"/>
              </a:rPr>
              <a:t>ccuracy - </a:t>
            </a:r>
            <a:endParaRPr sz="2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300">
                <a:solidFill>
                  <a:schemeClr val="dk1"/>
                </a:solidFill>
                <a:latin typeface="Times New Roman"/>
                <a:ea typeface="Times New Roman"/>
                <a:cs typeface="Times New Roman"/>
                <a:sym typeface="Times New Roman"/>
              </a:rPr>
              <a:t>      92.61%</a:t>
            </a:r>
            <a:endParaRPr sz="2300">
              <a:solidFill>
                <a:schemeClr val="dk1"/>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2400">
              <a:latin typeface="Times New Roman"/>
              <a:ea typeface="Times New Roman"/>
              <a:cs typeface="Times New Roman"/>
              <a:sym typeface="Times New Roman"/>
            </a:endParaRPr>
          </a:p>
        </p:txBody>
      </p:sp>
      <p:pic>
        <p:nvPicPr>
          <p:cNvPr id="423" name="Google Shape;423;p47"/>
          <p:cNvPicPr preferRelativeResize="0"/>
          <p:nvPr/>
        </p:nvPicPr>
        <p:blipFill>
          <a:blip r:embed="rId3">
            <a:alphaModFix/>
          </a:blip>
          <a:stretch>
            <a:fillRect/>
          </a:stretch>
        </p:blipFill>
        <p:spPr>
          <a:xfrm>
            <a:off x="2661388" y="1744838"/>
            <a:ext cx="6391275" cy="4829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428" name="Shape 428"/>
        <p:cNvGrpSpPr/>
        <p:nvPr/>
      </p:nvGrpSpPr>
      <p:grpSpPr>
        <a:xfrm>
          <a:off x="0" y="0"/>
          <a:ext cx="0" cy="0"/>
          <a:chOff x="0" y="0"/>
          <a:chExt cx="0" cy="0"/>
        </a:xfrm>
      </p:grpSpPr>
      <p:sp>
        <p:nvSpPr>
          <p:cNvPr id="429" name="Google Shape;429;p4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30" name="Google Shape;430;p48"/>
          <p:cNvSpPr txBox="1"/>
          <p:nvPr/>
        </p:nvSpPr>
        <p:spPr>
          <a:xfrm>
            <a:off x="709950" y="2004600"/>
            <a:ext cx="8338500" cy="470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31" name="Google Shape;431;p48"/>
          <p:cNvSpPr txBox="1"/>
          <p:nvPr>
            <p:ph type="title"/>
          </p:nvPr>
        </p:nvSpPr>
        <p:spPr>
          <a:xfrm>
            <a:off x="460375" y="15668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Results and Discussions</a:t>
            </a:r>
            <a:endParaRPr/>
          </a:p>
        </p:txBody>
      </p:sp>
      <p:sp>
        <p:nvSpPr>
          <p:cNvPr id="432" name="Google Shape;432;p48"/>
          <p:cNvSpPr txBox="1"/>
          <p:nvPr>
            <p:ph idx="1" type="body"/>
          </p:nvPr>
        </p:nvSpPr>
        <p:spPr>
          <a:xfrm>
            <a:off x="217350" y="1198575"/>
            <a:ext cx="8831100" cy="55077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5.  Weather oriented outfit recommendations</a:t>
            </a:r>
            <a:endParaRPr b="1"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Winter &amp;</a:t>
            </a:r>
            <a:endParaRPr sz="24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rPr lang="en-US" sz="2400">
                <a:solidFill>
                  <a:schemeClr val="dk1"/>
                </a:solidFill>
                <a:latin typeface="Times New Roman"/>
                <a:ea typeface="Times New Roman"/>
                <a:cs typeface="Times New Roman"/>
                <a:sym typeface="Times New Roman"/>
              </a:rPr>
              <a:t>Spring season-</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400">
              <a:latin typeface="Times New Roman"/>
              <a:ea typeface="Times New Roman"/>
              <a:cs typeface="Times New Roman"/>
              <a:sym typeface="Times New Roman"/>
            </a:endParaRPr>
          </a:p>
        </p:txBody>
      </p:sp>
      <p:pic>
        <p:nvPicPr>
          <p:cNvPr id="433" name="Google Shape;433;p48"/>
          <p:cNvPicPr preferRelativeResize="0"/>
          <p:nvPr/>
        </p:nvPicPr>
        <p:blipFill>
          <a:blip r:embed="rId3">
            <a:alphaModFix/>
          </a:blip>
          <a:stretch>
            <a:fillRect/>
          </a:stretch>
        </p:blipFill>
        <p:spPr>
          <a:xfrm>
            <a:off x="2721650" y="1732650"/>
            <a:ext cx="6326801" cy="4895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438" name="Shape 438"/>
        <p:cNvGrpSpPr/>
        <p:nvPr/>
      </p:nvGrpSpPr>
      <p:grpSpPr>
        <a:xfrm>
          <a:off x="0" y="0"/>
          <a:ext cx="0" cy="0"/>
          <a:chOff x="0" y="0"/>
          <a:chExt cx="0" cy="0"/>
        </a:xfrm>
      </p:grpSpPr>
      <p:sp>
        <p:nvSpPr>
          <p:cNvPr id="439" name="Google Shape;439;p4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40" name="Google Shape;440;p49"/>
          <p:cNvSpPr txBox="1"/>
          <p:nvPr/>
        </p:nvSpPr>
        <p:spPr>
          <a:xfrm>
            <a:off x="709950" y="2004600"/>
            <a:ext cx="8338500" cy="470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41" name="Google Shape;441;p49"/>
          <p:cNvSpPr txBox="1"/>
          <p:nvPr>
            <p:ph type="title"/>
          </p:nvPr>
        </p:nvSpPr>
        <p:spPr>
          <a:xfrm>
            <a:off x="460375" y="15668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Results and Discussions</a:t>
            </a:r>
            <a:endParaRPr/>
          </a:p>
        </p:txBody>
      </p:sp>
      <p:sp>
        <p:nvSpPr>
          <p:cNvPr id="442" name="Google Shape;442;p49"/>
          <p:cNvSpPr txBox="1"/>
          <p:nvPr>
            <p:ph idx="1" type="body"/>
          </p:nvPr>
        </p:nvSpPr>
        <p:spPr>
          <a:xfrm>
            <a:off x="217350" y="1198575"/>
            <a:ext cx="8831100" cy="55077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5.  Weather oriented outfit recommendations</a:t>
            </a:r>
            <a:endParaRPr b="1"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Summer</a:t>
            </a:r>
            <a:r>
              <a:rPr lang="en-US" sz="2400">
                <a:solidFill>
                  <a:schemeClr val="dk1"/>
                </a:solidFill>
                <a:latin typeface="Times New Roman"/>
                <a:ea typeface="Times New Roman"/>
                <a:cs typeface="Times New Roman"/>
                <a:sym typeface="Times New Roman"/>
              </a:rPr>
              <a:t> &amp;</a:t>
            </a:r>
            <a:endParaRPr sz="24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rPr lang="en-US" sz="2400">
                <a:solidFill>
                  <a:schemeClr val="dk1"/>
                </a:solidFill>
                <a:latin typeface="Times New Roman"/>
                <a:ea typeface="Times New Roman"/>
                <a:cs typeface="Times New Roman"/>
                <a:sym typeface="Times New Roman"/>
              </a:rPr>
              <a:t>Autumn season-</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400">
              <a:latin typeface="Times New Roman"/>
              <a:ea typeface="Times New Roman"/>
              <a:cs typeface="Times New Roman"/>
              <a:sym typeface="Times New Roman"/>
            </a:endParaRPr>
          </a:p>
        </p:txBody>
      </p:sp>
      <p:pic>
        <p:nvPicPr>
          <p:cNvPr id="443" name="Google Shape;443;p49"/>
          <p:cNvPicPr preferRelativeResize="0"/>
          <p:nvPr/>
        </p:nvPicPr>
        <p:blipFill>
          <a:blip r:embed="rId3">
            <a:alphaModFix/>
          </a:blip>
          <a:stretch>
            <a:fillRect/>
          </a:stretch>
        </p:blipFill>
        <p:spPr>
          <a:xfrm>
            <a:off x="2988200" y="1747750"/>
            <a:ext cx="5952900" cy="4958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448" name="Shape 448"/>
        <p:cNvGrpSpPr/>
        <p:nvPr/>
      </p:nvGrpSpPr>
      <p:grpSpPr>
        <a:xfrm>
          <a:off x="0" y="0"/>
          <a:ext cx="0" cy="0"/>
          <a:chOff x="0" y="0"/>
          <a:chExt cx="0" cy="0"/>
        </a:xfrm>
      </p:grpSpPr>
      <p:sp>
        <p:nvSpPr>
          <p:cNvPr id="449" name="Google Shape;449;p50"/>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50" name="Google Shape;450;p50"/>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51" name="Google Shape;451;p50"/>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Conclusion</a:t>
            </a:r>
            <a:endParaRPr/>
          </a:p>
        </p:txBody>
      </p:sp>
      <p:sp>
        <p:nvSpPr>
          <p:cNvPr id="452" name="Google Shape;452;p50"/>
          <p:cNvSpPr txBox="1"/>
          <p:nvPr>
            <p:ph idx="1" type="body"/>
          </p:nvPr>
        </p:nvSpPr>
        <p:spPr>
          <a:xfrm>
            <a:off x="457200" y="1411275"/>
            <a:ext cx="8523900" cy="5257800"/>
          </a:xfrm>
          <a:prstGeom prst="rect">
            <a:avLst/>
          </a:prstGeom>
          <a:noFill/>
          <a:ln>
            <a:noFill/>
          </a:ln>
        </p:spPr>
        <p:txBody>
          <a:bodyPr anchorCtr="0" anchor="t" bIns="46800" lIns="90000" spcFirstLastPara="1" rIns="90000" wrap="square" tIns="46800">
            <a:noAutofit/>
          </a:bodyPr>
          <a:lstStyle/>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proposed system recommends outfits and their color combination to users based on the skin tone of the user.</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system also considers weather for best suited outfits recommendations.</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 virtual trial room is also provided for the user to try on the recommended outfits.</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Thus this system is a full proof “Fashion Advisor” for people who are worried about what to wear and lack fashion sense.</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This will serve as a real-time system that satisfies customer demands.</a:t>
            </a:r>
            <a:endParaRPr sz="24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457" name="Shape 457"/>
        <p:cNvGrpSpPr/>
        <p:nvPr/>
      </p:nvGrpSpPr>
      <p:grpSpPr>
        <a:xfrm>
          <a:off x="0" y="0"/>
          <a:ext cx="0" cy="0"/>
          <a:chOff x="0" y="0"/>
          <a:chExt cx="0" cy="0"/>
        </a:xfrm>
      </p:grpSpPr>
      <p:sp>
        <p:nvSpPr>
          <p:cNvPr id="458" name="Google Shape;458;p5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59" name="Google Shape;459;p51"/>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60" name="Google Shape;460;p51"/>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Future Scope</a:t>
            </a:r>
            <a:endParaRPr/>
          </a:p>
        </p:txBody>
      </p:sp>
      <p:sp>
        <p:nvSpPr>
          <p:cNvPr id="461" name="Google Shape;461;p51"/>
          <p:cNvSpPr txBox="1"/>
          <p:nvPr>
            <p:ph idx="1" type="body"/>
          </p:nvPr>
        </p:nvSpPr>
        <p:spPr>
          <a:xfrm>
            <a:off x="457200" y="1600200"/>
            <a:ext cx="8223250" cy="4519612"/>
          </a:xfrm>
          <a:prstGeom prst="rect">
            <a:avLst/>
          </a:prstGeom>
          <a:noFill/>
          <a:ln>
            <a:noFill/>
          </a:ln>
        </p:spPr>
        <p:txBody>
          <a:bodyPr anchorCtr="0" anchor="t" bIns="46800" lIns="90000" spcFirstLastPara="1" rIns="90000" wrap="square" tIns="46800">
            <a:noAutofit/>
          </a:bodyPr>
          <a:lstStyle/>
          <a:p>
            <a:pPr indent="0" lvl="0" marL="342900" rtl="0" algn="l">
              <a:lnSpc>
                <a:spcPct val="100000"/>
              </a:lnSpc>
              <a:spcBef>
                <a:spcPts val="0"/>
              </a:spcBef>
              <a:spcAft>
                <a:spcPts val="0"/>
              </a:spcAft>
              <a:buNone/>
            </a:pPr>
            <a:r>
              <a:t/>
            </a:r>
            <a:endParaRPr sz="2400">
              <a:highlight>
                <a:srgbClr val="FFFF00"/>
              </a:highlight>
              <a:latin typeface="Times New Roman"/>
              <a:ea typeface="Times New Roman"/>
              <a:cs typeface="Times New Roman"/>
              <a:sym typeface="Times New Roman"/>
            </a:endParaRPr>
          </a:p>
          <a:p>
            <a:pPr indent="-636270" lvl="0" marL="552450" rtl="0" algn="l">
              <a:lnSpc>
                <a:spcPct val="115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We can recommend accessories based on the selected outfits like watches for men. </a:t>
            </a:r>
            <a:endParaRPr sz="2400">
              <a:latin typeface="Times New Roman"/>
              <a:ea typeface="Times New Roman"/>
              <a:cs typeface="Times New Roman"/>
              <a:sym typeface="Times New Roman"/>
            </a:endParaRPr>
          </a:p>
          <a:p>
            <a:pPr indent="-636270" lvl="0" marL="552450" rtl="0" algn="l">
              <a:lnSpc>
                <a:spcPct val="115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The concept and technology can be adapted by established online platforms.</a:t>
            </a:r>
            <a:endParaRPr sz="2400">
              <a:latin typeface="Times New Roman"/>
              <a:ea typeface="Times New Roman"/>
              <a:cs typeface="Times New Roman"/>
              <a:sym typeface="Times New Roman"/>
            </a:endParaRPr>
          </a:p>
          <a:p>
            <a:pPr indent="-636270" lvl="0" marL="552450" rtl="0" algn="l">
              <a:lnSpc>
                <a:spcPct val="115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Further we can implement one more module that is based event and Occasion based. </a:t>
            </a:r>
            <a:endParaRPr sz="2400">
              <a:latin typeface="Times New Roman"/>
              <a:ea typeface="Times New Roman"/>
              <a:cs typeface="Times New Roman"/>
              <a:sym typeface="Times New Roman"/>
            </a:endParaRPr>
          </a:p>
          <a:p>
            <a:pPr indent="-636270" lvl="0" marL="552450" rtl="0" algn="l">
              <a:lnSpc>
                <a:spcPct val="115000"/>
              </a:lnSpc>
              <a:spcBef>
                <a:spcPts val="1000"/>
              </a:spcBef>
              <a:spcAft>
                <a:spcPts val="1000"/>
              </a:spcAft>
              <a:buSzPts val="2400"/>
              <a:buFont typeface="Times New Roman"/>
              <a:buChar char="●"/>
            </a:pPr>
            <a:r>
              <a:rPr lang="en-US" sz="2400">
                <a:solidFill>
                  <a:schemeClr val="dk1"/>
                </a:solidFill>
                <a:latin typeface="Times New Roman"/>
                <a:ea typeface="Times New Roman"/>
                <a:cs typeface="Times New Roman"/>
                <a:sym typeface="Times New Roman"/>
              </a:rPr>
              <a:t>U</a:t>
            </a:r>
            <a:r>
              <a:rPr lang="en-US" sz="2400">
                <a:solidFill>
                  <a:schemeClr val="dk1"/>
                </a:solidFill>
                <a:latin typeface="Times New Roman"/>
                <a:ea typeface="Times New Roman"/>
                <a:cs typeface="Times New Roman"/>
                <a:sym typeface="Times New Roman"/>
              </a:rPr>
              <a:t>ser can pre-plan his/her outfits according to the upcoming event, as per the calendar application.</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57200" y="274637"/>
            <a:ext cx="8215200" cy="11286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Clr>
                <a:schemeClr val="dk1"/>
              </a:buClr>
              <a:buSzPts val="3600"/>
              <a:buFont typeface="Arial"/>
              <a:buNone/>
            </a:pPr>
            <a:r>
              <a:rPr b="1" lang="en-US" sz="3600">
                <a:solidFill>
                  <a:schemeClr val="dk1"/>
                </a:solidFill>
                <a:latin typeface="Times New Roman"/>
                <a:ea typeface="Times New Roman"/>
                <a:cs typeface="Times New Roman"/>
                <a:sym typeface="Times New Roman"/>
              </a:rPr>
              <a:t>Introduction</a:t>
            </a:r>
            <a:endParaRPr/>
          </a:p>
        </p:txBody>
      </p:sp>
      <p:sp>
        <p:nvSpPr>
          <p:cNvPr id="105" name="Google Shape;105;p16"/>
          <p:cNvSpPr txBox="1"/>
          <p:nvPr>
            <p:ph idx="1" type="body"/>
          </p:nvPr>
        </p:nvSpPr>
        <p:spPr>
          <a:xfrm>
            <a:off x="457200" y="1600200"/>
            <a:ext cx="8215200" cy="4511700"/>
          </a:xfrm>
          <a:prstGeom prst="rect">
            <a:avLst/>
          </a:prstGeom>
        </p:spPr>
        <p:txBody>
          <a:bodyPr anchorCtr="0" anchor="t" bIns="46800" lIns="90000" spcFirstLastPara="1" rIns="90000" wrap="square" tIns="46800">
            <a:noAutofit/>
          </a:bodyPr>
          <a:lstStyle/>
          <a:p>
            <a:pPr indent="-381000" lvl="0" marL="457200" rtl="0" algn="l">
              <a:spcBef>
                <a:spcPts val="0"/>
              </a:spcBef>
              <a:spcAft>
                <a:spcPts val="0"/>
              </a:spcAft>
              <a:buClr>
                <a:schemeClr val="dk1"/>
              </a:buClr>
              <a:buSzPts val="2400"/>
              <a:buFont typeface="Times New Roman"/>
              <a:buChar char="●"/>
            </a:pPr>
            <a:r>
              <a:rPr lang="en-US" sz="2400">
                <a:solidFill>
                  <a:schemeClr val="dk1"/>
                </a:solidFill>
                <a:highlight>
                  <a:srgbClr val="EEECE1"/>
                </a:highlight>
                <a:latin typeface="Times New Roman"/>
                <a:ea typeface="Times New Roman"/>
                <a:cs typeface="Times New Roman"/>
                <a:sym typeface="Times New Roman"/>
              </a:rPr>
              <a:t>The conventional invention is focused on the coordination or sale of the product while the user directly dresses, and thus does not really help users who lack color sense or do not fully utilize the clothes they own.</a:t>
            </a:r>
            <a:r>
              <a:rPr lang="en-US" sz="2400">
                <a:solidFill>
                  <a:schemeClr val="dk1"/>
                </a:solidFill>
                <a:highlight>
                  <a:srgbClr val="EFEFEF"/>
                </a:highlight>
                <a:latin typeface="Times New Roman"/>
                <a:ea typeface="Times New Roman"/>
                <a:cs typeface="Times New Roman"/>
                <a:sym typeface="Times New Roman"/>
              </a:rPr>
              <a:t> </a:t>
            </a:r>
            <a:endParaRPr sz="2400">
              <a:solidFill>
                <a:schemeClr val="dk1"/>
              </a:solidFill>
              <a:highlight>
                <a:srgbClr val="EFEFEF"/>
              </a:highlight>
              <a:latin typeface="Times New Roman"/>
              <a:ea typeface="Times New Roman"/>
              <a:cs typeface="Times New Roman"/>
              <a:sym typeface="Times New Roman"/>
            </a:endParaRPr>
          </a:p>
          <a:p>
            <a:pPr indent="0" lvl="0" marL="457200" rtl="0" algn="l">
              <a:spcBef>
                <a:spcPts val="1000"/>
              </a:spcBef>
              <a:spcAft>
                <a:spcPts val="0"/>
              </a:spcAft>
              <a:buNone/>
            </a:pPr>
            <a:r>
              <a:t/>
            </a:r>
            <a:endParaRPr sz="2400">
              <a:solidFill>
                <a:schemeClr val="dk1"/>
              </a:solidFill>
              <a:highlight>
                <a:srgbClr val="EFEFEF"/>
              </a:highlight>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So the solution to this is a program which recommends the user a list of color combinations according to the user's skin tones. The model especially focuses on Indian skin tone.</a:t>
            </a:r>
            <a:endParaRPr sz="24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It can be a personal fashion advisor on the basis of users' complexion.</a:t>
            </a:r>
            <a:endParaRPr sz="24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466" name="Shape 466"/>
        <p:cNvGrpSpPr/>
        <p:nvPr/>
      </p:nvGrpSpPr>
      <p:grpSpPr>
        <a:xfrm>
          <a:off x="0" y="0"/>
          <a:ext cx="0" cy="0"/>
          <a:chOff x="0" y="0"/>
          <a:chExt cx="0" cy="0"/>
        </a:xfrm>
      </p:grpSpPr>
      <p:sp>
        <p:nvSpPr>
          <p:cNvPr id="467" name="Google Shape;467;p5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a:solidFill>
                  <a:srgbClr val="000000"/>
                </a:solidFill>
                <a:latin typeface="Times New Roman"/>
                <a:ea typeface="Times New Roman"/>
                <a:cs typeface="Times New Roman"/>
                <a:sym typeface="Times New Roman"/>
              </a:rPr>
              <a:t> </a:t>
            </a:r>
            <a:endParaRPr/>
          </a:p>
        </p:txBody>
      </p:sp>
      <p:sp>
        <p:nvSpPr>
          <p:cNvPr id="468" name="Google Shape;468;p52"/>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69" name="Google Shape;469;p52"/>
          <p:cNvSpPr txBox="1"/>
          <p:nvPr>
            <p:ph type="title"/>
          </p:nvPr>
        </p:nvSpPr>
        <p:spPr>
          <a:xfrm>
            <a:off x="457200" y="274637"/>
            <a:ext cx="8224837" cy="1138237"/>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References</a:t>
            </a:r>
            <a:endParaRPr/>
          </a:p>
        </p:txBody>
      </p:sp>
      <p:sp>
        <p:nvSpPr>
          <p:cNvPr id="470" name="Google Shape;470;p52"/>
          <p:cNvSpPr txBox="1"/>
          <p:nvPr>
            <p:ph idx="1" type="body"/>
          </p:nvPr>
        </p:nvSpPr>
        <p:spPr>
          <a:xfrm>
            <a:off x="457200" y="1600200"/>
            <a:ext cx="8224837" cy="4521200"/>
          </a:xfrm>
          <a:prstGeom prst="rect">
            <a:avLst/>
          </a:prstGeom>
          <a:noFill/>
          <a:ln>
            <a:noFill/>
          </a:ln>
        </p:spPr>
        <p:txBody>
          <a:bodyPr anchorCtr="0" anchor="t" bIns="46800" lIns="90000" spcFirstLastPara="1" rIns="90000" wrap="square" tIns="46800">
            <a:noAutofit/>
          </a:bodyPr>
          <a:lstStyle/>
          <a:p>
            <a:pPr indent="-342900" lvl="0" marL="457200" rtl="0" algn="l">
              <a:spcBef>
                <a:spcPts val="0"/>
              </a:spcBef>
              <a:spcAft>
                <a:spcPts val="0"/>
              </a:spcAft>
              <a:buClr>
                <a:schemeClr val="dk1"/>
              </a:buClr>
              <a:buSzPts val="1800"/>
              <a:buAutoNum type="arabicPeriod"/>
            </a:pPr>
            <a:r>
              <a:rPr lang="en-US" sz="1800">
                <a:solidFill>
                  <a:schemeClr val="dk1"/>
                </a:solidFill>
                <a:latin typeface="Arial"/>
                <a:ea typeface="Arial"/>
                <a:cs typeface="Arial"/>
                <a:sym typeface="Arial"/>
              </a:rPr>
              <a:t>L. Hao and M. Hao, "Design of Intelligent Clothing Selection System Based on Neural Network," 2019 IEEE 3rd Information Technology, Networking, Electronic and Automation Control Conference (ITNEC), Chengdu, China, 2019, pp. 1789-1792, doi: 10.1109/ITNEC.2019.8729417.</a:t>
            </a:r>
            <a:endParaRPr sz="18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AutoNum type="arabicPeriod"/>
            </a:pPr>
            <a:r>
              <a:rPr lang="en-US" sz="1800">
                <a:solidFill>
                  <a:schemeClr val="dk1"/>
                </a:solidFill>
                <a:latin typeface="Arial"/>
                <a:ea typeface="Arial"/>
                <a:cs typeface="Arial"/>
                <a:sym typeface="Arial"/>
              </a:rPr>
              <a:t>K. Ayush, S. Jandial, A. Chopra and B. Krishnamurthy, "Powering Virtual Try-On via Auxiliary Human Segmentation Learning," 2019 IEEE/CVF International Conference on Computer Vision Workshop (ICCVW), Seoul, Korea (South), 2019, pp. 3193-3196, doi: 10.1109/ICCVW.2019.00397.</a:t>
            </a:r>
            <a:endParaRPr sz="18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AutoNum type="arabicPeriod"/>
            </a:pPr>
            <a:r>
              <a:rPr lang="en-US" sz="1800">
                <a:solidFill>
                  <a:schemeClr val="dk1"/>
                </a:solidFill>
                <a:latin typeface="Arial"/>
                <a:ea typeface="Arial"/>
                <a:cs typeface="Arial"/>
                <a:sym typeface="Arial"/>
              </a:rPr>
              <a:t>N. Ramesh and T. Moh, "Outfit Recommender System," 2018 IEEE/ACM International Conference on Advances in Social Networks Analysis and Mining (ASONAM), Barcelona, 2018, pp. 903-910, doi: 10.1109/ASONAM.2018.8508656.</a:t>
            </a:r>
            <a:endParaRPr sz="1800">
              <a:solidFill>
                <a:schemeClr val="dk1"/>
              </a:solidFill>
              <a:latin typeface="Arial"/>
              <a:ea typeface="Arial"/>
              <a:cs typeface="Arial"/>
              <a:sym typeface="Arial"/>
            </a:endParaRPr>
          </a:p>
          <a:p>
            <a:pPr indent="0" lvl="0" marL="9525" rtl="0" algn="l">
              <a:lnSpc>
                <a:spcPct val="100000"/>
              </a:lnSpc>
              <a:spcBef>
                <a:spcPts val="0"/>
              </a:spcBef>
              <a:spcAft>
                <a:spcPts val="0"/>
              </a:spcAft>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475" name="Shape 475"/>
        <p:cNvGrpSpPr/>
        <p:nvPr/>
      </p:nvGrpSpPr>
      <p:grpSpPr>
        <a:xfrm>
          <a:off x="0" y="0"/>
          <a:ext cx="0" cy="0"/>
          <a:chOff x="0" y="0"/>
          <a:chExt cx="0" cy="0"/>
        </a:xfrm>
      </p:grpSpPr>
      <p:sp>
        <p:nvSpPr>
          <p:cNvPr id="476" name="Google Shape;476;p5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a:solidFill>
                  <a:srgbClr val="000000"/>
                </a:solidFill>
                <a:latin typeface="Times New Roman"/>
                <a:ea typeface="Times New Roman"/>
                <a:cs typeface="Times New Roman"/>
                <a:sym typeface="Times New Roman"/>
              </a:rPr>
              <a:t> </a:t>
            </a:r>
            <a:endParaRPr/>
          </a:p>
        </p:txBody>
      </p:sp>
      <p:sp>
        <p:nvSpPr>
          <p:cNvPr id="477" name="Google Shape;477;p53"/>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78" name="Google Shape;478;p53"/>
          <p:cNvSpPr txBox="1"/>
          <p:nvPr>
            <p:ph type="title"/>
          </p:nvPr>
        </p:nvSpPr>
        <p:spPr>
          <a:xfrm>
            <a:off x="457200" y="274637"/>
            <a:ext cx="8224800" cy="11382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References</a:t>
            </a:r>
            <a:endParaRPr/>
          </a:p>
        </p:txBody>
      </p:sp>
      <p:sp>
        <p:nvSpPr>
          <p:cNvPr id="479" name="Google Shape;479;p53"/>
          <p:cNvSpPr txBox="1"/>
          <p:nvPr>
            <p:ph idx="1" type="body"/>
          </p:nvPr>
        </p:nvSpPr>
        <p:spPr>
          <a:xfrm>
            <a:off x="457200" y="1600200"/>
            <a:ext cx="8224800" cy="4521300"/>
          </a:xfrm>
          <a:prstGeom prst="rect">
            <a:avLst/>
          </a:prstGeom>
          <a:noFill/>
          <a:ln>
            <a:noFill/>
          </a:ln>
        </p:spPr>
        <p:txBody>
          <a:bodyPr anchorCtr="0" anchor="t" bIns="46800" lIns="90000" spcFirstLastPara="1" rIns="90000" wrap="square" tIns="46800">
            <a:noAutofit/>
          </a:bodyPr>
          <a:lstStyle/>
          <a:p>
            <a:pPr indent="-336550" lvl="0" marL="342900" rtl="0" algn="l">
              <a:spcBef>
                <a:spcPts val="0"/>
              </a:spcBef>
              <a:spcAft>
                <a:spcPts val="0"/>
              </a:spcAft>
              <a:buClr>
                <a:schemeClr val="dk1"/>
              </a:buClr>
              <a:buSzPts val="2400"/>
              <a:buFont typeface="Arial"/>
              <a:buNone/>
            </a:pPr>
            <a:r>
              <a:rPr lang="en-US" sz="1800">
                <a:solidFill>
                  <a:schemeClr val="dk1"/>
                </a:solidFill>
                <a:latin typeface="Arial"/>
                <a:ea typeface="Arial"/>
                <a:cs typeface="Arial"/>
                <a:sym typeface="Arial"/>
              </a:rPr>
              <a:t>4.	X. Zeng, Y. Ding and S. Shao, "Applying Image Warping Technique to Implement Real-Time Virtual Try-On Based on Person's 2D Image," 2009 Second International Symposium on Information Science and Engineering, Shanghai, 2009, pp. 383-387, doi: 10.1109/ISISE.2009.9.</a:t>
            </a:r>
            <a:endParaRPr sz="1800">
              <a:solidFill>
                <a:schemeClr val="dk1"/>
              </a:solidFill>
              <a:latin typeface="Arial"/>
              <a:ea typeface="Arial"/>
              <a:cs typeface="Arial"/>
              <a:sym typeface="Arial"/>
            </a:endParaRPr>
          </a:p>
          <a:p>
            <a:pPr indent="-336550" lvl="0" marL="342900" rtl="0" algn="l">
              <a:spcBef>
                <a:spcPts val="0"/>
              </a:spcBef>
              <a:spcAft>
                <a:spcPts val="0"/>
              </a:spcAft>
              <a:buClr>
                <a:schemeClr val="dk1"/>
              </a:buClr>
              <a:buSzPts val="2400"/>
              <a:buFont typeface="Arial"/>
              <a:buNone/>
            </a:pPr>
            <a:r>
              <a:t/>
            </a:r>
            <a:endParaRPr sz="1800">
              <a:solidFill>
                <a:schemeClr val="dk1"/>
              </a:solidFill>
              <a:latin typeface="Arial"/>
              <a:ea typeface="Arial"/>
              <a:cs typeface="Arial"/>
              <a:sym typeface="Arial"/>
            </a:endParaRPr>
          </a:p>
          <a:p>
            <a:pPr indent="-336550" lvl="0" marL="342900" rtl="0" algn="l">
              <a:spcBef>
                <a:spcPts val="0"/>
              </a:spcBef>
              <a:spcAft>
                <a:spcPts val="0"/>
              </a:spcAft>
              <a:buClr>
                <a:schemeClr val="dk1"/>
              </a:buClr>
              <a:buSzPts val="2400"/>
              <a:buFont typeface="Arial"/>
              <a:buNone/>
            </a:pPr>
            <a:r>
              <a:rPr lang="en-US" sz="1800">
                <a:solidFill>
                  <a:schemeClr val="dk1"/>
                </a:solidFill>
                <a:latin typeface="Arial"/>
                <a:ea typeface="Arial"/>
                <a:cs typeface="Arial"/>
                <a:sym typeface="Arial"/>
              </a:rPr>
              <a:t>5.	C. Limaksornkul, D. N. Nakorn, O. Rakmanee and W. Viriyasitavat, "Smart Closet: Statistical-based apparel recommendation system," 2014 Third ICT International Student Project Conference (ICT-ISPC), Nakhon Pathom, 2014, pp. 155-158, doi: 10.1109/ICT-ISPC.2014.6923240.</a:t>
            </a:r>
            <a:endParaRPr sz="1800">
              <a:solidFill>
                <a:schemeClr val="dk1"/>
              </a:solidFill>
              <a:latin typeface="Arial"/>
              <a:ea typeface="Arial"/>
              <a:cs typeface="Arial"/>
              <a:sym typeface="Arial"/>
            </a:endParaRPr>
          </a:p>
          <a:p>
            <a:pPr indent="-336550" lvl="0" marL="342900" rtl="0" algn="l">
              <a:spcBef>
                <a:spcPts val="0"/>
              </a:spcBef>
              <a:spcAft>
                <a:spcPts val="0"/>
              </a:spcAft>
              <a:buClr>
                <a:schemeClr val="dk1"/>
              </a:buClr>
              <a:buSzPts val="2400"/>
              <a:buFont typeface="Arial"/>
              <a:buNone/>
            </a:pPr>
            <a:r>
              <a:t/>
            </a:r>
            <a:endParaRPr sz="1800">
              <a:solidFill>
                <a:schemeClr val="dk1"/>
              </a:solidFill>
              <a:latin typeface="Arial"/>
              <a:ea typeface="Arial"/>
              <a:cs typeface="Arial"/>
              <a:sym typeface="Arial"/>
            </a:endParaRPr>
          </a:p>
          <a:p>
            <a:pPr indent="-336550" lvl="0" marL="342900" rtl="0" algn="l">
              <a:spcBef>
                <a:spcPts val="0"/>
              </a:spcBef>
              <a:spcAft>
                <a:spcPts val="0"/>
              </a:spcAft>
              <a:buClr>
                <a:schemeClr val="dk1"/>
              </a:buClr>
              <a:buSzPts val="2400"/>
              <a:buFont typeface="Arial"/>
              <a:buNone/>
            </a:pPr>
            <a:r>
              <a:t/>
            </a:r>
            <a:endParaRPr sz="1800">
              <a:solidFill>
                <a:schemeClr val="dk1"/>
              </a:solidFill>
              <a:latin typeface="Arial"/>
              <a:ea typeface="Arial"/>
              <a:cs typeface="Arial"/>
              <a:sym typeface="Arial"/>
            </a:endParaRPr>
          </a:p>
          <a:p>
            <a:pPr indent="-336550" lvl="0" marL="342900" rtl="0" algn="l">
              <a:spcBef>
                <a:spcPts val="0"/>
              </a:spcBef>
              <a:spcAft>
                <a:spcPts val="0"/>
              </a:spcAft>
              <a:buClr>
                <a:schemeClr val="dk1"/>
              </a:buClr>
              <a:buSzPts val="2400"/>
              <a:buFont typeface="Arial"/>
              <a:buNone/>
            </a:pPr>
            <a:r>
              <a:rPr lang="en-US" sz="1800">
                <a:solidFill>
                  <a:schemeClr val="dk1"/>
                </a:solidFill>
                <a:latin typeface="Arial"/>
                <a:ea typeface="Arial"/>
                <a:cs typeface="Arial"/>
                <a:sym typeface="Arial"/>
              </a:rPr>
              <a:t>6.	N. Dwina, F. Arnia and K. Munadi, "Skin segmentation based on improved thresholding method," 2018 International ECTI Northern Section Conference on Electrical, Electronics, Computer and Telecommunications Engineering (ECTI-NCON), Chiang Rai, 2018, pp. 95-99, doi: 10.1109/ECTI-NCON.2018.8378289.</a:t>
            </a:r>
            <a:endParaRPr sz="1800">
              <a:solidFill>
                <a:schemeClr val="dk1"/>
              </a:solidFill>
              <a:latin typeface="Arial"/>
              <a:ea typeface="Arial"/>
              <a:cs typeface="Arial"/>
              <a:sym typeface="Arial"/>
            </a:endParaRPr>
          </a:p>
          <a:p>
            <a:pPr indent="-333375" lvl="0" marL="342900" rtl="0" algn="l">
              <a:lnSpc>
                <a:spcPct val="100000"/>
              </a:lnSpc>
              <a:spcBef>
                <a:spcPts val="0"/>
              </a:spcBef>
              <a:spcAft>
                <a:spcPts val="0"/>
              </a:spcAft>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484" name="Shape 484"/>
        <p:cNvGrpSpPr/>
        <p:nvPr/>
      </p:nvGrpSpPr>
      <p:grpSpPr>
        <a:xfrm>
          <a:off x="0" y="0"/>
          <a:ext cx="0" cy="0"/>
          <a:chOff x="0" y="0"/>
          <a:chExt cx="0" cy="0"/>
        </a:xfrm>
      </p:grpSpPr>
      <p:sp>
        <p:nvSpPr>
          <p:cNvPr id="485" name="Google Shape;485;p5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a:solidFill>
                  <a:srgbClr val="000000"/>
                </a:solidFill>
                <a:latin typeface="Times New Roman"/>
                <a:ea typeface="Times New Roman"/>
                <a:cs typeface="Times New Roman"/>
                <a:sym typeface="Times New Roman"/>
              </a:rPr>
              <a:t> </a:t>
            </a:r>
            <a:endParaRPr/>
          </a:p>
        </p:txBody>
      </p:sp>
      <p:sp>
        <p:nvSpPr>
          <p:cNvPr id="486" name="Google Shape;486;p54"/>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87" name="Google Shape;487;p54"/>
          <p:cNvSpPr txBox="1"/>
          <p:nvPr>
            <p:ph type="title"/>
          </p:nvPr>
        </p:nvSpPr>
        <p:spPr>
          <a:xfrm>
            <a:off x="457200" y="274637"/>
            <a:ext cx="8224800" cy="11382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References</a:t>
            </a:r>
            <a:endParaRPr/>
          </a:p>
        </p:txBody>
      </p:sp>
      <p:sp>
        <p:nvSpPr>
          <p:cNvPr id="488" name="Google Shape;488;p54"/>
          <p:cNvSpPr txBox="1"/>
          <p:nvPr>
            <p:ph idx="1" type="body"/>
          </p:nvPr>
        </p:nvSpPr>
        <p:spPr>
          <a:xfrm>
            <a:off x="457200" y="1600200"/>
            <a:ext cx="8224800" cy="4521300"/>
          </a:xfrm>
          <a:prstGeom prst="rect">
            <a:avLst/>
          </a:prstGeom>
          <a:noFill/>
          <a:ln>
            <a:noFill/>
          </a:ln>
        </p:spPr>
        <p:txBody>
          <a:bodyPr anchorCtr="0" anchor="t" bIns="46800" lIns="90000" spcFirstLastPara="1" rIns="90000" wrap="square" tIns="46800">
            <a:noAutofit/>
          </a:bodyPr>
          <a:lstStyle/>
          <a:p>
            <a:pPr indent="-457200" lvl="0" marL="457200" rtl="0" algn="l">
              <a:spcBef>
                <a:spcPts val="800"/>
              </a:spcBef>
              <a:spcAft>
                <a:spcPts val="0"/>
              </a:spcAft>
              <a:buClr>
                <a:schemeClr val="dk1"/>
              </a:buClr>
              <a:buSzPts val="1100"/>
              <a:buFont typeface="Arial"/>
              <a:buNone/>
            </a:pPr>
            <a:r>
              <a:rPr lang="en-US" sz="1800">
                <a:solidFill>
                  <a:schemeClr val="dk1"/>
                </a:solidFill>
                <a:latin typeface="Arial"/>
                <a:ea typeface="Arial"/>
                <a:cs typeface="Arial"/>
                <a:sym typeface="Arial"/>
              </a:rPr>
              <a:t>7.	Y. Wen, X. Liu and B. Xu, "Personalized Clothing Recommendation Based on Knowledge Graph," 2018 International Conference on Audio, Language and Image Processing (ICALIP), Shanghai, 2018, pp. 1-5, doi: 10.1109/ICALIP.2018.8455311.</a:t>
            </a:r>
            <a:endParaRPr sz="18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457200" lvl="0" marL="457200" rtl="0" algn="l">
              <a:spcBef>
                <a:spcPts val="800"/>
              </a:spcBef>
              <a:spcAft>
                <a:spcPts val="0"/>
              </a:spcAft>
              <a:buClr>
                <a:schemeClr val="dk1"/>
              </a:buClr>
              <a:buSzPts val="1100"/>
              <a:buFont typeface="Arial"/>
              <a:buNone/>
            </a:pPr>
            <a:r>
              <a:rPr lang="en-US" sz="1800">
                <a:solidFill>
                  <a:schemeClr val="dk1"/>
                </a:solidFill>
                <a:latin typeface="Arial"/>
                <a:ea typeface="Arial"/>
                <a:cs typeface="Arial"/>
                <a:sym typeface="Arial"/>
              </a:rPr>
              <a:t>8.  	L. Yu-Chu, Y. Kawakita, E. Suzuki and H. Ichikawa, "Personalized Clothing-Recommendation System Based on a Modified Bayesian Network," 2012 IEEE/IPSJ 12th International Symposium on Applications and the Internet, Izmir, 2012, pp. 414-417, doi: 10.1109/SAINT.2012.75.</a:t>
            </a:r>
            <a:endParaRPr sz="18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457200" lvl="0" marL="457200" rtl="0" algn="l">
              <a:spcBef>
                <a:spcPts val="800"/>
              </a:spcBef>
              <a:spcAft>
                <a:spcPts val="0"/>
              </a:spcAft>
              <a:buClr>
                <a:schemeClr val="dk1"/>
              </a:buClr>
              <a:buSzPts val="1100"/>
              <a:buFont typeface="Arial"/>
              <a:buNone/>
            </a:pPr>
            <a:r>
              <a:rPr lang="en-US" sz="1800">
                <a:solidFill>
                  <a:schemeClr val="dk1"/>
                </a:solidFill>
                <a:latin typeface="Arial"/>
                <a:ea typeface="Arial"/>
                <a:cs typeface="Arial"/>
                <a:sym typeface="Arial"/>
              </a:rPr>
              <a:t>9. 	Y. Liu, Y. Gao, S. Feng and Z. Li, "Weather-to-garment: Weather-oriented clothing recommendation," 2017 IEEE International Conference on Multimedia and Expo (ICME), Hong Kong, 2017, pp. 181-186, doi: 10.1109/ICME.2017.8019476.</a:t>
            </a:r>
            <a:endParaRPr sz="1800">
              <a:solidFill>
                <a:schemeClr val="dk1"/>
              </a:solidFill>
              <a:latin typeface="Arial"/>
              <a:ea typeface="Arial"/>
              <a:cs typeface="Arial"/>
              <a:sym typeface="Arial"/>
            </a:endParaRPr>
          </a:p>
          <a:p>
            <a:pPr indent="-333375" lvl="0" marL="342900" rtl="0" algn="l">
              <a:lnSpc>
                <a:spcPct val="100000"/>
              </a:lnSpc>
              <a:spcBef>
                <a:spcPts val="0"/>
              </a:spcBef>
              <a:spcAft>
                <a:spcPts val="0"/>
              </a:spcAft>
              <a:buSzPts val="2400"/>
              <a:buNone/>
            </a:pPr>
            <a:r>
              <a:t/>
            </a:r>
            <a:endParaRPr sz="1800">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493" name="Shape 493"/>
        <p:cNvGrpSpPr/>
        <p:nvPr/>
      </p:nvGrpSpPr>
      <p:grpSpPr>
        <a:xfrm>
          <a:off x="0" y="0"/>
          <a:ext cx="0" cy="0"/>
          <a:chOff x="0" y="0"/>
          <a:chExt cx="0" cy="0"/>
        </a:xfrm>
      </p:grpSpPr>
      <p:sp>
        <p:nvSpPr>
          <p:cNvPr id="494" name="Google Shape;494;p55"/>
          <p:cNvSpPr txBox="1"/>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Times New Roman"/>
              <a:buNone/>
            </a:pPr>
            <a:r>
              <a:rPr b="1" i="0" lang="en-US" sz="4400" u="none">
                <a:solidFill>
                  <a:srgbClr val="000000"/>
                </a:solidFill>
                <a:latin typeface="Times New Roman"/>
                <a:ea typeface="Times New Roman"/>
                <a:cs typeface="Times New Roman"/>
                <a:sym typeface="Times New Roman"/>
              </a:rPr>
              <a:t>THANK YOU</a:t>
            </a:r>
            <a:br>
              <a:rPr b="1" i="0" lang="en-US" sz="1600" u="none">
                <a:solidFill>
                  <a:srgbClr val="000000"/>
                </a:solidFill>
                <a:latin typeface="Times New Roman"/>
                <a:ea typeface="Times New Roman"/>
                <a:cs typeface="Times New Roman"/>
                <a:sym typeface="Times New Roman"/>
              </a:rPr>
            </a:br>
            <a:endParaRPr/>
          </a:p>
        </p:txBody>
      </p:sp>
      <p:sp>
        <p:nvSpPr>
          <p:cNvPr id="495" name="Google Shape;495;p55"/>
          <p:cNvSpPr txBox="1"/>
          <p:nvPr/>
        </p:nvSpPr>
        <p:spPr>
          <a:xfrm>
            <a:off x="1371600" y="3886200"/>
            <a:ext cx="6400800" cy="1752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10" name="Shape 110"/>
        <p:cNvGrpSpPr/>
        <p:nvPr/>
      </p:nvGrpSpPr>
      <p:grpSpPr>
        <a:xfrm>
          <a:off x="0" y="0"/>
          <a:ext cx="0" cy="0"/>
          <a:chOff x="0" y="0"/>
          <a:chExt cx="0" cy="0"/>
        </a:xfrm>
      </p:grpSpPr>
      <p:sp>
        <p:nvSpPr>
          <p:cNvPr id="111" name="Google Shape;111;p1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12" name="Google Shape;112;p17"/>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13" name="Google Shape;113;p17"/>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Motivation</a:t>
            </a:r>
            <a:endParaRPr/>
          </a:p>
        </p:txBody>
      </p:sp>
      <p:sp>
        <p:nvSpPr>
          <p:cNvPr id="114" name="Google Shape;114;p17"/>
          <p:cNvSpPr txBox="1"/>
          <p:nvPr>
            <p:ph idx="1" type="body"/>
          </p:nvPr>
        </p:nvSpPr>
        <p:spPr>
          <a:xfrm>
            <a:off x="457200" y="1600200"/>
            <a:ext cx="8223250" cy="4519612"/>
          </a:xfrm>
          <a:prstGeom prst="rect">
            <a:avLst/>
          </a:prstGeom>
          <a:noFill/>
          <a:ln>
            <a:noFill/>
          </a:ln>
        </p:spPr>
        <p:txBody>
          <a:bodyPr anchorCtr="0" anchor="t" bIns="46800" lIns="90000" spcFirstLastPara="1" rIns="90000" wrap="square" tIns="46800">
            <a:noAutofit/>
          </a:bodyPr>
          <a:lstStyle/>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Constant confusion in selection of suitable color of outfit.</a:t>
            </a:r>
            <a:endParaRPr sz="2400">
              <a:solidFill>
                <a:schemeClr val="dk1"/>
              </a:solidFill>
              <a:latin typeface="Times New Roman"/>
              <a:ea typeface="Times New Roman"/>
              <a:cs typeface="Times New Roman"/>
              <a:sym typeface="Times New Roman"/>
            </a:endParaRPr>
          </a:p>
          <a:p>
            <a:pPr indent="-228600" lvl="1" marL="91440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Perplexity in figuring out perfect outfits just by looking at the photos on social media. </a:t>
            </a:r>
            <a:endParaRPr sz="2400">
              <a:solidFill>
                <a:schemeClr val="dk1"/>
              </a:solidFill>
              <a:latin typeface="Times New Roman"/>
              <a:ea typeface="Times New Roman"/>
              <a:cs typeface="Times New Roman"/>
              <a:sym typeface="Times New Roman"/>
            </a:endParaRPr>
          </a:p>
          <a:p>
            <a:pPr indent="-228600" lvl="1" marL="91440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Recapturing the essence of Fashion.</a:t>
            </a:r>
            <a:endParaRPr sz="2400">
              <a:solidFill>
                <a:schemeClr val="dk1"/>
              </a:solidFill>
              <a:latin typeface="Times New Roman"/>
              <a:ea typeface="Times New Roman"/>
              <a:cs typeface="Times New Roman"/>
              <a:sym typeface="Times New Roman"/>
            </a:endParaRPr>
          </a:p>
          <a:p>
            <a:pPr indent="-228600" lvl="1" marL="91440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Temporal clothing functions (weather, social activity, practicality, mood, and physical self).</a:t>
            </a:r>
            <a:endParaRPr sz="2400">
              <a:solidFill>
                <a:schemeClr val="dk1"/>
              </a:solidFill>
              <a:latin typeface="Times New Roman"/>
              <a:ea typeface="Times New Roman"/>
              <a:cs typeface="Times New Roman"/>
              <a:sym typeface="Times New Roman"/>
            </a:endParaRPr>
          </a:p>
          <a:p>
            <a:pPr indent="-228600" lvl="1" marL="91440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Constant factors such as clothing orientation and personality dimensions</a:t>
            </a:r>
            <a:endParaRPr sz="2400">
              <a:solidFill>
                <a:schemeClr val="dk1"/>
              </a:solidFill>
              <a:latin typeface="Times New Roman"/>
              <a:ea typeface="Times New Roman"/>
              <a:cs typeface="Times New Roman"/>
              <a:sym typeface="Times New Roman"/>
            </a:endParaRPr>
          </a:p>
          <a:p>
            <a:pPr indent="-342900" lvl="0" marL="342900" rtl="0" algn="l">
              <a:spcBef>
                <a:spcPts val="80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19" name="Shape 119"/>
        <p:cNvGrpSpPr/>
        <p:nvPr/>
      </p:nvGrpSpPr>
      <p:grpSpPr>
        <a:xfrm>
          <a:off x="0" y="0"/>
          <a:ext cx="0" cy="0"/>
          <a:chOff x="0" y="0"/>
          <a:chExt cx="0" cy="0"/>
        </a:xfrm>
      </p:grpSpPr>
      <p:sp>
        <p:nvSpPr>
          <p:cNvPr id="120" name="Google Shape;120;p1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21" name="Google Shape;121;p18"/>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22" name="Google Shape;122;p18"/>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Objectives</a:t>
            </a:r>
            <a:endParaRPr/>
          </a:p>
        </p:txBody>
      </p:sp>
      <p:sp>
        <p:nvSpPr>
          <p:cNvPr id="123" name="Google Shape;123;p18"/>
          <p:cNvSpPr txBox="1"/>
          <p:nvPr>
            <p:ph idx="1" type="body"/>
          </p:nvPr>
        </p:nvSpPr>
        <p:spPr>
          <a:xfrm>
            <a:off x="760500" y="1436475"/>
            <a:ext cx="8229600" cy="4853400"/>
          </a:xfrm>
          <a:prstGeom prst="rect">
            <a:avLst/>
          </a:prstGeom>
          <a:noFill/>
          <a:ln>
            <a:noFill/>
          </a:ln>
        </p:spPr>
        <p:txBody>
          <a:bodyPr anchorCtr="0" anchor="t" bIns="46800" lIns="90000" spcFirstLastPara="1" rIns="90000" wrap="square" tIns="46800">
            <a:noAutofit/>
          </a:bodyPr>
          <a:lstStyle/>
          <a:p>
            <a:pPr indent="-495300" lvl="0" marL="342900" rtl="0" algn="l">
              <a:spcBef>
                <a:spcPts val="0"/>
              </a:spcBef>
              <a:spcAft>
                <a:spcPts val="0"/>
              </a:spcAft>
              <a:buClr>
                <a:srgbClr val="222222"/>
              </a:buClr>
              <a:buSzPts val="2400"/>
              <a:buFont typeface="Times New Roman"/>
              <a:buChar char="●"/>
            </a:pPr>
            <a:r>
              <a:rPr lang="en-US" sz="2400">
                <a:solidFill>
                  <a:srgbClr val="222222"/>
                </a:solidFill>
                <a:latin typeface="Times New Roman"/>
                <a:ea typeface="Times New Roman"/>
                <a:cs typeface="Times New Roman"/>
                <a:sym typeface="Times New Roman"/>
              </a:rPr>
              <a:t>To study current consumer trends and identify target demographics.</a:t>
            </a:r>
            <a:endParaRPr sz="2400">
              <a:solidFill>
                <a:srgbClr val="222222"/>
              </a:solidFill>
              <a:latin typeface="Times New Roman"/>
              <a:ea typeface="Times New Roman"/>
              <a:cs typeface="Times New Roman"/>
              <a:sym typeface="Times New Roman"/>
            </a:endParaRPr>
          </a:p>
          <a:p>
            <a:pPr indent="-285750" lvl="1" marL="742950" rtl="0" algn="l">
              <a:spcBef>
                <a:spcPts val="0"/>
              </a:spcBef>
              <a:spcAft>
                <a:spcPts val="0"/>
              </a:spcAft>
              <a:buClr>
                <a:srgbClr val="222222"/>
              </a:buClr>
              <a:buSzPts val="2400"/>
              <a:buFont typeface="Times New Roman"/>
              <a:buNone/>
            </a:pPr>
            <a:r>
              <a:t/>
            </a:r>
            <a:endParaRPr sz="2400">
              <a:solidFill>
                <a:srgbClr val="222222"/>
              </a:solidFill>
              <a:latin typeface="Times New Roman"/>
              <a:ea typeface="Times New Roman"/>
              <a:cs typeface="Times New Roman"/>
              <a:sym typeface="Times New Roman"/>
            </a:endParaRPr>
          </a:p>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provide the most suitable color combination.</a:t>
            </a:r>
            <a:endParaRPr sz="2400">
              <a:solidFill>
                <a:schemeClr val="dk1"/>
              </a:solidFill>
              <a:latin typeface="Times New Roman"/>
              <a:ea typeface="Times New Roman"/>
              <a:cs typeface="Times New Roman"/>
              <a:sym typeface="Times New Roman"/>
            </a:endParaRPr>
          </a:p>
          <a:p>
            <a:pPr indent="-285750" lvl="1" marL="74295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promote an understanding of fashion and outfits . </a:t>
            </a:r>
            <a:endParaRPr sz="2400">
              <a:solidFill>
                <a:schemeClr val="dk1"/>
              </a:solidFill>
              <a:latin typeface="Times New Roman"/>
              <a:ea typeface="Times New Roman"/>
              <a:cs typeface="Times New Roman"/>
              <a:sym typeface="Times New Roman"/>
            </a:endParaRPr>
          </a:p>
          <a:p>
            <a:pPr indent="-285750" lvl="1" marL="74295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minimise time and energy required to select among options and try it on mobile screen.</a:t>
            </a:r>
            <a:endParaRPr sz="2400">
              <a:solidFill>
                <a:schemeClr val="dk1"/>
              </a:solidFill>
              <a:latin typeface="Times New Roman"/>
              <a:ea typeface="Times New Roman"/>
              <a:cs typeface="Times New Roman"/>
              <a:sym typeface="Times New Roman"/>
            </a:endParaRPr>
          </a:p>
          <a:p>
            <a:pPr indent="-285750" lvl="1" marL="74295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provide a personalised experience in relation to various events and variable factors like weather.</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28" name="Shape 128"/>
        <p:cNvGrpSpPr/>
        <p:nvPr/>
      </p:nvGrpSpPr>
      <p:grpSpPr>
        <a:xfrm>
          <a:off x="0" y="0"/>
          <a:ext cx="0" cy="0"/>
          <a:chOff x="0" y="0"/>
          <a:chExt cx="0" cy="0"/>
        </a:xfrm>
      </p:grpSpPr>
      <p:sp>
        <p:nvSpPr>
          <p:cNvPr id="129" name="Google Shape;129;p1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19"/>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 name="Google Shape;131;p19"/>
          <p:cNvSpPr txBox="1"/>
          <p:nvPr>
            <p:ph type="title"/>
          </p:nvPr>
        </p:nvSpPr>
        <p:spPr>
          <a:xfrm>
            <a:off x="457200" y="-106363"/>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Literature Survey</a:t>
            </a:r>
            <a:endParaRPr/>
          </a:p>
        </p:txBody>
      </p:sp>
      <p:graphicFrame>
        <p:nvGraphicFramePr>
          <p:cNvPr id="132" name="Google Shape;132;p19"/>
          <p:cNvGraphicFramePr/>
          <p:nvPr/>
        </p:nvGraphicFramePr>
        <p:xfrm>
          <a:off x="0" y="926925"/>
          <a:ext cx="3000000" cy="3000000"/>
        </p:xfrm>
        <a:graphic>
          <a:graphicData uri="http://schemas.openxmlformats.org/drawingml/2006/table">
            <a:tbl>
              <a:tblPr>
                <a:noFill/>
                <a:tableStyleId>{FA7FAD22-1DAA-48EA-AD48-8D706CA1F4C8}</a:tableStyleId>
              </a:tblPr>
              <a:tblGrid>
                <a:gridCol w="685775"/>
                <a:gridCol w="2174225"/>
                <a:gridCol w="2721725"/>
                <a:gridCol w="1626750"/>
                <a:gridCol w="1935550"/>
              </a:tblGrid>
              <a:tr h="830050">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Methodology</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Drawbacks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Conference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8676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Design of Intelligent Clothing Selection System Based on Neural Network</a:t>
                      </a:r>
                      <a:endParaRPr sz="1700">
                        <a:solidFill>
                          <a:srgbClr val="0000FF"/>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Applied SOM(self-organizing map) neural network to the classification function of the clothing recommendation system based on season, occasion, posture and skin color of the user.</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Database is formed using user’s information and recommendations are only based on that.</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2019 IEEE 3rd Information Technology,Networking,Electronic and Automation Control Conference (ITNEC 2019)</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3658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2.</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Powering Virtual Try-On via Auxiliary Human Segmentation Learning</a:t>
                      </a:r>
                      <a:endParaRPr sz="1700">
                        <a:solidFill>
                          <a:srgbClr val="0000FF"/>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Used CP-VTON and warping technique to provide virtual trials of clothes on the model’s body in a 2D image.</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As 2D images are used, clothes are simply added onto the model’s body.</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2019 IEEE/CVF International Conference on Computer Vision Workshop (ICCVW)</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8676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Outfit Recommender System</a:t>
                      </a:r>
                      <a:endParaRPr sz="1700">
                        <a:solidFill>
                          <a:srgbClr val="0000FF"/>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Faster RCNN(Region-based</a:t>
                      </a:r>
                      <a:endParaRPr sz="1500">
                        <a:latin typeface="Times New Roman"/>
                        <a:ea typeface="Times New Roman"/>
                        <a:cs typeface="Times New Roman"/>
                        <a:sym typeface="Times New Roman"/>
                      </a:endParaRPr>
                    </a:p>
                    <a:p>
                      <a:pPr indent="0" lvl="0" marL="0" rtl="0" algn="l">
                        <a:spcBef>
                          <a:spcPts val="0"/>
                        </a:spcBef>
                        <a:spcAft>
                          <a:spcPts val="0"/>
                        </a:spcAft>
                        <a:buNone/>
                      </a:pPr>
                      <a:r>
                        <a:rPr lang="en-US" sz="1500">
                          <a:latin typeface="Times New Roman"/>
                          <a:ea typeface="Times New Roman"/>
                          <a:cs typeface="Times New Roman"/>
                          <a:sym typeface="Times New Roman"/>
                        </a:rPr>
                        <a:t>Convolutional Neural Network) is used for recommendation by identifying the type of event through object detection from the user’s uploaded picture.</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Event identification leads to increased modules and efforts.</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2018 IEEE/ACM International Conference on Advances in Social Networks Analysis and Mining (ASONAM)</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37" name="Shape 137"/>
        <p:cNvGrpSpPr/>
        <p:nvPr/>
      </p:nvGrpSpPr>
      <p:grpSpPr>
        <a:xfrm>
          <a:off x="0" y="0"/>
          <a:ext cx="0" cy="0"/>
          <a:chOff x="0" y="0"/>
          <a:chExt cx="0" cy="0"/>
        </a:xfrm>
      </p:grpSpPr>
      <p:sp>
        <p:nvSpPr>
          <p:cNvPr id="138" name="Google Shape;138;p20"/>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p20"/>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0" name="Google Shape;140;p20"/>
          <p:cNvSpPr txBox="1"/>
          <p:nvPr>
            <p:ph type="title"/>
          </p:nvPr>
        </p:nvSpPr>
        <p:spPr>
          <a:xfrm>
            <a:off x="457200" y="-334963"/>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Literature Survey</a:t>
            </a:r>
            <a:endParaRPr/>
          </a:p>
        </p:txBody>
      </p:sp>
      <p:graphicFrame>
        <p:nvGraphicFramePr>
          <p:cNvPr id="141" name="Google Shape;141;p20"/>
          <p:cNvGraphicFramePr/>
          <p:nvPr/>
        </p:nvGraphicFramePr>
        <p:xfrm>
          <a:off x="0" y="622125"/>
          <a:ext cx="3000000" cy="3000000"/>
        </p:xfrm>
        <a:graphic>
          <a:graphicData uri="http://schemas.openxmlformats.org/drawingml/2006/table">
            <a:tbl>
              <a:tblPr>
                <a:noFill/>
                <a:tableStyleId>{FA7FAD22-1DAA-48EA-AD48-8D706CA1F4C8}</a:tableStyleId>
              </a:tblPr>
              <a:tblGrid>
                <a:gridCol w="588800"/>
                <a:gridCol w="2079125"/>
                <a:gridCol w="1953475"/>
                <a:gridCol w="1895500"/>
                <a:gridCol w="2627100"/>
              </a:tblGrid>
              <a:tr h="755400">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Methodology</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Drawbacks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Conference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20629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4.</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Applying Image Warping Technique to</a:t>
                      </a:r>
                      <a:endParaRPr sz="165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Implement Real-Time Virtual Try-on</a:t>
                      </a:r>
                      <a:endParaRPr sz="165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Based on Person’s 2D Image</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latin typeface="Times New Roman"/>
                          <a:ea typeface="Times New Roman"/>
                          <a:cs typeface="Times New Roman"/>
                          <a:sym typeface="Times New Roman"/>
                        </a:rPr>
                        <a:t>Using Image Warping Algorithm, i.e ,by calculating mapping functions and resampling algorithm , feature points are decided on a 2-D image</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latin typeface="Times New Roman"/>
                          <a:ea typeface="Times New Roman"/>
                          <a:cs typeface="Times New Roman"/>
                          <a:sym typeface="Times New Roman"/>
                        </a:rPr>
                        <a:t>Very few features points are considered  </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t>Second International Symposium on Information Science and Engineering</a:t>
                      </a:r>
                      <a:endParaRPr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5907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5.</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Smart Closet</a:t>
                      </a:r>
                      <a:endParaRPr sz="1650">
                        <a:latin typeface="Times New Roman"/>
                        <a:ea typeface="Times New Roman"/>
                        <a:cs typeface="Times New Roman"/>
                        <a:sym typeface="Times New Roman"/>
                      </a:endParaRPr>
                    </a:p>
                    <a:p>
                      <a:pPr indent="0" lvl="0" marL="0" rtl="0" algn="l">
                        <a:spcBef>
                          <a:spcPts val="0"/>
                        </a:spcBef>
                        <a:spcAft>
                          <a:spcPts val="0"/>
                        </a:spcAft>
                        <a:buNone/>
                      </a:pPr>
                      <a:r>
                        <a:rPr lang="en-US" sz="1650">
                          <a:latin typeface="Times New Roman"/>
                          <a:ea typeface="Times New Roman"/>
                          <a:cs typeface="Times New Roman"/>
                          <a:sym typeface="Times New Roman"/>
                        </a:rPr>
                        <a:t>-Statistical-based apparel recommendation system</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latin typeface="Times New Roman"/>
                          <a:ea typeface="Times New Roman"/>
                          <a:cs typeface="Times New Roman"/>
                          <a:sym typeface="Times New Roman"/>
                        </a:rPr>
                        <a:t>On the basis of statistical frequency and history viewing module, the recommendations are provided.</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latin typeface="Times New Roman"/>
                          <a:ea typeface="Times New Roman"/>
                          <a:cs typeface="Times New Roman"/>
                          <a:sym typeface="Times New Roman"/>
                        </a:rPr>
                        <a:t>Recommendations are not given spontaneously , but by studying the previous choices</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t>2014 Third ICT International Student Project Conference (ICT-ISPC2014)</a:t>
                      </a:r>
                      <a:endParaRPr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8268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6.</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Skin Segmentation based on</a:t>
                      </a:r>
                      <a:endParaRPr sz="165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Improved Thresholding Method</a:t>
                      </a:r>
                      <a:endParaRPr sz="1650">
                        <a:latin typeface="Times New Roman"/>
                        <a:ea typeface="Times New Roman"/>
                        <a:cs typeface="Times New Roman"/>
                        <a:sym typeface="Times New Roman"/>
                      </a:endParaRPr>
                    </a:p>
                    <a:p>
                      <a:pPr indent="0" lvl="0" marL="0" rtl="0" algn="l">
                        <a:spcBef>
                          <a:spcPts val="0"/>
                        </a:spcBef>
                        <a:spcAft>
                          <a:spcPts val="0"/>
                        </a:spcAft>
                        <a:buNone/>
                      </a:pPr>
                      <a:r>
                        <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Using RGB color space with Kovac’s Method for segmentation of skin colour and outfit is obtained</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Facial elements are like eyes nose are also segmented as outfit. </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t>15th International Conference on Electrical Engineering/Electronics, Computer, Telecommunications and Information Technology (ECTI-NCON2018)</a:t>
                      </a:r>
                      <a:endParaRPr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46" name="Shape 146"/>
        <p:cNvGrpSpPr/>
        <p:nvPr/>
      </p:nvGrpSpPr>
      <p:grpSpPr>
        <a:xfrm>
          <a:off x="0" y="0"/>
          <a:ext cx="0" cy="0"/>
          <a:chOff x="0" y="0"/>
          <a:chExt cx="0" cy="0"/>
        </a:xfrm>
      </p:grpSpPr>
      <p:sp>
        <p:nvSpPr>
          <p:cNvPr id="147" name="Google Shape;147;p2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p21"/>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21"/>
          <p:cNvSpPr txBox="1"/>
          <p:nvPr>
            <p:ph type="title"/>
          </p:nvPr>
        </p:nvSpPr>
        <p:spPr>
          <a:xfrm>
            <a:off x="457200" y="-106363"/>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Gaps/Issues Identified</a:t>
            </a:r>
            <a:endParaRPr b="1" sz="3600">
              <a:latin typeface="Times New Roman"/>
              <a:ea typeface="Times New Roman"/>
              <a:cs typeface="Times New Roman"/>
              <a:sym typeface="Times New Roman"/>
            </a:endParaRPr>
          </a:p>
        </p:txBody>
      </p:sp>
      <p:graphicFrame>
        <p:nvGraphicFramePr>
          <p:cNvPr id="150" name="Google Shape;150;p21"/>
          <p:cNvGraphicFramePr/>
          <p:nvPr/>
        </p:nvGraphicFramePr>
        <p:xfrm>
          <a:off x="0" y="1307925"/>
          <a:ext cx="3000000" cy="3000000"/>
        </p:xfrm>
        <a:graphic>
          <a:graphicData uri="http://schemas.openxmlformats.org/drawingml/2006/table">
            <a:tbl>
              <a:tblPr>
                <a:noFill/>
                <a:tableStyleId>{FA7FAD22-1DAA-48EA-AD48-8D706CA1F4C8}</a:tableStyleId>
              </a:tblPr>
              <a:tblGrid>
                <a:gridCol w="790275"/>
                <a:gridCol w="2155000"/>
                <a:gridCol w="6198725"/>
              </a:tblGrid>
              <a:tr h="791950">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 Gaps/Issues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4743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Design of Intelligent Clothing Selection System Based on Neural Network</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 Skin tone classification done here is only restricted to Black and White.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 recommendations are based only on the database created from previous user inputs.</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6269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2.</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Powering Virtual Try-On via Auxiliary Human Segmentation Learning</a:t>
                      </a:r>
                      <a:endParaRPr sz="18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Only 2D images are used for trials.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 clothes images are pasted over the existing model image.</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Proper fitting of clothes on the model’s body is not shown as per the physical measurements.</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6568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Outfit Recommender System</a:t>
                      </a:r>
                      <a:endParaRPr sz="18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Event identification is automated with object detection which is time consuming.</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Clothes recommendation is restricted to only 53 categories.</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