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9" name="Google Shape;9;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0" name="Google Shape;10;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1" name="Google Shape;11;n"/>
          <p:cNvSpPr/>
          <p:nvPr>
            <p:ph idx="2" type="sldImg"/>
          </p:nvPr>
        </p:nvSpPr>
        <p:spPr>
          <a:xfrm>
            <a:off x="-11798300" y="-11796712"/>
            <a:ext cx="11785600" cy="124793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 name="Google Shape;12;n"/>
          <p:cNvSpPr txBox="1"/>
          <p:nvPr>
            <p:ph idx="1" type="body"/>
          </p:nvPr>
        </p:nvSpPr>
        <p:spPr>
          <a:xfrm>
            <a:off x="685800" y="4343400"/>
            <a:ext cx="5472112" cy="4100512"/>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79" name="Google Shape;79;p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0" name="Google Shape;80;p2: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56" name="Google Shape;156;p1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57" name="Google Shape;157;p12: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e8701864c_0_31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65" name="Google Shape;165;g9e8701864c_0_31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66" name="Google Shape;166;g9e8701864c_0_312: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e8701864c_0_32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74" name="Google Shape;174;g9e8701864c_0_32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75" name="Google Shape;175;g9e8701864c_0_32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3e9ca0acc_0_0: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3e9ca0acc_0_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e8d864bad_0_4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88" name="Google Shape;188;g9e8d864bad_0_4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89" name="Google Shape;189;g9e8d864bad_0_49: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e96808afa_0_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97" name="Google Shape;197;g9e96808afa_0_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98" name="Google Shape;198;g9e96808afa_0_3: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3e9ca0acc_0_5: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3e9ca0acc_0_5: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e8d864bad_0_5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11" name="Google Shape;211;g9e8d864bad_0_5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12" name="Google Shape;212;g9e8d864bad_0_57: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53e9ca0acc_0_8: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3e9ca0acc_0_8: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e8d864bad_0_6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25" name="Google Shape;225;g9e8d864bad_0_6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26" name="Google Shape;226;g9e8d864bad_0_65: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87" name="Google Shape;87;p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88" name="Google Shape;88;p3: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e96808afa_0_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34" name="Google Shape;234;g9e96808afa_0_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35" name="Google Shape;235;g9e96808afa_0_13: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53e9ca0acc_0_11: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3e9ca0acc_0_11: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e96808afa_0_22:notes"/>
          <p:cNvSpPr/>
          <p:nvPr>
            <p:ph idx="2" type="sldImg"/>
          </p:nvPr>
        </p:nvSpPr>
        <p:spPr>
          <a:xfrm>
            <a:off x="-11798300" y="-11796712"/>
            <a:ext cx="11785500" cy="124794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e96808afa_0_22: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294" name="Google Shape;294;p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295" name="Google Shape;295;p13: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e8701864c_0_33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05" name="Google Shape;305;g9e8701864c_0_33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06" name="Google Shape;306;g9e8701864c_0_33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9e8701864c_0_34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16" name="Google Shape;316;g9e8701864c_0_34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17" name="Google Shape;317;g9e8701864c_0_342: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9e8701864c_0_36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33" name="Google Shape;333;g9e8701864c_0_36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34" name="Google Shape;334;g9e8701864c_0_368: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9e8701864c_0_37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44" name="Google Shape;344;g9e8701864c_0_37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45" name="Google Shape;345;g9e8701864c_0_376: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e8d864bad_0_8: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56" name="Google Shape;356;g9e8d864bad_0_8: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57" name="Google Shape;357;g9e8d864bad_0_8: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9e8d864bad_0_3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66" name="Google Shape;366;g9e8d864bad_0_3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67" name="Google Shape;367;g9e8d864bad_0_3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93" name="Google Shape;93;p9: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94" name="Google Shape;94;p9: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9e8d864bad_0_2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76" name="Google Shape;376;g9e8d864bad_0_2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77" name="Google Shape;377;g9e8d864bad_0_2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87" name="Google Shape;387;p1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88" name="Google Shape;388;p14: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396" name="Google Shape;396;p1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397" name="Google Shape;397;p16: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e8701864c_0_352: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05" name="Google Shape;405;g9e8701864c_0_352: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06" name="Google Shape;406;g9e8701864c_0_352: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9e8701864c_0_36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14" name="Google Shape;414;g9e8701864c_0_36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15" name="Google Shape;415;g9e8701864c_0_36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7: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423" name="Google Shape;423;p17: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424" name="Google Shape;424;p17: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698be46b3_0_0: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02" name="Google Shape;102;ga698be46b3_0_0: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03" name="Google Shape;103;ga698be46b3_0_0: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11" name="Google Shape;111;p6: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12" name="Google Shape;112;p6: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1: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0" name="Google Shape;120;p11: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21" name="Google Shape;121;p11:notes"/>
          <p:cNvSpPr txBox="1"/>
          <p:nvPr>
            <p:ph idx="1" type="body"/>
          </p:nvPr>
        </p:nvSpPr>
        <p:spPr>
          <a:xfrm>
            <a:off x="685800" y="4343400"/>
            <a:ext cx="5472112" cy="410051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ea088c454_0_5: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29" name="Google Shape;129;g9ea088c454_0_5: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30" name="Google Shape;130;g9ea088c454_0_5: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e8701864c_0_304: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38" name="Google Shape;138;g9e8701864c_0_304: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39" name="Google Shape;139;g9e8701864c_0_304: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ea088c454_0_13:notes"/>
          <p:cNvSpPr/>
          <p:nvPr>
            <p:ph idx="2" type="sldImg"/>
          </p:nvPr>
        </p:nvSpPr>
        <p:spPr>
          <a:xfrm>
            <a:off x="1143000" y="695325"/>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524288"/>
            <a:headEnd len="sm" w="sm" type="none"/>
            <a:tailEnd len="sm" w="sm" type="none"/>
          </a:ln>
        </p:spPr>
      </p:sp>
      <p:sp>
        <p:nvSpPr>
          <p:cNvPr id="147" name="Google Shape;147;g9ea088c454_0_13:notes"/>
          <p:cNvSpPr txBox="1"/>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rgbClr val="000000"/>
              </a:solidFill>
              <a:latin typeface="Calibri"/>
              <a:ea typeface="Calibri"/>
              <a:cs typeface="Calibri"/>
              <a:sym typeface="Calibri"/>
            </a:endParaRPr>
          </a:p>
        </p:txBody>
      </p:sp>
      <p:sp>
        <p:nvSpPr>
          <p:cNvPr id="148" name="Google Shape;148;g9ea088c454_0_13:notes"/>
          <p:cNvSpPr txBox="1"/>
          <p:nvPr>
            <p:ph idx="1" type="body"/>
          </p:nvPr>
        </p:nvSpPr>
        <p:spPr>
          <a:xfrm>
            <a:off x="685800" y="4343400"/>
            <a:ext cx="5472000" cy="41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2"/>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1"/>
          <p:cNvSpPr txBox="1"/>
          <p:nvPr>
            <p:ph type="title"/>
          </p:nvPr>
        </p:nvSpPr>
        <p:spPr>
          <a:xfrm>
            <a:off x="623888" y="1709738"/>
            <a:ext cx="7886700" cy="2852737"/>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1"/>
          <p:cNvSpPr txBox="1"/>
          <p:nvPr>
            <p:ph idx="1" type="body"/>
          </p:nvPr>
        </p:nvSpPr>
        <p:spPr>
          <a:xfrm>
            <a:off x="623888" y="4589463"/>
            <a:ext cx="7886700" cy="1500187"/>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2400"/>
              <a:buNone/>
              <a:defRPr sz="2400"/>
            </a:lvl1pPr>
            <a:lvl2pPr indent="-228600" lvl="1" marL="914400" algn="l">
              <a:spcBef>
                <a:spcPts val="700"/>
              </a:spcBef>
              <a:spcAft>
                <a:spcPts val="0"/>
              </a:spcAft>
              <a:buSzPts val="2000"/>
              <a:buNone/>
              <a:defRPr sz="2000"/>
            </a:lvl2pPr>
            <a:lvl3pPr indent="-228600" lvl="2" marL="1371600" algn="l">
              <a:spcBef>
                <a:spcPts val="600"/>
              </a:spcBef>
              <a:spcAft>
                <a:spcPts val="0"/>
              </a:spcAft>
              <a:buSzPts val="1800"/>
              <a:buNone/>
              <a:defRPr sz="1800"/>
            </a:lvl3pPr>
            <a:lvl4pPr indent="-228600" lvl="3" marL="1828800" algn="l">
              <a:spcBef>
                <a:spcPts val="500"/>
              </a:spcBef>
              <a:spcAft>
                <a:spcPts val="0"/>
              </a:spcAft>
              <a:buSzPts val="1600"/>
              <a:buNone/>
              <a:defRPr sz="1600"/>
            </a:lvl4pPr>
            <a:lvl5pPr indent="-228600" lvl="4" marL="2286000" algn="l">
              <a:spcBef>
                <a:spcPts val="50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70" name="Google Shape;70;p11"/>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2"/>
          <p:cNvSpPr txBox="1"/>
          <p:nvPr>
            <p:ph type="ctrTitle"/>
          </p:nvPr>
        </p:nvSpPr>
        <p:spPr>
          <a:xfrm>
            <a:off x="1143000" y="1122363"/>
            <a:ext cx="6858000" cy="23876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subTitle"/>
          </p:nvPr>
        </p:nvSpPr>
        <p:spPr>
          <a:xfrm>
            <a:off x="1143000" y="3602038"/>
            <a:ext cx="6858000" cy="1655762"/>
          </a:xfrm>
          <a:prstGeom prst="rect">
            <a:avLst/>
          </a:prstGeom>
          <a:noFill/>
          <a:ln>
            <a:noFill/>
          </a:ln>
        </p:spPr>
        <p:txBody>
          <a:bodyPr anchorCtr="0" anchor="t" bIns="46800" lIns="90000" spcFirstLastPara="1" rIns="90000" wrap="square" tIns="46800">
            <a:noAutofit/>
          </a:bodyPr>
          <a:lstStyle>
            <a:lvl1pPr lvl="0" algn="ctr">
              <a:spcBef>
                <a:spcPts val="800"/>
              </a:spcBef>
              <a:spcAft>
                <a:spcPts val="0"/>
              </a:spcAft>
              <a:buSzPts val="2400"/>
              <a:buNone/>
              <a:defRPr sz="2400"/>
            </a:lvl1pPr>
            <a:lvl2pPr lvl="1" algn="ctr">
              <a:spcBef>
                <a:spcPts val="700"/>
              </a:spcBef>
              <a:spcAft>
                <a:spcPts val="0"/>
              </a:spcAft>
              <a:buSzPts val="2000"/>
              <a:buNone/>
              <a:defRPr sz="2000"/>
            </a:lvl2pPr>
            <a:lvl3pPr lvl="2" algn="ctr">
              <a:spcBef>
                <a:spcPts val="600"/>
              </a:spcBef>
              <a:spcAft>
                <a:spcPts val="0"/>
              </a:spcAft>
              <a:buSzPts val="1800"/>
              <a:buNone/>
              <a:defRPr sz="1800"/>
            </a:lvl3pPr>
            <a:lvl4pPr lvl="3" algn="ctr">
              <a:spcBef>
                <a:spcPts val="500"/>
              </a:spcBef>
              <a:spcAft>
                <a:spcPts val="0"/>
              </a:spcAft>
              <a:buSzPts val="1600"/>
              <a:buNone/>
              <a:defRPr sz="1600"/>
            </a:lvl4pPr>
            <a:lvl5pPr lvl="4" algn="ctr">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5" name="Google Shape;75;p12"/>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3"/>
          <p:cNvSpPr txBox="1"/>
          <p:nvPr>
            <p:ph idx="1" type="body"/>
          </p:nvPr>
        </p:nvSpPr>
        <p:spPr>
          <a:xfrm>
            <a:off x="457200" y="1600200"/>
            <a:ext cx="8215312" cy="451167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727576" y="2166938"/>
            <a:ext cx="5837237" cy="2052638"/>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rot="5400000">
            <a:off x="543719" y="188119"/>
            <a:ext cx="5837237" cy="601027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5"/>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5"/>
          <p:cNvSpPr txBox="1"/>
          <p:nvPr>
            <p:ph idx="1" type="body"/>
          </p:nvPr>
        </p:nvSpPr>
        <p:spPr>
          <a:xfrm rot="5400000">
            <a:off x="2309018" y="-251619"/>
            <a:ext cx="4511675" cy="8215312"/>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6"/>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p:nvPr>
            <p:ph idx="2" type="pic"/>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lvl="0" marR="0" rtl="0" algn="l">
              <a:spcBef>
                <a:spcPts val="800"/>
              </a:spcBef>
              <a:spcAft>
                <a:spcPts val="0"/>
              </a:spcAft>
              <a:buClr>
                <a:srgbClr val="000000"/>
              </a:buClr>
              <a:buSzPts val="3200"/>
              <a:buFont typeface="Times New Roman"/>
              <a:buNone/>
              <a:defRPr b="0" i="0" sz="3200" u="none" cap="none" strike="noStrike">
                <a:solidFill>
                  <a:srgbClr val="000000"/>
                </a:solidFill>
                <a:latin typeface="Calibri"/>
                <a:ea typeface="Calibri"/>
                <a:cs typeface="Calibri"/>
                <a:sym typeface="Calibri"/>
              </a:defRPr>
            </a:lvl1pPr>
            <a:lvl2pPr lvl="1" marR="0" rtl="0" algn="l">
              <a:spcBef>
                <a:spcPts val="700"/>
              </a:spcBef>
              <a:spcAft>
                <a:spcPts val="0"/>
              </a:spcAft>
              <a:buClr>
                <a:srgbClr val="000000"/>
              </a:buClr>
              <a:buSzPts val="2800"/>
              <a:buFont typeface="Times New Roman"/>
              <a:buNone/>
              <a:defRPr b="0" i="0" sz="2800" u="none" cap="none" strike="noStrike">
                <a:solidFill>
                  <a:srgbClr val="000000"/>
                </a:solidFill>
                <a:latin typeface="Calibri"/>
                <a:ea typeface="Calibri"/>
                <a:cs typeface="Calibri"/>
                <a:sym typeface="Calibri"/>
              </a:defRPr>
            </a:lvl2pPr>
            <a:lvl3pPr lvl="2" marR="0" rtl="0" algn="l">
              <a:spcBef>
                <a:spcPts val="600"/>
              </a:spcBef>
              <a:spcAft>
                <a:spcPts val="0"/>
              </a:spcAft>
              <a:buClr>
                <a:srgbClr val="000000"/>
              </a:buClr>
              <a:buSzPts val="2400"/>
              <a:buFont typeface="Times New Roman"/>
              <a:buNone/>
              <a:defRPr b="0" i="0" sz="2400" u="none" cap="none" strike="noStrike">
                <a:solidFill>
                  <a:srgbClr val="000000"/>
                </a:solidFill>
                <a:latin typeface="Calibri"/>
                <a:ea typeface="Calibri"/>
                <a:cs typeface="Calibri"/>
                <a:sym typeface="Calibri"/>
              </a:defRPr>
            </a:lvl3pPr>
            <a:lvl4pPr lvl="3" marR="0" rtl="0" algn="l">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4pPr>
            <a:lvl5pPr lvl="4" marR="0" rtl="0" algn="l">
              <a:spcBef>
                <a:spcPts val="500"/>
              </a:spcBef>
              <a:spcAft>
                <a:spcPts val="0"/>
              </a:spcAft>
              <a:buClr>
                <a:srgbClr val="000000"/>
              </a:buClr>
              <a:buSzPts val="2000"/>
              <a:buFont typeface="Times New Roman"/>
              <a:buNone/>
              <a:defRPr b="0" i="0" sz="2000" u="none" cap="none" strike="noStrike">
                <a:solidFill>
                  <a:srgbClr val="000000"/>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40" name="Google Shape;40;p6"/>
          <p:cNvSpPr txBox="1"/>
          <p:nvPr>
            <p:ph idx="1"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6"/>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7"/>
          <p:cNvSpPr txBox="1"/>
          <p:nvPr>
            <p:ph type="title"/>
          </p:nvPr>
        </p:nvSpPr>
        <p:spPr>
          <a:xfrm>
            <a:off x="630238" y="457200"/>
            <a:ext cx="2949575" cy="1600200"/>
          </a:xfrm>
          <a:prstGeom prst="rect">
            <a:avLst/>
          </a:prstGeom>
          <a:noFill/>
          <a:ln>
            <a:noFill/>
          </a:ln>
        </p:spPr>
        <p:txBody>
          <a:bodyPr anchorCtr="0" anchor="b" bIns="46800" lIns="90000" spcFirstLastPara="1" rIns="90000" wrap="square" tIns="468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7"/>
          <p:cNvSpPr txBox="1"/>
          <p:nvPr>
            <p:ph idx="1" type="body"/>
          </p:nvPr>
        </p:nvSpPr>
        <p:spPr>
          <a:xfrm>
            <a:off x="3887788" y="987425"/>
            <a:ext cx="4629150" cy="487362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sz="3200"/>
            </a:lvl1pPr>
            <a:lvl2pPr indent="-228600" lvl="1" marL="914400" algn="l">
              <a:spcBef>
                <a:spcPts val="700"/>
              </a:spcBef>
              <a:spcAft>
                <a:spcPts val="0"/>
              </a:spcAft>
              <a:buSzPts val="1400"/>
              <a:buNone/>
              <a:defRPr sz="2800"/>
            </a:lvl2pPr>
            <a:lvl3pPr indent="-228600" lvl="2" marL="1371600" algn="l">
              <a:spcBef>
                <a:spcPts val="600"/>
              </a:spcBef>
              <a:spcAft>
                <a:spcPts val="0"/>
              </a:spcAft>
              <a:buSzPts val="1400"/>
              <a:buNone/>
              <a:defRPr sz="2400"/>
            </a:lvl3pPr>
            <a:lvl4pPr indent="-228600" lvl="3" marL="1828800" algn="l">
              <a:spcBef>
                <a:spcPts val="500"/>
              </a:spcBef>
              <a:spcAft>
                <a:spcPts val="0"/>
              </a:spcAft>
              <a:buSzPts val="1400"/>
              <a:buNone/>
              <a:defRPr sz="2000"/>
            </a:lvl4pPr>
            <a:lvl5pPr indent="-228600" lvl="4" marL="2286000" algn="l">
              <a:spcBef>
                <a:spcPts val="500"/>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6" name="Google Shape;46;p7"/>
          <p:cNvSpPr txBox="1"/>
          <p:nvPr>
            <p:ph idx="2" type="body"/>
          </p:nvPr>
        </p:nvSpPr>
        <p:spPr>
          <a:xfrm>
            <a:off x="630238" y="2057400"/>
            <a:ext cx="2949575" cy="3811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600"/>
              <a:buNone/>
              <a:defRPr sz="1600"/>
            </a:lvl1pPr>
            <a:lvl2pPr indent="-228600" lvl="1" marL="914400" algn="l">
              <a:spcBef>
                <a:spcPts val="700"/>
              </a:spcBef>
              <a:spcAft>
                <a:spcPts val="0"/>
              </a:spcAft>
              <a:buSzPts val="1400"/>
              <a:buNone/>
              <a:defRPr sz="1400"/>
            </a:lvl2pPr>
            <a:lvl3pPr indent="-228600" lvl="2" marL="1371600" algn="l">
              <a:spcBef>
                <a:spcPts val="600"/>
              </a:spcBef>
              <a:spcAft>
                <a:spcPts val="0"/>
              </a:spcAft>
              <a:buSzPts val="1200"/>
              <a:buNone/>
              <a:defRPr sz="1200"/>
            </a:lvl3pPr>
            <a:lvl4pPr indent="-228600" lvl="3" marL="1828800" algn="l">
              <a:spcBef>
                <a:spcPts val="500"/>
              </a:spcBef>
              <a:spcAft>
                <a:spcPts val="0"/>
              </a:spcAft>
              <a:buSzPts val="1000"/>
              <a:buNone/>
              <a:defRPr sz="1000"/>
            </a:lvl4pPr>
            <a:lvl5pPr indent="-228600" lvl="4" marL="2286000" algn="l">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7" name="Google Shape;47;p7"/>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9"/>
          <p:cNvSpPr txBox="1"/>
          <p:nvPr>
            <p:ph type="title"/>
          </p:nvPr>
        </p:nvSpPr>
        <p:spPr>
          <a:xfrm>
            <a:off x="630238" y="365125"/>
            <a:ext cx="7886700" cy="1325563"/>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
          <p:cNvSpPr txBox="1"/>
          <p:nvPr>
            <p:ph idx="1" type="body"/>
          </p:nvPr>
        </p:nvSpPr>
        <p:spPr>
          <a:xfrm>
            <a:off x="630238" y="1681163"/>
            <a:ext cx="3868737"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9"/>
          <p:cNvSpPr txBox="1"/>
          <p:nvPr>
            <p:ph idx="2" type="body"/>
          </p:nvPr>
        </p:nvSpPr>
        <p:spPr>
          <a:xfrm>
            <a:off x="630238" y="2505075"/>
            <a:ext cx="3868737" cy="3684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3" type="body"/>
          </p:nvPr>
        </p:nvSpPr>
        <p:spPr>
          <a:xfrm>
            <a:off x="4629150" y="1681163"/>
            <a:ext cx="3887788" cy="823912"/>
          </a:xfrm>
          <a:prstGeom prst="rect">
            <a:avLst/>
          </a:prstGeom>
          <a:noFill/>
          <a:ln>
            <a:noFill/>
          </a:ln>
        </p:spPr>
        <p:txBody>
          <a:bodyPr anchorCtr="0" anchor="b" bIns="46800" lIns="90000" spcFirstLastPara="1" rIns="90000" wrap="square" tIns="46800">
            <a:noAutofit/>
          </a:bodyPr>
          <a:lstStyle>
            <a:lvl1pPr indent="-228600" lvl="0" marL="457200" algn="l">
              <a:spcBef>
                <a:spcPts val="800"/>
              </a:spcBef>
              <a:spcAft>
                <a:spcPts val="0"/>
              </a:spcAft>
              <a:buSzPts val="2400"/>
              <a:buNone/>
              <a:defRPr b="1" sz="2400"/>
            </a:lvl1pPr>
            <a:lvl2pPr indent="-228600" lvl="1" marL="914400" algn="l">
              <a:spcBef>
                <a:spcPts val="7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500"/>
              </a:spcBef>
              <a:spcAft>
                <a:spcPts val="0"/>
              </a:spcAft>
              <a:buSzPts val="1600"/>
              <a:buNone/>
              <a:defRPr b="1" sz="1600"/>
            </a:lvl4pPr>
            <a:lvl5pPr indent="-228600" lvl="4" marL="2286000" algn="l">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9"/>
          <p:cNvSpPr txBox="1"/>
          <p:nvPr>
            <p:ph idx="4" type="body"/>
          </p:nvPr>
        </p:nvSpPr>
        <p:spPr>
          <a:xfrm>
            <a:off x="4629150" y="2505075"/>
            <a:ext cx="3887788" cy="3684588"/>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9"/>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0"/>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txBox="1"/>
          <p:nvPr>
            <p:ph idx="1" type="body"/>
          </p:nvPr>
        </p:nvSpPr>
        <p:spPr>
          <a:xfrm>
            <a:off x="457200" y="1600200"/>
            <a:ext cx="4030663" cy="451167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2" type="body"/>
          </p:nvPr>
        </p:nvSpPr>
        <p:spPr>
          <a:xfrm>
            <a:off x="4640263" y="1600200"/>
            <a:ext cx="4032250" cy="4511675"/>
          </a:xfrm>
          <a:prstGeom prst="rect">
            <a:avLst/>
          </a:prstGeom>
          <a:noFill/>
          <a:ln>
            <a:noFill/>
          </a:ln>
        </p:spPr>
        <p:txBody>
          <a:bodyPr anchorCtr="0" anchor="t" bIns="46800" lIns="90000" spcFirstLastPara="1" rIns="90000" wrap="square" tIns="46800">
            <a:noAutofit/>
          </a:bodyPr>
          <a:lstStyle>
            <a:lvl1pPr indent="-228600" lvl="0" marL="457200" algn="l">
              <a:spcBef>
                <a:spcPts val="800"/>
              </a:spcBef>
              <a:spcAft>
                <a:spcPts val="0"/>
              </a:spcAft>
              <a:buSzPts val="1400"/>
              <a:buNone/>
              <a:defRPr/>
            </a:lvl1pPr>
            <a:lvl2pPr indent="-228600" lvl="1" marL="914400" algn="l">
              <a:spcBef>
                <a:spcPts val="700"/>
              </a:spcBef>
              <a:spcAft>
                <a:spcPts val="0"/>
              </a:spcAft>
              <a:buSzPts val="1400"/>
              <a:buNone/>
              <a:defRPr/>
            </a:lvl2pPr>
            <a:lvl3pPr indent="-228600" lvl="2" marL="1371600" algn="l">
              <a:spcBef>
                <a:spcPts val="600"/>
              </a:spcBef>
              <a:spcAft>
                <a:spcPts val="0"/>
              </a:spcAft>
              <a:buSzPts val="1400"/>
              <a:buNone/>
              <a:defRPr/>
            </a:lvl3pPr>
            <a:lvl4pPr indent="-228600" lvl="3" marL="1828800" algn="l">
              <a:spcBef>
                <a:spcPts val="500"/>
              </a:spcBef>
              <a:spcAft>
                <a:spcPts val="0"/>
              </a:spcAft>
              <a:buSzPts val="1400"/>
              <a:buNone/>
              <a:defRPr/>
            </a:lvl4pPr>
            <a:lvl5pPr indent="-228600" lvl="4" marL="2286000" algn="l">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3" name="Shape 13"/>
        <p:cNvGrpSpPr/>
        <p:nvPr/>
      </p:nvGrpSpPr>
      <p:grpSpPr>
        <a:xfrm>
          <a:off x="0" y="0"/>
          <a:ext cx="0" cy="0"/>
          <a:chOff x="0" y="0"/>
          <a:chExt cx="0" cy="0"/>
        </a:xfrm>
      </p:grpSpPr>
      <p:sp>
        <p:nvSpPr>
          <p:cNvPr id="14" name="Google Shape;14;p1"/>
          <p:cNvSpPr txBox="1"/>
          <p:nvPr>
            <p:ph type="title"/>
          </p:nvPr>
        </p:nvSpPr>
        <p:spPr>
          <a:xfrm>
            <a:off x="457200" y="274637"/>
            <a:ext cx="8215312" cy="1128712"/>
          </a:xfrm>
          <a:prstGeom prst="rect">
            <a:avLst/>
          </a:prstGeom>
          <a:noFill/>
          <a:ln>
            <a:noFill/>
          </a:ln>
        </p:spPr>
        <p:txBody>
          <a:bodyPr anchorCtr="0" anchor="ctr" bIns="46800" lIns="90000" spcFirstLastPara="1" rIns="90000" wrap="square" tIns="46800">
            <a:noAutofit/>
          </a:bodyPr>
          <a:lstStyle>
            <a:lvl1pPr lvl="0"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rgbClr val="000000"/>
                </a:solidFill>
                <a:latin typeface="Calibri"/>
                <a:ea typeface="Calibri"/>
                <a:cs typeface="Calibri"/>
                <a:sym typeface="Calibri"/>
              </a:defRPr>
            </a:lvl9pPr>
          </a:lstStyle>
          <a:p/>
        </p:txBody>
      </p:sp>
      <p:sp>
        <p:nvSpPr>
          <p:cNvPr id="15" name="Google Shape;15;p1"/>
          <p:cNvSpPr txBox="1"/>
          <p:nvPr>
            <p:ph idx="1" type="body"/>
          </p:nvPr>
        </p:nvSpPr>
        <p:spPr>
          <a:xfrm>
            <a:off x="457200" y="1600200"/>
            <a:ext cx="8215312" cy="4511675"/>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800"/>
              </a:spcBef>
              <a:spcAft>
                <a:spcPts val="0"/>
              </a:spcAft>
              <a:buSzPts val="1400"/>
              <a:buNone/>
              <a:defRPr b="0" i="0" sz="3200" u="none" cap="none" strike="noStrike">
                <a:solidFill>
                  <a:srgbClr val="000000"/>
                </a:solidFill>
                <a:latin typeface="Calibri"/>
                <a:ea typeface="Calibri"/>
                <a:cs typeface="Calibri"/>
                <a:sym typeface="Calibri"/>
              </a:defRPr>
            </a:lvl1pPr>
            <a:lvl2pPr indent="-228600" lvl="1" marL="914400" marR="0" rtl="0" algn="l">
              <a:spcBef>
                <a:spcPts val="700"/>
              </a:spcBef>
              <a:spcAft>
                <a:spcPts val="0"/>
              </a:spcAft>
              <a:buSzPts val="1400"/>
              <a:buNone/>
              <a:defRPr b="0" i="0" sz="2800" u="none" cap="none" strike="noStrike">
                <a:solidFill>
                  <a:srgbClr val="000000"/>
                </a:solidFill>
                <a:latin typeface="Calibri"/>
                <a:ea typeface="Calibri"/>
                <a:cs typeface="Calibri"/>
                <a:sym typeface="Calibri"/>
              </a:defRPr>
            </a:lvl2pPr>
            <a:lvl3pPr indent="-228600" lvl="2" marL="1371600" marR="0" rtl="0" algn="l">
              <a:spcBef>
                <a:spcPts val="600"/>
              </a:spcBef>
              <a:spcAft>
                <a:spcPts val="0"/>
              </a:spcAft>
              <a:buSzPts val="1400"/>
              <a:buNone/>
              <a:defRPr b="0" i="0" sz="2400" u="none" cap="none" strike="noStrike">
                <a:solidFill>
                  <a:srgbClr val="000000"/>
                </a:solidFill>
                <a:latin typeface="Calibri"/>
                <a:ea typeface="Calibri"/>
                <a:cs typeface="Calibri"/>
                <a:sym typeface="Calibri"/>
              </a:defRPr>
            </a:lvl3pPr>
            <a:lvl4pPr indent="-228600" lvl="3" marL="18288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4pPr>
            <a:lvl5pPr indent="-228600" lvl="4" marL="2286000" marR="0" rtl="0" algn="l">
              <a:spcBef>
                <a:spcPts val="500"/>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a:off x="457200" y="6356350"/>
            <a:ext cx="2119312" cy="350837"/>
          </a:xfrm>
          <a:prstGeom prst="rect">
            <a:avLst/>
          </a:prstGeom>
          <a:noFill/>
          <a:ln>
            <a:noFill/>
          </a:ln>
        </p:spPr>
        <p:txBody>
          <a:bodyPr anchorCtr="0" anchor="ctr" bIns="46800" lIns="90000" spcFirstLastPara="1" rIns="90000" wrap="square" tIns="46800">
            <a:noAutofit/>
          </a:bodyPr>
          <a:lstStyle>
            <a:lvl1pPr lvl="0" marR="0" rtl="0" algn="l">
              <a:lnSpc>
                <a:spcPct val="100000"/>
              </a:lnSpc>
              <a:spcBef>
                <a:spcPts val="0"/>
              </a:spcBef>
              <a:spcAft>
                <a:spcPts val="0"/>
              </a:spcAft>
              <a:buSzPts val="1400"/>
              <a:buNone/>
              <a:defRPr b="0" i="0" sz="18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7" name="Google Shape;17;p1"/>
          <p:cNvSpPr txBox="1"/>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8" name="Google Shape;18;p1"/>
          <p:cNvSpPr txBox="1"/>
          <p:nvPr>
            <p:ph idx="12" type="sldNum"/>
          </p:nvPr>
        </p:nvSpPr>
        <p:spPr>
          <a:xfrm>
            <a:off x="6553200" y="6356350"/>
            <a:ext cx="2119312" cy="350837"/>
          </a:xfrm>
          <a:prstGeom prst="rect">
            <a:avLst/>
          </a:prstGeom>
          <a:noFill/>
          <a:ln>
            <a:noFill/>
          </a:ln>
        </p:spPr>
        <p:txBody>
          <a:bodyPr anchorCtr="0" anchor="ctr" bIns="46800" lIns="90000" spcFirstLastPara="1" rIns="90000" wrap="square" tIns="46800">
            <a:noAutofit/>
          </a:bodyPr>
          <a:lstStyle>
            <a:lvl1pPr indent="0" lvl="0"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9.png"/><Relationship Id="rId10" Type="http://schemas.openxmlformats.org/officeDocument/2006/relationships/image" Target="../media/image2.png"/><Relationship Id="rId9"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1.png"/><Relationship Id="rId7" Type="http://schemas.openxmlformats.org/officeDocument/2006/relationships/image" Target="../media/image8.png"/><Relationship Id="rId8"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jpg"/><Relationship Id="rId4" Type="http://schemas.openxmlformats.org/officeDocument/2006/relationships/image" Target="../media/image22.jpg"/><Relationship Id="rId5" Type="http://schemas.openxmlformats.org/officeDocument/2006/relationships/image" Target="../media/image1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81" name="Shape 81"/>
        <p:cNvGrpSpPr/>
        <p:nvPr/>
      </p:nvGrpSpPr>
      <p:grpSpPr>
        <a:xfrm>
          <a:off x="0" y="0"/>
          <a:ext cx="0" cy="0"/>
          <a:chOff x="0" y="0"/>
          <a:chExt cx="0" cy="0"/>
        </a:xfrm>
      </p:grpSpPr>
      <p:sp>
        <p:nvSpPr>
          <p:cNvPr id="82" name="Google Shape;82;p13"/>
          <p:cNvSpPr txBox="1"/>
          <p:nvPr/>
        </p:nvSpPr>
        <p:spPr>
          <a:xfrm>
            <a:off x="914400" y="4572000"/>
            <a:ext cx="7239000" cy="173990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Department of Computer Engineering</a:t>
            </a:r>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Sardar Patel Institute of Technology</a:t>
            </a:r>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(Autonomous Institute Affiliated to University of Mumbai)</a:t>
            </a:r>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Munshi Nagar, Andheri(W), Mumbai-400058</a:t>
            </a:r>
            <a:endParaRPr/>
          </a:p>
          <a:p>
            <a:pPr indent="0" lvl="0" marL="0" marR="0" rtl="0" algn="ctr">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2020-21</a:t>
            </a:r>
            <a:endParaRPr/>
          </a:p>
          <a:p>
            <a:pPr indent="0" lvl="0" marL="0" marR="0" rtl="0" algn="l">
              <a:lnSpc>
                <a:spcPct val="100000"/>
              </a:lnSpc>
              <a:spcBef>
                <a:spcPts val="0"/>
              </a:spcBef>
              <a:spcAft>
                <a:spcPts val="0"/>
              </a:spcAft>
              <a:buClr>
                <a:srgbClr val="C00000"/>
              </a:buClr>
              <a:buSzPts val="1800"/>
              <a:buFont typeface="Times New Roman"/>
              <a:buNone/>
            </a:pPr>
            <a:r>
              <a:rPr b="1" i="0" lang="en-US" sz="1800" u="none">
                <a:solidFill>
                  <a:srgbClr val="C00000"/>
                </a:solidFill>
                <a:latin typeface="Times New Roman"/>
                <a:ea typeface="Times New Roman"/>
                <a:cs typeface="Times New Roman"/>
                <a:sym typeface="Times New Roman"/>
              </a:rPr>
              <a:t>                                        </a:t>
            </a:r>
            <a:endParaRPr/>
          </a:p>
        </p:txBody>
      </p:sp>
      <p:sp>
        <p:nvSpPr>
          <p:cNvPr id="83" name="Google Shape;83;p13"/>
          <p:cNvSpPr txBox="1"/>
          <p:nvPr/>
        </p:nvSpPr>
        <p:spPr>
          <a:xfrm>
            <a:off x="2266950" y="457200"/>
            <a:ext cx="4791075" cy="2587625"/>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Bachelor of Technology</a:t>
            </a:r>
            <a:endParaRPr/>
          </a:p>
          <a:p>
            <a:pPr indent="0" lvl="0" marL="0" marR="0" rtl="0" algn="ctr">
              <a:lnSpc>
                <a:spcPct val="100000"/>
              </a:lnSpc>
              <a:spcBef>
                <a:spcPts val="0"/>
              </a:spcBef>
              <a:spcAft>
                <a:spcPts val="0"/>
              </a:spcAft>
              <a:buClr>
                <a:srgbClr val="C00000"/>
              </a:buClr>
              <a:buSzPts val="1800"/>
              <a:buFont typeface="Times New Roman"/>
              <a:buNone/>
            </a:pPr>
            <a:r>
              <a:rPr b="0" i="0" lang="en-US" sz="1800" u="none">
                <a:solidFill>
                  <a:srgbClr val="C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000000"/>
              </a:buClr>
              <a:buSzPts val="2400"/>
              <a:buFont typeface="Times New Roman"/>
              <a:buNone/>
            </a:pPr>
            <a:r>
              <a:rPr b="1" i="0" lang="en-US" sz="2400" u="none">
                <a:solidFill>
                  <a:srgbClr val="000000"/>
                </a:solidFill>
                <a:latin typeface="Times New Roman"/>
                <a:ea typeface="Times New Roman"/>
                <a:cs typeface="Times New Roman"/>
                <a:sym typeface="Times New Roman"/>
              </a:rPr>
              <a:t>Project Presentation</a:t>
            </a:r>
            <a:endParaRPr/>
          </a:p>
          <a:p>
            <a:pPr indent="0" lvl="0" marL="0" marR="0" rtl="0" algn="ctr">
              <a:lnSpc>
                <a:spcPct val="100000"/>
              </a:lnSpc>
              <a:spcBef>
                <a:spcPts val="0"/>
              </a:spcBef>
              <a:spcAft>
                <a:spcPts val="0"/>
              </a:spcAft>
              <a:buClr>
                <a:schemeClr val="lt1"/>
              </a:buClr>
              <a:buSzPts val="1800"/>
              <a:buFont typeface="Calibri"/>
              <a:buNone/>
            </a:pPr>
            <a:r>
              <a:t/>
            </a:r>
            <a:endParaRPr b="1" i="0" sz="1800" u="none">
              <a:solidFill>
                <a:srgbClr val="C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2400"/>
              <a:buFont typeface="Calibri"/>
              <a:buNone/>
            </a:pPr>
            <a:r>
              <a:t/>
            </a:r>
            <a:endParaRPr b="1" i="0" sz="2400" u="non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 </a:t>
            </a:r>
            <a:endParaRPr/>
          </a:p>
          <a:p>
            <a:pPr indent="0" lvl="0" marL="0" marR="0" rtl="0" algn="ctr">
              <a:lnSpc>
                <a:spcPct val="100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 </a:t>
            </a:r>
            <a:endParaRPr/>
          </a:p>
        </p:txBody>
      </p:sp>
      <p:pic>
        <p:nvPicPr>
          <p:cNvPr id="84" name="Google Shape;84;p13"/>
          <p:cNvPicPr preferRelativeResize="0"/>
          <p:nvPr/>
        </p:nvPicPr>
        <p:blipFill rotWithShape="1">
          <a:blip r:embed="rId3">
            <a:alphaModFix/>
          </a:blip>
          <a:srcRect b="0" l="0" r="0" t="0"/>
          <a:stretch/>
        </p:blipFill>
        <p:spPr>
          <a:xfrm>
            <a:off x="3810000" y="2514600"/>
            <a:ext cx="1565275" cy="15763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58" name="Shape 158"/>
        <p:cNvGrpSpPr/>
        <p:nvPr/>
      </p:nvGrpSpPr>
      <p:grpSpPr>
        <a:xfrm>
          <a:off x="0" y="0"/>
          <a:ext cx="0" cy="0"/>
          <a:chOff x="0" y="0"/>
          <a:chExt cx="0" cy="0"/>
        </a:xfrm>
      </p:grpSpPr>
      <p:sp>
        <p:nvSpPr>
          <p:cNvPr id="159" name="Google Shape;159;p2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60" name="Google Shape;160;p22"/>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61" name="Google Shape;161;p22"/>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lang="en-US" sz="3600">
                <a:latin typeface="Times New Roman"/>
                <a:ea typeface="Times New Roman"/>
                <a:cs typeface="Times New Roman"/>
                <a:sym typeface="Times New Roman"/>
              </a:rPr>
              <a:t>Methodology Adapted</a:t>
            </a:r>
            <a:endParaRPr/>
          </a:p>
        </p:txBody>
      </p:sp>
      <p:sp>
        <p:nvSpPr>
          <p:cNvPr id="162" name="Google Shape;162;p22"/>
          <p:cNvSpPr txBox="1"/>
          <p:nvPr>
            <p:ph idx="1" type="body"/>
          </p:nvPr>
        </p:nvSpPr>
        <p:spPr>
          <a:xfrm>
            <a:off x="335250" y="1417625"/>
            <a:ext cx="8696400" cy="5288700"/>
          </a:xfrm>
          <a:prstGeom prst="rect">
            <a:avLst/>
          </a:prstGeom>
          <a:noFill/>
          <a:ln>
            <a:noFill/>
          </a:ln>
        </p:spPr>
        <p:txBody>
          <a:bodyPr anchorCtr="0" anchor="t" bIns="46800" lIns="90000" spcFirstLastPara="1" rIns="90000" wrap="square" tIns="46800">
            <a:noAutofit/>
          </a:bodyPr>
          <a:lstStyle/>
          <a:p>
            <a:pPr indent="-381000" lvl="0" marL="457200" rtl="0" algn="l">
              <a:lnSpc>
                <a:spcPct val="100000"/>
              </a:lnSpc>
              <a:spcBef>
                <a:spcPts val="0"/>
              </a:spcBef>
              <a:spcAft>
                <a:spcPts val="0"/>
              </a:spcAft>
              <a:buSzPts val="2400"/>
              <a:buAutoNum type="arabicPeriod"/>
            </a:pPr>
            <a:r>
              <a:rPr b="1" lang="en-US" sz="2400">
                <a:latin typeface="Times New Roman"/>
                <a:ea typeface="Times New Roman"/>
                <a:cs typeface="Times New Roman"/>
                <a:sym typeface="Times New Roman"/>
              </a:rPr>
              <a:t>Skin  Tone Detection </a:t>
            </a:r>
            <a:endParaRPr b="1"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Implemented using Python, numpy, matplotlib, sklearn, etc.</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openCV is used to read the given images. </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First we detect skin by using HSV &amp; YCbCr color space.</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RGB image is converted into HSV and YCbCr value</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solidFill>
                  <a:schemeClr val="dk1"/>
                </a:solidFill>
                <a:latin typeface="Times New Roman"/>
                <a:ea typeface="Times New Roman"/>
                <a:cs typeface="Times New Roman"/>
                <a:sym typeface="Times New Roman"/>
              </a:rPr>
              <a:t>HSV (Hue, Saturation, Value) and YCbCr (Luminance, Chrominance) color models.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We use this two models combined to improve recognition of skin pixel.</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10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a:t>
            </a:r>
            <a:r>
              <a:rPr lang="en-US" sz="2400">
                <a:solidFill>
                  <a:schemeClr val="dk1"/>
                </a:solidFill>
                <a:latin typeface="Times New Roman"/>
                <a:ea typeface="Times New Roman"/>
                <a:cs typeface="Times New Roman"/>
                <a:sym typeface="Times New Roman"/>
              </a:rPr>
              <a:t>HSV and YCbCr value of each pixel compare to standard values of skin pixel.</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67" name="Shape 167"/>
        <p:cNvGrpSpPr/>
        <p:nvPr/>
      </p:nvGrpSpPr>
      <p:grpSpPr>
        <a:xfrm>
          <a:off x="0" y="0"/>
          <a:ext cx="0" cy="0"/>
          <a:chOff x="0" y="0"/>
          <a:chExt cx="0" cy="0"/>
        </a:xfrm>
      </p:grpSpPr>
      <p:sp>
        <p:nvSpPr>
          <p:cNvPr id="168" name="Google Shape;168;p2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69" name="Google Shape;169;p23"/>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70" name="Google Shape;170;p23"/>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Methodology Adapted</a:t>
            </a:r>
            <a:endParaRPr b="1" sz="3600">
              <a:latin typeface="Times New Roman"/>
              <a:ea typeface="Times New Roman"/>
              <a:cs typeface="Times New Roman"/>
              <a:sym typeface="Times New Roman"/>
            </a:endParaRPr>
          </a:p>
        </p:txBody>
      </p:sp>
      <p:sp>
        <p:nvSpPr>
          <p:cNvPr id="171" name="Google Shape;171;p23"/>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381000" lvl="0" marL="457200" rtl="0" algn="l">
              <a:lnSpc>
                <a:spcPct val="100000"/>
              </a:lnSpc>
              <a:spcBef>
                <a:spcPts val="0"/>
              </a:spcBef>
              <a:spcAft>
                <a:spcPts val="0"/>
              </a:spcAft>
              <a:buSzPts val="2400"/>
              <a:buAutoNum type="arabicPeriod"/>
            </a:pPr>
            <a:r>
              <a:rPr b="1" lang="en-US" sz="2400">
                <a:latin typeface="Times New Roman"/>
                <a:ea typeface="Times New Roman"/>
                <a:cs typeface="Times New Roman"/>
                <a:sym typeface="Times New Roman"/>
              </a:rPr>
              <a:t>Skin  Tone Detection </a:t>
            </a:r>
            <a:endParaRPr b="1" sz="2400">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ranges for a skin pixel used in this algorithm are as follows:</a:t>
            </a:r>
            <a:endParaRPr sz="2400">
              <a:solidFill>
                <a:schemeClr val="dk1"/>
              </a:solidFill>
              <a:latin typeface="Times New Roman"/>
              <a:ea typeface="Times New Roman"/>
              <a:cs typeface="Times New Roman"/>
              <a:sym typeface="Times New Roman"/>
            </a:endParaRPr>
          </a:p>
          <a:p>
            <a:pPr indent="0" lvl="0" marL="0" rtl="0" algn="ctr">
              <a:spcBef>
                <a:spcPts val="1000"/>
              </a:spcBef>
              <a:spcAft>
                <a:spcPts val="0"/>
              </a:spcAft>
              <a:buNone/>
            </a:pPr>
            <a:r>
              <a:rPr b="1" lang="en-US" sz="2400">
                <a:solidFill>
                  <a:schemeClr val="dk1"/>
                </a:solidFill>
                <a:latin typeface="Times New Roman"/>
                <a:ea typeface="Times New Roman"/>
                <a:cs typeface="Times New Roman"/>
                <a:sym typeface="Times New Roman"/>
              </a:rPr>
              <a:t> </a:t>
            </a:r>
            <a:r>
              <a:rPr b="1" lang="en-US" sz="2100">
                <a:solidFill>
                  <a:schemeClr val="dk1"/>
                </a:solidFill>
                <a:latin typeface="Times New Roman"/>
                <a:ea typeface="Times New Roman"/>
                <a:cs typeface="Times New Roman"/>
                <a:sym typeface="Times New Roman"/>
              </a:rPr>
              <a:t>0 &lt;= H &lt;= 17  and  15 &lt;= S &lt;= 170   and   0 &lt;= V &lt;= 255</a:t>
            </a:r>
            <a:endParaRPr b="1" sz="2100">
              <a:solidFill>
                <a:schemeClr val="dk1"/>
              </a:solidFill>
              <a:latin typeface="Times New Roman"/>
              <a:ea typeface="Times New Roman"/>
              <a:cs typeface="Times New Roman"/>
              <a:sym typeface="Times New Roman"/>
            </a:endParaRPr>
          </a:p>
          <a:p>
            <a:pPr indent="0" lvl="0" marL="457200" rtl="0" algn="ctr">
              <a:spcBef>
                <a:spcPts val="1000"/>
              </a:spcBef>
              <a:spcAft>
                <a:spcPts val="0"/>
              </a:spcAft>
              <a:buNone/>
            </a:pPr>
            <a:r>
              <a:rPr b="1" lang="en-US" sz="2100">
                <a:solidFill>
                  <a:schemeClr val="dk1"/>
                </a:solidFill>
                <a:latin typeface="Times New Roman"/>
                <a:ea typeface="Times New Roman"/>
                <a:cs typeface="Times New Roman"/>
                <a:sym typeface="Times New Roman"/>
              </a:rPr>
              <a:t>			and		</a:t>
            </a:r>
            <a:endParaRPr b="1" sz="2100">
              <a:solidFill>
                <a:schemeClr val="dk1"/>
              </a:solidFill>
              <a:latin typeface="Times New Roman"/>
              <a:ea typeface="Times New Roman"/>
              <a:cs typeface="Times New Roman"/>
              <a:sym typeface="Times New Roman"/>
            </a:endParaRPr>
          </a:p>
          <a:p>
            <a:pPr indent="0" lvl="0" marL="0" rtl="0" algn="ctr">
              <a:lnSpc>
                <a:spcPct val="145000"/>
              </a:lnSpc>
              <a:spcBef>
                <a:spcPts val="1000"/>
              </a:spcBef>
              <a:spcAft>
                <a:spcPts val="0"/>
              </a:spcAft>
              <a:buNone/>
            </a:pPr>
            <a:r>
              <a:rPr b="1" lang="en-US" sz="2100">
                <a:solidFill>
                  <a:schemeClr val="dk1"/>
                </a:solidFill>
                <a:latin typeface="Times New Roman"/>
                <a:ea typeface="Times New Roman"/>
                <a:cs typeface="Times New Roman"/>
                <a:sym typeface="Times New Roman"/>
              </a:rPr>
              <a:t>0 &lt;= Y &lt;= 255  and   135 &lt;= Cr &lt;= 180  and  85 &lt;= Cb &lt;= 135</a:t>
            </a:r>
            <a:endParaRPr b="1" sz="21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Find the Dominant Colors - We used the K-Mean Clustering Algorithm. </a:t>
            </a:r>
            <a:r>
              <a:rPr b="1" i="1" lang="en-US" sz="2400">
                <a:latin typeface="Times New Roman"/>
                <a:ea typeface="Times New Roman"/>
                <a:cs typeface="Times New Roman"/>
                <a:sym typeface="Times New Roman"/>
              </a:rPr>
              <a:t>KMeans Clustering</a:t>
            </a:r>
            <a:r>
              <a:rPr lang="en-US" sz="2400">
                <a:latin typeface="Times New Roman"/>
                <a:ea typeface="Times New Roman"/>
                <a:cs typeface="Times New Roman"/>
                <a:sym typeface="Times New Roman"/>
              </a:rPr>
              <a:t> is used to cluster the pixel data based on their threshold values.</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Further skin tone will be classified by particular threshold values.</a:t>
            </a:r>
            <a:endParaRPr sz="2400">
              <a:latin typeface="Times New Roman"/>
              <a:ea typeface="Times New Roman"/>
              <a:cs typeface="Times New Roman"/>
              <a:sym typeface="Times New Roman"/>
            </a:endParaRPr>
          </a:p>
          <a:p>
            <a:pPr indent="-381000" lvl="0" marL="457200" rtl="0" algn="l">
              <a:lnSpc>
                <a:spcPct val="100000"/>
              </a:lnSpc>
              <a:spcBef>
                <a:spcPts val="1000"/>
              </a:spcBef>
              <a:spcAft>
                <a:spcPts val="100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Defined five skin tones - Fair, Wheatish, Medium Brown, Brown, Dark Brown.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76" name="Shape 176"/>
        <p:cNvGrpSpPr/>
        <p:nvPr/>
      </p:nvGrpSpPr>
      <p:grpSpPr>
        <a:xfrm>
          <a:off x="0" y="0"/>
          <a:ext cx="0" cy="0"/>
          <a:chOff x="0" y="0"/>
          <a:chExt cx="0" cy="0"/>
        </a:xfrm>
      </p:grpSpPr>
      <p:sp>
        <p:nvSpPr>
          <p:cNvPr id="177" name="Google Shape;177;p2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78" name="Google Shape;178;p24"/>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79" name="Google Shape;179;p24"/>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Methodology Adapted</a:t>
            </a:r>
            <a:endParaRPr b="1" sz="3600">
              <a:latin typeface="Times New Roman"/>
              <a:ea typeface="Times New Roman"/>
              <a:cs typeface="Times New Roman"/>
              <a:sym typeface="Times New Roman"/>
            </a:endParaRPr>
          </a:p>
        </p:txBody>
      </p:sp>
      <p:sp>
        <p:nvSpPr>
          <p:cNvPr id="180" name="Google Shape;180;p24"/>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2.  Outfit Color Recommendation</a:t>
            </a:r>
            <a:endParaRPr b="1" sz="2400">
              <a:latin typeface="Times New Roman"/>
              <a:ea typeface="Times New Roman"/>
              <a:cs typeface="Times New Roman"/>
              <a:sym typeface="Times New Roman"/>
            </a:endParaRPr>
          </a:p>
          <a:p>
            <a:pPr indent="-381000" lvl="0" marL="457200" rtl="0" algn="l">
              <a:lnSpc>
                <a:spcPct val="115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Skin tone classification module pass the tone to this module.</a:t>
            </a:r>
            <a:endParaRPr sz="2400">
              <a:latin typeface="Times New Roman"/>
              <a:ea typeface="Times New Roman"/>
              <a:cs typeface="Times New Roman"/>
              <a:sym typeface="Times New Roman"/>
            </a:endParaRPr>
          </a:p>
          <a:p>
            <a:pPr indent="-381000" lvl="0" marL="457200" rtl="0" algn="l">
              <a:lnSpc>
                <a:spcPct val="115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Based on that we defined specific outfit colors to particular skin tone.</a:t>
            </a:r>
            <a:endParaRPr sz="2400">
              <a:latin typeface="Times New Roman"/>
              <a:ea typeface="Times New Roman"/>
              <a:cs typeface="Times New Roman"/>
              <a:sym typeface="Times New Roman"/>
            </a:endParaRPr>
          </a:p>
          <a:p>
            <a:pPr indent="-381000" lvl="0" marL="457200" rtl="0" algn="l">
              <a:lnSpc>
                <a:spcPct val="115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Used  </a:t>
            </a:r>
            <a:r>
              <a:rPr b="1" lang="en-US" sz="2400">
                <a:latin typeface="Times New Roman"/>
                <a:ea typeface="Times New Roman"/>
                <a:cs typeface="Times New Roman"/>
                <a:sym typeface="Times New Roman"/>
              </a:rPr>
              <a:t>“</a:t>
            </a:r>
            <a:r>
              <a:rPr b="1" lang="en-US" sz="2400">
                <a:latin typeface="Times New Roman"/>
                <a:ea typeface="Times New Roman"/>
                <a:cs typeface="Times New Roman"/>
                <a:sym typeface="Times New Roman"/>
              </a:rPr>
              <a:t>men-formal-shirts.csv” </a:t>
            </a:r>
            <a:r>
              <a:rPr lang="en-US" sz="2400">
                <a:latin typeface="Times New Roman"/>
                <a:ea typeface="Times New Roman"/>
                <a:cs typeface="Times New Roman"/>
                <a:sym typeface="Times New Roman"/>
              </a:rPr>
              <a:t>dataset.</a:t>
            </a:r>
            <a:endParaRPr sz="2400">
              <a:latin typeface="Times New Roman"/>
              <a:ea typeface="Times New Roman"/>
              <a:cs typeface="Times New Roman"/>
              <a:sym typeface="Times New Roman"/>
            </a:endParaRPr>
          </a:p>
          <a:p>
            <a:pPr indent="-381000" lvl="0" marL="457200" rtl="0" algn="l">
              <a:lnSpc>
                <a:spcPct val="115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In the dataset we considered attributes like “Description &amp; Color” to get the color name from this column.</a:t>
            </a:r>
            <a:endParaRPr sz="2400">
              <a:latin typeface="Times New Roman"/>
              <a:ea typeface="Times New Roman"/>
              <a:cs typeface="Times New Roman"/>
              <a:sym typeface="Times New Roman"/>
            </a:endParaRPr>
          </a:p>
          <a:p>
            <a:pPr indent="-381000" lvl="0" marL="457200" rtl="0" algn="l">
              <a:lnSpc>
                <a:spcPct val="115000"/>
              </a:lnSpc>
              <a:spcBef>
                <a:spcPts val="1000"/>
              </a:spcBef>
              <a:spcAft>
                <a:spcPts val="1000"/>
              </a:spcAft>
              <a:buSzPts val="2400"/>
              <a:buFont typeface="Times New Roman"/>
              <a:buChar char="●"/>
            </a:pPr>
            <a:r>
              <a:rPr lang="en-US" sz="2400">
                <a:solidFill>
                  <a:schemeClr val="dk1"/>
                </a:solidFill>
                <a:latin typeface="Times New Roman"/>
                <a:ea typeface="Times New Roman"/>
                <a:cs typeface="Times New Roman"/>
                <a:sym typeface="Times New Roman"/>
              </a:rPr>
              <a:t>Accordingly outfits will be shown to the user by getting images from the dataset and using matplotlib images will be plotted. </a:t>
            </a:r>
            <a:endParaRPr sz="2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5"/>
          <p:cNvPicPr preferRelativeResize="0"/>
          <p:nvPr/>
        </p:nvPicPr>
        <p:blipFill rotWithShape="1">
          <a:blip r:embed="rId3">
            <a:alphaModFix/>
          </a:blip>
          <a:srcRect b="0" l="0" r="0" t="6777"/>
          <a:stretch/>
        </p:blipFill>
        <p:spPr>
          <a:xfrm>
            <a:off x="69275" y="69275"/>
            <a:ext cx="9005452" cy="6691749"/>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90" name="Shape 190"/>
        <p:cNvGrpSpPr/>
        <p:nvPr/>
      </p:nvGrpSpPr>
      <p:grpSpPr>
        <a:xfrm>
          <a:off x="0" y="0"/>
          <a:ext cx="0" cy="0"/>
          <a:chOff x="0" y="0"/>
          <a:chExt cx="0" cy="0"/>
        </a:xfrm>
      </p:grpSpPr>
      <p:sp>
        <p:nvSpPr>
          <p:cNvPr id="191" name="Google Shape;191;p2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92" name="Google Shape;192;p26"/>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93" name="Google Shape;193;p26"/>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Methodology Adapted</a:t>
            </a:r>
            <a:endParaRPr b="1" sz="3600">
              <a:latin typeface="Times New Roman"/>
              <a:ea typeface="Times New Roman"/>
              <a:cs typeface="Times New Roman"/>
              <a:sym typeface="Times New Roman"/>
            </a:endParaRPr>
          </a:p>
        </p:txBody>
      </p:sp>
      <p:sp>
        <p:nvSpPr>
          <p:cNvPr id="194" name="Google Shape;194;p26"/>
          <p:cNvSpPr txBox="1"/>
          <p:nvPr>
            <p:ph idx="1" type="body"/>
          </p:nvPr>
        </p:nvSpPr>
        <p:spPr>
          <a:xfrm>
            <a:off x="261750" y="10183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3.  S</a:t>
            </a:r>
            <a:r>
              <a:rPr b="1" lang="en-US" sz="2400">
                <a:solidFill>
                  <a:schemeClr val="dk1"/>
                </a:solidFill>
                <a:latin typeface="Times New Roman"/>
                <a:ea typeface="Times New Roman"/>
                <a:cs typeface="Times New Roman"/>
                <a:sym typeface="Times New Roman"/>
              </a:rPr>
              <a:t>imilar Outfits Recommendations</a:t>
            </a:r>
            <a:endParaRPr b="1"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This is a Content based recommendation system wherein we use Transfer learning.</a:t>
            </a:r>
            <a:endParaRPr sz="24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pretrained VGG16 model is used here to extract the relevant features from our dress images and build a similarity score on them.</a:t>
            </a:r>
            <a:endParaRPr sz="24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We ‘cut’ the VGG at the second-last layer, so we obtain for every single image a vector of dimension 1x4096.</a:t>
            </a:r>
            <a:endParaRPr sz="24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train test split is of 80-20%. The training data is used for building a similarity score matrix.</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99" name="Shape 199"/>
        <p:cNvGrpSpPr/>
        <p:nvPr/>
      </p:nvGrpSpPr>
      <p:grpSpPr>
        <a:xfrm>
          <a:off x="0" y="0"/>
          <a:ext cx="0" cy="0"/>
          <a:chOff x="0" y="0"/>
          <a:chExt cx="0" cy="0"/>
        </a:xfrm>
      </p:grpSpPr>
      <p:sp>
        <p:nvSpPr>
          <p:cNvPr id="200" name="Google Shape;200;p2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01" name="Google Shape;201;p27"/>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02" name="Google Shape;202;p27"/>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Methodology Adapted</a:t>
            </a:r>
            <a:endParaRPr b="1" sz="3600">
              <a:latin typeface="Times New Roman"/>
              <a:ea typeface="Times New Roman"/>
              <a:cs typeface="Times New Roman"/>
              <a:sym typeface="Times New Roman"/>
            </a:endParaRPr>
          </a:p>
        </p:txBody>
      </p:sp>
      <p:sp>
        <p:nvSpPr>
          <p:cNvPr id="203" name="Google Shape;203;p27"/>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3.  S</a:t>
            </a:r>
            <a:r>
              <a:rPr b="1" lang="en-US" sz="2400">
                <a:solidFill>
                  <a:schemeClr val="dk1"/>
                </a:solidFill>
                <a:latin typeface="Times New Roman"/>
                <a:ea typeface="Times New Roman"/>
                <a:cs typeface="Times New Roman"/>
                <a:sym typeface="Times New Roman"/>
              </a:rPr>
              <a:t>imilar Outfits Recommendations</a:t>
            </a:r>
            <a:endParaRPr b="1"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Then we make the prediction on data by using the CNN models.</a:t>
            </a:r>
            <a:endParaRPr sz="24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Then we stored the model in a pickle format.</a:t>
            </a:r>
            <a:endParaRPr sz="24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We then compute the similarity matrix for the other clothes in the dataset.</a:t>
            </a:r>
            <a:endParaRPr sz="2400">
              <a:solidFill>
                <a:schemeClr val="dk1"/>
              </a:solidFill>
              <a:latin typeface="Times New Roman"/>
              <a:ea typeface="Times New Roman"/>
              <a:cs typeface="Times New Roman"/>
              <a:sym typeface="Times New Roman"/>
            </a:endParaRPr>
          </a:p>
          <a:p>
            <a:pPr indent="0" lvl="0" marL="457200" rtl="0" algn="l">
              <a:lnSpc>
                <a:spcPct val="100000"/>
              </a:lnSpc>
              <a:spcBef>
                <a:spcPts val="1000"/>
              </a:spcBef>
              <a:spcAft>
                <a:spcPts val="0"/>
              </a:spcAft>
              <a:buNone/>
            </a:pPr>
            <a:r>
              <a:t/>
            </a:r>
            <a:endParaRPr sz="2400">
              <a:solidFill>
                <a:schemeClr val="dk1"/>
              </a:solidFill>
              <a:latin typeface="Times New Roman"/>
              <a:ea typeface="Times New Roman"/>
              <a:cs typeface="Times New Roman"/>
              <a:sym typeface="Times New Roman"/>
            </a:endParaRPr>
          </a:p>
          <a:p>
            <a:pPr indent="-381000" lvl="0" marL="457200" rtl="0" algn="l">
              <a:lnSpc>
                <a:spcPct val="10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Finally we plot the most similar outfits as per the user’s input of clothes as per his choice.</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8"/>
          <p:cNvPicPr preferRelativeResize="0"/>
          <p:nvPr/>
        </p:nvPicPr>
        <p:blipFill>
          <a:blip r:embed="rId3">
            <a:alphaModFix/>
          </a:blip>
          <a:stretch>
            <a:fillRect/>
          </a:stretch>
        </p:blipFill>
        <p:spPr>
          <a:xfrm>
            <a:off x="152400" y="152400"/>
            <a:ext cx="8839200" cy="6345376"/>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13" name="Shape 213"/>
        <p:cNvGrpSpPr/>
        <p:nvPr/>
      </p:nvGrpSpPr>
      <p:grpSpPr>
        <a:xfrm>
          <a:off x="0" y="0"/>
          <a:ext cx="0" cy="0"/>
          <a:chOff x="0" y="0"/>
          <a:chExt cx="0" cy="0"/>
        </a:xfrm>
      </p:grpSpPr>
      <p:sp>
        <p:nvSpPr>
          <p:cNvPr id="214" name="Google Shape;214;p2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15" name="Google Shape;215;p29"/>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16" name="Google Shape;216;p29"/>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Methodology Adapted</a:t>
            </a:r>
            <a:endParaRPr b="1" sz="3600">
              <a:latin typeface="Times New Roman"/>
              <a:ea typeface="Times New Roman"/>
              <a:cs typeface="Times New Roman"/>
              <a:sym typeface="Times New Roman"/>
            </a:endParaRPr>
          </a:p>
        </p:txBody>
      </p:sp>
      <p:sp>
        <p:nvSpPr>
          <p:cNvPr id="217" name="Google Shape;217;p29"/>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4</a:t>
            </a:r>
            <a:r>
              <a:rPr b="1" lang="en-US" sz="2400">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Virtual - Try On</a:t>
            </a:r>
            <a:endParaRPr b="1" sz="2400">
              <a:solidFill>
                <a:schemeClr val="dk1"/>
              </a:solidFill>
              <a:latin typeface="Times New Roman"/>
              <a:ea typeface="Times New Roman"/>
              <a:cs typeface="Times New Roman"/>
              <a:sym typeface="Times New Roman"/>
            </a:endParaRPr>
          </a:p>
          <a:p>
            <a:pPr indent="-368300" lvl="0" marL="457200" rtl="0" algn="l">
              <a:lnSpc>
                <a:spcPct val="150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used the OpenCV library of Python for capturing the live video stream.</a:t>
            </a:r>
            <a:endParaRPr sz="2200">
              <a:solidFill>
                <a:schemeClr val="dk1"/>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From the images that the user can try on, we are resizing them to fit on the user’s body.</a:t>
            </a:r>
            <a:endParaRPr sz="2200">
              <a:solidFill>
                <a:schemeClr val="dk1"/>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used HoughCircles() to determine the area in which the user is standing in front of the frame.</a:t>
            </a:r>
            <a:endParaRPr sz="2200">
              <a:solidFill>
                <a:schemeClr val="dk1"/>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According to the obtained measurements of the radius, we then use the resize() function of the imutils library to resize the clothes.</a:t>
            </a:r>
            <a:endParaRPr sz="2200">
              <a:solidFill>
                <a:schemeClr val="dk1"/>
              </a:solidFill>
              <a:latin typeface="Times New Roman"/>
              <a:ea typeface="Times New Roman"/>
              <a:cs typeface="Times New Roman"/>
              <a:sym typeface="Times New Roman"/>
            </a:endParaRPr>
          </a:p>
          <a:p>
            <a:pPr indent="-368300" lvl="0" marL="457200" rtl="0" algn="l">
              <a:lnSpc>
                <a:spcPct val="150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Resizing takes place by increase/decrease of either the height/width of the clothes.</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0"/>
          <p:cNvPicPr preferRelativeResize="0"/>
          <p:nvPr/>
        </p:nvPicPr>
        <p:blipFill>
          <a:blip r:embed="rId3">
            <a:alphaModFix/>
          </a:blip>
          <a:stretch>
            <a:fillRect/>
          </a:stretch>
        </p:blipFill>
        <p:spPr>
          <a:xfrm>
            <a:off x="152400" y="152400"/>
            <a:ext cx="8839200" cy="633984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27" name="Shape 227"/>
        <p:cNvGrpSpPr/>
        <p:nvPr/>
      </p:nvGrpSpPr>
      <p:grpSpPr>
        <a:xfrm>
          <a:off x="0" y="0"/>
          <a:ext cx="0" cy="0"/>
          <a:chOff x="0" y="0"/>
          <a:chExt cx="0" cy="0"/>
        </a:xfrm>
      </p:grpSpPr>
      <p:sp>
        <p:nvSpPr>
          <p:cNvPr id="228" name="Google Shape;228;p3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29" name="Google Shape;229;p31"/>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30" name="Google Shape;230;p31"/>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Methodology Adapted</a:t>
            </a:r>
            <a:endParaRPr b="1" sz="3600">
              <a:latin typeface="Times New Roman"/>
              <a:ea typeface="Times New Roman"/>
              <a:cs typeface="Times New Roman"/>
              <a:sym typeface="Times New Roman"/>
            </a:endParaRPr>
          </a:p>
        </p:txBody>
      </p:sp>
      <p:sp>
        <p:nvSpPr>
          <p:cNvPr id="231" name="Google Shape;231;p31"/>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5</a:t>
            </a:r>
            <a:r>
              <a:rPr b="1" lang="en-US" sz="2400">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Weather based recommendations</a:t>
            </a:r>
            <a:endParaRPr b="1" sz="24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have used the DeepFashion dataset for giving recommendations for four seasons - Spring, Autumn, Summer, Winter.</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selected 24 outfits for each season. They will act as the seed images for Seasonal Collections.</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only pass images into the model; the model does not ingest additional attributes/descriptions/product details; this is because we want the model to automatically learn and detect the style of fashion images passed into it without further human/machine labeling.</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Seasonal recommendations have been built on Convolutional Neural Networks, with transfer learning from ResNet and approximate nearest neighbors.</a:t>
            </a:r>
            <a:endParaRPr sz="22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89" name="Shape 89"/>
        <p:cNvGrpSpPr/>
        <p:nvPr/>
      </p:nvGrpSpPr>
      <p:grpSpPr>
        <a:xfrm>
          <a:off x="0" y="0"/>
          <a:ext cx="0" cy="0"/>
          <a:chOff x="0" y="0"/>
          <a:chExt cx="0" cy="0"/>
        </a:xfrm>
      </p:grpSpPr>
      <p:sp>
        <p:nvSpPr>
          <p:cNvPr id="90" name="Google Shape;90;p14"/>
          <p:cNvSpPr txBox="1"/>
          <p:nvPr/>
        </p:nvSpPr>
        <p:spPr>
          <a:xfrm>
            <a:off x="554850" y="534000"/>
            <a:ext cx="8034300" cy="6324000"/>
          </a:xfrm>
          <a:prstGeom prst="rect">
            <a:avLst/>
          </a:prstGeom>
          <a:noFill/>
          <a:ln>
            <a:noFill/>
          </a:ln>
        </p:spPr>
        <p:txBody>
          <a:bodyPr anchorCtr="0" anchor="t" bIns="46800" lIns="90000" spcFirstLastPara="1" rIns="90000" wrap="square" tIns="46800">
            <a:noAutofit/>
          </a:bodyPr>
          <a:lstStyle/>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A  PRESENTATION  ON </a:t>
            </a:r>
            <a:endParaRPr>
              <a:solidFill>
                <a:schemeClr val="dk1"/>
              </a:solidFill>
            </a:endParaRPr>
          </a:p>
          <a:p>
            <a:pPr indent="0" lvl="0" marL="0" rtl="0" algn="ctr">
              <a:spcBef>
                <a:spcPts val="0"/>
              </a:spcBef>
              <a:spcAft>
                <a:spcPts val="0"/>
              </a:spcAft>
              <a:buClr>
                <a:schemeClr val="lt1"/>
              </a:buClr>
              <a:buSzPts val="1800"/>
              <a:buFont typeface="Calibri"/>
              <a:buNone/>
            </a:pPr>
            <a:r>
              <a:t/>
            </a:r>
            <a:endParaRPr b="1" sz="18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lt1"/>
              </a:buClr>
              <a:buSzPts val="1800"/>
              <a:buFont typeface="Calibri"/>
              <a:buNone/>
            </a:pPr>
            <a:r>
              <a:t/>
            </a:r>
            <a:endParaRPr sz="1800">
              <a:solidFill>
                <a:srgbClr val="C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3200"/>
              <a:buFont typeface="Times New Roman"/>
              <a:buNone/>
            </a:pPr>
            <a:r>
              <a:rPr b="1" lang="en-US" sz="3200">
                <a:solidFill>
                  <a:schemeClr val="dk1"/>
                </a:solidFill>
                <a:latin typeface="Times New Roman"/>
                <a:ea typeface="Times New Roman"/>
                <a:cs typeface="Times New Roman"/>
                <a:sym typeface="Times New Roman"/>
              </a:rPr>
              <a:t>“Pocket Fashionista - A Complexion based Outfit Color Advisor using Neural Networks”</a:t>
            </a:r>
            <a:endParaRPr>
              <a:solidFill>
                <a:schemeClr val="dk1"/>
              </a:solidFill>
            </a:endParaRPr>
          </a:p>
          <a:p>
            <a:pPr indent="0" lvl="0" marL="0" rtl="0" algn="ctr">
              <a:spcBef>
                <a:spcPts val="0"/>
              </a:spcBef>
              <a:spcAft>
                <a:spcPts val="0"/>
              </a:spcAft>
              <a:buClr>
                <a:schemeClr val="dk1"/>
              </a:buClr>
              <a:buSzPts val="3200"/>
              <a:buFont typeface="Times New Roman"/>
              <a:buNone/>
            </a:pPr>
            <a:r>
              <a:t/>
            </a:r>
            <a:endParaRPr>
              <a:solidFill>
                <a:schemeClr val="dk1"/>
              </a:solidFill>
            </a:endParaRPr>
          </a:p>
          <a:p>
            <a:pPr indent="0" lvl="0" marL="0" rtl="0" algn="ctr">
              <a:spcBef>
                <a:spcPts val="0"/>
              </a:spcBef>
              <a:spcAft>
                <a:spcPts val="0"/>
              </a:spcAft>
              <a:buClr>
                <a:schemeClr val="lt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By</a:t>
            </a:r>
            <a:r>
              <a:rPr b="1" lang="en-US" sz="1800">
                <a:solidFill>
                  <a:schemeClr val="dk1"/>
                </a:solidFill>
                <a:latin typeface="Times New Roman"/>
                <a:ea typeface="Times New Roman"/>
                <a:cs typeface="Times New Roman"/>
                <a:sym typeface="Times New Roman"/>
              </a:rPr>
              <a:t> </a:t>
            </a:r>
            <a:endParaRPr>
              <a:solidFill>
                <a:schemeClr val="dk1"/>
              </a:solidFill>
            </a:endParaRPr>
          </a:p>
          <a:p>
            <a:pPr indent="0" lvl="0" marL="0" rtl="0" algn="ctr">
              <a:spcBef>
                <a:spcPts val="0"/>
              </a:spcBef>
              <a:spcAft>
                <a:spcPts val="0"/>
              </a:spcAft>
              <a:buClr>
                <a:schemeClr val="lt1"/>
              </a:buClr>
              <a:buSzPts val="1800"/>
              <a:buFont typeface="Calibri"/>
              <a:buNone/>
            </a:pPr>
            <a:r>
              <a:t/>
            </a:r>
            <a:endParaRPr sz="18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Tejashri Wagh - 2018230077</a:t>
            </a:r>
            <a:endParaRPr>
              <a:solidFill>
                <a:schemeClr val="dk1"/>
              </a:solidFill>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 Anisha Gharat - 2018230071</a:t>
            </a:r>
            <a:endParaRPr>
              <a:solidFill>
                <a:schemeClr val="dk1"/>
              </a:solidFill>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 Siddesh Sonawane - 2017130059</a:t>
            </a:r>
            <a:endParaRPr>
              <a:solidFill>
                <a:schemeClr val="dk1"/>
              </a:solidFill>
            </a:endParaRPr>
          </a:p>
          <a:p>
            <a:pPr indent="0" lvl="0" marL="0" rtl="0" algn="ctr">
              <a:spcBef>
                <a:spcPts val="0"/>
              </a:spcBef>
              <a:spcAft>
                <a:spcPts val="0"/>
              </a:spcAft>
              <a:buClr>
                <a:schemeClr val="lt1"/>
              </a:buClr>
              <a:buSzPts val="1800"/>
              <a:buFont typeface="Calibri"/>
              <a:buNone/>
            </a:pPr>
            <a:r>
              <a:t/>
            </a:r>
            <a:endParaRPr b="1" sz="1800">
              <a:solidFill>
                <a:srgbClr val="FF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  Under the guidance of </a:t>
            </a:r>
            <a:endParaRPr>
              <a:solidFill>
                <a:schemeClr val="dk1"/>
              </a:solidFill>
            </a:endParaRPr>
          </a:p>
          <a:p>
            <a:pPr indent="0" lvl="0" marL="0" rtl="0" algn="l">
              <a:spcBef>
                <a:spcPts val="0"/>
              </a:spcBef>
              <a:spcAft>
                <a:spcPts val="0"/>
              </a:spcAft>
              <a:buClr>
                <a:schemeClr val="lt1"/>
              </a:buClr>
              <a:buSzPts val="1800"/>
              <a:buFont typeface="Calibri"/>
              <a:buNone/>
            </a:pPr>
            <a:r>
              <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 Prof. Reeta Koshy</a:t>
            </a:r>
            <a:endParaRPr>
              <a:solidFill>
                <a:schemeClr val="dk1"/>
              </a:solidFill>
            </a:endParaRPr>
          </a:p>
          <a:p>
            <a:pPr indent="0" lvl="0" marL="0" marR="0" rtl="0" algn="l">
              <a:lnSpc>
                <a:spcPct val="100000"/>
              </a:lnSpc>
              <a:spcBef>
                <a:spcPts val="0"/>
              </a:spcBef>
              <a:spcAft>
                <a:spcPts val="0"/>
              </a:spcAft>
              <a:buClr>
                <a:srgbClr val="000000"/>
              </a:buClr>
              <a:buSzPts val="1800"/>
              <a:buFont typeface="Calibri"/>
              <a:buNone/>
            </a:pPr>
            <a:r>
              <a:t/>
            </a:r>
            <a:endParaRPr b="1" sz="20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36" name="Shape 236"/>
        <p:cNvGrpSpPr/>
        <p:nvPr/>
      </p:nvGrpSpPr>
      <p:grpSpPr>
        <a:xfrm>
          <a:off x="0" y="0"/>
          <a:ext cx="0" cy="0"/>
          <a:chOff x="0" y="0"/>
          <a:chExt cx="0" cy="0"/>
        </a:xfrm>
      </p:grpSpPr>
      <p:sp>
        <p:nvSpPr>
          <p:cNvPr id="237" name="Google Shape;237;p3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38" name="Google Shape;238;p32"/>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39" name="Google Shape;239;p32"/>
          <p:cNvSpPr txBox="1"/>
          <p:nvPr>
            <p:ph type="title"/>
          </p:nvPr>
        </p:nvSpPr>
        <p:spPr>
          <a:xfrm>
            <a:off x="460350" y="110212"/>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Methodology Adapted</a:t>
            </a:r>
            <a:endParaRPr b="1" sz="3600">
              <a:latin typeface="Times New Roman"/>
              <a:ea typeface="Times New Roman"/>
              <a:cs typeface="Times New Roman"/>
              <a:sym typeface="Times New Roman"/>
            </a:endParaRPr>
          </a:p>
        </p:txBody>
      </p:sp>
      <p:sp>
        <p:nvSpPr>
          <p:cNvPr id="240" name="Google Shape;240;p32"/>
          <p:cNvSpPr txBox="1"/>
          <p:nvPr>
            <p:ph idx="1" type="body"/>
          </p:nvPr>
        </p:nvSpPr>
        <p:spPr>
          <a:xfrm>
            <a:off x="261750" y="1246900"/>
            <a:ext cx="8620500" cy="55101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0"/>
              </a:spcBef>
              <a:spcAft>
                <a:spcPts val="0"/>
              </a:spcAft>
              <a:buNone/>
            </a:pPr>
            <a:r>
              <a:rPr b="1" lang="en-US" sz="2400">
                <a:latin typeface="Times New Roman"/>
                <a:ea typeface="Times New Roman"/>
                <a:cs typeface="Times New Roman"/>
                <a:sym typeface="Times New Roman"/>
              </a:rPr>
              <a:t>5.  </a:t>
            </a:r>
            <a:r>
              <a:rPr b="1" lang="en-US" sz="2400">
                <a:solidFill>
                  <a:schemeClr val="dk1"/>
                </a:solidFill>
                <a:latin typeface="Times New Roman"/>
                <a:ea typeface="Times New Roman"/>
                <a:cs typeface="Times New Roman"/>
                <a:sym typeface="Times New Roman"/>
              </a:rPr>
              <a:t>Weather based recommendations</a:t>
            </a:r>
            <a:endParaRPr b="1" sz="2400">
              <a:solidFill>
                <a:schemeClr val="dk1"/>
              </a:solidFill>
              <a:latin typeface="Times New Roman"/>
              <a:ea typeface="Times New Roman"/>
              <a:cs typeface="Times New Roman"/>
              <a:sym typeface="Times New Roman"/>
            </a:endParaRPr>
          </a:p>
          <a:p>
            <a:pPr indent="-368300" lvl="0" marL="457200" rtl="0" algn="l">
              <a:lnSpc>
                <a:spcPct val="115000"/>
              </a:lnSpc>
              <a:spcBef>
                <a:spcPts val="100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After the train-test split, we extracted the different categories of clothes that the dataset consists of.</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Later, we converted the images into these categorical embeddings.</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used the Resnet 18/50 layers for training the CNN model.</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Then we saved the model to import it conveniently later.</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We finally used Approximate Nearest Neighbors algorithm for generating the similar clothing recommendations.</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Centroid embeddings in ANN will then merge all the seed images into one representation by averaging the values across all dimensions. </a:t>
            </a:r>
            <a:endParaRPr sz="2200">
              <a:solidFill>
                <a:schemeClr val="dk1"/>
              </a:solidFill>
              <a:latin typeface="Times New Roman"/>
              <a:ea typeface="Times New Roman"/>
              <a:cs typeface="Times New Roman"/>
              <a:sym typeface="Times New Roman"/>
            </a:endParaRPr>
          </a:p>
          <a:p>
            <a:pPr indent="-368300" lvl="0" marL="457200" rtl="0" algn="l">
              <a:lnSpc>
                <a:spcPct val="115000"/>
              </a:lnSpc>
              <a:spcBef>
                <a:spcPts val="0"/>
              </a:spcBef>
              <a:spcAft>
                <a:spcPts val="0"/>
              </a:spcAft>
              <a:buClr>
                <a:schemeClr val="dk1"/>
              </a:buClr>
              <a:buSzPts val="2200"/>
              <a:buFont typeface="Times New Roman"/>
              <a:buChar char="●"/>
            </a:pPr>
            <a:r>
              <a:rPr lang="en-US" sz="2200">
                <a:solidFill>
                  <a:schemeClr val="dk1"/>
                </a:solidFill>
                <a:latin typeface="Times New Roman"/>
                <a:ea typeface="Times New Roman"/>
                <a:cs typeface="Times New Roman"/>
                <a:sym typeface="Times New Roman"/>
              </a:rPr>
              <a:t>Thus the group of similar images as per the season passed are recommended to the user.</a:t>
            </a:r>
            <a:endParaRPr sz="22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3"/>
          <p:cNvPicPr preferRelativeResize="0"/>
          <p:nvPr/>
        </p:nvPicPr>
        <p:blipFill>
          <a:blip r:embed="rId3">
            <a:alphaModFix/>
          </a:blip>
          <a:stretch>
            <a:fillRect/>
          </a:stretch>
        </p:blipFill>
        <p:spPr>
          <a:xfrm>
            <a:off x="152400" y="152400"/>
            <a:ext cx="8839199" cy="6511625"/>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pSp>
        <p:nvGrpSpPr>
          <p:cNvPr id="250" name="Google Shape;250;p34"/>
          <p:cNvGrpSpPr/>
          <p:nvPr/>
        </p:nvGrpSpPr>
        <p:grpSpPr>
          <a:xfrm>
            <a:off x="360225" y="200950"/>
            <a:ext cx="8714525" cy="6400375"/>
            <a:chOff x="360225" y="200950"/>
            <a:chExt cx="8714525" cy="6400375"/>
          </a:xfrm>
        </p:grpSpPr>
        <p:sp>
          <p:nvSpPr>
            <p:cNvPr id="251" name="Google Shape;251;p34"/>
            <p:cNvSpPr/>
            <p:nvPr/>
          </p:nvSpPr>
          <p:spPr>
            <a:xfrm>
              <a:off x="360225" y="332500"/>
              <a:ext cx="900600" cy="60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User</a:t>
              </a:r>
              <a:endParaRPr b="1"/>
            </a:p>
          </p:txBody>
        </p:sp>
        <p:sp>
          <p:nvSpPr>
            <p:cNvPr id="252" name="Google Shape;252;p34"/>
            <p:cNvSpPr/>
            <p:nvPr/>
          </p:nvSpPr>
          <p:spPr>
            <a:xfrm>
              <a:off x="2466100" y="200950"/>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Skin Tone based Recommendations</a:t>
              </a:r>
              <a:endParaRPr b="1"/>
            </a:p>
          </p:txBody>
        </p:sp>
        <p:cxnSp>
          <p:nvCxnSpPr>
            <p:cNvPr id="253" name="Google Shape;253;p34"/>
            <p:cNvCxnSpPr>
              <a:stCxn id="251" idx="3"/>
              <a:endCxn id="252" idx="1"/>
            </p:cNvCxnSpPr>
            <p:nvPr/>
          </p:nvCxnSpPr>
          <p:spPr>
            <a:xfrm>
              <a:off x="1260825" y="637300"/>
              <a:ext cx="1205400" cy="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34"/>
            <p:cNvSpPr/>
            <p:nvPr/>
          </p:nvSpPr>
          <p:spPr>
            <a:xfrm>
              <a:off x="4963425" y="200950"/>
              <a:ext cx="12885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HSV and YCbCr Color spaces</a:t>
              </a:r>
              <a:endParaRPr b="1"/>
            </a:p>
          </p:txBody>
        </p:sp>
        <p:cxnSp>
          <p:nvCxnSpPr>
            <p:cNvPr id="255" name="Google Shape;255;p34"/>
            <p:cNvCxnSpPr>
              <a:stCxn id="252" idx="3"/>
              <a:endCxn id="254" idx="1"/>
            </p:cNvCxnSpPr>
            <p:nvPr/>
          </p:nvCxnSpPr>
          <p:spPr>
            <a:xfrm>
              <a:off x="4267300" y="637300"/>
              <a:ext cx="696000" cy="0"/>
            </a:xfrm>
            <a:prstGeom prst="straightConnector1">
              <a:avLst/>
            </a:prstGeom>
            <a:noFill/>
            <a:ln cap="flat" cmpd="sng" w="9525">
              <a:solidFill>
                <a:schemeClr val="dk2"/>
              </a:solidFill>
              <a:prstDash val="solid"/>
              <a:round/>
              <a:headEnd len="med" w="med" type="none"/>
              <a:tailEnd len="med" w="med" type="triangle"/>
            </a:ln>
          </p:spPr>
        </p:cxnSp>
        <p:sp>
          <p:nvSpPr>
            <p:cNvPr id="256" name="Google Shape;256;p34"/>
            <p:cNvSpPr/>
            <p:nvPr/>
          </p:nvSpPr>
          <p:spPr>
            <a:xfrm>
              <a:off x="6899450" y="200950"/>
              <a:ext cx="14409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Skin segmentation</a:t>
              </a:r>
              <a:endParaRPr b="1"/>
            </a:p>
          </p:txBody>
        </p:sp>
        <p:cxnSp>
          <p:nvCxnSpPr>
            <p:cNvPr id="257" name="Google Shape;257;p34"/>
            <p:cNvCxnSpPr>
              <a:stCxn id="254" idx="3"/>
              <a:endCxn id="256" idx="1"/>
            </p:cNvCxnSpPr>
            <p:nvPr/>
          </p:nvCxnSpPr>
          <p:spPr>
            <a:xfrm>
              <a:off x="6251925" y="637300"/>
              <a:ext cx="647400" cy="0"/>
            </a:xfrm>
            <a:prstGeom prst="straightConnector1">
              <a:avLst/>
            </a:prstGeom>
            <a:noFill/>
            <a:ln cap="flat" cmpd="sng" w="9525">
              <a:solidFill>
                <a:schemeClr val="dk2"/>
              </a:solidFill>
              <a:prstDash val="solid"/>
              <a:round/>
              <a:headEnd len="med" w="med" type="none"/>
              <a:tailEnd len="med" w="med" type="triangle"/>
            </a:ln>
          </p:spPr>
        </p:cxnSp>
        <p:sp>
          <p:nvSpPr>
            <p:cNvPr id="258" name="Google Shape;258;p34"/>
            <p:cNvSpPr/>
            <p:nvPr/>
          </p:nvSpPr>
          <p:spPr>
            <a:xfrm>
              <a:off x="4755513" y="1558700"/>
              <a:ext cx="21060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Outfits and their Color recommendations</a:t>
              </a:r>
              <a:endParaRPr b="1"/>
            </a:p>
          </p:txBody>
        </p:sp>
        <p:sp>
          <p:nvSpPr>
            <p:cNvPr id="259" name="Google Shape;259;p34"/>
            <p:cNvSpPr txBox="1"/>
            <p:nvPr/>
          </p:nvSpPr>
          <p:spPr>
            <a:xfrm>
              <a:off x="7619900" y="1375000"/>
              <a:ext cx="14409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Threshold Values</a:t>
              </a:r>
              <a:endParaRPr b="1">
                <a:latin typeface="Calibri"/>
                <a:ea typeface="Calibri"/>
                <a:cs typeface="Calibri"/>
                <a:sym typeface="Calibri"/>
              </a:endParaRPr>
            </a:p>
          </p:txBody>
        </p:sp>
        <p:cxnSp>
          <p:nvCxnSpPr>
            <p:cNvPr id="260" name="Google Shape;260;p34"/>
            <p:cNvCxnSpPr>
              <a:stCxn id="258" idx="1"/>
              <a:endCxn id="251" idx="2"/>
            </p:cNvCxnSpPr>
            <p:nvPr/>
          </p:nvCxnSpPr>
          <p:spPr>
            <a:xfrm rot="10800000">
              <a:off x="810513" y="942050"/>
              <a:ext cx="3945000" cy="1053000"/>
            </a:xfrm>
            <a:prstGeom prst="bentConnector2">
              <a:avLst/>
            </a:prstGeom>
            <a:noFill/>
            <a:ln cap="flat" cmpd="sng" w="9525">
              <a:solidFill>
                <a:schemeClr val="dk2"/>
              </a:solidFill>
              <a:prstDash val="solid"/>
              <a:round/>
              <a:headEnd len="med" w="med" type="none"/>
              <a:tailEnd len="med" w="med" type="none"/>
            </a:ln>
          </p:spPr>
        </p:cxnSp>
        <p:cxnSp>
          <p:nvCxnSpPr>
            <p:cNvPr id="261" name="Google Shape;261;p34"/>
            <p:cNvCxnSpPr>
              <a:stCxn id="256" idx="2"/>
              <a:endCxn id="258" idx="3"/>
            </p:cNvCxnSpPr>
            <p:nvPr/>
          </p:nvCxnSpPr>
          <p:spPr>
            <a:xfrm rot="5400000">
              <a:off x="6780050" y="1155100"/>
              <a:ext cx="921300" cy="758400"/>
            </a:xfrm>
            <a:prstGeom prst="bentConnector2">
              <a:avLst/>
            </a:prstGeom>
            <a:noFill/>
            <a:ln cap="flat" cmpd="sng" w="9525">
              <a:solidFill>
                <a:schemeClr val="dk2"/>
              </a:solidFill>
              <a:prstDash val="solid"/>
              <a:round/>
              <a:headEnd len="med" w="med" type="none"/>
              <a:tailEnd len="med" w="med" type="none"/>
            </a:ln>
          </p:spPr>
        </p:cxnSp>
        <p:sp>
          <p:nvSpPr>
            <p:cNvPr id="262" name="Google Shape;262;p34"/>
            <p:cNvSpPr/>
            <p:nvPr/>
          </p:nvSpPr>
          <p:spPr>
            <a:xfrm>
              <a:off x="2272125" y="448887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Weather oriented </a:t>
              </a:r>
              <a:r>
                <a:rPr b="1" lang="en-US"/>
                <a:t>Recommendations</a:t>
              </a:r>
              <a:endParaRPr b="1"/>
            </a:p>
          </p:txBody>
        </p:sp>
        <p:sp>
          <p:nvSpPr>
            <p:cNvPr id="263" name="Google Shape;263;p34"/>
            <p:cNvSpPr/>
            <p:nvPr/>
          </p:nvSpPr>
          <p:spPr>
            <a:xfrm>
              <a:off x="5098350" y="448887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CNN ResNet 18/50 model</a:t>
              </a:r>
              <a:endParaRPr b="1"/>
            </a:p>
          </p:txBody>
        </p:sp>
        <p:cxnSp>
          <p:nvCxnSpPr>
            <p:cNvPr id="264" name="Google Shape;264;p34"/>
            <p:cNvCxnSpPr>
              <a:stCxn id="262" idx="3"/>
              <a:endCxn id="263" idx="1"/>
            </p:cNvCxnSpPr>
            <p:nvPr/>
          </p:nvCxnSpPr>
          <p:spPr>
            <a:xfrm>
              <a:off x="4073325" y="4925225"/>
              <a:ext cx="1025100" cy="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34"/>
            <p:cNvSpPr txBox="1"/>
            <p:nvPr/>
          </p:nvSpPr>
          <p:spPr>
            <a:xfrm>
              <a:off x="4052450" y="4568675"/>
              <a:ext cx="14409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Images Sets</a:t>
              </a:r>
              <a:endParaRPr b="1">
                <a:latin typeface="Calibri"/>
                <a:ea typeface="Calibri"/>
                <a:cs typeface="Calibri"/>
                <a:sym typeface="Calibri"/>
              </a:endParaRPr>
            </a:p>
          </p:txBody>
        </p:sp>
        <p:sp>
          <p:nvSpPr>
            <p:cNvPr id="266" name="Google Shape;266;p34"/>
            <p:cNvSpPr/>
            <p:nvPr/>
          </p:nvSpPr>
          <p:spPr>
            <a:xfrm>
              <a:off x="7273550" y="291292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Approximate Nearest Neighbor</a:t>
              </a:r>
              <a:endParaRPr b="1"/>
            </a:p>
          </p:txBody>
        </p:sp>
        <p:sp>
          <p:nvSpPr>
            <p:cNvPr id="267" name="Google Shape;267;p34"/>
            <p:cNvSpPr/>
            <p:nvPr/>
          </p:nvSpPr>
          <p:spPr>
            <a:xfrm>
              <a:off x="4748538" y="2916450"/>
              <a:ext cx="21060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Seasonal </a:t>
              </a:r>
              <a:r>
                <a:rPr b="1" lang="en-US"/>
                <a:t>Outfits recommendations</a:t>
              </a:r>
              <a:endParaRPr b="1"/>
            </a:p>
          </p:txBody>
        </p:sp>
        <p:cxnSp>
          <p:nvCxnSpPr>
            <p:cNvPr id="268" name="Google Shape;268;p34"/>
            <p:cNvCxnSpPr>
              <a:stCxn id="266" idx="1"/>
              <a:endCxn id="267" idx="3"/>
            </p:cNvCxnSpPr>
            <p:nvPr/>
          </p:nvCxnSpPr>
          <p:spPr>
            <a:xfrm flipH="1">
              <a:off x="6854450" y="3349275"/>
              <a:ext cx="419100" cy="3600"/>
            </a:xfrm>
            <a:prstGeom prst="straightConnector1">
              <a:avLst/>
            </a:prstGeom>
            <a:noFill/>
            <a:ln cap="flat" cmpd="sng" w="9525">
              <a:solidFill>
                <a:schemeClr val="dk2"/>
              </a:solidFill>
              <a:prstDash val="solid"/>
              <a:round/>
              <a:headEnd len="med" w="med" type="none"/>
              <a:tailEnd len="med" w="med" type="triangle"/>
            </a:ln>
          </p:spPr>
        </p:cxnSp>
        <p:sp>
          <p:nvSpPr>
            <p:cNvPr id="269" name="Google Shape;269;p34"/>
            <p:cNvSpPr txBox="1"/>
            <p:nvPr/>
          </p:nvSpPr>
          <p:spPr>
            <a:xfrm>
              <a:off x="7363700" y="3855075"/>
              <a:ext cx="14409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Transfer Learning</a:t>
              </a:r>
              <a:endParaRPr b="1">
                <a:latin typeface="Calibri"/>
                <a:ea typeface="Calibri"/>
                <a:cs typeface="Calibri"/>
                <a:sym typeface="Calibri"/>
              </a:endParaRPr>
            </a:p>
          </p:txBody>
        </p:sp>
        <p:cxnSp>
          <p:nvCxnSpPr>
            <p:cNvPr id="270" name="Google Shape;270;p34"/>
            <p:cNvCxnSpPr>
              <a:stCxn id="266" idx="2"/>
              <a:endCxn id="263" idx="3"/>
            </p:cNvCxnSpPr>
            <p:nvPr/>
          </p:nvCxnSpPr>
          <p:spPr>
            <a:xfrm rot="5400000">
              <a:off x="6966950" y="3718125"/>
              <a:ext cx="1139700" cy="1274700"/>
            </a:xfrm>
            <a:prstGeom prst="bentConnector2">
              <a:avLst/>
            </a:prstGeom>
            <a:noFill/>
            <a:ln cap="flat" cmpd="sng" w="9525">
              <a:solidFill>
                <a:schemeClr val="dk2"/>
              </a:solidFill>
              <a:prstDash val="solid"/>
              <a:round/>
              <a:headEnd len="med" w="med" type="none"/>
              <a:tailEnd len="med" w="med" type="none"/>
            </a:ln>
          </p:spPr>
        </p:cxnSp>
        <p:cxnSp>
          <p:nvCxnSpPr>
            <p:cNvPr id="271" name="Google Shape;271;p34"/>
            <p:cNvCxnSpPr>
              <a:stCxn id="251" idx="1"/>
              <a:endCxn id="262" idx="1"/>
            </p:cNvCxnSpPr>
            <p:nvPr/>
          </p:nvCxnSpPr>
          <p:spPr>
            <a:xfrm>
              <a:off x="360225" y="637300"/>
              <a:ext cx="1911900" cy="4287900"/>
            </a:xfrm>
            <a:prstGeom prst="bentConnector3">
              <a:avLst>
                <a:gd fmla="val -12455" name="adj1"/>
              </a:avLst>
            </a:prstGeom>
            <a:noFill/>
            <a:ln cap="flat" cmpd="sng" w="9525">
              <a:solidFill>
                <a:schemeClr val="dk2"/>
              </a:solidFill>
              <a:prstDash val="solid"/>
              <a:round/>
              <a:headEnd len="med" w="med" type="none"/>
              <a:tailEnd len="med" w="med" type="none"/>
            </a:ln>
          </p:spPr>
        </p:cxnSp>
        <p:cxnSp>
          <p:nvCxnSpPr>
            <p:cNvPr id="272" name="Google Shape;272;p34"/>
            <p:cNvCxnSpPr>
              <a:stCxn id="258" idx="2"/>
              <a:endCxn id="267" idx="0"/>
            </p:cNvCxnSpPr>
            <p:nvPr/>
          </p:nvCxnSpPr>
          <p:spPr>
            <a:xfrm flipH="1">
              <a:off x="5801613" y="2431400"/>
              <a:ext cx="6900" cy="485100"/>
            </a:xfrm>
            <a:prstGeom prst="straightConnector1">
              <a:avLst/>
            </a:prstGeom>
            <a:noFill/>
            <a:ln cap="flat" cmpd="sng" w="9525">
              <a:solidFill>
                <a:schemeClr val="dk2"/>
              </a:solidFill>
              <a:prstDash val="solid"/>
              <a:round/>
              <a:headEnd len="med" w="med" type="none"/>
              <a:tailEnd len="med" w="med" type="none"/>
            </a:ln>
          </p:spPr>
        </p:cxnSp>
        <p:sp>
          <p:nvSpPr>
            <p:cNvPr id="273" name="Google Shape;273;p34"/>
            <p:cNvSpPr/>
            <p:nvPr/>
          </p:nvSpPr>
          <p:spPr>
            <a:xfrm>
              <a:off x="2750125" y="2147400"/>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CNN pretrained VGG16 model</a:t>
              </a:r>
              <a:endParaRPr b="1"/>
            </a:p>
          </p:txBody>
        </p:sp>
        <p:cxnSp>
          <p:nvCxnSpPr>
            <p:cNvPr id="274" name="Google Shape;274;p34"/>
            <p:cNvCxnSpPr/>
            <p:nvPr/>
          </p:nvCxnSpPr>
          <p:spPr>
            <a:xfrm rot="10800000">
              <a:off x="4551300" y="2687600"/>
              <a:ext cx="1239900" cy="2790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34"/>
            <p:cNvSpPr/>
            <p:nvPr/>
          </p:nvSpPr>
          <p:spPr>
            <a:xfrm>
              <a:off x="3082700" y="3456475"/>
              <a:ext cx="1440900" cy="5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Similarity score matrix</a:t>
              </a:r>
              <a:endParaRPr b="1"/>
            </a:p>
          </p:txBody>
        </p:sp>
        <p:sp>
          <p:nvSpPr>
            <p:cNvPr id="276" name="Google Shape;276;p34"/>
            <p:cNvSpPr/>
            <p:nvPr/>
          </p:nvSpPr>
          <p:spPr>
            <a:xfrm>
              <a:off x="753713" y="258367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Similar Outfit recommendations</a:t>
              </a:r>
              <a:endParaRPr b="1"/>
            </a:p>
          </p:txBody>
        </p:sp>
        <p:cxnSp>
          <p:nvCxnSpPr>
            <p:cNvPr id="277" name="Google Shape;277;p34"/>
            <p:cNvCxnSpPr/>
            <p:nvPr/>
          </p:nvCxnSpPr>
          <p:spPr>
            <a:xfrm flipH="1">
              <a:off x="3886225" y="3023700"/>
              <a:ext cx="12000" cy="467700"/>
            </a:xfrm>
            <a:prstGeom prst="straightConnector1">
              <a:avLst/>
            </a:prstGeom>
            <a:noFill/>
            <a:ln cap="flat" cmpd="sng" w="9525">
              <a:solidFill>
                <a:schemeClr val="dk2"/>
              </a:solidFill>
              <a:prstDash val="solid"/>
              <a:round/>
              <a:headEnd len="med" w="med" type="none"/>
              <a:tailEnd len="med" w="med" type="triangle"/>
            </a:ln>
          </p:spPr>
        </p:cxnSp>
        <p:cxnSp>
          <p:nvCxnSpPr>
            <p:cNvPr id="278" name="Google Shape;278;p34"/>
            <p:cNvCxnSpPr>
              <a:stCxn id="275" idx="1"/>
              <a:endCxn id="276" idx="2"/>
            </p:cNvCxnSpPr>
            <p:nvPr/>
          </p:nvCxnSpPr>
          <p:spPr>
            <a:xfrm rot="10800000">
              <a:off x="1654400" y="3456475"/>
              <a:ext cx="1428300" cy="297900"/>
            </a:xfrm>
            <a:prstGeom prst="bentConnector2">
              <a:avLst/>
            </a:prstGeom>
            <a:noFill/>
            <a:ln cap="flat" cmpd="sng" w="9525">
              <a:solidFill>
                <a:schemeClr val="dk2"/>
              </a:solidFill>
              <a:prstDash val="solid"/>
              <a:round/>
              <a:headEnd len="med" w="med" type="none"/>
              <a:tailEnd len="med" w="med" type="triangle"/>
            </a:ln>
          </p:spPr>
        </p:cxnSp>
        <p:sp>
          <p:nvSpPr>
            <p:cNvPr id="279" name="Google Shape;279;p34"/>
            <p:cNvSpPr/>
            <p:nvPr/>
          </p:nvSpPr>
          <p:spPr>
            <a:xfrm>
              <a:off x="7037138" y="572862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Virtual Try On</a:t>
              </a:r>
              <a:endParaRPr b="1"/>
            </a:p>
          </p:txBody>
        </p:sp>
        <p:sp>
          <p:nvSpPr>
            <p:cNvPr id="280" name="Google Shape;280;p34"/>
            <p:cNvSpPr/>
            <p:nvPr/>
          </p:nvSpPr>
          <p:spPr>
            <a:xfrm>
              <a:off x="3130788" y="5828975"/>
              <a:ext cx="1288500" cy="6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OpenCV</a:t>
              </a:r>
              <a:endParaRPr b="1"/>
            </a:p>
          </p:txBody>
        </p:sp>
        <p:sp>
          <p:nvSpPr>
            <p:cNvPr id="281" name="Google Shape;281;p34"/>
            <p:cNvSpPr/>
            <p:nvPr/>
          </p:nvSpPr>
          <p:spPr>
            <a:xfrm>
              <a:off x="664888" y="5728625"/>
              <a:ext cx="1801200" cy="8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Outfits resizing</a:t>
              </a:r>
              <a:endParaRPr b="1"/>
            </a:p>
          </p:txBody>
        </p:sp>
        <p:cxnSp>
          <p:nvCxnSpPr>
            <p:cNvPr id="282" name="Google Shape;282;p34"/>
            <p:cNvCxnSpPr>
              <a:stCxn id="281" idx="1"/>
            </p:cNvCxnSpPr>
            <p:nvPr/>
          </p:nvCxnSpPr>
          <p:spPr>
            <a:xfrm rot="10800000">
              <a:off x="471088" y="928175"/>
              <a:ext cx="193800" cy="5236800"/>
            </a:xfrm>
            <a:prstGeom prst="bentConnector2">
              <a:avLst/>
            </a:prstGeom>
            <a:noFill/>
            <a:ln cap="flat" cmpd="sng" w="9525">
              <a:solidFill>
                <a:schemeClr val="dk2"/>
              </a:solidFill>
              <a:prstDash val="solid"/>
              <a:round/>
              <a:headEnd len="med" w="med" type="none"/>
              <a:tailEnd len="med" w="med" type="none"/>
            </a:ln>
          </p:spPr>
        </p:cxnSp>
        <p:cxnSp>
          <p:nvCxnSpPr>
            <p:cNvPr id="283" name="Google Shape;283;p34"/>
            <p:cNvCxnSpPr/>
            <p:nvPr/>
          </p:nvCxnSpPr>
          <p:spPr>
            <a:xfrm flipH="1" rot="5400000">
              <a:off x="484425" y="1413700"/>
              <a:ext cx="1946400" cy="393600"/>
            </a:xfrm>
            <a:prstGeom prst="bentConnector3">
              <a:avLst>
                <a:gd fmla="val 96085" name="adj1"/>
              </a:avLst>
            </a:prstGeom>
            <a:noFill/>
            <a:ln cap="flat" cmpd="sng" w="9525">
              <a:solidFill>
                <a:schemeClr val="dk2"/>
              </a:solidFill>
              <a:prstDash val="solid"/>
              <a:round/>
              <a:headEnd len="med" w="med" type="none"/>
              <a:tailEnd len="med" w="med" type="none"/>
            </a:ln>
          </p:spPr>
        </p:cxnSp>
        <p:cxnSp>
          <p:nvCxnSpPr>
            <p:cNvPr id="284" name="Google Shape;284;p34"/>
            <p:cNvCxnSpPr/>
            <p:nvPr/>
          </p:nvCxnSpPr>
          <p:spPr>
            <a:xfrm rot="10800000">
              <a:off x="1256775" y="710050"/>
              <a:ext cx="401700" cy="69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34"/>
            <p:cNvCxnSpPr/>
            <p:nvPr/>
          </p:nvCxnSpPr>
          <p:spPr>
            <a:xfrm rot="10800000">
              <a:off x="799675" y="938700"/>
              <a:ext cx="3900" cy="356700"/>
            </a:xfrm>
            <a:prstGeom prst="straightConnector1">
              <a:avLst/>
            </a:prstGeom>
            <a:noFill/>
            <a:ln cap="flat" cmpd="sng" w="9525">
              <a:solidFill>
                <a:schemeClr val="dk2"/>
              </a:solidFill>
              <a:prstDash val="solid"/>
              <a:round/>
              <a:headEnd len="med" w="med" type="none"/>
              <a:tailEnd len="med" w="med" type="triangle"/>
            </a:ln>
          </p:spPr>
        </p:cxnSp>
        <p:cxnSp>
          <p:nvCxnSpPr>
            <p:cNvPr id="286" name="Google Shape;286;p34"/>
            <p:cNvCxnSpPr/>
            <p:nvPr/>
          </p:nvCxnSpPr>
          <p:spPr>
            <a:xfrm rot="10800000">
              <a:off x="471100" y="978500"/>
              <a:ext cx="3900" cy="356700"/>
            </a:xfrm>
            <a:prstGeom prst="straightConnector1">
              <a:avLst/>
            </a:prstGeom>
            <a:noFill/>
            <a:ln cap="flat" cmpd="sng" w="9525">
              <a:solidFill>
                <a:schemeClr val="dk2"/>
              </a:solidFill>
              <a:prstDash val="solid"/>
              <a:round/>
              <a:headEnd len="med" w="med" type="none"/>
              <a:tailEnd len="med" w="med" type="triangle"/>
            </a:ln>
          </p:spPr>
        </p:cxnSp>
        <p:sp>
          <p:nvSpPr>
            <p:cNvPr id="287" name="Google Shape;287;p34"/>
            <p:cNvSpPr/>
            <p:nvPr/>
          </p:nvSpPr>
          <p:spPr>
            <a:xfrm>
              <a:off x="5083963" y="5819200"/>
              <a:ext cx="1288500" cy="6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Live Video Capture</a:t>
              </a:r>
              <a:endParaRPr b="1"/>
            </a:p>
          </p:txBody>
        </p:sp>
        <p:cxnSp>
          <p:nvCxnSpPr>
            <p:cNvPr id="288" name="Google Shape;288;p34"/>
            <p:cNvCxnSpPr>
              <a:stCxn id="279" idx="1"/>
              <a:endCxn id="287" idx="3"/>
            </p:cNvCxnSpPr>
            <p:nvPr/>
          </p:nvCxnSpPr>
          <p:spPr>
            <a:xfrm rot="10800000">
              <a:off x="6372338" y="6155075"/>
              <a:ext cx="664800" cy="9900"/>
            </a:xfrm>
            <a:prstGeom prst="straightConnector1">
              <a:avLst/>
            </a:prstGeom>
            <a:noFill/>
            <a:ln cap="flat" cmpd="sng" w="9525">
              <a:solidFill>
                <a:schemeClr val="dk2"/>
              </a:solidFill>
              <a:prstDash val="solid"/>
              <a:round/>
              <a:headEnd len="med" w="med" type="none"/>
              <a:tailEnd len="med" w="med" type="triangle"/>
            </a:ln>
          </p:spPr>
        </p:cxnSp>
        <p:cxnSp>
          <p:nvCxnSpPr>
            <p:cNvPr id="289" name="Google Shape;289;p34"/>
            <p:cNvCxnSpPr>
              <a:stCxn id="280" idx="3"/>
              <a:endCxn id="287" idx="1"/>
            </p:cNvCxnSpPr>
            <p:nvPr/>
          </p:nvCxnSpPr>
          <p:spPr>
            <a:xfrm flipH="1" rot="10800000">
              <a:off x="4419288" y="6155075"/>
              <a:ext cx="664800" cy="99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34"/>
            <p:cNvCxnSpPr>
              <a:stCxn id="280" idx="1"/>
              <a:endCxn id="281" idx="3"/>
            </p:cNvCxnSpPr>
            <p:nvPr/>
          </p:nvCxnSpPr>
          <p:spPr>
            <a:xfrm rot="10800000">
              <a:off x="2465988" y="6164975"/>
              <a:ext cx="664800" cy="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34"/>
            <p:cNvCxnSpPr/>
            <p:nvPr/>
          </p:nvCxnSpPr>
          <p:spPr>
            <a:xfrm>
              <a:off x="1108425" y="4925225"/>
              <a:ext cx="1205400" cy="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296" name="Shape 296"/>
        <p:cNvGrpSpPr/>
        <p:nvPr/>
      </p:nvGrpSpPr>
      <p:grpSpPr>
        <a:xfrm>
          <a:off x="0" y="0"/>
          <a:ext cx="0" cy="0"/>
          <a:chOff x="0" y="0"/>
          <a:chExt cx="0" cy="0"/>
        </a:xfrm>
      </p:grpSpPr>
      <p:sp>
        <p:nvSpPr>
          <p:cNvPr id="297" name="Google Shape;297;p3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98" name="Google Shape;298;p35"/>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299" name="Google Shape;299;p35"/>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a:t>
            </a:r>
            <a:endParaRPr/>
          </a:p>
        </p:txBody>
      </p:sp>
      <p:sp>
        <p:nvSpPr>
          <p:cNvPr id="300" name="Google Shape;300;p35"/>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381000" lvl="0" marL="457200" rtl="0" algn="l">
              <a:spcBef>
                <a:spcPts val="0"/>
              </a:spcBef>
              <a:spcAft>
                <a:spcPts val="0"/>
              </a:spcAft>
              <a:buClr>
                <a:schemeClr val="dk1"/>
              </a:buClr>
              <a:buSzPts val="2400"/>
              <a:buAutoNum type="arabicPeriod"/>
            </a:pPr>
            <a:r>
              <a:rPr b="1" lang="en-US" sz="2400">
                <a:solidFill>
                  <a:schemeClr val="dk1"/>
                </a:solidFill>
                <a:latin typeface="Times New Roman"/>
                <a:ea typeface="Times New Roman"/>
                <a:cs typeface="Times New Roman"/>
                <a:sym typeface="Times New Roman"/>
              </a:rPr>
              <a:t>Skin  Tone Detection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01" name="Google Shape;301;p35"/>
          <p:cNvPicPr preferRelativeResize="0"/>
          <p:nvPr/>
        </p:nvPicPr>
        <p:blipFill>
          <a:blip r:embed="rId3">
            <a:alphaModFix/>
          </a:blip>
          <a:stretch>
            <a:fillRect/>
          </a:stretch>
        </p:blipFill>
        <p:spPr>
          <a:xfrm>
            <a:off x="4128275" y="1198575"/>
            <a:ext cx="4764175" cy="2684425"/>
          </a:xfrm>
          <a:prstGeom prst="rect">
            <a:avLst/>
          </a:prstGeom>
          <a:noFill/>
          <a:ln>
            <a:noFill/>
          </a:ln>
        </p:spPr>
      </p:pic>
      <p:pic>
        <p:nvPicPr>
          <p:cNvPr id="302" name="Google Shape;302;p35"/>
          <p:cNvPicPr preferRelativeResize="0"/>
          <p:nvPr/>
        </p:nvPicPr>
        <p:blipFill>
          <a:blip r:embed="rId4">
            <a:alphaModFix/>
          </a:blip>
          <a:stretch>
            <a:fillRect/>
          </a:stretch>
        </p:blipFill>
        <p:spPr>
          <a:xfrm>
            <a:off x="595850" y="3953625"/>
            <a:ext cx="4894613" cy="2752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07" name="Shape 307"/>
        <p:cNvGrpSpPr/>
        <p:nvPr/>
      </p:nvGrpSpPr>
      <p:grpSpPr>
        <a:xfrm>
          <a:off x="0" y="0"/>
          <a:ext cx="0" cy="0"/>
          <a:chOff x="0" y="0"/>
          <a:chExt cx="0" cy="0"/>
        </a:xfrm>
      </p:grpSpPr>
      <p:sp>
        <p:nvSpPr>
          <p:cNvPr id="308" name="Google Shape;308;p3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09" name="Google Shape;309;p36"/>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10" name="Google Shape;310;p36"/>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a:t>
            </a:r>
            <a:endParaRPr/>
          </a:p>
        </p:txBody>
      </p:sp>
      <p:sp>
        <p:nvSpPr>
          <p:cNvPr id="311" name="Google Shape;311;p36"/>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381000" lvl="0" marL="457200" rtl="0" algn="l">
              <a:spcBef>
                <a:spcPts val="0"/>
              </a:spcBef>
              <a:spcAft>
                <a:spcPts val="0"/>
              </a:spcAft>
              <a:buClr>
                <a:schemeClr val="dk1"/>
              </a:buClr>
              <a:buSzPts val="2400"/>
              <a:buAutoNum type="arabicPeriod"/>
            </a:pPr>
            <a:r>
              <a:rPr b="1" lang="en-US" sz="2400">
                <a:solidFill>
                  <a:schemeClr val="dk1"/>
                </a:solidFill>
                <a:latin typeface="Times New Roman"/>
                <a:ea typeface="Times New Roman"/>
                <a:cs typeface="Times New Roman"/>
                <a:sym typeface="Times New Roman"/>
              </a:rPr>
              <a:t>Skin  Tone Detection</a:t>
            </a:r>
            <a:endParaRPr b="1"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12" name="Google Shape;312;p36"/>
          <p:cNvPicPr preferRelativeResize="0"/>
          <p:nvPr/>
        </p:nvPicPr>
        <p:blipFill>
          <a:blip r:embed="rId3">
            <a:alphaModFix/>
          </a:blip>
          <a:stretch>
            <a:fillRect/>
          </a:stretch>
        </p:blipFill>
        <p:spPr>
          <a:xfrm>
            <a:off x="322400" y="1651300"/>
            <a:ext cx="6386750" cy="2342175"/>
          </a:xfrm>
          <a:prstGeom prst="rect">
            <a:avLst/>
          </a:prstGeom>
          <a:noFill/>
          <a:ln>
            <a:noFill/>
          </a:ln>
        </p:spPr>
      </p:pic>
      <p:pic>
        <p:nvPicPr>
          <p:cNvPr id="313" name="Google Shape;313;p36"/>
          <p:cNvPicPr preferRelativeResize="0"/>
          <p:nvPr/>
        </p:nvPicPr>
        <p:blipFill>
          <a:blip r:embed="rId4">
            <a:alphaModFix/>
          </a:blip>
          <a:stretch>
            <a:fillRect/>
          </a:stretch>
        </p:blipFill>
        <p:spPr>
          <a:xfrm>
            <a:off x="3700425" y="4084950"/>
            <a:ext cx="5348025" cy="2773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18" name="Shape 318"/>
        <p:cNvGrpSpPr/>
        <p:nvPr/>
      </p:nvGrpSpPr>
      <p:grpSpPr>
        <a:xfrm>
          <a:off x="0" y="0"/>
          <a:ext cx="0" cy="0"/>
          <a:chOff x="0" y="0"/>
          <a:chExt cx="0" cy="0"/>
        </a:xfrm>
      </p:grpSpPr>
      <p:sp>
        <p:nvSpPr>
          <p:cNvPr id="319" name="Google Shape;319;p3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20" name="Google Shape;320;p37"/>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21" name="Google Shape;321;p37"/>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a:t>
            </a:r>
            <a:endParaRPr/>
          </a:p>
        </p:txBody>
      </p:sp>
      <p:sp>
        <p:nvSpPr>
          <p:cNvPr id="322" name="Google Shape;322;p37"/>
          <p:cNvSpPr txBox="1"/>
          <p:nvPr>
            <p:ph idx="1" type="body"/>
          </p:nvPr>
        </p:nvSpPr>
        <p:spPr>
          <a:xfrm>
            <a:off x="156475" y="10637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2.  </a:t>
            </a:r>
            <a:r>
              <a:rPr b="1" lang="en-US" sz="2400">
                <a:solidFill>
                  <a:schemeClr val="dk1"/>
                </a:solidFill>
                <a:latin typeface="Times New Roman"/>
                <a:ea typeface="Times New Roman"/>
                <a:cs typeface="Times New Roman"/>
                <a:sym typeface="Times New Roman"/>
              </a:rPr>
              <a:t>Outfit Color Recommendation </a:t>
            </a:r>
            <a:endParaRPr b="1" sz="24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23" name="Google Shape;323;p37"/>
          <p:cNvPicPr preferRelativeResize="0"/>
          <p:nvPr/>
        </p:nvPicPr>
        <p:blipFill>
          <a:blip r:embed="rId3">
            <a:alphaModFix/>
          </a:blip>
          <a:stretch>
            <a:fillRect/>
          </a:stretch>
        </p:blipFill>
        <p:spPr>
          <a:xfrm>
            <a:off x="156475" y="1542825"/>
            <a:ext cx="2459350" cy="2713050"/>
          </a:xfrm>
          <a:prstGeom prst="rect">
            <a:avLst/>
          </a:prstGeom>
          <a:noFill/>
          <a:ln>
            <a:noFill/>
          </a:ln>
        </p:spPr>
      </p:pic>
      <p:pic>
        <p:nvPicPr>
          <p:cNvPr id="324" name="Google Shape;324;p37"/>
          <p:cNvPicPr preferRelativeResize="0"/>
          <p:nvPr/>
        </p:nvPicPr>
        <p:blipFill>
          <a:blip r:embed="rId4">
            <a:alphaModFix/>
          </a:blip>
          <a:stretch>
            <a:fillRect/>
          </a:stretch>
        </p:blipFill>
        <p:spPr>
          <a:xfrm>
            <a:off x="2615828" y="1542828"/>
            <a:ext cx="2234980" cy="2713050"/>
          </a:xfrm>
          <a:prstGeom prst="rect">
            <a:avLst/>
          </a:prstGeom>
          <a:noFill/>
          <a:ln>
            <a:noFill/>
          </a:ln>
        </p:spPr>
      </p:pic>
      <p:pic>
        <p:nvPicPr>
          <p:cNvPr id="325" name="Google Shape;325;p37"/>
          <p:cNvPicPr preferRelativeResize="0"/>
          <p:nvPr/>
        </p:nvPicPr>
        <p:blipFill>
          <a:blip r:embed="rId5">
            <a:alphaModFix/>
          </a:blip>
          <a:stretch>
            <a:fillRect/>
          </a:stretch>
        </p:blipFill>
        <p:spPr>
          <a:xfrm>
            <a:off x="4850800" y="1542828"/>
            <a:ext cx="2199124" cy="2713050"/>
          </a:xfrm>
          <a:prstGeom prst="rect">
            <a:avLst/>
          </a:prstGeom>
          <a:noFill/>
          <a:ln>
            <a:noFill/>
          </a:ln>
        </p:spPr>
      </p:pic>
      <p:pic>
        <p:nvPicPr>
          <p:cNvPr id="326" name="Google Shape;326;p37"/>
          <p:cNvPicPr preferRelativeResize="0"/>
          <p:nvPr/>
        </p:nvPicPr>
        <p:blipFill>
          <a:blip r:embed="rId6">
            <a:alphaModFix/>
          </a:blip>
          <a:stretch>
            <a:fillRect/>
          </a:stretch>
        </p:blipFill>
        <p:spPr>
          <a:xfrm>
            <a:off x="7049925" y="1542825"/>
            <a:ext cx="2114975" cy="2713050"/>
          </a:xfrm>
          <a:prstGeom prst="rect">
            <a:avLst/>
          </a:prstGeom>
          <a:noFill/>
          <a:ln>
            <a:noFill/>
          </a:ln>
        </p:spPr>
      </p:pic>
      <p:pic>
        <p:nvPicPr>
          <p:cNvPr id="327" name="Google Shape;327;p37"/>
          <p:cNvPicPr preferRelativeResize="0"/>
          <p:nvPr/>
        </p:nvPicPr>
        <p:blipFill>
          <a:blip r:embed="rId7">
            <a:alphaModFix/>
          </a:blip>
          <a:stretch>
            <a:fillRect/>
          </a:stretch>
        </p:blipFill>
        <p:spPr>
          <a:xfrm>
            <a:off x="302275" y="4381075"/>
            <a:ext cx="2199125" cy="2476925"/>
          </a:xfrm>
          <a:prstGeom prst="rect">
            <a:avLst/>
          </a:prstGeom>
          <a:noFill/>
          <a:ln>
            <a:noFill/>
          </a:ln>
        </p:spPr>
      </p:pic>
      <p:pic>
        <p:nvPicPr>
          <p:cNvPr id="328" name="Google Shape;328;p37"/>
          <p:cNvPicPr preferRelativeResize="0"/>
          <p:nvPr/>
        </p:nvPicPr>
        <p:blipFill>
          <a:blip r:embed="rId8">
            <a:alphaModFix/>
          </a:blip>
          <a:stretch>
            <a:fillRect/>
          </a:stretch>
        </p:blipFill>
        <p:spPr>
          <a:xfrm>
            <a:off x="2528500" y="4381075"/>
            <a:ext cx="2114975" cy="2476925"/>
          </a:xfrm>
          <a:prstGeom prst="rect">
            <a:avLst/>
          </a:prstGeom>
          <a:noFill/>
          <a:ln>
            <a:noFill/>
          </a:ln>
        </p:spPr>
      </p:pic>
      <p:pic>
        <p:nvPicPr>
          <p:cNvPr id="329" name="Google Shape;329;p37"/>
          <p:cNvPicPr preferRelativeResize="0"/>
          <p:nvPr/>
        </p:nvPicPr>
        <p:blipFill>
          <a:blip r:embed="rId9">
            <a:alphaModFix/>
          </a:blip>
          <a:stretch>
            <a:fillRect/>
          </a:stretch>
        </p:blipFill>
        <p:spPr>
          <a:xfrm>
            <a:off x="4670575" y="4381075"/>
            <a:ext cx="2199125" cy="2482325"/>
          </a:xfrm>
          <a:prstGeom prst="rect">
            <a:avLst/>
          </a:prstGeom>
          <a:noFill/>
          <a:ln>
            <a:noFill/>
          </a:ln>
        </p:spPr>
      </p:pic>
      <p:pic>
        <p:nvPicPr>
          <p:cNvPr id="330" name="Google Shape;330;p37"/>
          <p:cNvPicPr preferRelativeResize="0"/>
          <p:nvPr/>
        </p:nvPicPr>
        <p:blipFill>
          <a:blip r:embed="rId10">
            <a:alphaModFix/>
          </a:blip>
          <a:stretch>
            <a:fillRect/>
          </a:stretch>
        </p:blipFill>
        <p:spPr>
          <a:xfrm>
            <a:off x="6896800" y="4381075"/>
            <a:ext cx="2040463" cy="2476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35" name="Shape 335"/>
        <p:cNvGrpSpPr/>
        <p:nvPr/>
      </p:nvGrpSpPr>
      <p:grpSpPr>
        <a:xfrm>
          <a:off x="0" y="0"/>
          <a:ext cx="0" cy="0"/>
          <a:chOff x="0" y="0"/>
          <a:chExt cx="0" cy="0"/>
        </a:xfrm>
      </p:grpSpPr>
      <p:sp>
        <p:nvSpPr>
          <p:cNvPr id="336" name="Google Shape;336;p3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37" name="Google Shape;337;p38"/>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38" name="Google Shape;338;p38"/>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a:t>
            </a:r>
            <a:endParaRPr/>
          </a:p>
        </p:txBody>
      </p:sp>
      <p:sp>
        <p:nvSpPr>
          <p:cNvPr id="339" name="Google Shape;339;p38"/>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3.  Similar </a:t>
            </a:r>
            <a:r>
              <a:rPr b="1" lang="en-US" sz="2400">
                <a:solidFill>
                  <a:schemeClr val="dk1"/>
                </a:solidFill>
                <a:latin typeface="Times New Roman"/>
                <a:ea typeface="Times New Roman"/>
                <a:cs typeface="Times New Roman"/>
                <a:sym typeface="Times New Roman"/>
              </a:rPr>
              <a:t>Outfit Recommendation </a:t>
            </a:r>
            <a:endParaRPr b="1"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40" name="Google Shape;340;p38"/>
          <p:cNvPicPr preferRelativeResize="0"/>
          <p:nvPr/>
        </p:nvPicPr>
        <p:blipFill>
          <a:blip r:embed="rId3">
            <a:alphaModFix/>
          </a:blip>
          <a:stretch>
            <a:fillRect/>
          </a:stretch>
        </p:blipFill>
        <p:spPr>
          <a:xfrm>
            <a:off x="217350" y="1848175"/>
            <a:ext cx="8710225" cy="2229900"/>
          </a:xfrm>
          <a:prstGeom prst="rect">
            <a:avLst/>
          </a:prstGeom>
          <a:noFill/>
          <a:ln>
            <a:noFill/>
          </a:ln>
        </p:spPr>
      </p:pic>
      <p:pic>
        <p:nvPicPr>
          <p:cNvPr id="341" name="Google Shape;341;p38"/>
          <p:cNvPicPr preferRelativeResize="0"/>
          <p:nvPr/>
        </p:nvPicPr>
        <p:blipFill>
          <a:blip r:embed="rId4">
            <a:alphaModFix/>
          </a:blip>
          <a:stretch>
            <a:fillRect/>
          </a:stretch>
        </p:blipFill>
        <p:spPr>
          <a:xfrm>
            <a:off x="274800" y="4480475"/>
            <a:ext cx="8652776" cy="1800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46" name="Shape 346"/>
        <p:cNvGrpSpPr/>
        <p:nvPr/>
      </p:nvGrpSpPr>
      <p:grpSpPr>
        <a:xfrm>
          <a:off x="0" y="0"/>
          <a:ext cx="0" cy="0"/>
          <a:chOff x="0" y="0"/>
          <a:chExt cx="0" cy="0"/>
        </a:xfrm>
      </p:grpSpPr>
      <p:sp>
        <p:nvSpPr>
          <p:cNvPr id="347" name="Google Shape;347;p3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48" name="Google Shape;348;p39"/>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49" name="Google Shape;349;p39"/>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a:t>
            </a:r>
            <a:endParaRPr/>
          </a:p>
        </p:txBody>
      </p:sp>
      <p:sp>
        <p:nvSpPr>
          <p:cNvPr id="350" name="Google Shape;350;p39"/>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4.  Virtual Try-On </a:t>
            </a:r>
            <a:endParaRPr b="1"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b="1" lang="en-US" sz="2400">
                <a:solidFill>
                  <a:schemeClr val="dk1"/>
                </a:solidFill>
                <a:latin typeface="Times New Roman"/>
                <a:ea typeface="Times New Roman"/>
                <a:cs typeface="Times New Roman"/>
                <a:sym typeface="Times New Roman"/>
              </a:rPr>
              <a:t> </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51" name="Google Shape;351;p39"/>
          <p:cNvPicPr preferRelativeResize="0"/>
          <p:nvPr/>
        </p:nvPicPr>
        <p:blipFill>
          <a:blip r:embed="rId3">
            <a:alphaModFix/>
          </a:blip>
          <a:stretch>
            <a:fillRect/>
          </a:stretch>
        </p:blipFill>
        <p:spPr>
          <a:xfrm>
            <a:off x="1276350" y="2359125"/>
            <a:ext cx="3295650" cy="2734425"/>
          </a:xfrm>
          <a:prstGeom prst="rect">
            <a:avLst/>
          </a:prstGeom>
          <a:noFill/>
          <a:ln cap="sq" cmpd="sng" w="9525">
            <a:solidFill>
              <a:srgbClr val="7D60A0"/>
            </a:solidFill>
            <a:prstDash val="solid"/>
            <a:miter lim="8000"/>
            <a:headEnd len="sm" w="sm" type="none"/>
            <a:tailEnd len="sm" w="sm" type="none"/>
          </a:ln>
          <a:effectLst>
            <a:outerShdw blurRad="63500" dir="5400000" dist="20160">
              <a:srgbClr val="000000">
                <a:alpha val="37650"/>
              </a:srgbClr>
            </a:outerShdw>
          </a:effectLst>
        </p:spPr>
      </p:pic>
      <p:pic>
        <p:nvPicPr>
          <p:cNvPr id="352" name="Google Shape;352;p39"/>
          <p:cNvPicPr preferRelativeResize="0"/>
          <p:nvPr/>
        </p:nvPicPr>
        <p:blipFill rotWithShape="1">
          <a:blip r:embed="rId4">
            <a:alphaModFix/>
          </a:blip>
          <a:srcRect b="0" l="0" r="0" t="6489"/>
          <a:stretch/>
        </p:blipFill>
        <p:spPr>
          <a:xfrm>
            <a:off x="4820252" y="1033525"/>
            <a:ext cx="3481573" cy="2734425"/>
          </a:xfrm>
          <a:prstGeom prst="rect">
            <a:avLst/>
          </a:prstGeom>
          <a:noFill/>
          <a:ln>
            <a:noFill/>
          </a:ln>
        </p:spPr>
      </p:pic>
      <p:pic>
        <p:nvPicPr>
          <p:cNvPr id="353" name="Google Shape;353;p39"/>
          <p:cNvPicPr preferRelativeResize="0"/>
          <p:nvPr/>
        </p:nvPicPr>
        <p:blipFill rotWithShape="1">
          <a:blip r:embed="rId5">
            <a:alphaModFix/>
          </a:blip>
          <a:srcRect b="0" l="0" r="0" t="10241"/>
          <a:stretch/>
        </p:blipFill>
        <p:spPr>
          <a:xfrm>
            <a:off x="4759738" y="3921075"/>
            <a:ext cx="3602600" cy="293691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58" name="Shape 358"/>
        <p:cNvGrpSpPr/>
        <p:nvPr/>
      </p:nvGrpSpPr>
      <p:grpSpPr>
        <a:xfrm>
          <a:off x="0" y="0"/>
          <a:ext cx="0" cy="0"/>
          <a:chOff x="0" y="0"/>
          <a:chExt cx="0" cy="0"/>
        </a:xfrm>
      </p:grpSpPr>
      <p:sp>
        <p:nvSpPr>
          <p:cNvPr id="359" name="Google Shape;359;p4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60" name="Google Shape;360;p40"/>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61" name="Google Shape;361;p40"/>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a:t>
            </a:r>
            <a:endParaRPr/>
          </a:p>
        </p:txBody>
      </p:sp>
      <p:sp>
        <p:nvSpPr>
          <p:cNvPr id="362" name="Google Shape;362;p40"/>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5</a:t>
            </a:r>
            <a:r>
              <a:rPr b="1" lang="en-US" sz="2400">
                <a:solidFill>
                  <a:schemeClr val="dk1"/>
                </a:solidFill>
                <a:latin typeface="Times New Roman"/>
                <a:ea typeface="Times New Roman"/>
                <a:cs typeface="Times New Roman"/>
                <a:sym typeface="Times New Roman"/>
              </a:rPr>
              <a:t>.  Weather oriented outfit recommendations</a:t>
            </a:r>
            <a:endParaRPr b="1"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Spring season-</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63" name="Google Shape;363;p40"/>
          <p:cNvPicPr preferRelativeResize="0"/>
          <p:nvPr/>
        </p:nvPicPr>
        <p:blipFill>
          <a:blip r:embed="rId3">
            <a:alphaModFix/>
          </a:blip>
          <a:stretch>
            <a:fillRect/>
          </a:stretch>
        </p:blipFill>
        <p:spPr>
          <a:xfrm>
            <a:off x="2661388" y="1744838"/>
            <a:ext cx="6391275" cy="48291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68" name="Shape 368"/>
        <p:cNvGrpSpPr/>
        <p:nvPr/>
      </p:nvGrpSpPr>
      <p:grpSpPr>
        <a:xfrm>
          <a:off x="0" y="0"/>
          <a:ext cx="0" cy="0"/>
          <a:chOff x="0" y="0"/>
          <a:chExt cx="0" cy="0"/>
        </a:xfrm>
      </p:grpSpPr>
      <p:sp>
        <p:nvSpPr>
          <p:cNvPr id="369" name="Google Shape;369;p4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70" name="Google Shape;370;p41"/>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71" name="Google Shape;371;p41"/>
          <p:cNvSpPr txBox="1"/>
          <p:nvPr>
            <p:ph type="title"/>
          </p:nvPr>
        </p:nvSpPr>
        <p:spPr>
          <a:xfrm>
            <a:off x="460375" y="15668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a:t>
            </a:r>
            <a:endParaRPr/>
          </a:p>
        </p:txBody>
      </p:sp>
      <p:sp>
        <p:nvSpPr>
          <p:cNvPr id="372" name="Google Shape;372;p41"/>
          <p:cNvSpPr txBox="1"/>
          <p:nvPr>
            <p:ph idx="1" type="body"/>
          </p:nvPr>
        </p:nvSpPr>
        <p:spPr>
          <a:xfrm>
            <a:off x="217350" y="11985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5.  Weather oriented outfit recommendations</a:t>
            </a:r>
            <a:endParaRPr b="1" sz="2400">
              <a:solidFill>
                <a:schemeClr val="dk1"/>
              </a:solidFill>
              <a:latin typeface="Times New Roman"/>
              <a:ea typeface="Times New Roman"/>
              <a:cs typeface="Times New Roman"/>
              <a:sym typeface="Times New Roman"/>
            </a:endParaRPr>
          </a:p>
          <a:p>
            <a:pPr indent="-381000" lvl="0" marL="4572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Summer</a:t>
            </a:r>
            <a:r>
              <a:rPr lang="en-US" sz="2400">
                <a:solidFill>
                  <a:schemeClr val="dk1"/>
                </a:solidFill>
                <a:latin typeface="Times New Roman"/>
                <a:ea typeface="Times New Roman"/>
                <a:cs typeface="Times New Roman"/>
                <a:sym typeface="Times New Roman"/>
              </a:rPr>
              <a:t> &amp;</a:t>
            </a:r>
            <a:endParaRPr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lang="en-US" sz="2400">
                <a:solidFill>
                  <a:schemeClr val="dk1"/>
                </a:solidFill>
                <a:latin typeface="Times New Roman"/>
                <a:ea typeface="Times New Roman"/>
                <a:cs typeface="Times New Roman"/>
                <a:sym typeface="Times New Roman"/>
              </a:rPr>
              <a:t>Autumn season-</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73" name="Google Shape;373;p41"/>
          <p:cNvPicPr preferRelativeResize="0"/>
          <p:nvPr/>
        </p:nvPicPr>
        <p:blipFill>
          <a:blip r:embed="rId3">
            <a:alphaModFix/>
          </a:blip>
          <a:stretch>
            <a:fillRect/>
          </a:stretch>
        </p:blipFill>
        <p:spPr>
          <a:xfrm>
            <a:off x="2988200" y="1747750"/>
            <a:ext cx="5952900" cy="4958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95" name="Shape 95"/>
        <p:cNvGrpSpPr/>
        <p:nvPr/>
      </p:nvGrpSpPr>
      <p:grpSpPr>
        <a:xfrm>
          <a:off x="0" y="0"/>
          <a:ext cx="0" cy="0"/>
          <a:chOff x="0" y="0"/>
          <a:chExt cx="0" cy="0"/>
        </a:xfrm>
      </p:grpSpPr>
      <p:sp>
        <p:nvSpPr>
          <p:cNvPr id="96" name="Google Shape;96;p1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97" name="Google Shape;97;p15"/>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98" name="Google Shape;98;p15"/>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Problem Statement</a:t>
            </a:r>
            <a:endParaRPr/>
          </a:p>
        </p:txBody>
      </p:sp>
      <p:sp>
        <p:nvSpPr>
          <p:cNvPr id="99" name="Google Shape;99;p15"/>
          <p:cNvSpPr txBox="1"/>
          <p:nvPr>
            <p:ph idx="1" type="body"/>
          </p:nvPr>
        </p:nvSpPr>
        <p:spPr>
          <a:xfrm>
            <a:off x="457200" y="1411275"/>
            <a:ext cx="8608200" cy="5261400"/>
          </a:xfrm>
          <a:prstGeom prst="rect">
            <a:avLst/>
          </a:prstGeom>
          <a:noFill/>
          <a:ln>
            <a:noFill/>
          </a:ln>
        </p:spPr>
        <p:txBody>
          <a:bodyPr anchorCtr="0" anchor="t" bIns="46800" lIns="90000" spcFirstLastPara="1" rIns="90000" wrap="square" tIns="46800">
            <a:noAutofit/>
          </a:bodyPr>
          <a:lstStyle/>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People usually find it difficult to get the best clothing color combinations that suit their skin tone well and go well with the existing fashion trends.</a:t>
            </a:r>
            <a:endParaRPr sz="2400">
              <a:solidFill>
                <a:schemeClr val="dk1"/>
              </a:solidFill>
              <a:latin typeface="Times New Roman"/>
              <a:ea typeface="Times New Roman"/>
              <a:cs typeface="Times New Roman"/>
              <a:sym typeface="Times New Roman"/>
            </a:endParaRPr>
          </a:p>
          <a:p>
            <a:pPr indent="-495300" lvl="0" marL="3429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There exists a lot of confusion among the users as what outfits to buy that will suit their personality, be a good fit for a certain weather and so on.</a:t>
            </a:r>
            <a:endParaRPr sz="2400">
              <a:solidFill>
                <a:schemeClr val="dk1"/>
              </a:solidFill>
              <a:latin typeface="Times New Roman"/>
              <a:ea typeface="Times New Roman"/>
              <a:cs typeface="Times New Roman"/>
              <a:sym typeface="Times New Roman"/>
            </a:endParaRPr>
          </a:p>
          <a:p>
            <a:pPr indent="-495300" lvl="0" marL="342900" rtl="0" algn="l">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So the aim is to develop a complexion based clothing color recommendation system that will help to choose the best possible clothes color combinations.</a:t>
            </a:r>
            <a:endParaRPr sz="2400">
              <a:solidFill>
                <a:schemeClr val="dk1"/>
              </a:solidFill>
              <a:latin typeface="Times New Roman"/>
              <a:ea typeface="Times New Roman"/>
              <a:cs typeface="Times New Roman"/>
              <a:sym typeface="Times New Roman"/>
            </a:endParaRPr>
          </a:p>
          <a:p>
            <a:pPr indent="-495300" lvl="0" marL="342900" rtl="0" algn="l">
              <a:spcBef>
                <a:spcPts val="1000"/>
              </a:spcBef>
              <a:spcAft>
                <a:spcPts val="1000"/>
              </a:spcAft>
              <a:buClr>
                <a:schemeClr val="dk1"/>
              </a:buClr>
              <a:buSzPts val="2400"/>
              <a:buFont typeface="Times New Roman"/>
              <a:buChar char="●"/>
            </a:pPr>
            <a:r>
              <a:rPr lang="en-US" sz="2400">
                <a:latin typeface="Times New Roman"/>
                <a:ea typeface="Times New Roman"/>
                <a:cs typeface="Times New Roman"/>
                <a:sym typeface="Times New Roman"/>
              </a:rPr>
              <a:t>The system will should recommend the most suitable outfits and their color combinations.</a:t>
            </a:r>
            <a:endParaRPr sz="24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78" name="Shape 378"/>
        <p:cNvGrpSpPr/>
        <p:nvPr/>
      </p:nvGrpSpPr>
      <p:grpSpPr>
        <a:xfrm>
          <a:off x="0" y="0"/>
          <a:ext cx="0" cy="0"/>
          <a:chOff x="0" y="0"/>
          <a:chExt cx="0" cy="0"/>
        </a:xfrm>
      </p:grpSpPr>
      <p:sp>
        <p:nvSpPr>
          <p:cNvPr id="379" name="Google Shape;379;p42"/>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80" name="Google Shape;380;p42"/>
          <p:cNvSpPr txBox="1"/>
          <p:nvPr/>
        </p:nvSpPr>
        <p:spPr>
          <a:xfrm>
            <a:off x="709950" y="2004600"/>
            <a:ext cx="8338500" cy="470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81" name="Google Shape;381;p42"/>
          <p:cNvSpPr txBox="1"/>
          <p:nvPr>
            <p:ph type="title"/>
          </p:nvPr>
        </p:nvSpPr>
        <p:spPr>
          <a:xfrm>
            <a:off x="460375" y="-224313"/>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Results</a:t>
            </a:r>
            <a:endParaRPr/>
          </a:p>
        </p:txBody>
      </p:sp>
      <p:sp>
        <p:nvSpPr>
          <p:cNvPr id="382" name="Google Shape;382;p42"/>
          <p:cNvSpPr txBox="1"/>
          <p:nvPr>
            <p:ph idx="1" type="body"/>
          </p:nvPr>
        </p:nvSpPr>
        <p:spPr>
          <a:xfrm>
            <a:off x="217350" y="512775"/>
            <a:ext cx="8831100" cy="55077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5.  Weather oriented outfit recommendations</a:t>
            </a:r>
            <a:endParaRPr b="1" sz="2400">
              <a:solidFill>
                <a:schemeClr val="dk1"/>
              </a:solidFill>
              <a:latin typeface="Times New Roman"/>
              <a:ea typeface="Times New Roman"/>
              <a:cs typeface="Times New Roman"/>
              <a:sym typeface="Times New Roman"/>
            </a:endParaRPr>
          </a:p>
          <a:p>
            <a:pPr indent="0" lvl="0" marL="457200" rtl="0" algn="l">
              <a:spcBef>
                <a:spcPts val="1000"/>
              </a:spcBef>
              <a:spcAft>
                <a:spcPts val="0"/>
              </a:spcAft>
              <a:buNone/>
            </a:pPr>
            <a:r>
              <a:rPr lang="en-US" sz="2400">
                <a:solidFill>
                  <a:schemeClr val="dk1"/>
                </a:solidFill>
                <a:latin typeface="Times New Roman"/>
                <a:ea typeface="Times New Roman"/>
                <a:cs typeface="Times New Roman"/>
                <a:sym typeface="Times New Roman"/>
              </a:rPr>
              <a:t>Accuracy of the model is 92% for prediction and 100%for classification.</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0"/>
              </a:spcAft>
              <a:buNone/>
            </a:pPr>
            <a:r>
              <a:t/>
            </a:r>
            <a:endParaRPr sz="2400">
              <a:latin typeface="Times New Roman"/>
              <a:ea typeface="Times New Roman"/>
              <a:cs typeface="Times New Roman"/>
              <a:sym typeface="Times New Roman"/>
            </a:endParaRPr>
          </a:p>
        </p:txBody>
      </p:sp>
      <p:pic>
        <p:nvPicPr>
          <p:cNvPr id="383" name="Google Shape;383;p42"/>
          <p:cNvPicPr preferRelativeResize="0"/>
          <p:nvPr/>
        </p:nvPicPr>
        <p:blipFill>
          <a:blip r:embed="rId3">
            <a:alphaModFix/>
          </a:blip>
          <a:stretch>
            <a:fillRect/>
          </a:stretch>
        </p:blipFill>
        <p:spPr>
          <a:xfrm>
            <a:off x="3593000" y="4502725"/>
            <a:ext cx="5330774" cy="2355275"/>
          </a:xfrm>
          <a:prstGeom prst="rect">
            <a:avLst/>
          </a:prstGeom>
          <a:noFill/>
          <a:ln>
            <a:noFill/>
          </a:ln>
        </p:spPr>
      </p:pic>
      <p:pic>
        <p:nvPicPr>
          <p:cNvPr id="384" name="Google Shape;384;p42"/>
          <p:cNvPicPr preferRelativeResize="0"/>
          <p:nvPr/>
        </p:nvPicPr>
        <p:blipFill>
          <a:blip r:embed="rId4">
            <a:alphaModFix/>
          </a:blip>
          <a:stretch>
            <a:fillRect/>
          </a:stretch>
        </p:blipFill>
        <p:spPr>
          <a:xfrm>
            <a:off x="709938" y="1753450"/>
            <a:ext cx="5248275" cy="2686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89" name="Shape 389"/>
        <p:cNvGrpSpPr/>
        <p:nvPr/>
      </p:nvGrpSpPr>
      <p:grpSpPr>
        <a:xfrm>
          <a:off x="0" y="0"/>
          <a:ext cx="0" cy="0"/>
          <a:chOff x="0" y="0"/>
          <a:chExt cx="0" cy="0"/>
        </a:xfrm>
      </p:grpSpPr>
      <p:sp>
        <p:nvSpPr>
          <p:cNvPr id="390" name="Google Shape;390;p43"/>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91" name="Google Shape;391;p43"/>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392" name="Google Shape;392;p43"/>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Conclusion</a:t>
            </a:r>
            <a:endParaRPr/>
          </a:p>
        </p:txBody>
      </p:sp>
      <p:sp>
        <p:nvSpPr>
          <p:cNvPr id="393" name="Google Shape;393;p43"/>
          <p:cNvSpPr txBox="1"/>
          <p:nvPr>
            <p:ph idx="1" type="body"/>
          </p:nvPr>
        </p:nvSpPr>
        <p:spPr>
          <a:xfrm>
            <a:off x="457200" y="1411275"/>
            <a:ext cx="8523900" cy="5257800"/>
          </a:xfrm>
          <a:prstGeom prst="rect">
            <a:avLst/>
          </a:prstGeom>
          <a:noFill/>
          <a:ln>
            <a:noFill/>
          </a:ln>
        </p:spPr>
        <p:txBody>
          <a:bodyPr anchorCtr="0" anchor="t" bIns="46800" lIns="90000" spcFirstLastPara="1" rIns="90000" wrap="square" tIns="46800">
            <a:noAutofit/>
          </a:bodyPr>
          <a:lstStyle/>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proposed system recommends outfits and their color combination to users based on the skin tone of the user.</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system also considers weather for best suited outfits recommendations.</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 virtual trial room is also provided for the user to try on the recommended outfits.</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Thus this system is a full proof “Fashion Advisor” for people who are worried about what to wear and lack fashion sense.</a:t>
            </a:r>
            <a:endParaRPr sz="24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This will serve as a real-time system that satisfies customer demands.</a:t>
            </a:r>
            <a:endParaRPr sz="24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398" name="Shape 398"/>
        <p:cNvGrpSpPr/>
        <p:nvPr/>
      </p:nvGrpSpPr>
      <p:grpSpPr>
        <a:xfrm>
          <a:off x="0" y="0"/>
          <a:ext cx="0" cy="0"/>
          <a:chOff x="0" y="0"/>
          <a:chExt cx="0" cy="0"/>
        </a:xfrm>
      </p:grpSpPr>
      <p:sp>
        <p:nvSpPr>
          <p:cNvPr id="399" name="Google Shape;399;p44"/>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 </a:t>
            </a:r>
            <a:endParaRPr/>
          </a:p>
        </p:txBody>
      </p:sp>
      <p:sp>
        <p:nvSpPr>
          <p:cNvPr id="400" name="Google Shape;400;p44"/>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01" name="Google Shape;401;p44"/>
          <p:cNvSpPr txBox="1"/>
          <p:nvPr>
            <p:ph type="title"/>
          </p:nvPr>
        </p:nvSpPr>
        <p:spPr>
          <a:xfrm>
            <a:off x="457200" y="274637"/>
            <a:ext cx="8224837" cy="1138237"/>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402" name="Google Shape;402;p44"/>
          <p:cNvSpPr txBox="1"/>
          <p:nvPr>
            <p:ph idx="1" type="body"/>
          </p:nvPr>
        </p:nvSpPr>
        <p:spPr>
          <a:xfrm>
            <a:off x="457200" y="1600200"/>
            <a:ext cx="8224837" cy="4521200"/>
          </a:xfrm>
          <a:prstGeom prst="rect">
            <a:avLst/>
          </a:prstGeom>
          <a:noFill/>
          <a:ln>
            <a:noFill/>
          </a:ln>
        </p:spPr>
        <p:txBody>
          <a:bodyPr anchorCtr="0" anchor="t" bIns="46800" lIns="90000" spcFirstLastPara="1" rIns="90000" wrap="square" tIns="46800">
            <a:noAutofit/>
          </a:bodyPr>
          <a:lstStyle/>
          <a:p>
            <a:pPr indent="-342900" lvl="0" marL="457200" rtl="0" algn="l">
              <a:spcBef>
                <a:spcPts val="0"/>
              </a:spcBef>
              <a:spcAft>
                <a:spcPts val="0"/>
              </a:spcAft>
              <a:buClr>
                <a:schemeClr val="dk1"/>
              </a:buClr>
              <a:buSzPts val="1800"/>
              <a:buAutoNum type="arabicPeriod"/>
            </a:pPr>
            <a:r>
              <a:rPr lang="en-US" sz="1800">
                <a:solidFill>
                  <a:schemeClr val="dk1"/>
                </a:solidFill>
                <a:latin typeface="Arial"/>
                <a:ea typeface="Arial"/>
                <a:cs typeface="Arial"/>
                <a:sym typeface="Arial"/>
              </a:rPr>
              <a:t>L. Hao and M. Hao, "Design of Intelligent Clothing Selection System Based on Neural Network," 2019 IEEE 3rd Information Technology, Networking, Electronic and Automation Control Conference (ITNEC), Chengdu, China, 2019, pp. 1789-1792, doi: 10.1109/ITNEC.2019.8729417.</a:t>
            </a:r>
            <a:endParaRPr sz="18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AutoNum type="arabicPeriod"/>
            </a:pPr>
            <a:r>
              <a:rPr lang="en-US" sz="1800">
                <a:solidFill>
                  <a:schemeClr val="dk1"/>
                </a:solidFill>
                <a:latin typeface="Arial"/>
                <a:ea typeface="Arial"/>
                <a:cs typeface="Arial"/>
                <a:sym typeface="Arial"/>
              </a:rPr>
              <a:t>K. Ayush, S. Jandial, A. Chopra and B. Krishnamurthy, "Powering Virtual Try-On via Auxiliary Human Segmentation Learning," 2019 IEEE/CVF International Conference on Computer Vision Workshop (ICCVW), Seoul, Korea (South), 2019, pp. 3193-3196, doi: 10.1109/ICCVW.2019.00397.</a:t>
            </a:r>
            <a:endParaRPr sz="1800">
              <a:solidFill>
                <a:schemeClr val="dk1"/>
              </a:solidFill>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AutoNum type="arabicPeriod"/>
            </a:pPr>
            <a:r>
              <a:rPr lang="en-US" sz="1800">
                <a:solidFill>
                  <a:schemeClr val="dk1"/>
                </a:solidFill>
                <a:latin typeface="Arial"/>
                <a:ea typeface="Arial"/>
                <a:cs typeface="Arial"/>
                <a:sym typeface="Arial"/>
              </a:rPr>
              <a:t>N. Ramesh and T. Moh, "Outfit Recommender System," 2018 IEEE/ACM International Conference on Advances in Social Networks Analysis and Mining (ASONAM), Barcelona, 2018, pp. 903-910, doi: 10.1109/ASONAM.2018.8508656.</a:t>
            </a:r>
            <a:endParaRPr sz="1800">
              <a:solidFill>
                <a:schemeClr val="dk1"/>
              </a:solidFill>
              <a:latin typeface="Arial"/>
              <a:ea typeface="Arial"/>
              <a:cs typeface="Arial"/>
              <a:sym typeface="Arial"/>
            </a:endParaRPr>
          </a:p>
          <a:p>
            <a:pPr indent="0" lvl="0" marL="9525" rtl="0" algn="l">
              <a:lnSpc>
                <a:spcPct val="100000"/>
              </a:lnSpc>
              <a:spcBef>
                <a:spcPts val="0"/>
              </a:spcBef>
              <a:spcAft>
                <a:spcPts val="0"/>
              </a:spcAft>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07" name="Shape 407"/>
        <p:cNvGrpSpPr/>
        <p:nvPr/>
      </p:nvGrpSpPr>
      <p:grpSpPr>
        <a:xfrm>
          <a:off x="0" y="0"/>
          <a:ext cx="0" cy="0"/>
          <a:chOff x="0" y="0"/>
          <a:chExt cx="0" cy="0"/>
        </a:xfrm>
      </p:grpSpPr>
      <p:sp>
        <p:nvSpPr>
          <p:cNvPr id="408" name="Google Shape;408;p45"/>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 </a:t>
            </a:r>
            <a:endParaRPr/>
          </a:p>
        </p:txBody>
      </p:sp>
      <p:sp>
        <p:nvSpPr>
          <p:cNvPr id="409" name="Google Shape;409;p45"/>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10" name="Google Shape;410;p45"/>
          <p:cNvSpPr txBox="1"/>
          <p:nvPr>
            <p:ph type="title"/>
          </p:nvPr>
        </p:nvSpPr>
        <p:spPr>
          <a:xfrm>
            <a:off x="457200" y="274637"/>
            <a:ext cx="8224800" cy="11382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411" name="Google Shape;411;p45"/>
          <p:cNvSpPr txBox="1"/>
          <p:nvPr>
            <p:ph idx="1" type="body"/>
          </p:nvPr>
        </p:nvSpPr>
        <p:spPr>
          <a:xfrm>
            <a:off x="457200" y="1600200"/>
            <a:ext cx="8224800" cy="4521300"/>
          </a:xfrm>
          <a:prstGeom prst="rect">
            <a:avLst/>
          </a:prstGeom>
          <a:noFill/>
          <a:ln>
            <a:noFill/>
          </a:ln>
        </p:spPr>
        <p:txBody>
          <a:bodyPr anchorCtr="0" anchor="t" bIns="46800" lIns="90000" spcFirstLastPara="1" rIns="90000" wrap="square" tIns="46800">
            <a:noAutofit/>
          </a:bodyPr>
          <a:lstStyle/>
          <a:p>
            <a:pPr indent="-336550" lvl="0" marL="342900" rtl="0" algn="l">
              <a:spcBef>
                <a:spcPts val="0"/>
              </a:spcBef>
              <a:spcAft>
                <a:spcPts val="0"/>
              </a:spcAft>
              <a:buClr>
                <a:schemeClr val="dk1"/>
              </a:buClr>
              <a:buSzPts val="2400"/>
              <a:buFont typeface="Arial"/>
              <a:buNone/>
            </a:pPr>
            <a:r>
              <a:rPr lang="en-US" sz="1800">
                <a:solidFill>
                  <a:schemeClr val="dk1"/>
                </a:solidFill>
                <a:latin typeface="Arial"/>
                <a:ea typeface="Arial"/>
                <a:cs typeface="Arial"/>
                <a:sym typeface="Arial"/>
              </a:rPr>
              <a:t>4.	X. Zeng, Y. Ding and S. Shao, "Applying Image Warping Technique to Implement Real-Time Virtual Try-On Based on Person's 2D Image," 2009 Second International Symposium on Information Science and Engineering, Shanghai, 2009, pp. 383-387, doi: 10.1109/ISISE.2009.9.</a:t>
            </a:r>
            <a:endParaRPr sz="1800">
              <a:solidFill>
                <a:schemeClr val="dk1"/>
              </a:solidFill>
              <a:latin typeface="Arial"/>
              <a:ea typeface="Arial"/>
              <a:cs typeface="Arial"/>
              <a:sym typeface="Arial"/>
            </a:endParaRPr>
          </a:p>
          <a:p>
            <a:pPr indent="-336550" lvl="0" marL="342900" rtl="0" algn="l">
              <a:spcBef>
                <a:spcPts val="0"/>
              </a:spcBef>
              <a:spcAft>
                <a:spcPts val="0"/>
              </a:spcAft>
              <a:buClr>
                <a:schemeClr val="dk1"/>
              </a:buClr>
              <a:buSzPts val="2400"/>
              <a:buFont typeface="Arial"/>
              <a:buNone/>
            </a:pPr>
            <a:r>
              <a:t/>
            </a:r>
            <a:endParaRPr sz="1800">
              <a:solidFill>
                <a:schemeClr val="dk1"/>
              </a:solidFill>
              <a:latin typeface="Arial"/>
              <a:ea typeface="Arial"/>
              <a:cs typeface="Arial"/>
              <a:sym typeface="Arial"/>
            </a:endParaRPr>
          </a:p>
          <a:p>
            <a:pPr indent="-336550" lvl="0" marL="342900" rtl="0" algn="l">
              <a:spcBef>
                <a:spcPts val="0"/>
              </a:spcBef>
              <a:spcAft>
                <a:spcPts val="0"/>
              </a:spcAft>
              <a:buClr>
                <a:schemeClr val="dk1"/>
              </a:buClr>
              <a:buSzPts val="2400"/>
              <a:buFont typeface="Arial"/>
              <a:buNone/>
            </a:pPr>
            <a:r>
              <a:rPr lang="en-US" sz="1800">
                <a:solidFill>
                  <a:schemeClr val="dk1"/>
                </a:solidFill>
                <a:latin typeface="Arial"/>
                <a:ea typeface="Arial"/>
                <a:cs typeface="Arial"/>
                <a:sym typeface="Arial"/>
              </a:rPr>
              <a:t>5.	C. Limaksornkul, D. N. Nakorn, O. Rakmanee and W. Viriyasitavat, "Smart Closet: Statistical-based apparel recommendation system," 2014 Third ICT International Student Project Conference (ICT-ISPC), Nakhon Pathom, 2014, pp. 155-158, doi: 10.1109/ICT-ISPC.2014.6923240.</a:t>
            </a:r>
            <a:endParaRPr sz="1800">
              <a:solidFill>
                <a:schemeClr val="dk1"/>
              </a:solidFill>
              <a:latin typeface="Arial"/>
              <a:ea typeface="Arial"/>
              <a:cs typeface="Arial"/>
              <a:sym typeface="Arial"/>
            </a:endParaRPr>
          </a:p>
          <a:p>
            <a:pPr indent="-336550" lvl="0" marL="342900" rtl="0" algn="l">
              <a:spcBef>
                <a:spcPts val="0"/>
              </a:spcBef>
              <a:spcAft>
                <a:spcPts val="0"/>
              </a:spcAft>
              <a:buClr>
                <a:schemeClr val="dk1"/>
              </a:buClr>
              <a:buSzPts val="2400"/>
              <a:buFont typeface="Arial"/>
              <a:buNone/>
            </a:pPr>
            <a:r>
              <a:t/>
            </a:r>
            <a:endParaRPr sz="1800">
              <a:solidFill>
                <a:schemeClr val="dk1"/>
              </a:solidFill>
              <a:latin typeface="Arial"/>
              <a:ea typeface="Arial"/>
              <a:cs typeface="Arial"/>
              <a:sym typeface="Arial"/>
            </a:endParaRPr>
          </a:p>
          <a:p>
            <a:pPr indent="-336550" lvl="0" marL="342900" rtl="0" algn="l">
              <a:spcBef>
                <a:spcPts val="0"/>
              </a:spcBef>
              <a:spcAft>
                <a:spcPts val="0"/>
              </a:spcAft>
              <a:buClr>
                <a:schemeClr val="dk1"/>
              </a:buClr>
              <a:buSzPts val="2400"/>
              <a:buFont typeface="Arial"/>
              <a:buNone/>
            </a:pPr>
            <a:r>
              <a:t/>
            </a:r>
            <a:endParaRPr sz="1800">
              <a:solidFill>
                <a:schemeClr val="dk1"/>
              </a:solidFill>
              <a:latin typeface="Arial"/>
              <a:ea typeface="Arial"/>
              <a:cs typeface="Arial"/>
              <a:sym typeface="Arial"/>
            </a:endParaRPr>
          </a:p>
          <a:p>
            <a:pPr indent="-336550" lvl="0" marL="342900" rtl="0" algn="l">
              <a:spcBef>
                <a:spcPts val="0"/>
              </a:spcBef>
              <a:spcAft>
                <a:spcPts val="0"/>
              </a:spcAft>
              <a:buClr>
                <a:schemeClr val="dk1"/>
              </a:buClr>
              <a:buSzPts val="2400"/>
              <a:buFont typeface="Arial"/>
              <a:buNone/>
            </a:pPr>
            <a:r>
              <a:rPr lang="en-US" sz="1800">
                <a:solidFill>
                  <a:schemeClr val="dk1"/>
                </a:solidFill>
                <a:latin typeface="Arial"/>
                <a:ea typeface="Arial"/>
                <a:cs typeface="Arial"/>
                <a:sym typeface="Arial"/>
              </a:rPr>
              <a:t>6.	N. Dwina, F. Arnia and K. Munadi, "Skin segmentation based on improved thresholding method," 2018 International ECTI Northern Section Conference on Electrical, Electronics, Computer and Telecommunications Engineering (ECTI-NCON), Chiang Rai, 2018, pp. 95-99, doi: 10.1109/ECTI-NCON.2018.8378289.</a:t>
            </a:r>
            <a:endParaRPr sz="1800">
              <a:solidFill>
                <a:schemeClr val="dk1"/>
              </a:solidFill>
              <a:latin typeface="Arial"/>
              <a:ea typeface="Arial"/>
              <a:cs typeface="Arial"/>
              <a:sym typeface="Arial"/>
            </a:endParaRPr>
          </a:p>
          <a:p>
            <a:pPr indent="-333375" lvl="0" marL="342900" rtl="0" algn="l">
              <a:lnSpc>
                <a:spcPct val="100000"/>
              </a:lnSpc>
              <a:spcBef>
                <a:spcPts val="0"/>
              </a:spcBef>
              <a:spcAft>
                <a:spcPts val="0"/>
              </a:spcAft>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16" name="Shape 416"/>
        <p:cNvGrpSpPr/>
        <p:nvPr/>
      </p:nvGrpSpPr>
      <p:grpSpPr>
        <a:xfrm>
          <a:off x="0" y="0"/>
          <a:ext cx="0" cy="0"/>
          <a:chOff x="0" y="0"/>
          <a:chExt cx="0" cy="0"/>
        </a:xfrm>
      </p:grpSpPr>
      <p:sp>
        <p:nvSpPr>
          <p:cNvPr id="417" name="Google Shape;417;p4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Times New Roman"/>
              <a:buNone/>
            </a:pPr>
            <a:r>
              <a:rPr b="1" i="0" lang="en-US" sz="3600" u="none">
                <a:solidFill>
                  <a:srgbClr val="000000"/>
                </a:solidFill>
                <a:latin typeface="Times New Roman"/>
                <a:ea typeface="Times New Roman"/>
                <a:cs typeface="Times New Roman"/>
                <a:sym typeface="Times New Roman"/>
              </a:rPr>
              <a:t> </a:t>
            </a:r>
            <a:endParaRPr/>
          </a:p>
        </p:txBody>
      </p:sp>
      <p:sp>
        <p:nvSpPr>
          <p:cNvPr id="418" name="Google Shape;418;p46"/>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419" name="Google Shape;419;p46"/>
          <p:cNvSpPr txBox="1"/>
          <p:nvPr>
            <p:ph type="title"/>
          </p:nvPr>
        </p:nvSpPr>
        <p:spPr>
          <a:xfrm>
            <a:off x="457200" y="274637"/>
            <a:ext cx="8224800" cy="11382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References</a:t>
            </a:r>
            <a:endParaRPr/>
          </a:p>
        </p:txBody>
      </p:sp>
      <p:sp>
        <p:nvSpPr>
          <p:cNvPr id="420" name="Google Shape;420;p46"/>
          <p:cNvSpPr txBox="1"/>
          <p:nvPr>
            <p:ph idx="1" type="body"/>
          </p:nvPr>
        </p:nvSpPr>
        <p:spPr>
          <a:xfrm>
            <a:off x="457200" y="1600200"/>
            <a:ext cx="8224800" cy="4521300"/>
          </a:xfrm>
          <a:prstGeom prst="rect">
            <a:avLst/>
          </a:prstGeom>
          <a:noFill/>
          <a:ln>
            <a:noFill/>
          </a:ln>
        </p:spPr>
        <p:txBody>
          <a:bodyPr anchorCtr="0" anchor="t" bIns="46800" lIns="90000" spcFirstLastPara="1" rIns="90000" wrap="square" tIns="46800">
            <a:noAutofit/>
          </a:bodyPr>
          <a:lstStyle/>
          <a:p>
            <a:pPr indent="-457200" lvl="0" marL="457200" rtl="0" algn="l">
              <a:spcBef>
                <a:spcPts val="800"/>
              </a:spcBef>
              <a:spcAft>
                <a:spcPts val="0"/>
              </a:spcAft>
              <a:buClr>
                <a:schemeClr val="dk1"/>
              </a:buClr>
              <a:buSzPts val="1100"/>
              <a:buFont typeface="Arial"/>
              <a:buNone/>
            </a:pPr>
            <a:r>
              <a:rPr lang="en-US" sz="1800">
                <a:solidFill>
                  <a:schemeClr val="dk1"/>
                </a:solidFill>
                <a:latin typeface="Arial"/>
                <a:ea typeface="Arial"/>
                <a:cs typeface="Arial"/>
                <a:sym typeface="Arial"/>
              </a:rPr>
              <a:t>7.	Y. Wen, X. Liu and B. Xu, "Personalized Clothing Recommendation Based on Knowledge Graph," 2018 International Conference on Audio, Language and Image Processing (ICALIP), Shanghai, 2018, pp. 1-5, doi: 10.1109/ICALIP.2018.8455311.</a:t>
            </a:r>
            <a:endParaRPr sz="18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457200" lvl="0" marL="457200" rtl="0" algn="l">
              <a:spcBef>
                <a:spcPts val="800"/>
              </a:spcBef>
              <a:spcAft>
                <a:spcPts val="0"/>
              </a:spcAft>
              <a:buClr>
                <a:schemeClr val="dk1"/>
              </a:buClr>
              <a:buSzPts val="1100"/>
              <a:buFont typeface="Arial"/>
              <a:buNone/>
            </a:pPr>
            <a:r>
              <a:rPr lang="en-US" sz="1800">
                <a:solidFill>
                  <a:schemeClr val="dk1"/>
                </a:solidFill>
                <a:latin typeface="Arial"/>
                <a:ea typeface="Arial"/>
                <a:cs typeface="Arial"/>
                <a:sym typeface="Arial"/>
              </a:rPr>
              <a:t>8.  	L. Yu-Chu, Y. Kawakita, E. Suzuki and H. Ichikawa, "Personalized Clothing-Recommendation System Based on a Modified Bayesian Network," 2012 IEEE/IPSJ 12th International Symposium on Applications and the Internet, Izmir, 2012, pp. 414-417, doi: 10.1109/SAINT.2012.75.</a:t>
            </a:r>
            <a:endParaRPr sz="1800">
              <a:solidFill>
                <a:schemeClr val="dk1"/>
              </a:solidFill>
              <a:latin typeface="Arial"/>
              <a:ea typeface="Arial"/>
              <a:cs typeface="Arial"/>
              <a:sym typeface="Arial"/>
            </a:endParaRPr>
          </a:p>
          <a:p>
            <a:pPr indent="0" lvl="0" marL="0" rtl="0" algn="l">
              <a:spcBef>
                <a:spcPts val="8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457200" lvl="0" marL="457200" rtl="0" algn="l">
              <a:spcBef>
                <a:spcPts val="800"/>
              </a:spcBef>
              <a:spcAft>
                <a:spcPts val="0"/>
              </a:spcAft>
              <a:buClr>
                <a:schemeClr val="dk1"/>
              </a:buClr>
              <a:buSzPts val="1100"/>
              <a:buFont typeface="Arial"/>
              <a:buNone/>
            </a:pPr>
            <a:r>
              <a:rPr lang="en-US" sz="1800">
                <a:solidFill>
                  <a:schemeClr val="dk1"/>
                </a:solidFill>
                <a:latin typeface="Arial"/>
                <a:ea typeface="Arial"/>
                <a:cs typeface="Arial"/>
                <a:sym typeface="Arial"/>
              </a:rPr>
              <a:t>9. 	Y. Liu, Y. Gao, S. Feng and Z. Li, "Weather-to-garment: Weather-oriented clothing recommendation," 2017 IEEE International Conference on Multimedia and Expo (ICME), Hong Kong, 2017, pp. 181-186, doi: 10.1109/ICME.2017.8019476.</a:t>
            </a:r>
            <a:endParaRPr sz="1800">
              <a:solidFill>
                <a:schemeClr val="dk1"/>
              </a:solidFill>
              <a:latin typeface="Arial"/>
              <a:ea typeface="Arial"/>
              <a:cs typeface="Arial"/>
              <a:sym typeface="Arial"/>
            </a:endParaRPr>
          </a:p>
          <a:p>
            <a:pPr indent="-333375" lvl="0" marL="342900" rtl="0" algn="l">
              <a:lnSpc>
                <a:spcPct val="100000"/>
              </a:lnSpc>
              <a:spcBef>
                <a:spcPts val="0"/>
              </a:spcBef>
              <a:spcAft>
                <a:spcPts val="0"/>
              </a:spcAft>
              <a:buSzPts val="2400"/>
              <a:buNone/>
            </a:pPr>
            <a:r>
              <a:t/>
            </a:r>
            <a:endParaRPr sz="1800">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425" name="Shape 425"/>
        <p:cNvGrpSpPr/>
        <p:nvPr/>
      </p:nvGrpSpPr>
      <p:grpSpPr>
        <a:xfrm>
          <a:off x="0" y="0"/>
          <a:ext cx="0" cy="0"/>
          <a:chOff x="0" y="0"/>
          <a:chExt cx="0" cy="0"/>
        </a:xfrm>
      </p:grpSpPr>
      <p:sp>
        <p:nvSpPr>
          <p:cNvPr id="426" name="Google Shape;426;p47"/>
          <p:cNvSpPr txBox="1"/>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a:solidFill>
                  <a:srgbClr val="000000"/>
                </a:solidFill>
                <a:latin typeface="Times New Roman"/>
                <a:ea typeface="Times New Roman"/>
                <a:cs typeface="Times New Roman"/>
                <a:sym typeface="Times New Roman"/>
              </a:rPr>
              <a:t>THANK YOU</a:t>
            </a:r>
            <a:br>
              <a:rPr b="1" i="0" lang="en-US" sz="1600" u="none">
                <a:solidFill>
                  <a:srgbClr val="000000"/>
                </a:solidFill>
                <a:latin typeface="Times New Roman"/>
                <a:ea typeface="Times New Roman"/>
                <a:cs typeface="Times New Roman"/>
                <a:sym typeface="Times New Roman"/>
              </a:rPr>
            </a:br>
            <a:endParaRPr/>
          </a:p>
        </p:txBody>
      </p:sp>
      <p:sp>
        <p:nvSpPr>
          <p:cNvPr id="427" name="Google Shape;427;p47"/>
          <p:cNvSpPr txBox="1"/>
          <p:nvPr/>
        </p:nvSpPr>
        <p:spPr>
          <a:xfrm>
            <a:off x="1371600" y="3886200"/>
            <a:ext cx="6400800" cy="1752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04" name="Shape 104"/>
        <p:cNvGrpSpPr/>
        <p:nvPr/>
      </p:nvGrpSpPr>
      <p:grpSpPr>
        <a:xfrm>
          <a:off x="0" y="0"/>
          <a:ext cx="0" cy="0"/>
          <a:chOff x="0" y="0"/>
          <a:chExt cx="0" cy="0"/>
        </a:xfrm>
      </p:grpSpPr>
      <p:sp>
        <p:nvSpPr>
          <p:cNvPr id="105" name="Google Shape;105;p16"/>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06" name="Google Shape;106;p16"/>
          <p:cNvSpPr txBox="1"/>
          <p:nvPr/>
        </p:nvSpPr>
        <p:spPr>
          <a:xfrm>
            <a:off x="457200" y="1600200"/>
            <a:ext cx="82296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07" name="Google Shape;107;p16"/>
          <p:cNvSpPr txBox="1"/>
          <p:nvPr>
            <p:ph type="title"/>
          </p:nvPr>
        </p:nvSpPr>
        <p:spPr>
          <a:xfrm>
            <a:off x="457200" y="274637"/>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Problem Statement</a:t>
            </a:r>
            <a:endParaRPr/>
          </a:p>
        </p:txBody>
      </p:sp>
      <p:sp>
        <p:nvSpPr>
          <p:cNvPr id="108" name="Google Shape;108;p16"/>
          <p:cNvSpPr txBox="1"/>
          <p:nvPr>
            <p:ph idx="1" type="body"/>
          </p:nvPr>
        </p:nvSpPr>
        <p:spPr>
          <a:xfrm>
            <a:off x="457200" y="1411275"/>
            <a:ext cx="8608200" cy="5261400"/>
          </a:xfrm>
          <a:prstGeom prst="rect">
            <a:avLst/>
          </a:prstGeom>
          <a:noFill/>
          <a:ln>
            <a:noFill/>
          </a:ln>
        </p:spPr>
        <p:txBody>
          <a:bodyPr anchorCtr="0" anchor="t" bIns="46800" lIns="90000" spcFirstLastPara="1" rIns="90000" wrap="square" tIns="46800">
            <a:noAutofit/>
          </a:bodyPr>
          <a:lstStyle/>
          <a:p>
            <a:pPr indent="-495300" lvl="0" marL="342900" rtl="0" algn="l">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It will also allow the users to virtually visualize how they will look in the recommended color combinations.</a:t>
            </a:r>
            <a:endParaRPr sz="2400">
              <a:solidFill>
                <a:schemeClr val="dk1"/>
              </a:solidFill>
              <a:latin typeface="Times New Roman"/>
              <a:ea typeface="Times New Roman"/>
              <a:cs typeface="Times New Roman"/>
              <a:sym typeface="Times New Roman"/>
            </a:endParaRPr>
          </a:p>
          <a:p>
            <a:pPr indent="-495300" lvl="0" marL="342900" rtl="0" algn="l">
              <a:lnSpc>
                <a:spcPct val="15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Also recommendations can be made based on the ongoing weather conditions or seasons as well.</a:t>
            </a:r>
            <a:endParaRPr sz="2400">
              <a:solidFill>
                <a:schemeClr val="dk1"/>
              </a:solidFill>
              <a:latin typeface="Times New Roman"/>
              <a:ea typeface="Times New Roman"/>
              <a:cs typeface="Times New Roman"/>
              <a:sym typeface="Times New Roman"/>
            </a:endParaRPr>
          </a:p>
          <a:p>
            <a:pPr indent="-495300" lvl="0" marL="342900" rtl="0" algn="l">
              <a:lnSpc>
                <a:spcPct val="15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application will allow users to make best choices with their clothes color combinations and thus saving their time and energy in even trying out the clothes.</a:t>
            </a:r>
            <a:endParaRPr sz="2400">
              <a:solidFill>
                <a:schemeClr val="dk1"/>
              </a:solidFill>
              <a:latin typeface="Times New Roman"/>
              <a:ea typeface="Times New Roman"/>
              <a:cs typeface="Times New Roman"/>
              <a:sym typeface="Times New Roman"/>
            </a:endParaRPr>
          </a:p>
          <a:p>
            <a:pPr indent="-495300" lvl="0" marL="342900" rtl="0" algn="l">
              <a:lnSpc>
                <a:spcPct val="150000"/>
              </a:lnSpc>
              <a:spcBef>
                <a:spcPts val="10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Easy for merchants to master the real-time demand of consumers.</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13" name="Shape 113"/>
        <p:cNvGrpSpPr/>
        <p:nvPr/>
      </p:nvGrpSpPr>
      <p:grpSpPr>
        <a:xfrm>
          <a:off x="0" y="0"/>
          <a:ext cx="0" cy="0"/>
          <a:chOff x="0" y="0"/>
          <a:chExt cx="0" cy="0"/>
        </a:xfrm>
      </p:grpSpPr>
      <p:sp>
        <p:nvSpPr>
          <p:cNvPr id="114" name="Google Shape;114;p17"/>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15" name="Google Shape;115;p17"/>
          <p:cNvSpPr txBox="1"/>
          <p:nvPr/>
        </p:nvSpPr>
        <p:spPr>
          <a:xfrm>
            <a:off x="457200" y="1600200"/>
            <a:ext cx="82296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16" name="Google Shape;116;p17"/>
          <p:cNvSpPr txBox="1"/>
          <p:nvPr>
            <p:ph type="title"/>
          </p:nvPr>
        </p:nvSpPr>
        <p:spPr>
          <a:xfrm>
            <a:off x="457200" y="274637"/>
            <a:ext cx="8223250" cy="113665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Objectives</a:t>
            </a:r>
            <a:endParaRPr/>
          </a:p>
        </p:txBody>
      </p:sp>
      <p:sp>
        <p:nvSpPr>
          <p:cNvPr id="117" name="Google Shape;117;p17"/>
          <p:cNvSpPr txBox="1"/>
          <p:nvPr>
            <p:ph idx="1" type="body"/>
          </p:nvPr>
        </p:nvSpPr>
        <p:spPr>
          <a:xfrm>
            <a:off x="760500" y="1436475"/>
            <a:ext cx="8229600" cy="4853400"/>
          </a:xfrm>
          <a:prstGeom prst="rect">
            <a:avLst/>
          </a:prstGeom>
          <a:noFill/>
          <a:ln>
            <a:noFill/>
          </a:ln>
        </p:spPr>
        <p:txBody>
          <a:bodyPr anchorCtr="0" anchor="t" bIns="46800" lIns="90000" spcFirstLastPara="1" rIns="90000" wrap="square" tIns="46800">
            <a:noAutofit/>
          </a:bodyPr>
          <a:lstStyle/>
          <a:p>
            <a:pPr indent="-495300" lvl="0" marL="342900" rtl="0" algn="l">
              <a:spcBef>
                <a:spcPts val="0"/>
              </a:spcBef>
              <a:spcAft>
                <a:spcPts val="0"/>
              </a:spcAft>
              <a:buClr>
                <a:srgbClr val="222222"/>
              </a:buClr>
              <a:buSzPts val="2400"/>
              <a:buFont typeface="Times New Roman"/>
              <a:buChar char="●"/>
            </a:pPr>
            <a:r>
              <a:rPr lang="en-US" sz="2400">
                <a:solidFill>
                  <a:srgbClr val="222222"/>
                </a:solidFill>
                <a:latin typeface="Times New Roman"/>
                <a:ea typeface="Times New Roman"/>
                <a:cs typeface="Times New Roman"/>
                <a:sym typeface="Times New Roman"/>
              </a:rPr>
              <a:t>To study current consumer trends and identify target demographics.</a:t>
            </a:r>
            <a:endParaRPr sz="2400">
              <a:solidFill>
                <a:srgbClr val="222222"/>
              </a:solidFill>
              <a:latin typeface="Times New Roman"/>
              <a:ea typeface="Times New Roman"/>
              <a:cs typeface="Times New Roman"/>
              <a:sym typeface="Times New Roman"/>
            </a:endParaRPr>
          </a:p>
          <a:p>
            <a:pPr indent="-285750" lvl="1" marL="742950" rtl="0" algn="l">
              <a:spcBef>
                <a:spcPts val="0"/>
              </a:spcBef>
              <a:spcAft>
                <a:spcPts val="0"/>
              </a:spcAft>
              <a:buClr>
                <a:srgbClr val="222222"/>
              </a:buClr>
              <a:buSzPts val="2400"/>
              <a:buFont typeface="Times New Roman"/>
              <a:buNone/>
            </a:pPr>
            <a:r>
              <a:t/>
            </a:r>
            <a:endParaRPr sz="2400">
              <a:solidFill>
                <a:srgbClr val="222222"/>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provide the most suitable color combination.</a:t>
            </a:r>
            <a:endParaRPr sz="2400">
              <a:solidFill>
                <a:schemeClr val="dk1"/>
              </a:solidFill>
              <a:latin typeface="Times New Roman"/>
              <a:ea typeface="Times New Roman"/>
              <a:cs typeface="Times New Roman"/>
              <a:sym typeface="Times New Roman"/>
            </a:endParaRPr>
          </a:p>
          <a:p>
            <a:pPr indent="-285750" lvl="1" marL="74295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provide personalized outfit recommendations. </a:t>
            </a:r>
            <a:endParaRPr sz="2400">
              <a:solidFill>
                <a:schemeClr val="dk1"/>
              </a:solidFill>
              <a:latin typeface="Times New Roman"/>
              <a:ea typeface="Times New Roman"/>
              <a:cs typeface="Times New Roman"/>
              <a:sym typeface="Times New Roman"/>
            </a:endParaRPr>
          </a:p>
          <a:p>
            <a:pPr indent="-285750" lvl="1" marL="74295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minimise time and energy required to select among options and try it on mobile screen.</a:t>
            </a:r>
            <a:endParaRPr sz="2400">
              <a:solidFill>
                <a:schemeClr val="dk1"/>
              </a:solidFill>
              <a:latin typeface="Times New Roman"/>
              <a:ea typeface="Times New Roman"/>
              <a:cs typeface="Times New Roman"/>
              <a:sym typeface="Times New Roman"/>
            </a:endParaRPr>
          </a:p>
          <a:p>
            <a:pPr indent="-285750" lvl="1" marL="742950" rtl="0" algn="l">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495300" lvl="0" marL="34290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provide a personalised experience in relation to various events and variable factors like weather.</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22" name="Shape 122"/>
        <p:cNvGrpSpPr/>
        <p:nvPr/>
      </p:nvGrpSpPr>
      <p:grpSpPr>
        <a:xfrm>
          <a:off x="0" y="0"/>
          <a:ext cx="0" cy="0"/>
          <a:chOff x="0" y="0"/>
          <a:chExt cx="0" cy="0"/>
        </a:xfrm>
      </p:grpSpPr>
      <p:sp>
        <p:nvSpPr>
          <p:cNvPr id="123" name="Google Shape;123;p18"/>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24" name="Google Shape;124;p18"/>
          <p:cNvSpPr txBox="1"/>
          <p:nvPr/>
        </p:nvSpPr>
        <p:spPr>
          <a:xfrm>
            <a:off x="457200" y="1600200"/>
            <a:ext cx="8686800" cy="452596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25" name="Google Shape;125;p18"/>
          <p:cNvSpPr txBox="1"/>
          <p:nvPr>
            <p:ph type="title"/>
          </p:nvPr>
        </p:nvSpPr>
        <p:spPr>
          <a:xfrm>
            <a:off x="460375" y="277812"/>
            <a:ext cx="8223300" cy="1136700"/>
          </a:xfrm>
          <a:prstGeom prst="rect">
            <a:avLst/>
          </a:prstGeom>
          <a:noFill/>
          <a:ln>
            <a:noFill/>
          </a:ln>
        </p:spPr>
        <p:txBody>
          <a:bodyPr anchorCtr="0" anchor="ctr" bIns="46800" lIns="90000" spcFirstLastPara="1" rIns="90000" wrap="square" tIns="46800">
            <a:noAutofit/>
          </a:bodyPr>
          <a:lstStyle/>
          <a:p>
            <a:pPr indent="0" lvl="0" marL="0" rtl="0" algn="ctr">
              <a:lnSpc>
                <a:spcPct val="100000"/>
              </a:lnSpc>
              <a:spcBef>
                <a:spcPts val="0"/>
              </a:spcBef>
              <a:spcAft>
                <a:spcPts val="0"/>
              </a:spcAft>
              <a:buSzPts val="3600"/>
              <a:buNone/>
            </a:pPr>
            <a:r>
              <a:rPr b="1" i="0" lang="en-US" sz="3600" u="none">
                <a:solidFill>
                  <a:srgbClr val="000000"/>
                </a:solidFill>
                <a:latin typeface="Times New Roman"/>
                <a:ea typeface="Times New Roman"/>
                <a:cs typeface="Times New Roman"/>
                <a:sym typeface="Times New Roman"/>
              </a:rPr>
              <a:t>Proposed </a:t>
            </a:r>
            <a:r>
              <a:rPr b="1" lang="en-US" sz="3600">
                <a:latin typeface="Times New Roman"/>
                <a:ea typeface="Times New Roman"/>
                <a:cs typeface="Times New Roman"/>
                <a:sym typeface="Times New Roman"/>
              </a:rPr>
              <a:t>Solution</a:t>
            </a:r>
            <a:endParaRPr/>
          </a:p>
        </p:txBody>
      </p:sp>
      <p:sp>
        <p:nvSpPr>
          <p:cNvPr id="126" name="Google Shape;126;p18"/>
          <p:cNvSpPr txBox="1"/>
          <p:nvPr>
            <p:ph idx="1" type="body"/>
          </p:nvPr>
        </p:nvSpPr>
        <p:spPr>
          <a:xfrm>
            <a:off x="457200" y="1600200"/>
            <a:ext cx="8473500" cy="4988100"/>
          </a:xfrm>
          <a:prstGeom prst="rect">
            <a:avLst/>
          </a:prstGeom>
          <a:noFill/>
          <a:ln>
            <a:noFill/>
          </a:ln>
        </p:spPr>
        <p:txBody>
          <a:bodyPr anchorCtr="0" anchor="t" bIns="46800" lIns="90000" spcFirstLastPara="1" rIns="90000" wrap="square" tIns="46800">
            <a:noAutofit/>
          </a:bodyPr>
          <a:lstStyle/>
          <a:p>
            <a:pPr indent="-381000" lvl="0" marL="457200" rtl="0" algn="l">
              <a:lnSpc>
                <a:spcPct val="115000"/>
              </a:lnSpc>
              <a:spcBef>
                <a:spcPts val="800"/>
              </a:spcBef>
              <a:spcAft>
                <a:spcPts val="0"/>
              </a:spcAft>
              <a:buSzPts val="2400"/>
              <a:buAutoNum type="arabicPeriod"/>
            </a:pPr>
            <a:r>
              <a:rPr b="1" lang="en-US" sz="2400">
                <a:latin typeface="Times New Roman"/>
                <a:ea typeface="Times New Roman"/>
                <a:cs typeface="Times New Roman"/>
                <a:sym typeface="Times New Roman"/>
              </a:rPr>
              <a:t>Skin Tone Detection </a:t>
            </a:r>
            <a:endParaRPr b="1" sz="2400">
              <a:latin typeface="Times New Roman"/>
              <a:ea typeface="Times New Roman"/>
              <a:cs typeface="Times New Roman"/>
              <a:sym typeface="Times New Roman"/>
            </a:endParaRPr>
          </a:p>
          <a:p>
            <a:pPr indent="-361950" lvl="0" marL="457200" rtl="0" algn="l">
              <a:lnSpc>
                <a:spcPct val="115000"/>
              </a:lnSpc>
              <a:spcBef>
                <a:spcPts val="1000"/>
              </a:spcBef>
              <a:spcAft>
                <a:spcPts val="0"/>
              </a:spcAft>
              <a:buSzPts val="2100"/>
              <a:buFont typeface="Times New Roman"/>
              <a:buChar char="●"/>
            </a:pPr>
            <a:r>
              <a:rPr b="1" lang="en-US" sz="2100">
                <a:latin typeface="Times New Roman"/>
                <a:ea typeface="Times New Roman"/>
                <a:cs typeface="Times New Roman"/>
                <a:sym typeface="Times New Roman"/>
              </a:rPr>
              <a:t>HSV</a:t>
            </a:r>
            <a:r>
              <a:rPr b="1" lang="en-US" sz="2100">
                <a:latin typeface="Times New Roman"/>
                <a:ea typeface="Times New Roman"/>
                <a:cs typeface="Times New Roman"/>
                <a:sym typeface="Times New Roman"/>
              </a:rPr>
              <a:t> and YCbCr Color Space -</a:t>
            </a:r>
            <a:r>
              <a:rPr lang="en-US" sz="2100">
                <a:latin typeface="Times New Roman"/>
                <a:ea typeface="Times New Roman"/>
                <a:cs typeface="Times New Roman"/>
                <a:sym typeface="Times New Roman"/>
              </a:rPr>
              <a:t> These are two different </a:t>
            </a:r>
            <a:r>
              <a:rPr lang="en-US" sz="2100">
                <a:latin typeface="Times New Roman"/>
                <a:ea typeface="Times New Roman"/>
                <a:cs typeface="Times New Roman"/>
                <a:sym typeface="Times New Roman"/>
              </a:rPr>
              <a:t>color</a:t>
            </a:r>
            <a:r>
              <a:rPr lang="en-US" sz="2100">
                <a:latin typeface="Times New Roman"/>
                <a:ea typeface="Times New Roman"/>
                <a:cs typeface="Times New Roman"/>
                <a:sym typeface="Times New Roman"/>
              </a:rPr>
              <a:t> model used to determine the image pixel and separate defined threshold pixel. This we used for skin detection. It will separate skin and non-skin pixels in a given image. </a:t>
            </a:r>
            <a:endParaRPr sz="2100">
              <a:latin typeface="Times New Roman"/>
              <a:ea typeface="Times New Roman"/>
              <a:cs typeface="Times New Roman"/>
              <a:sym typeface="Times New Roman"/>
            </a:endParaRPr>
          </a:p>
          <a:p>
            <a:pPr indent="-361950" lvl="0" marL="457200" rtl="0" algn="l">
              <a:lnSpc>
                <a:spcPct val="115000"/>
              </a:lnSpc>
              <a:spcBef>
                <a:spcPts val="1000"/>
              </a:spcBef>
              <a:spcAft>
                <a:spcPts val="0"/>
              </a:spcAft>
              <a:buSzPts val="2100"/>
              <a:buFont typeface="Times New Roman"/>
              <a:buChar char="●"/>
            </a:pPr>
            <a:r>
              <a:rPr b="1" lang="en-US" sz="2100">
                <a:latin typeface="Times New Roman"/>
                <a:ea typeface="Times New Roman"/>
                <a:cs typeface="Times New Roman"/>
                <a:sym typeface="Times New Roman"/>
              </a:rPr>
              <a:t>K-Means Clustering Algorithm - </a:t>
            </a:r>
            <a:r>
              <a:rPr lang="en-US" sz="2100">
                <a:latin typeface="Times New Roman"/>
                <a:ea typeface="Times New Roman"/>
                <a:cs typeface="Times New Roman"/>
                <a:sym typeface="Times New Roman"/>
              </a:rPr>
              <a:t>This is unsupervised learning algorithm used to cluster group of data points with similar features in the given data set. We used it to cluster pixel data based on their threshold values.</a:t>
            </a:r>
            <a:endParaRPr sz="2100">
              <a:latin typeface="Times New Roman"/>
              <a:ea typeface="Times New Roman"/>
              <a:cs typeface="Times New Roman"/>
              <a:sym typeface="Times New Roman"/>
            </a:endParaRPr>
          </a:p>
          <a:p>
            <a:pPr indent="-361950" lvl="0" marL="457200" rtl="0" algn="l">
              <a:lnSpc>
                <a:spcPct val="115000"/>
              </a:lnSpc>
              <a:spcBef>
                <a:spcPts val="1000"/>
              </a:spcBef>
              <a:spcAft>
                <a:spcPts val="0"/>
              </a:spcAft>
              <a:buSzPts val="2100"/>
              <a:buFont typeface="Times New Roman"/>
              <a:buChar char="●"/>
            </a:pPr>
            <a:r>
              <a:rPr b="1" lang="en-US" sz="2100">
                <a:latin typeface="Times New Roman"/>
                <a:ea typeface="Times New Roman"/>
                <a:cs typeface="Times New Roman"/>
                <a:sym typeface="Times New Roman"/>
              </a:rPr>
              <a:t>openCV - </a:t>
            </a:r>
            <a:r>
              <a:rPr lang="en-US" sz="2100">
                <a:latin typeface="Times New Roman"/>
                <a:ea typeface="Times New Roman"/>
                <a:cs typeface="Times New Roman"/>
                <a:sym typeface="Times New Roman"/>
              </a:rPr>
              <a:t>for image processing.</a:t>
            </a:r>
            <a:endParaRPr sz="2100">
              <a:latin typeface="Times New Roman"/>
              <a:ea typeface="Times New Roman"/>
              <a:cs typeface="Times New Roman"/>
              <a:sym typeface="Times New Roman"/>
            </a:endParaRPr>
          </a:p>
          <a:p>
            <a:pPr indent="0" lvl="0" marL="1371600" rtl="0" algn="l">
              <a:lnSpc>
                <a:spcPct val="100000"/>
              </a:lnSpc>
              <a:spcBef>
                <a:spcPts val="1000"/>
              </a:spcBef>
              <a:spcAft>
                <a:spcPts val="0"/>
              </a:spcAft>
              <a:buNone/>
            </a:pPr>
            <a:r>
              <a:t/>
            </a:r>
            <a:endParaRPr b="1"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31" name="Shape 131"/>
        <p:cNvGrpSpPr/>
        <p:nvPr/>
      </p:nvGrpSpPr>
      <p:grpSpPr>
        <a:xfrm>
          <a:off x="0" y="0"/>
          <a:ext cx="0" cy="0"/>
          <a:chOff x="0" y="0"/>
          <a:chExt cx="0" cy="0"/>
        </a:xfrm>
      </p:grpSpPr>
      <p:sp>
        <p:nvSpPr>
          <p:cNvPr id="132" name="Google Shape;132;p19"/>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33" name="Google Shape;133;p19"/>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34" name="Google Shape;134;p19"/>
          <p:cNvSpPr txBox="1"/>
          <p:nvPr>
            <p:ph type="title"/>
          </p:nvPr>
        </p:nvSpPr>
        <p:spPr>
          <a:xfrm>
            <a:off x="460375" y="277812"/>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Proposed Solution</a:t>
            </a:r>
            <a:endParaRPr b="1" sz="3600">
              <a:latin typeface="Times New Roman"/>
              <a:ea typeface="Times New Roman"/>
              <a:cs typeface="Times New Roman"/>
              <a:sym typeface="Times New Roman"/>
            </a:endParaRPr>
          </a:p>
        </p:txBody>
      </p:sp>
      <p:sp>
        <p:nvSpPr>
          <p:cNvPr id="135" name="Google Shape;135;p19"/>
          <p:cNvSpPr txBox="1"/>
          <p:nvPr>
            <p:ph idx="1" type="body"/>
          </p:nvPr>
        </p:nvSpPr>
        <p:spPr>
          <a:xfrm>
            <a:off x="457200" y="1600200"/>
            <a:ext cx="8223300" cy="45195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2. Similar Outfits Recommendations</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b="1" lang="en-US" sz="2200">
                <a:latin typeface="Times New Roman"/>
                <a:ea typeface="Times New Roman"/>
                <a:cs typeface="Times New Roman"/>
                <a:sym typeface="Times New Roman"/>
              </a:rPr>
              <a:t>Feidegger dataset</a:t>
            </a:r>
            <a:r>
              <a:rPr lang="en-US" sz="2200">
                <a:latin typeface="Times New Roman"/>
                <a:ea typeface="Times New Roman"/>
                <a:cs typeface="Times New Roman"/>
                <a:sym typeface="Times New Roman"/>
              </a:rPr>
              <a:t> - composed of dress images and related textual descriptions of 8732 high-resolution images.</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Transfer Learning is used for content based recommendations.</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We utilize the pre-trained VGG16 model to extract relevant features from our dress images and build a similarity score on them.</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We pass a dress image to our system, we compute the similarity with all our dresses stored in ‘train’ and then we select the most similar (with the highest similarity scores).</a:t>
            </a:r>
            <a:endParaRPr sz="2200">
              <a:latin typeface="Times New Roman"/>
              <a:ea typeface="Times New Roman"/>
              <a:cs typeface="Times New Roman"/>
              <a:sym typeface="Times New Roman"/>
            </a:endParaRPr>
          </a:p>
          <a:p>
            <a:pPr indent="0" lvl="0" marL="0" rtl="0" algn="l">
              <a:spcBef>
                <a:spcPts val="0"/>
              </a:spcBef>
              <a:spcAft>
                <a:spcPts val="0"/>
              </a:spcAft>
              <a:buClr>
                <a:schemeClr val="dk1"/>
              </a:buClr>
              <a:buSzPts val="3600"/>
              <a:buFont typeface="Arial"/>
              <a:buNone/>
            </a:pPr>
            <a:r>
              <a:t/>
            </a:r>
            <a:endParaRPr b="1" sz="2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40" name="Shape 140"/>
        <p:cNvGrpSpPr/>
        <p:nvPr/>
      </p:nvGrpSpPr>
      <p:grpSpPr>
        <a:xfrm>
          <a:off x="0" y="0"/>
          <a:ext cx="0" cy="0"/>
          <a:chOff x="0" y="0"/>
          <a:chExt cx="0" cy="0"/>
        </a:xfrm>
      </p:grpSpPr>
      <p:sp>
        <p:nvSpPr>
          <p:cNvPr id="141" name="Google Shape;141;p20"/>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42" name="Google Shape;142;p20"/>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43" name="Google Shape;143;p20"/>
          <p:cNvSpPr txBox="1"/>
          <p:nvPr>
            <p:ph type="title"/>
          </p:nvPr>
        </p:nvSpPr>
        <p:spPr>
          <a:xfrm>
            <a:off x="460375" y="277812"/>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Proposed Solution</a:t>
            </a:r>
            <a:endParaRPr b="1" sz="3600">
              <a:latin typeface="Times New Roman"/>
              <a:ea typeface="Times New Roman"/>
              <a:cs typeface="Times New Roman"/>
              <a:sym typeface="Times New Roman"/>
            </a:endParaRPr>
          </a:p>
        </p:txBody>
      </p:sp>
      <p:sp>
        <p:nvSpPr>
          <p:cNvPr id="144" name="Google Shape;144;p20"/>
          <p:cNvSpPr txBox="1"/>
          <p:nvPr>
            <p:ph idx="1" type="body"/>
          </p:nvPr>
        </p:nvSpPr>
        <p:spPr>
          <a:xfrm>
            <a:off x="457200" y="1219200"/>
            <a:ext cx="8223300" cy="45195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800"/>
              </a:spcBef>
              <a:spcAft>
                <a:spcPts val="0"/>
              </a:spcAft>
              <a:buNone/>
            </a:pPr>
            <a:r>
              <a:rPr b="1" lang="en-US" sz="2400">
                <a:latin typeface="Times New Roman"/>
                <a:ea typeface="Times New Roman"/>
                <a:cs typeface="Times New Roman"/>
                <a:sym typeface="Times New Roman"/>
              </a:rPr>
              <a:t>3. Virtual - Try On</a:t>
            </a:r>
            <a:endParaRPr b="1" sz="2400">
              <a:latin typeface="Times New Roman"/>
              <a:ea typeface="Times New Roman"/>
              <a:cs typeface="Times New Roman"/>
              <a:sym typeface="Times New Roman"/>
            </a:endParaRPr>
          </a:p>
          <a:p>
            <a:pPr indent="-355600" lvl="0" marL="914400" rtl="0" algn="l">
              <a:lnSpc>
                <a:spcPct val="10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The live video stream is captured on the user side using OpenCV.</a:t>
            </a:r>
            <a:endParaRPr sz="2000">
              <a:latin typeface="Times New Roman"/>
              <a:ea typeface="Times New Roman"/>
              <a:cs typeface="Times New Roman"/>
              <a:sym typeface="Times New Roman"/>
            </a:endParaRPr>
          </a:p>
          <a:p>
            <a:pPr indent="0" lvl="0" marL="914400" rtl="0" algn="l">
              <a:lnSpc>
                <a:spcPct val="100000"/>
              </a:lnSpc>
              <a:spcBef>
                <a:spcPts val="800"/>
              </a:spcBef>
              <a:spcAft>
                <a:spcPts val="0"/>
              </a:spcAft>
              <a:buNone/>
            </a:pPr>
            <a:r>
              <a:t/>
            </a:r>
            <a:endParaRPr sz="2000">
              <a:latin typeface="Times New Roman"/>
              <a:ea typeface="Times New Roman"/>
              <a:cs typeface="Times New Roman"/>
              <a:sym typeface="Times New Roman"/>
            </a:endParaRPr>
          </a:p>
          <a:p>
            <a:pPr indent="-355600" lvl="0" marL="914400" rtl="0" algn="l">
              <a:lnSpc>
                <a:spcPct val="100000"/>
              </a:lnSpc>
              <a:spcBef>
                <a:spcPts val="800"/>
              </a:spcBef>
              <a:spcAft>
                <a:spcPts val="0"/>
              </a:spcAft>
              <a:buSzPts val="2000"/>
              <a:buFont typeface="Times New Roman"/>
              <a:buChar char="●"/>
            </a:pPr>
            <a:r>
              <a:rPr lang="en-US" sz="2000">
                <a:latin typeface="Times New Roman"/>
                <a:ea typeface="Times New Roman"/>
                <a:cs typeface="Times New Roman"/>
                <a:sym typeface="Times New Roman"/>
              </a:rPr>
              <a:t>Then all clothes to be tried on are read. </a:t>
            </a:r>
            <a:endParaRPr sz="2000">
              <a:latin typeface="Times New Roman"/>
              <a:ea typeface="Times New Roman"/>
              <a:cs typeface="Times New Roman"/>
              <a:sym typeface="Times New Roman"/>
            </a:endParaRPr>
          </a:p>
          <a:p>
            <a:pPr indent="0" lvl="0" marL="914400" rtl="0" algn="l">
              <a:lnSpc>
                <a:spcPct val="100000"/>
              </a:lnSpc>
              <a:spcBef>
                <a:spcPts val="800"/>
              </a:spcBef>
              <a:spcAft>
                <a:spcPts val="0"/>
              </a:spcAft>
              <a:buNone/>
            </a:pPr>
            <a:r>
              <a:t/>
            </a:r>
            <a:endParaRPr sz="2000">
              <a:latin typeface="Times New Roman"/>
              <a:ea typeface="Times New Roman"/>
              <a:cs typeface="Times New Roman"/>
              <a:sym typeface="Times New Roman"/>
            </a:endParaRPr>
          </a:p>
          <a:p>
            <a:pPr indent="-355600" lvl="0" marL="914400" rtl="0" algn="l">
              <a:lnSpc>
                <a:spcPct val="100000"/>
              </a:lnSpc>
              <a:spcBef>
                <a:spcPts val="800"/>
              </a:spcBef>
              <a:spcAft>
                <a:spcPts val="0"/>
              </a:spcAft>
              <a:buSzPts val="2000"/>
              <a:buFont typeface="Times New Roman"/>
              <a:buChar char="●"/>
            </a:pPr>
            <a:r>
              <a:rPr lang="en-US" sz="2000">
                <a:latin typeface="Times New Roman"/>
                <a:ea typeface="Times New Roman"/>
                <a:cs typeface="Times New Roman"/>
                <a:sym typeface="Times New Roman"/>
              </a:rPr>
              <a:t>The person in the video stream is detected using Object detection.</a:t>
            </a:r>
            <a:endParaRPr sz="2000">
              <a:latin typeface="Times New Roman"/>
              <a:ea typeface="Times New Roman"/>
              <a:cs typeface="Times New Roman"/>
              <a:sym typeface="Times New Roman"/>
            </a:endParaRPr>
          </a:p>
          <a:p>
            <a:pPr indent="0" lvl="0" marL="914400" rtl="0" algn="l">
              <a:lnSpc>
                <a:spcPct val="100000"/>
              </a:lnSpc>
              <a:spcBef>
                <a:spcPts val="800"/>
              </a:spcBef>
              <a:spcAft>
                <a:spcPts val="0"/>
              </a:spcAft>
              <a:buNone/>
            </a:pPr>
            <a:r>
              <a:t/>
            </a:r>
            <a:endParaRPr sz="2000">
              <a:latin typeface="Times New Roman"/>
              <a:ea typeface="Times New Roman"/>
              <a:cs typeface="Times New Roman"/>
              <a:sym typeface="Times New Roman"/>
            </a:endParaRPr>
          </a:p>
          <a:p>
            <a:pPr indent="-355600" lvl="0" marL="914400" rtl="0" algn="l">
              <a:lnSpc>
                <a:spcPct val="100000"/>
              </a:lnSpc>
              <a:spcBef>
                <a:spcPts val="800"/>
              </a:spcBef>
              <a:spcAft>
                <a:spcPts val="0"/>
              </a:spcAft>
              <a:buSzPts val="2000"/>
              <a:buFont typeface="Times New Roman"/>
              <a:buChar char="●"/>
            </a:pPr>
            <a:r>
              <a:rPr lang="en-US" sz="2000">
                <a:latin typeface="Times New Roman"/>
                <a:ea typeface="Times New Roman"/>
                <a:cs typeface="Times New Roman"/>
                <a:sym typeface="Times New Roman"/>
              </a:rPr>
              <a:t>Then the HoughCircles formula is used for estimating the size of the clothes for further resizing.</a:t>
            </a:r>
            <a:endParaRPr sz="2000">
              <a:latin typeface="Times New Roman"/>
              <a:ea typeface="Times New Roman"/>
              <a:cs typeface="Times New Roman"/>
              <a:sym typeface="Times New Roman"/>
            </a:endParaRPr>
          </a:p>
          <a:p>
            <a:pPr indent="0" lvl="0" marL="914400" rtl="0" algn="l">
              <a:lnSpc>
                <a:spcPct val="100000"/>
              </a:lnSpc>
              <a:spcBef>
                <a:spcPts val="800"/>
              </a:spcBef>
              <a:spcAft>
                <a:spcPts val="0"/>
              </a:spcAft>
              <a:buNone/>
            </a:pPr>
            <a:r>
              <a:t/>
            </a:r>
            <a:endParaRPr sz="2000">
              <a:latin typeface="Times New Roman"/>
              <a:ea typeface="Times New Roman"/>
              <a:cs typeface="Times New Roman"/>
              <a:sym typeface="Times New Roman"/>
            </a:endParaRPr>
          </a:p>
          <a:p>
            <a:pPr indent="-355600" lvl="0" marL="914400" rtl="0" algn="l">
              <a:lnSpc>
                <a:spcPct val="100000"/>
              </a:lnSpc>
              <a:spcBef>
                <a:spcPts val="800"/>
              </a:spcBef>
              <a:spcAft>
                <a:spcPts val="0"/>
              </a:spcAft>
              <a:buSzPts val="2000"/>
              <a:buFont typeface="Times New Roman"/>
              <a:buChar char="●"/>
            </a:pPr>
            <a:r>
              <a:rPr lang="en-US" sz="2000">
                <a:latin typeface="Times New Roman"/>
                <a:ea typeface="Times New Roman"/>
                <a:cs typeface="Times New Roman"/>
                <a:sym typeface="Times New Roman"/>
              </a:rPr>
              <a:t>The user can move back or forward to check out different clothes.</a:t>
            </a:r>
            <a:endParaRPr sz="2000">
              <a:latin typeface="Times New Roman"/>
              <a:ea typeface="Times New Roman"/>
              <a:cs typeface="Times New Roman"/>
              <a:sym typeface="Times New Roman"/>
            </a:endParaRPr>
          </a:p>
          <a:p>
            <a:pPr indent="0" lvl="0" marL="914400" rtl="0" algn="l">
              <a:lnSpc>
                <a:spcPct val="100000"/>
              </a:lnSpc>
              <a:spcBef>
                <a:spcPts val="800"/>
              </a:spcBef>
              <a:spcAft>
                <a:spcPts val="0"/>
              </a:spcAft>
              <a:buNone/>
            </a:pPr>
            <a:r>
              <a:t/>
            </a:r>
            <a:endParaRPr sz="2000">
              <a:latin typeface="Times New Roman"/>
              <a:ea typeface="Times New Roman"/>
              <a:cs typeface="Times New Roman"/>
              <a:sym typeface="Times New Roman"/>
            </a:endParaRPr>
          </a:p>
          <a:p>
            <a:pPr indent="-355600" lvl="0" marL="914400" rtl="0" algn="l">
              <a:lnSpc>
                <a:spcPct val="100000"/>
              </a:lnSpc>
              <a:spcBef>
                <a:spcPts val="800"/>
              </a:spcBef>
              <a:spcAft>
                <a:spcPts val="0"/>
              </a:spcAft>
              <a:buSzPts val="2000"/>
              <a:buFont typeface="Times New Roman"/>
              <a:buChar char="●"/>
            </a:pPr>
            <a:r>
              <a:rPr lang="en-US" sz="2000">
                <a:latin typeface="Times New Roman"/>
                <a:ea typeface="Times New Roman"/>
                <a:cs typeface="Times New Roman"/>
                <a:sym typeface="Times New Roman"/>
              </a:rPr>
              <a:t>If the user wants to save a screenshot then he/she can also do so.</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CE1"/>
        </a:solidFill>
      </p:bgPr>
    </p:bg>
    <p:spTree>
      <p:nvGrpSpPr>
        <p:cNvPr id="149" name="Shape 149"/>
        <p:cNvGrpSpPr/>
        <p:nvPr/>
      </p:nvGrpSpPr>
      <p:grpSpPr>
        <a:xfrm>
          <a:off x="0" y="0"/>
          <a:ext cx="0" cy="0"/>
          <a:chOff x="0" y="0"/>
          <a:chExt cx="0" cy="0"/>
        </a:xfrm>
      </p:grpSpPr>
      <p:sp>
        <p:nvSpPr>
          <p:cNvPr id="150" name="Google Shape;150;p21"/>
          <p:cNvSpPr txBox="1"/>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51" name="Google Shape;151;p21"/>
          <p:cNvSpPr txBox="1"/>
          <p:nvPr/>
        </p:nvSpPr>
        <p:spPr>
          <a:xfrm>
            <a:off x="457200" y="1600200"/>
            <a:ext cx="8686800" cy="4526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Calibri"/>
              <a:ea typeface="Calibri"/>
              <a:cs typeface="Calibri"/>
              <a:sym typeface="Calibri"/>
            </a:endParaRPr>
          </a:p>
        </p:txBody>
      </p:sp>
      <p:sp>
        <p:nvSpPr>
          <p:cNvPr id="152" name="Google Shape;152;p21"/>
          <p:cNvSpPr txBox="1"/>
          <p:nvPr>
            <p:ph type="title"/>
          </p:nvPr>
        </p:nvSpPr>
        <p:spPr>
          <a:xfrm>
            <a:off x="460375" y="277812"/>
            <a:ext cx="8223300" cy="1136700"/>
          </a:xfrm>
          <a:prstGeom prst="rect">
            <a:avLst/>
          </a:prstGeom>
          <a:noFill/>
          <a:ln>
            <a:noFill/>
          </a:ln>
        </p:spPr>
        <p:txBody>
          <a:bodyPr anchorCtr="0" anchor="ctr" bIns="46800" lIns="90000" spcFirstLastPara="1" rIns="90000" wrap="square" tIns="46800">
            <a:noAutofit/>
          </a:bodyPr>
          <a:lstStyle/>
          <a:p>
            <a:pPr indent="0" lvl="0" marL="0" rtl="0" algn="ctr">
              <a:spcBef>
                <a:spcPts val="0"/>
              </a:spcBef>
              <a:spcAft>
                <a:spcPts val="0"/>
              </a:spcAft>
              <a:buSzPts val="3600"/>
              <a:buNone/>
            </a:pPr>
            <a:r>
              <a:rPr b="1" lang="en-US" sz="3600">
                <a:solidFill>
                  <a:schemeClr val="dk1"/>
                </a:solidFill>
                <a:latin typeface="Times New Roman"/>
                <a:ea typeface="Times New Roman"/>
                <a:cs typeface="Times New Roman"/>
                <a:sym typeface="Times New Roman"/>
              </a:rPr>
              <a:t>Proposed Solution</a:t>
            </a:r>
            <a:endParaRPr b="1" sz="3600">
              <a:latin typeface="Times New Roman"/>
              <a:ea typeface="Times New Roman"/>
              <a:cs typeface="Times New Roman"/>
              <a:sym typeface="Times New Roman"/>
            </a:endParaRPr>
          </a:p>
        </p:txBody>
      </p:sp>
      <p:sp>
        <p:nvSpPr>
          <p:cNvPr id="153" name="Google Shape;153;p21"/>
          <p:cNvSpPr txBox="1"/>
          <p:nvPr>
            <p:ph idx="1" type="body"/>
          </p:nvPr>
        </p:nvSpPr>
        <p:spPr>
          <a:xfrm>
            <a:off x="457200" y="1524000"/>
            <a:ext cx="8223300" cy="4519500"/>
          </a:xfrm>
          <a:prstGeom prst="rect">
            <a:avLst/>
          </a:prstGeom>
          <a:noFill/>
          <a:ln>
            <a:noFill/>
          </a:ln>
        </p:spPr>
        <p:txBody>
          <a:bodyPr anchorCtr="0" anchor="t" bIns="46800" lIns="90000" spcFirstLastPara="1" rIns="90000" wrap="square" tIns="46800">
            <a:noAutofit/>
          </a:bodyPr>
          <a:lstStyle/>
          <a:p>
            <a:pPr indent="0" lvl="0" marL="0" rtl="0" algn="l">
              <a:lnSpc>
                <a:spcPct val="100000"/>
              </a:lnSpc>
              <a:spcBef>
                <a:spcPts val="800"/>
              </a:spcBef>
              <a:spcAft>
                <a:spcPts val="0"/>
              </a:spcAft>
              <a:buNone/>
            </a:pPr>
            <a:r>
              <a:rPr b="1" lang="en-US" sz="2400">
                <a:latin typeface="Times New Roman"/>
                <a:ea typeface="Times New Roman"/>
                <a:cs typeface="Times New Roman"/>
                <a:sym typeface="Times New Roman"/>
              </a:rPr>
              <a:t>4</a:t>
            </a:r>
            <a:r>
              <a:rPr b="1" lang="en-US" sz="2400">
                <a:latin typeface="Times New Roman"/>
                <a:ea typeface="Times New Roman"/>
                <a:cs typeface="Times New Roman"/>
                <a:sym typeface="Times New Roman"/>
              </a:rPr>
              <a:t>. Weather based recommendations</a:t>
            </a:r>
            <a:endParaRPr b="1" sz="2400">
              <a:latin typeface="Times New Roman"/>
              <a:ea typeface="Times New Roman"/>
              <a:cs typeface="Times New Roman"/>
              <a:sym typeface="Times New Roman"/>
            </a:endParaRPr>
          </a:p>
          <a:p>
            <a:pPr indent="-368300" lvl="0" marL="914400" rtl="0" algn="l">
              <a:lnSpc>
                <a:spcPct val="100000"/>
              </a:lnSpc>
              <a:spcBef>
                <a:spcPts val="1000"/>
              </a:spcBef>
              <a:spcAft>
                <a:spcPts val="0"/>
              </a:spcAft>
              <a:buSzPts val="2200"/>
              <a:buFont typeface="Times New Roman"/>
              <a:buChar char="●"/>
            </a:pPr>
            <a:r>
              <a:rPr b="1" lang="en-US" sz="2200">
                <a:latin typeface="Times New Roman"/>
                <a:ea typeface="Times New Roman"/>
                <a:cs typeface="Times New Roman"/>
                <a:sym typeface="Times New Roman"/>
              </a:rPr>
              <a:t>DeepFashion dataset - </a:t>
            </a:r>
            <a:r>
              <a:rPr lang="en-US" sz="2200">
                <a:latin typeface="Times New Roman"/>
                <a:ea typeface="Times New Roman"/>
                <a:cs typeface="Times New Roman"/>
                <a:sym typeface="Times New Roman"/>
              </a:rPr>
              <a:t>280K fashion images across 46 categories.</a:t>
            </a:r>
            <a:endParaRPr sz="2200">
              <a:latin typeface="Times New Roman"/>
              <a:ea typeface="Times New Roman"/>
              <a:cs typeface="Times New Roman"/>
              <a:sym typeface="Times New Roman"/>
            </a:endParaRPr>
          </a:p>
          <a:p>
            <a:pPr indent="-368300" lvl="0" marL="9144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Seasons considered - Winter, Summer, Spring, Autumn.</a:t>
            </a:r>
            <a:endParaRPr sz="2200">
              <a:latin typeface="Times New Roman"/>
              <a:ea typeface="Times New Roman"/>
              <a:cs typeface="Times New Roman"/>
              <a:sym typeface="Times New Roman"/>
            </a:endParaRPr>
          </a:p>
          <a:p>
            <a:pPr indent="-368300" lvl="0" marL="9144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For recommendations, Convolutional Neural Networks(CNN) with transfer learning from ResNet and approximate nearest neighbors algorithm is used.</a:t>
            </a:r>
            <a:endParaRPr sz="2200">
              <a:latin typeface="Times New Roman"/>
              <a:ea typeface="Times New Roman"/>
              <a:cs typeface="Times New Roman"/>
              <a:sym typeface="Times New Roman"/>
            </a:endParaRPr>
          </a:p>
          <a:p>
            <a:pPr indent="-368300" lvl="0" marL="9144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We then pass a set of season-wise images to the model for generating similar recommendations.</a:t>
            </a:r>
            <a:endParaRPr sz="2200">
              <a:latin typeface="Times New Roman"/>
              <a:ea typeface="Times New Roman"/>
              <a:cs typeface="Times New Roman"/>
              <a:sym typeface="Times New Roman"/>
            </a:endParaRPr>
          </a:p>
          <a:p>
            <a:pPr indent="-368300" lvl="0" marL="9144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Centroid embeddings will then merge all the seed images into one representation by averaging the values across all dimensions. </a:t>
            </a:r>
            <a:endParaRPr sz="2200">
              <a:latin typeface="Times New Roman"/>
              <a:ea typeface="Times New Roman"/>
              <a:cs typeface="Times New Roman"/>
              <a:sym typeface="Times New Roman"/>
            </a:endParaRPr>
          </a:p>
          <a:p>
            <a:pPr indent="-368300" lvl="0" marL="914400" rtl="0" algn="l">
              <a:lnSpc>
                <a:spcPct val="100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Finally, Approximate nearest neighbors is applied to return outfits closest to the representation.</a:t>
            </a:r>
            <a:endParaRPr sz="2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