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</p:sldIdLst>
  <p:sldSz cx="43891200" cy="32918400"/>
  <p:notesSz cx="6858000" cy="9144000"/>
  <p:embeddedFontLst>
    <p:embeddedFont>
      <p:font typeface="Amaranth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itillium Web" panose="00000500000000000000" pitchFamily="2" charset="0"/>
      <p:regular r:id="rId8"/>
      <p:bold r:id="rId9"/>
    </p:embeddedFont>
  </p:embeddedFontLst>
  <p:custDataLst>
    <p:tags r:id="rId10"/>
  </p:custDataLst>
  <p:defaultTextStyle>
    <a:defPPr>
      <a:defRPr lang="en-US"/>
    </a:defPPr>
    <a:lvl1pPr marL="0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1pPr>
    <a:lvl2pPr marL="2803989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2pPr>
    <a:lvl3pPr marL="5607979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3pPr>
    <a:lvl4pPr marL="8411968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4pPr>
    <a:lvl5pPr marL="11215957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5pPr>
    <a:lvl6pPr marL="14019947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6pPr>
    <a:lvl7pPr marL="16823936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7pPr>
    <a:lvl8pPr marL="19627924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8pPr>
    <a:lvl9pPr marL="22431915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1668" y="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tags" Target="tags/tag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1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0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0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11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1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01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823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62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43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98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99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0" y="6324600"/>
            <a:ext cx="47404018" cy="1348206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4" y="6324600"/>
            <a:ext cx="141480542" cy="1348206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78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15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1"/>
            <a:ext cx="37307521" cy="6537960"/>
          </a:xfrm>
        </p:spPr>
        <p:txBody>
          <a:bodyPr anchor="t"/>
          <a:lstStyle>
            <a:lvl1pPr algn="l">
              <a:defRPr sz="2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7"/>
            <a:ext cx="37307521" cy="7200899"/>
          </a:xfrm>
        </p:spPr>
        <p:txBody>
          <a:bodyPr anchor="b"/>
          <a:lstStyle>
            <a:lvl1pPr marL="0" indent="0">
              <a:buNone/>
              <a:defRPr sz="12300">
                <a:solidFill>
                  <a:schemeClr val="tx1">
                    <a:tint val="75000"/>
                  </a:schemeClr>
                </a:solidFill>
              </a:defRPr>
            </a:lvl1pPr>
            <a:lvl2pPr marL="2803989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2pPr>
            <a:lvl3pPr marL="5607979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3pPr>
            <a:lvl4pPr marL="841196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4pPr>
            <a:lvl5pPr marL="1121595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5pPr>
            <a:lvl6pPr marL="1401994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6pPr>
            <a:lvl7pPr marL="16823936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7pPr>
            <a:lvl8pPr marL="19627924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8pPr>
            <a:lvl9pPr marL="2243191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4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1"/>
            <a:ext cx="94442279" cy="104279700"/>
          </a:xfrm>
        </p:spPr>
        <p:txBody>
          <a:bodyPr/>
          <a:lstStyle>
            <a:lvl1pPr>
              <a:defRPr sz="17100"/>
            </a:lvl1pPr>
            <a:lvl2pPr>
              <a:defRPr sz="14700"/>
            </a:lvl2pPr>
            <a:lvl3pPr>
              <a:defRPr sz="123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1"/>
            <a:ext cx="94442279" cy="104279700"/>
          </a:xfrm>
        </p:spPr>
        <p:txBody>
          <a:bodyPr/>
          <a:lstStyle>
            <a:lvl1pPr>
              <a:defRPr sz="17100"/>
            </a:lvl1pPr>
            <a:lvl2pPr>
              <a:defRPr sz="14700"/>
            </a:lvl2pPr>
            <a:lvl3pPr>
              <a:defRPr sz="123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19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4"/>
            <a:ext cx="19392902" cy="3070859"/>
          </a:xfrm>
        </p:spPr>
        <p:txBody>
          <a:bodyPr anchor="b"/>
          <a:lstStyle>
            <a:lvl1pPr marL="0" indent="0">
              <a:buNone/>
              <a:defRPr sz="14700" b="1"/>
            </a:lvl1pPr>
            <a:lvl2pPr marL="2803989" indent="0">
              <a:buNone/>
              <a:defRPr sz="12300" b="1"/>
            </a:lvl2pPr>
            <a:lvl3pPr marL="5607979" indent="0">
              <a:buNone/>
              <a:defRPr sz="11000" b="1"/>
            </a:lvl3pPr>
            <a:lvl4pPr marL="8411968" indent="0">
              <a:buNone/>
              <a:defRPr sz="9800" b="1"/>
            </a:lvl4pPr>
            <a:lvl5pPr marL="11215957" indent="0">
              <a:buNone/>
              <a:defRPr sz="9800" b="1"/>
            </a:lvl5pPr>
            <a:lvl6pPr marL="14019947" indent="0">
              <a:buNone/>
              <a:defRPr sz="9800" b="1"/>
            </a:lvl6pPr>
            <a:lvl7pPr marL="16823936" indent="0">
              <a:buNone/>
              <a:defRPr sz="9800" b="1"/>
            </a:lvl7pPr>
            <a:lvl8pPr marL="19627924" indent="0">
              <a:buNone/>
              <a:defRPr sz="9800" b="1"/>
            </a:lvl8pPr>
            <a:lvl9pPr marL="22431915" indent="0">
              <a:buNone/>
              <a:defRPr sz="9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2" cy="18966182"/>
          </a:xfrm>
        </p:spPr>
        <p:txBody>
          <a:bodyPr/>
          <a:lstStyle>
            <a:lvl1pPr>
              <a:defRPr sz="14700"/>
            </a:lvl1pPr>
            <a:lvl2pPr>
              <a:defRPr sz="12300"/>
            </a:lvl2pPr>
            <a:lvl3pPr>
              <a:defRPr sz="110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4"/>
            <a:ext cx="19400520" cy="3070859"/>
          </a:xfrm>
        </p:spPr>
        <p:txBody>
          <a:bodyPr anchor="b"/>
          <a:lstStyle>
            <a:lvl1pPr marL="0" indent="0">
              <a:buNone/>
              <a:defRPr sz="14700" b="1"/>
            </a:lvl1pPr>
            <a:lvl2pPr marL="2803989" indent="0">
              <a:buNone/>
              <a:defRPr sz="12300" b="1"/>
            </a:lvl2pPr>
            <a:lvl3pPr marL="5607979" indent="0">
              <a:buNone/>
              <a:defRPr sz="11000" b="1"/>
            </a:lvl3pPr>
            <a:lvl4pPr marL="8411968" indent="0">
              <a:buNone/>
              <a:defRPr sz="9800" b="1"/>
            </a:lvl4pPr>
            <a:lvl5pPr marL="11215957" indent="0">
              <a:buNone/>
              <a:defRPr sz="9800" b="1"/>
            </a:lvl5pPr>
            <a:lvl6pPr marL="14019947" indent="0">
              <a:buNone/>
              <a:defRPr sz="9800" b="1"/>
            </a:lvl6pPr>
            <a:lvl7pPr marL="16823936" indent="0">
              <a:buNone/>
              <a:defRPr sz="9800" b="1"/>
            </a:lvl7pPr>
            <a:lvl8pPr marL="19627924" indent="0">
              <a:buNone/>
              <a:defRPr sz="9800" b="1"/>
            </a:lvl8pPr>
            <a:lvl9pPr marL="22431915" indent="0">
              <a:buNone/>
              <a:defRPr sz="9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1"/>
            <a:ext cx="19400520" cy="18966182"/>
          </a:xfrm>
        </p:spPr>
        <p:txBody>
          <a:bodyPr/>
          <a:lstStyle>
            <a:lvl1pPr>
              <a:defRPr sz="14700"/>
            </a:lvl1pPr>
            <a:lvl2pPr>
              <a:defRPr sz="12300"/>
            </a:lvl2pPr>
            <a:lvl3pPr>
              <a:defRPr sz="110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12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25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7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2" cy="5577840"/>
          </a:xfrm>
        </p:spPr>
        <p:txBody>
          <a:bodyPr anchor="b"/>
          <a:lstStyle>
            <a:lvl1pPr algn="l">
              <a:defRPr sz="1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4"/>
            <a:ext cx="24536400" cy="28094942"/>
          </a:xfrm>
        </p:spPr>
        <p:txBody>
          <a:bodyPr/>
          <a:lstStyle>
            <a:lvl1pPr>
              <a:defRPr sz="19700"/>
            </a:lvl1pPr>
            <a:lvl2pPr>
              <a:defRPr sz="17100"/>
            </a:lvl2pPr>
            <a:lvl3pPr>
              <a:defRPr sz="14700"/>
            </a:lvl3pPr>
            <a:lvl4pPr>
              <a:defRPr sz="12300"/>
            </a:lvl4pPr>
            <a:lvl5pPr>
              <a:defRPr sz="12300"/>
            </a:lvl5pPr>
            <a:lvl6pPr>
              <a:defRPr sz="12300"/>
            </a:lvl6pPr>
            <a:lvl7pPr>
              <a:defRPr sz="12300"/>
            </a:lvl7pPr>
            <a:lvl8pPr>
              <a:defRPr sz="12300"/>
            </a:lvl8pPr>
            <a:lvl9pPr>
              <a:defRPr sz="1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3"/>
            <a:ext cx="14439902" cy="22517102"/>
          </a:xfrm>
        </p:spPr>
        <p:txBody>
          <a:bodyPr/>
          <a:lstStyle>
            <a:lvl1pPr marL="0" indent="0">
              <a:buNone/>
              <a:defRPr sz="8600"/>
            </a:lvl1pPr>
            <a:lvl2pPr marL="2803989" indent="0">
              <a:buNone/>
              <a:defRPr sz="7400"/>
            </a:lvl2pPr>
            <a:lvl3pPr marL="5607979" indent="0">
              <a:buNone/>
              <a:defRPr sz="6100"/>
            </a:lvl3pPr>
            <a:lvl4pPr marL="8411968" indent="0">
              <a:buNone/>
              <a:defRPr sz="5500"/>
            </a:lvl4pPr>
            <a:lvl5pPr marL="11215957" indent="0">
              <a:buNone/>
              <a:defRPr sz="5500"/>
            </a:lvl5pPr>
            <a:lvl6pPr marL="14019947" indent="0">
              <a:buNone/>
              <a:defRPr sz="5500"/>
            </a:lvl6pPr>
            <a:lvl7pPr marL="16823936" indent="0">
              <a:buNone/>
              <a:defRPr sz="5500"/>
            </a:lvl7pPr>
            <a:lvl8pPr marL="19627924" indent="0">
              <a:buNone/>
              <a:defRPr sz="5500"/>
            </a:lvl8pPr>
            <a:lvl9pPr marL="22431915" indent="0">
              <a:buNone/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0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1" y="23042880"/>
            <a:ext cx="26334721" cy="2720342"/>
          </a:xfrm>
        </p:spPr>
        <p:txBody>
          <a:bodyPr anchor="b"/>
          <a:lstStyle>
            <a:lvl1pPr algn="l">
              <a:defRPr sz="1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1" y="2941320"/>
            <a:ext cx="26334721" cy="19751039"/>
          </a:xfrm>
        </p:spPr>
        <p:txBody>
          <a:bodyPr/>
          <a:lstStyle>
            <a:lvl1pPr marL="0" indent="0">
              <a:buNone/>
              <a:defRPr sz="19700"/>
            </a:lvl1pPr>
            <a:lvl2pPr marL="2803989" indent="0">
              <a:buNone/>
              <a:defRPr sz="17100"/>
            </a:lvl2pPr>
            <a:lvl3pPr marL="5607979" indent="0">
              <a:buNone/>
              <a:defRPr sz="14700"/>
            </a:lvl3pPr>
            <a:lvl4pPr marL="8411968" indent="0">
              <a:buNone/>
              <a:defRPr sz="12300"/>
            </a:lvl4pPr>
            <a:lvl5pPr marL="11215957" indent="0">
              <a:buNone/>
              <a:defRPr sz="12300"/>
            </a:lvl5pPr>
            <a:lvl6pPr marL="14019947" indent="0">
              <a:buNone/>
              <a:defRPr sz="12300"/>
            </a:lvl6pPr>
            <a:lvl7pPr marL="16823936" indent="0">
              <a:buNone/>
              <a:defRPr sz="12300"/>
            </a:lvl7pPr>
            <a:lvl8pPr marL="19627924" indent="0">
              <a:buNone/>
              <a:defRPr sz="12300"/>
            </a:lvl8pPr>
            <a:lvl9pPr marL="22431915" indent="0">
              <a:buNone/>
              <a:defRPr sz="1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1" y="25763224"/>
            <a:ext cx="26334721" cy="3863339"/>
          </a:xfrm>
        </p:spPr>
        <p:txBody>
          <a:bodyPr/>
          <a:lstStyle>
            <a:lvl1pPr marL="0" indent="0">
              <a:buNone/>
              <a:defRPr sz="8600"/>
            </a:lvl1pPr>
            <a:lvl2pPr marL="2803989" indent="0">
              <a:buNone/>
              <a:defRPr sz="7400"/>
            </a:lvl2pPr>
            <a:lvl3pPr marL="5607979" indent="0">
              <a:buNone/>
              <a:defRPr sz="6100"/>
            </a:lvl3pPr>
            <a:lvl4pPr marL="8411968" indent="0">
              <a:buNone/>
              <a:defRPr sz="5500"/>
            </a:lvl4pPr>
            <a:lvl5pPr marL="11215957" indent="0">
              <a:buNone/>
              <a:defRPr sz="5500"/>
            </a:lvl5pPr>
            <a:lvl6pPr marL="14019947" indent="0">
              <a:buNone/>
              <a:defRPr sz="5500"/>
            </a:lvl6pPr>
            <a:lvl7pPr marL="16823936" indent="0">
              <a:buNone/>
              <a:defRPr sz="5500"/>
            </a:lvl7pPr>
            <a:lvl8pPr marL="19627924" indent="0">
              <a:buNone/>
              <a:defRPr sz="5500"/>
            </a:lvl8pPr>
            <a:lvl9pPr marL="22431915" indent="0">
              <a:buNone/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03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 vert="horz" lIns="560798" tIns="280399" rIns="560798" bIns="28039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79" cy="21724621"/>
          </a:xfrm>
          <a:prstGeom prst="rect">
            <a:avLst/>
          </a:prstGeom>
        </p:spPr>
        <p:txBody>
          <a:bodyPr vert="horz" lIns="560798" tIns="280399" rIns="560798" bIns="28039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l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EBCA-7401-4C45-9EA2-96F31AFFE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ctr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r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ruminativemauve  Size: 48x36</a:t>
            </a:r>
          </a:p>
        </p:txBody>
      </p:sp>
    </p:spTree>
    <p:extLst>
      <p:ext uri="{BB962C8B-B14F-4D97-AF65-F5344CB8AC3E}">
        <p14:creationId xmlns:p14="http://schemas.microsoft.com/office/powerpoint/2010/main" val="110608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5607979" rtl="0" eaLnBrk="1" latinLnBrk="0" hangingPunct="1">
        <a:spcBef>
          <a:spcPct val="0"/>
        </a:spcBef>
        <a:buNone/>
        <a:defRPr sz="2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992" indent="-2102992" algn="l" defTabSz="5607979" rtl="0" eaLnBrk="1" latinLnBrk="0" hangingPunct="1">
        <a:spcBef>
          <a:spcPct val="20000"/>
        </a:spcBef>
        <a:buFont typeface="Arial" pitchFamily="34" charset="0"/>
        <a:buChar char="•"/>
        <a:defRPr sz="19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483" indent="-1752493" algn="l" defTabSz="5607979" rtl="0" eaLnBrk="1" latinLnBrk="0" hangingPunct="1">
        <a:spcBef>
          <a:spcPct val="20000"/>
        </a:spcBef>
        <a:buFont typeface="Arial" pitchFamily="34" charset="0"/>
        <a:buChar char="–"/>
        <a:defRPr sz="17100" kern="1200">
          <a:solidFill>
            <a:schemeClr val="tx1"/>
          </a:solidFill>
          <a:latin typeface="+mn-lt"/>
          <a:ea typeface="+mn-ea"/>
          <a:cs typeface="+mn-cs"/>
        </a:defRPr>
      </a:lvl2pPr>
      <a:lvl3pPr marL="7009973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3pPr>
      <a:lvl4pPr marL="9813963" indent="-1401995" algn="l" defTabSz="5607979" rtl="0" eaLnBrk="1" latinLnBrk="0" hangingPunct="1">
        <a:spcBef>
          <a:spcPct val="20000"/>
        </a:spcBef>
        <a:buFont typeface="Arial" pitchFamily="34" charset="0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7952" indent="-1401995" algn="l" defTabSz="5607979" rtl="0" eaLnBrk="1" latinLnBrk="0" hangingPunct="1">
        <a:spcBef>
          <a:spcPct val="20000"/>
        </a:spcBef>
        <a:buFont typeface="Arial" pitchFamily="34" charset="0"/>
        <a:buChar char="»"/>
        <a:defRPr sz="123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1941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6pPr>
      <a:lvl7pPr marL="18225931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7pPr>
      <a:lvl8pPr marL="21029919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8pPr>
      <a:lvl9pPr marL="23833910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803989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2pPr>
      <a:lvl3pPr marL="5607979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411968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5957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019947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3936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27924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431915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Pznvsj4s5567L2Y0FCkYP179a8wRl14/view?resourcekey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86FBA-4B20-48BE-B919-AEB6D0A6B028}"/>
              </a:ext>
            </a:extLst>
          </p:cNvPr>
          <p:cNvGrpSpPr/>
          <p:nvPr/>
        </p:nvGrpSpPr>
        <p:grpSpPr>
          <a:xfrm>
            <a:off x="11745906" y="16029729"/>
            <a:ext cx="21170940" cy="16431471"/>
            <a:chOff x="11477614" y="16029729"/>
            <a:chExt cx="10306968" cy="16431471"/>
          </a:xfrm>
        </p:grpSpPr>
        <p:sp>
          <p:nvSpPr>
            <p:cNvPr id="65" name="Rectangle 64"/>
            <p:cNvSpPr/>
            <p:nvPr/>
          </p:nvSpPr>
          <p:spPr>
            <a:xfrm>
              <a:off x="11762041" y="16420742"/>
              <a:ext cx="10022541" cy="160404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02271A-8E8D-41D7-9075-F9EF7A38037F}"/>
                </a:ext>
              </a:extLst>
            </p:cNvPr>
            <p:cNvSpPr/>
            <p:nvPr/>
          </p:nvSpPr>
          <p:spPr>
            <a:xfrm>
              <a:off x="11477614" y="16029729"/>
              <a:ext cx="9978583" cy="16135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BEF0ACA-30CF-4891-910F-A2FDDB969CFC}"/>
              </a:ext>
            </a:extLst>
          </p:cNvPr>
          <p:cNvGrpSpPr/>
          <p:nvPr/>
        </p:nvGrpSpPr>
        <p:grpSpPr>
          <a:xfrm>
            <a:off x="22269428" y="6117871"/>
            <a:ext cx="10296556" cy="9289790"/>
            <a:chOff x="22269428" y="5445691"/>
            <a:chExt cx="10296556" cy="27015508"/>
          </a:xfrm>
        </p:grpSpPr>
        <p:sp>
          <p:nvSpPr>
            <p:cNvPr id="68" name="Rectangle 67"/>
            <p:cNvSpPr/>
            <p:nvPr/>
          </p:nvSpPr>
          <p:spPr>
            <a:xfrm>
              <a:off x="22543444" y="5952232"/>
              <a:ext cx="10022541" cy="26508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9821F6-9316-4B17-AB7E-9528035DE257}"/>
                </a:ext>
              </a:extLst>
            </p:cNvPr>
            <p:cNvSpPr/>
            <p:nvPr/>
          </p:nvSpPr>
          <p:spPr>
            <a:xfrm>
              <a:off x="22269428" y="5445691"/>
              <a:ext cx="9978583" cy="267200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6A3F08-0BC0-4BCA-80AC-7F2DC5241070}"/>
              </a:ext>
            </a:extLst>
          </p:cNvPr>
          <p:cNvGrpSpPr/>
          <p:nvPr/>
        </p:nvGrpSpPr>
        <p:grpSpPr>
          <a:xfrm>
            <a:off x="33061244" y="6117871"/>
            <a:ext cx="10296555" cy="26343328"/>
            <a:chOff x="33061244" y="5445691"/>
            <a:chExt cx="10296555" cy="27015508"/>
          </a:xfrm>
        </p:grpSpPr>
        <p:sp>
          <p:nvSpPr>
            <p:cNvPr id="69" name="Rectangle 68"/>
            <p:cNvSpPr/>
            <p:nvPr/>
          </p:nvSpPr>
          <p:spPr>
            <a:xfrm>
              <a:off x="33335258" y="5952232"/>
              <a:ext cx="10022541" cy="26508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03983E-51FF-4B04-8FC4-0997FEEBAC99}"/>
                </a:ext>
              </a:extLst>
            </p:cNvPr>
            <p:cNvSpPr/>
            <p:nvPr/>
          </p:nvSpPr>
          <p:spPr>
            <a:xfrm>
              <a:off x="33061244" y="5445691"/>
              <a:ext cx="9978583" cy="267200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2EC205-E470-4505-86EC-21C9FB3B20AD}"/>
              </a:ext>
            </a:extLst>
          </p:cNvPr>
          <p:cNvGrpSpPr/>
          <p:nvPr/>
        </p:nvGrpSpPr>
        <p:grpSpPr>
          <a:xfrm>
            <a:off x="685799" y="16029729"/>
            <a:ext cx="10296555" cy="16431471"/>
            <a:chOff x="685799" y="16029729"/>
            <a:chExt cx="10296555" cy="16431471"/>
          </a:xfrm>
        </p:grpSpPr>
        <p:sp>
          <p:nvSpPr>
            <p:cNvPr id="64" name="Rectangle 63"/>
            <p:cNvSpPr/>
            <p:nvPr/>
          </p:nvSpPr>
          <p:spPr>
            <a:xfrm>
              <a:off x="959813" y="16420742"/>
              <a:ext cx="10022541" cy="160404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0A6A35-81A5-48B0-BD00-53BD5FD9AE6F}"/>
                </a:ext>
              </a:extLst>
            </p:cNvPr>
            <p:cNvSpPr/>
            <p:nvPr/>
          </p:nvSpPr>
          <p:spPr>
            <a:xfrm>
              <a:off x="685799" y="16029729"/>
              <a:ext cx="9978583" cy="16135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3D9C5F-17C5-4484-BB29-2B5981BDAAB5}"/>
              </a:ext>
            </a:extLst>
          </p:cNvPr>
          <p:cNvGrpSpPr/>
          <p:nvPr/>
        </p:nvGrpSpPr>
        <p:grpSpPr>
          <a:xfrm>
            <a:off x="685801" y="6117871"/>
            <a:ext cx="21098780" cy="9289790"/>
            <a:chOff x="685801" y="5445691"/>
            <a:chExt cx="21098780" cy="9961970"/>
          </a:xfrm>
        </p:grpSpPr>
        <p:sp>
          <p:nvSpPr>
            <p:cNvPr id="53" name="Rectangle 52"/>
            <p:cNvSpPr/>
            <p:nvPr/>
          </p:nvSpPr>
          <p:spPr>
            <a:xfrm>
              <a:off x="959813" y="5752283"/>
              <a:ext cx="20824769" cy="96553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9F8C9D-F26D-4848-9D04-66955C187D6D}"/>
                </a:ext>
              </a:extLst>
            </p:cNvPr>
            <p:cNvSpPr/>
            <p:nvPr/>
          </p:nvSpPr>
          <p:spPr>
            <a:xfrm>
              <a:off x="685801" y="5445691"/>
              <a:ext cx="20770396" cy="9655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83613" y="7691734"/>
            <a:ext cx="2037618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Problem:</a:t>
            </a:r>
          </a:p>
          <a:p>
            <a:pPr lvl="0"/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Parkinson’s disease (or simply Parkinson’s) is a long-term degenerative disorder of the central nervous system that mainly affects the motor system. Given that Parkinson’s is long-term, the symptoms take a very long time to fully develop. For that reason, it is necessary to diagnose early so that  specialists have a better chance of treating Parkinson’s at its earliest stages. However, unfortunately, we do not currently have a specific test to diagnose Parkinson’s. </a:t>
            </a:r>
          </a:p>
          <a:p>
            <a:pPr lvl="0"/>
            <a:endParaRPr lang="en-US" sz="4000" dirty="0">
              <a:solidFill>
                <a:schemeClr val="bg1"/>
              </a:solidFill>
              <a:latin typeface="Titillium Web" panose="00000500000000000000" pitchFamily="2" charset="0"/>
              <a:cs typeface="Times New Roman" pitchFamily="18" charset="0"/>
            </a:endParaRPr>
          </a:p>
          <a:p>
            <a:pPr lvl="0"/>
            <a:r>
              <a:rPr lang="en-US" sz="40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Our Solution:</a:t>
            </a:r>
          </a:p>
          <a:p>
            <a:pPr lvl="0"/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 The further improvement of </a:t>
            </a:r>
            <a:r>
              <a:rPr lang="en-US" sz="4000" dirty="0" err="1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ParkTest</a:t>
            </a:r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, a pre-existing framework that helps in detecting Parkinson’s symptoms early on by having users perform a series of neurological tests such as opening/closing their hands, tapping their fingers, </a:t>
            </a:r>
            <a:r>
              <a:rPr lang="en-US" sz="4000" dirty="0" err="1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etc</a:t>
            </a:r>
            <a:endParaRPr lang="en-US" sz="4000" dirty="0">
              <a:solidFill>
                <a:schemeClr val="bg1"/>
              </a:solidFill>
              <a:latin typeface="Titillium Web" panose="00000500000000000000" pitchFamily="2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85799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CF58507C-498D-43B7-8B25-E114DB6CF968}"/>
              </a:ext>
            </a:extLst>
          </p:cNvPr>
          <p:cNvSpPr txBox="1"/>
          <p:nvPr/>
        </p:nvSpPr>
        <p:spPr>
          <a:xfrm>
            <a:off x="3657600" y="590964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endParaRPr lang="en-US" sz="8500" dirty="0">
              <a:solidFill>
                <a:schemeClr val="accent1">
                  <a:lumMod val="75000"/>
                </a:schemeClr>
              </a:solidFill>
              <a:latin typeface="Amaranth" panose="02000503050000020004" pitchFamily="2" charset="0"/>
              <a:cs typeface="Times New Roman" pitchFamily="18" charset="0"/>
            </a:endParaRP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PARKTEST IMPROVEMENT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E2471C4-5166-47DE-B451-5D00AF9C9823}"/>
              </a:ext>
            </a:extLst>
          </p:cNvPr>
          <p:cNvSpPr txBox="1"/>
          <p:nvPr/>
        </p:nvSpPr>
        <p:spPr>
          <a:xfrm>
            <a:off x="3657600" y="3792495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  <a:latin typeface="Titillium Web" panose="00000500000000000000" pitchFamily="2" charset="0"/>
                <a:cs typeface="Times New Roman" pitchFamily="18" charset="0"/>
              </a:rPr>
              <a:t>Team KANGS</a:t>
            </a:r>
          </a:p>
          <a:p>
            <a:pPr algn="ctr">
              <a:defRPr/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  <a:latin typeface="Titillium Web" panose="00000500000000000000" pitchFamily="2" charset="0"/>
                <a:cs typeface="Times New Roman" pitchFamily="18" charset="0"/>
              </a:rPr>
              <a:t>University of Rochester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AAF8F2-8470-487B-BDD8-F25BC60BB8F1}"/>
              </a:ext>
            </a:extLst>
          </p:cNvPr>
          <p:cNvSpPr txBox="1"/>
          <p:nvPr/>
        </p:nvSpPr>
        <p:spPr>
          <a:xfrm>
            <a:off x="883613" y="17607304"/>
            <a:ext cx="9479587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Survey</a:t>
            </a:r>
            <a:r>
              <a:rPr lang="en-US" sz="36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Roughly 34% of participants knew someone with Parkinson’s or were personally afflicted with the disease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95% of participants graded the site navigation a 3 or higher on a scale of 1-4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Common (3+ responses) complaints with the platform included overt simplicity and the video feedback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Common recommendations included streamlining the feed and adding more neurological tasks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itillium Web" panose="00000500000000000000" pitchFamily="2" charset="0"/>
              <a:cs typeface="Times New Roman" pitchFamily="18" charset="0"/>
            </a:endParaRPr>
          </a:p>
          <a:p>
            <a:pPr lvl="0"/>
            <a:r>
              <a:rPr lang="en-US" sz="36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Interviews: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In order to educate both the patient and possible caregivers on Parkinson’s, the platform should offer a page with other resources and tools that patients may want to look into alongside general information to contextualize the disease for anyone who may not be acquainted with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 Arrange neurological tasks by degree of difficulty, the easier the task that user fails the more at risk the user is at having </a:t>
            </a:r>
            <a:r>
              <a:rPr lang="en-US" sz="3600" dirty="0" err="1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Parkinsons</a:t>
            </a:r>
            <a:r>
              <a:rPr lang="en-US" sz="3600" dirty="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 and the more encouragement they should be given to reach out to their healthcare provider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57C5BE-1048-41F4-B291-71C5FE53A785}"/>
              </a:ext>
            </a:extLst>
          </p:cNvPr>
          <p:cNvSpPr/>
          <p:nvPr/>
        </p:nvSpPr>
        <p:spPr>
          <a:xfrm>
            <a:off x="685799" y="16459200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Needfinding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maranth" panose="02000503050000020004" pitchFamily="2" charset="0"/>
              <a:cs typeface="Times New Roman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F793B-D1BC-4325-90D2-3C41AFF1B3AA}"/>
              </a:ext>
            </a:extLst>
          </p:cNvPr>
          <p:cNvSpPr/>
          <p:nvPr/>
        </p:nvSpPr>
        <p:spPr>
          <a:xfrm>
            <a:off x="11477614" y="16459200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Prototyping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43F743-50F5-4372-A02B-6828553B9EFC}"/>
              </a:ext>
            </a:extLst>
          </p:cNvPr>
          <p:cNvSpPr txBox="1"/>
          <p:nvPr/>
        </p:nvSpPr>
        <p:spPr>
          <a:xfrm>
            <a:off x="22477656" y="7691735"/>
            <a:ext cx="947958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Anisha Bhattacharya:</a:t>
            </a: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CSC Major, Class </a:t>
            </a:r>
            <a:r>
              <a:rPr lang="en-US" sz="3200" dirty="0">
                <a:solidFill>
                  <a:prstClr val="white"/>
                </a:solidFill>
                <a:latin typeface="Titillium Web" panose="00000500000000000000" pitchFamily="2" charset="0"/>
                <a:ea typeface="Calibri"/>
                <a:cs typeface="Times New Roman" pitchFamily="18" charset="0"/>
              </a:rPr>
              <a:t>of 2023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tillium Web" panose="00000500000000000000" pitchFamily="2" charset="0"/>
              <a:ea typeface="Calibri"/>
              <a:cs typeface="Times New Roman" pitchFamily="18" charset="0"/>
            </a:endParaRP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tillium Web" panose="00000500000000000000" pitchFamily="2" charset="0"/>
              <a:ea typeface="Calibri"/>
              <a:cs typeface="Times New Roman" pitchFamily="18" charset="0"/>
            </a:endParaRP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Godbless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 Chile :</a:t>
            </a: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CSC Major, Class of 2023</a:t>
            </a: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 </a:t>
            </a: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Nilsu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 Duran:</a:t>
            </a: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Titillium Web" panose="00000500000000000000" pitchFamily="2" charset="0"/>
                <a:ea typeface="Calibri"/>
                <a:cs typeface="Times New Roman" pitchFamily="18" charset="0"/>
              </a:rPr>
              <a:t>CSC Major, Class of 2023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tillium Web" panose="00000500000000000000" pitchFamily="2" charset="0"/>
              <a:ea typeface="Calibri"/>
              <a:cs typeface="Times New Roman" pitchFamily="18" charset="0"/>
            </a:endParaRP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tillium Web" panose="00000500000000000000" pitchFamily="2" charset="0"/>
              <a:ea typeface="Calibri"/>
              <a:cs typeface="Times New Roman" pitchFamily="18" charset="0"/>
            </a:endParaRP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Katherine Lentz:</a:t>
            </a: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CSC Major, Class of 2023</a:t>
            </a: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tillium Web" panose="00000500000000000000" pitchFamily="2" charset="0"/>
              <a:ea typeface="Calibri"/>
              <a:cs typeface="Times New Roman" pitchFamily="18" charset="0"/>
            </a:endParaRP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Syed Shihan:</a:t>
            </a: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CSC Major, Class of 2024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67F90F-BFE4-4FA1-B824-2A573810CC7D}"/>
              </a:ext>
            </a:extLst>
          </p:cNvPr>
          <p:cNvSpPr/>
          <p:nvPr/>
        </p:nvSpPr>
        <p:spPr>
          <a:xfrm>
            <a:off x="22279842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The Team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61CB1A-2583-4C4B-AE75-3BE9BD8DA013}"/>
              </a:ext>
            </a:extLst>
          </p:cNvPr>
          <p:cNvSpPr/>
          <p:nvPr/>
        </p:nvSpPr>
        <p:spPr>
          <a:xfrm>
            <a:off x="33076483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Tools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1784E-5D15-0824-F2C1-4BDA3EB6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977" y="21693657"/>
            <a:ext cx="20586715" cy="10611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16C986-20C5-4BA4-9B0B-8B80E8F58A69}"/>
              </a:ext>
            </a:extLst>
          </p:cNvPr>
          <p:cNvSpPr txBox="1"/>
          <p:nvPr/>
        </p:nvSpPr>
        <p:spPr>
          <a:xfrm>
            <a:off x="12183533" y="17653438"/>
            <a:ext cx="171534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Paper Prototype: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  <a:hlinkClick r:id="rId3"/>
              </a:rPr>
              <a:t>https://drive.google.com/file/d/15Pznvsj4s5567L2Y0FCkYP179a8wRl14/view?resourcekey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tillium Web" panose="00000500000000000000" pitchFamily="2" charset="0"/>
              <a:ea typeface="Calibri"/>
              <a:cs typeface="Times New Roman" pitchFamily="18" charset="0"/>
            </a:endParaRP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>
              <a:solidFill>
                <a:prstClr val="white"/>
              </a:solidFill>
              <a:latin typeface="Titillium Web" panose="00000500000000000000" pitchFamily="2" charset="0"/>
              <a:ea typeface="Calibri"/>
              <a:cs typeface="Times New Roman" pitchFamily="18" charset="0"/>
            </a:endParaRPr>
          </a:p>
          <a:p>
            <a:pPr marL="0" marR="0" lvl="0" indent="0" algn="l" defTabSz="56079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Calibri"/>
                <a:cs typeface="Times New Roman" pitchFamily="18" charset="0"/>
              </a:rPr>
              <a:t>Wireframe Prototype: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5FE03E-96D2-73D3-E7E1-D63F2B67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00" y="8992687"/>
            <a:ext cx="4384623" cy="43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Html Html5 - Free image on Pixabay">
            <a:extLst>
              <a:ext uri="{FF2B5EF4-FFF2-40B4-BE49-F238E27FC236}">
                <a16:creationId xmlns:a16="http://schemas.microsoft.com/office/drawing/2014/main" id="{3EB2FCE9-55ED-4835-612C-AC7496FF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400" y="14745996"/>
            <a:ext cx="5007918" cy="500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2C489E-B387-5B3D-4721-62685773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913" y="20157986"/>
            <a:ext cx="3883755" cy="42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533CF84-E06C-29A3-2BC4-FA54CABE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31" y="24907638"/>
            <a:ext cx="40767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97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ruminativemauv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363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Amaranth</vt:lpstr>
      <vt:lpstr>Arial</vt:lpstr>
      <vt:lpstr>Titillium Web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Syed Shihan</cp:lastModifiedBy>
  <cp:revision>45</cp:revision>
  <dcterms:created xsi:type="dcterms:W3CDTF">2012-07-09T21:51:14Z</dcterms:created>
  <dcterms:modified xsi:type="dcterms:W3CDTF">2022-12-13T00:07:14Z</dcterms:modified>
</cp:coreProperties>
</file>