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59" r:id="rId4"/>
    <p:sldId id="266" r:id="rId5"/>
    <p:sldId id="267" r:id="rId6"/>
    <p:sldId id="261" r:id="rId7"/>
    <p:sldId id="262" r:id="rId8"/>
    <p:sldId id="263" r:id="rId9"/>
    <p:sldId id="265" r:id="rId10"/>
    <p:sldId id="264" r:id="rId11"/>
    <p:sldId id="256" r:id="rId12"/>
    <p:sldId id="268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DF76-7993-A44E-90F0-5EEA10827C9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DBD5D-40E0-B340-B30F-724031AB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FEE4-330B-4656-8335-174CB68B47C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2230-CFCE-49DB-B5FA-664AACD8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58277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970" y="-56227"/>
            <a:ext cx="10515600" cy="15133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+mn-lt"/>
              </a:rPr>
            </a:br>
            <a:r>
              <a:rPr lang="en-US" dirty="0" smtClean="0">
                <a:solidFill>
                  <a:srgbClr val="00B050"/>
                </a:solidFill>
                <a:latin typeface="+mn-lt"/>
              </a:rPr>
              <a:t>          Baseball ? 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Moneyball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? Statistics?</a:t>
            </a:r>
            <a:br>
              <a:rPr lang="en-US" dirty="0" smtClean="0">
                <a:solidFill>
                  <a:srgbClr val="00B050"/>
                </a:solidFill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59780" y="4995745"/>
            <a:ext cx="10515600" cy="154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Anisha and Haritha</a:t>
            </a:r>
            <a:br>
              <a:rPr lang="en-US" sz="3200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Stattleship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xCase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 algn="ctr"/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Level Core</a:t>
            </a:r>
            <a:br>
              <a:rPr lang="en-US" sz="2000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Sillicon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Valley Cohort </a:t>
            </a:r>
            <a:br>
              <a:rPr lang="en-US" sz="2000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55" y="1030288"/>
            <a:ext cx="7707489" cy="3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61" y="0"/>
            <a:ext cx="8129162" cy="63517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1866" y="322402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Model v1.0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01" y="2046419"/>
            <a:ext cx="4125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PerformanceAnalytics</a:t>
            </a:r>
            <a:r>
              <a:rPr lang="en-US" b="1" dirty="0" smtClean="0"/>
              <a:t>")</a:t>
            </a:r>
          </a:p>
          <a:p>
            <a:endParaRPr lang="en-US" b="1" dirty="0"/>
          </a:p>
          <a:p>
            <a:r>
              <a:rPr lang="en-US" b="1" dirty="0"/>
              <a:t>library(</a:t>
            </a:r>
            <a:r>
              <a:rPr lang="en-US" b="1" dirty="0" err="1"/>
              <a:t>PerformanceAnalytics</a:t>
            </a:r>
            <a:r>
              <a:rPr lang="en-US" b="1" dirty="0"/>
              <a:t>) </a:t>
            </a:r>
          </a:p>
          <a:p>
            <a:endParaRPr lang="en-US" b="1" dirty="0" smtClean="0"/>
          </a:p>
          <a:p>
            <a:r>
              <a:rPr lang="en-US" b="1" dirty="0" err="1" smtClean="0"/>
              <a:t>chart.Correlation</a:t>
            </a:r>
            <a:r>
              <a:rPr lang="en-US" b="1" dirty="0" smtClean="0"/>
              <a:t>(stats)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3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/>
          <a:stretch/>
        </p:blipFill>
        <p:spPr>
          <a:xfrm>
            <a:off x="1119115" y="615579"/>
            <a:ext cx="5384659" cy="388200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0296" r="4396" b="10522"/>
          <a:stretch/>
        </p:blipFill>
        <p:spPr bwMode="auto">
          <a:xfrm>
            <a:off x="7130496" y="136308"/>
            <a:ext cx="4876149" cy="3272098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  <a:headEnd/>
            <a:tailEnd/>
          </a:ln>
          <a:ex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10296" r="3253" b="10522"/>
          <a:stretch/>
        </p:blipFill>
        <p:spPr bwMode="auto">
          <a:xfrm>
            <a:off x="7130496" y="3509964"/>
            <a:ext cx="4846412" cy="289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87654" y="12323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Model v1.0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0478" y="4173440"/>
            <a:ext cx="646770" cy="25647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796340" y="4144725"/>
            <a:ext cx="646771" cy="25647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04228" y="4674522"/>
            <a:ext cx="4899546" cy="1350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 p value &lt; default level of significance 0.05, there is no evidence to accept the null hypothesis that all </a:t>
            </a:r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β’s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 equal to zero. The R square of 66% is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decent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explain the variation of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 % due to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predictor variables.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59670" y="2904565"/>
            <a:ext cx="6992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9190" y="3056965"/>
            <a:ext cx="6992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4" y="184937"/>
            <a:ext cx="43879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Model  v1.0</a:t>
            </a:r>
            <a:endParaRPr lang="en-US" sz="4000" b="1" dirty="0">
              <a:solidFill>
                <a:schemeClr val="accent6"/>
              </a:solidFill>
            </a:endParaRPr>
          </a:p>
          <a:p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Introducing two more variables </a:t>
            </a: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Batting Average (BA)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mr-IN" dirty="0"/>
              <a:t>–</a:t>
            </a:r>
            <a:r>
              <a:rPr lang="en-US" dirty="0"/>
              <a:t> Percentage </a:t>
            </a:r>
            <a:r>
              <a:rPr lang="en-US" dirty="0" smtClean="0"/>
              <a:t>of time, a </a:t>
            </a:r>
            <a:r>
              <a:rPr lang="en-US" dirty="0" smtClean="0"/>
              <a:t>player </a:t>
            </a:r>
            <a:r>
              <a:rPr lang="en-US" dirty="0" smtClean="0"/>
              <a:t>scores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hit when at </a:t>
            </a:r>
            <a:r>
              <a:rPr lang="en-US" dirty="0"/>
              <a:t>bat vs recording </a:t>
            </a:r>
            <a:r>
              <a:rPr lang="en-US" dirty="0" smtClean="0"/>
              <a:t>an </a:t>
            </a:r>
            <a:r>
              <a:rPr lang="en-US" dirty="0"/>
              <a:t>out</a:t>
            </a: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Fielding Independent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Pitching (FIP)</a:t>
            </a:r>
          </a:p>
          <a:p>
            <a:r>
              <a:rPr lang="en-US" dirty="0" smtClean="0"/>
              <a:t>     - Measures the pitcher performance</a:t>
            </a:r>
          </a:p>
          <a:p>
            <a:r>
              <a:rPr lang="en-US" dirty="0" smtClean="0"/>
              <a:t> events </a:t>
            </a:r>
            <a:r>
              <a:rPr lang="en-US" dirty="0"/>
              <a:t>that are directly under a </a:t>
            </a:r>
            <a:r>
              <a:rPr lang="en-US" dirty="0" smtClean="0"/>
              <a:t>pitcher's</a:t>
            </a:r>
          </a:p>
          <a:p>
            <a:r>
              <a:rPr lang="en-US" dirty="0" smtClean="0"/>
              <a:t> </a:t>
            </a:r>
            <a:r>
              <a:rPr lang="en-US" dirty="0"/>
              <a:t>control: </a:t>
            </a:r>
            <a:r>
              <a:rPr lang="en-US" i="1" dirty="0"/>
              <a:t>strikeouts</a:t>
            </a:r>
            <a:r>
              <a:rPr lang="en-US" dirty="0"/>
              <a:t>, </a:t>
            </a:r>
            <a:r>
              <a:rPr lang="en-US" i="1" dirty="0"/>
              <a:t>walks</a:t>
            </a:r>
            <a:r>
              <a:rPr lang="en-US" dirty="0"/>
              <a:t>, and </a:t>
            </a:r>
            <a:r>
              <a:rPr lang="en-US" i="1" dirty="0"/>
              <a:t>home </a:t>
            </a:r>
            <a:r>
              <a:rPr lang="en-US" i="1" dirty="0" smtClean="0"/>
              <a:t>runs</a:t>
            </a:r>
            <a:r>
              <a:rPr lang="en-US" dirty="0"/>
              <a:t> </a:t>
            </a:r>
            <a:r>
              <a:rPr lang="en-US" dirty="0" smtClean="0"/>
              <a:t>included in terms of weights.</a:t>
            </a:r>
            <a:endParaRPr lang="en-US" b="1" dirty="0">
              <a:solidFill>
                <a:schemeClr val="accent6"/>
              </a:solidFill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26" y="0"/>
            <a:ext cx="8032074" cy="62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032794"/>
            <a:ext cx="4978400" cy="3937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316" cy="68638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t="10558" r="6860" b="11748"/>
          <a:stretch/>
        </p:blipFill>
        <p:spPr bwMode="auto">
          <a:xfrm>
            <a:off x="7337658" y="299572"/>
            <a:ext cx="4616559" cy="324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10481" r="4153" b="11758"/>
          <a:stretch/>
        </p:blipFill>
        <p:spPr bwMode="auto">
          <a:xfrm>
            <a:off x="7420476" y="3566963"/>
            <a:ext cx="4719848" cy="329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9095" y="66469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Model v2.0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4288"/>
          <a:stretch/>
        </p:blipFill>
        <p:spPr>
          <a:xfrm>
            <a:off x="790189" y="1361827"/>
            <a:ext cx="4795023" cy="370293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11512" y="4516243"/>
            <a:ext cx="646770" cy="25647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148204" y="4516242"/>
            <a:ext cx="646771" cy="25647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41946" y="1665027"/>
            <a:ext cx="9316872" cy="3248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Interpretation: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value is almost equal to zero. There is no evidence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accept the null hypothesis that all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β’s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equal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i.e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there is a significant relationship b/w winning % and team’s predictor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model improvement r square gives 78% ,which would be considered as a good fit and the correlation coefficient r is 0.88 which shows there is strong relationship b/w the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winning % and team’s predictor variables.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Even though each variable doesn’t show significant correlation to the team’s winning %, this is not surprising since the team’s success is dependent on execution of all the fundamentals of the baseball.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0598" y="10414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  <a:latin typeface="+mn-lt"/>
              </a:rPr>
              <a:t>Sabermetrics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9053" y="1731240"/>
            <a:ext cx="5793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Science of Sports through Statistical Analysis.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595581" y="1269733"/>
            <a:ext cx="191069" cy="3370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08837" y="3215525"/>
            <a:ext cx="3780429" cy="2088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To Understand the team winning edge and the performances of the Players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79649" y="3215524"/>
            <a:ext cx="3780429" cy="2088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To Evaluate the Metrics that maximizes winning potential, market inefficiencies and creates internal organizational process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6940" y="2585514"/>
            <a:ext cx="202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Micro Level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80834" y="2585514"/>
            <a:ext cx="202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Macro Level</a:t>
            </a:r>
            <a:endParaRPr lang="en-US" sz="28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307037" y="2235200"/>
            <a:ext cx="1511617" cy="522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73756" y="2235200"/>
            <a:ext cx="1567677" cy="52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58277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777086"/>
            <a:ext cx="9554737" cy="85585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Goal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endParaRPr lang="en-US" sz="5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499840" y="1205013"/>
            <a:ext cx="114420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Assess </a:t>
            </a:r>
            <a:r>
              <a:rPr lang="en-US" dirty="0"/>
              <a:t>the influence of offensive and defensive statistics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probability of winning a baseball game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balanced </a:t>
            </a:r>
            <a:r>
              <a:rPr lang="en-US" dirty="0" smtClean="0"/>
              <a:t>model to </a:t>
            </a:r>
            <a:r>
              <a:rPr lang="en-US" dirty="0"/>
              <a:t>predict upcoming league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performance </a:t>
            </a:r>
            <a:r>
              <a:rPr lang="en-US" dirty="0"/>
              <a:t>of the teams</a:t>
            </a: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839788" y="1951463"/>
            <a:ext cx="3932237" cy="39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86564" y="2279189"/>
            <a:ext cx="409433" cy="19106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6564" y="3540210"/>
            <a:ext cx="409433" cy="19106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58277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82569"/>
            <a:ext cx="9814932" cy="9890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+mn-lt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Methodology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839788" y="1951463"/>
            <a:ext cx="3932237" cy="39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281" y="1517650"/>
            <a:ext cx="1124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Extracting baseball season 2016 data </a:t>
            </a:r>
            <a:r>
              <a:rPr lang="en-US" dirty="0"/>
              <a:t>from Stattleship API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Exploring the data using descriptive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Choosing and computing the appropriate metrics to assess team 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Building and improving the Statistical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32468" y="1660591"/>
            <a:ext cx="409433" cy="19106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5826" y="2668873"/>
            <a:ext cx="409433" cy="19106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41443" y="3754450"/>
            <a:ext cx="409433" cy="19106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6676" y="5097045"/>
            <a:ext cx="409433" cy="19106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493"/>
            <a:ext cx="12192000" cy="536850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573436" y="759418"/>
            <a:ext cx="11174278" cy="5455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Wins Percentage – Response variable, wins/games played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Predictors/Independent Variables: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Offence Statistics: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On Base Percentage </a:t>
            </a:r>
            <a:r>
              <a:rPr lang="mr-IN" sz="1800" dirty="0" smtClean="0"/>
              <a:t>–</a:t>
            </a:r>
            <a:r>
              <a:rPr lang="en-US" sz="1800" dirty="0" smtClean="0"/>
              <a:t> Percentage of time the player reached base when up to bat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Slugging Percentage </a:t>
            </a:r>
            <a:r>
              <a:rPr lang="mr-IN" sz="1800" dirty="0" smtClean="0"/>
              <a:t>–</a:t>
            </a:r>
            <a:r>
              <a:rPr lang="en-US" sz="1800" dirty="0" smtClean="0"/>
              <a:t> measure of power of the batter. Total bases/At bats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Stolen Bases  - Measures the teams ability to utilize its speed and base running skill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Defensive Statistics: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Fielding Percentage – percentage of quality fielding and throwing handled without an error.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K/9IP </a:t>
            </a:r>
            <a:r>
              <a:rPr lang="mr-IN" sz="1800" dirty="0" smtClean="0"/>
              <a:t>–</a:t>
            </a:r>
            <a:r>
              <a:rPr lang="en-US" sz="1800" dirty="0" smtClean="0"/>
              <a:t> Average </a:t>
            </a:r>
            <a:r>
              <a:rPr lang="en-US" sz="1800" dirty="0" err="1" smtClean="0"/>
              <a:t>no.of</a:t>
            </a:r>
            <a:r>
              <a:rPr lang="en-US" sz="1800" dirty="0" smtClean="0"/>
              <a:t> strike outs per </a:t>
            </a:r>
            <a:r>
              <a:rPr lang="en-US" sz="1800" dirty="0" err="1" smtClean="0"/>
              <a:t>std</a:t>
            </a:r>
            <a:r>
              <a:rPr lang="en-US" sz="1800" dirty="0" smtClean="0"/>
              <a:t> 9 inning game .Evaluates the team’s pitching ability.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Whip </a:t>
            </a:r>
            <a:r>
              <a:rPr lang="mr-IN" sz="1800" dirty="0" smtClean="0"/>
              <a:t>–</a:t>
            </a:r>
            <a:r>
              <a:rPr lang="en-US" sz="1800" dirty="0" smtClean="0"/>
              <a:t> pitching metric, measures how successful the pitchers are keeping the opposing batter off base.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Salary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Payroll Amount : Teams Budget of the Players.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endParaRPr lang="en-US" sz="2400" dirty="0" smtClean="0"/>
          </a:p>
          <a:p>
            <a:pPr marL="514350" indent="-514350">
              <a:lnSpc>
                <a:spcPct val="150000"/>
              </a:lnSpc>
              <a:buAutoNum type="alphaLcPeriod"/>
            </a:pPr>
            <a:endParaRPr lang="en-US" sz="2400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1114191" y="29443"/>
            <a:ext cx="9814932" cy="989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+mn-lt"/>
              </a:rPr>
            </a:br>
            <a:r>
              <a:rPr lang="en-US" sz="8900" b="1" dirty="0" smtClean="0">
                <a:solidFill>
                  <a:srgbClr val="00B050"/>
                </a:solidFill>
                <a:latin typeface="+mn-lt"/>
              </a:rPr>
              <a:t>Metrics used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+mn-lt"/>
              </a:rPr>
            </a:b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9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68" y="3098042"/>
            <a:ext cx="4147472" cy="3396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8" y="1050941"/>
            <a:ext cx="3817709" cy="312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96" y="756910"/>
            <a:ext cx="3807926" cy="3118505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853068" y="262404"/>
            <a:ext cx="9814932" cy="989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900" b="1" dirty="0" smtClean="0">
                <a:solidFill>
                  <a:srgbClr val="00B050"/>
                </a:solidFill>
                <a:latin typeface="+mn-lt"/>
              </a:rPr>
              <a:t>Exploring the Data  </a:t>
            </a:r>
            <a:r>
              <a:rPr lang="en-US" sz="13300" dirty="0" smtClean="0">
                <a:latin typeface="+mn-lt"/>
              </a:rPr>
              <a:t/>
            </a:r>
            <a:br>
              <a:rPr lang="en-US" sz="13300" dirty="0" smtClean="0">
                <a:latin typeface="+mn-lt"/>
              </a:rPr>
            </a:br>
            <a:r>
              <a:rPr lang="en-US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dirty="0" smtClean="0">
                <a:solidFill>
                  <a:srgbClr val="00B050"/>
                </a:solidFill>
                <a:latin typeface="+mn-lt"/>
              </a:rPr>
            </a:b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5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1447" y="374364"/>
            <a:ext cx="4060258" cy="3254947"/>
            <a:chOff x="57999" y="792802"/>
            <a:chExt cx="2997908" cy="269223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5"/>
            <a:stretch/>
          </p:blipFill>
          <p:spPr>
            <a:xfrm>
              <a:off x="57999" y="1126784"/>
              <a:ext cx="2997908" cy="23582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04806" y="792802"/>
              <a:ext cx="1676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On Base Percentage</a:t>
              </a:r>
              <a:endParaRPr lang="en-US" sz="14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93" y="3584536"/>
            <a:ext cx="1911691" cy="256666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634911" y="432611"/>
            <a:ext cx="4045868" cy="3123389"/>
            <a:chOff x="7663771" y="602987"/>
            <a:chExt cx="3004229" cy="28833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3771" y="949277"/>
              <a:ext cx="3004229" cy="253705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703865" y="602987"/>
              <a:ext cx="1676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Slugging Percentage</a:t>
              </a:r>
              <a:endParaRPr lang="en-US" sz="14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23518" y="3006665"/>
            <a:ext cx="4136623" cy="3343395"/>
            <a:chOff x="8245926" y="3624980"/>
            <a:chExt cx="3037837" cy="2715025"/>
          </a:xfrm>
        </p:grpSpPr>
        <p:sp>
          <p:nvSpPr>
            <p:cNvPr id="24" name="TextBox 23"/>
            <p:cNvSpPr txBox="1"/>
            <p:nvPr/>
          </p:nvSpPr>
          <p:spPr>
            <a:xfrm>
              <a:off x="9593925" y="3624980"/>
              <a:ext cx="643494" cy="24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WHIP</a:t>
              </a:r>
              <a:endParaRPr lang="en-US" sz="1400" b="1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45926" y="3932757"/>
              <a:ext cx="3037837" cy="2407248"/>
            </a:xfrm>
            <a:prstGeom prst="rect">
              <a:avLst/>
            </a:prstGeom>
          </p:spPr>
        </p:pic>
      </p:grpSp>
      <p:sp>
        <p:nvSpPr>
          <p:cNvPr id="26" name="Title 4"/>
          <p:cNvSpPr txBox="1">
            <a:spLocks/>
          </p:cNvSpPr>
          <p:nvPr/>
        </p:nvSpPr>
        <p:spPr>
          <a:xfrm>
            <a:off x="1175940" y="415560"/>
            <a:ext cx="9554737" cy="1515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 smtClean="0">
              <a:solidFill>
                <a:srgbClr val="00B050"/>
              </a:solidFill>
              <a:latin typeface="+mn-lt"/>
            </a:endParaRPr>
          </a:p>
          <a:p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endParaRPr lang="en-US" sz="4000" b="1" dirty="0" smtClean="0">
              <a:solidFill>
                <a:srgbClr val="00B050"/>
              </a:solidFill>
              <a:latin typeface="+mn-lt"/>
            </a:endParaRPr>
          </a:p>
          <a:p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endParaRPr lang="en-US" sz="4000" b="1" dirty="0" smtClean="0">
              <a:solidFill>
                <a:srgbClr val="00B050"/>
              </a:solidFill>
              <a:latin typeface="+mn-lt"/>
            </a:endParaRPr>
          </a:p>
          <a:p>
            <a:endParaRPr lang="en-US" sz="4000" b="1" dirty="0">
              <a:solidFill>
                <a:srgbClr val="00B050"/>
              </a:solidFill>
              <a:latin typeface="+mn-lt"/>
            </a:endParaRPr>
          </a:p>
          <a:p>
            <a:endParaRPr lang="en-US" sz="4000" b="1" dirty="0" smtClean="0">
              <a:solidFill>
                <a:srgbClr val="00B050"/>
              </a:solidFill>
              <a:latin typeface="+mn-lt"/>
            </a:endParaRPr>
          </a:p>
          <a:p>
            <a:r>
              <a:rPr lang="en-US" sz="4000" b="1" dirty="0" err="1">
                <a:solidFill>
                  <a:srgbClr val="00B050"/>
                </a:solidFill>
                <a:latin typeface="+mn-lt"/>
              </a:rPr>
              <a:t>w</a:t>
            </a:r>
            <a:r>
              <a:rPr lang="en-US" sz="4000" b="1" dirty="0" err="1" smtClean="0">
                <a:solidFill>
                  <a:srgbClr val="00B050"/>
                </a:solidFill>
                <a:latin typeface="+mn-lt"/>
              </a:rPr>
              <a:t>ins_prob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sz="4000" b="1" dirty="0" smtClean="0">
                <a:solidFill>
                  <a:srgbClr val="00B050"/>
                </a:solidFill>
                <a:latin typeface="+mn-lt"/>
              </a:rPr>
            </a:b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vs </a:t>
            </a:r>
            <a:r>
              <a:rPr lang="en-US" sz="4000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n-US" sz="4000" dirty="0" smtClean="0">
                <a:solidFill>
                  <a:srgbClr val="00B050"/>
                </a:solidFill>
                <a:latin typeface="+mn-lt"/>
              </a:rPr>
            </a:b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9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138"/>
            <a:ext cx="12192000" cy="6394862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29334" y="161663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03610" y="1416204"/>
          <a:ext cx="9801923" cy="410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89"/>
                <a:gridCol w="1298546"/>
                <a:gridCol w="1494025"/>
                <a:gridCol w="1619691"/>
                <a:gridCol w="1591764"/>
                <a:gridCol w="1144954"/>
                <a:gridCol w="1144954"/>
              </a:tblGrid>
              <a:tr h="712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Wins%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On Base%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Slugging 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Fielding%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K9/IP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WHIP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0581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8.554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81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8.512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810">
                <a:tc>
                  <a:txBody>
                    <a:bodyPr/>
                    <a:lstStyle/>
                    <a:p>
                      <a:r>
                        <a:rPr lang="en-US" dirty="0" smtClean="0"/>
                        <a:t>SE Mean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81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902">
                <a:tc>
                  <a:txBody>
                    <a:bodyPr/>
                    <a:lstStyle/>
                    <a:p>
                      <a:r>
                        <a:rPr lang="en-US" dirty="0" smtClean="0"/>
                        <a:t>Std.Deviation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902">
                <a:tc>
                  <a:txBody>
                    <a:bodyPr/>
                    <a:lstStyle/>
                    <a:p>
                      <a:r>
                        <a:rPr lang="en-US" dirty="0" smtClean="0"/>
                        <a:t>Coef.Variation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D1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21956" y="346448"/>
            <a:ext cx="453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Descriptive statistics</a:t>
            </a:r>
            <a:endParaRPr lang="en-US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602"/>
            <a:ext cx="12192000" cy="657139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573207" y="1114247"/>
            <a:ext cx="10017456" cy="3995253"/>
          </a:xfrm>
        </p:spPr>
        <p:txBody>
          <a:bodyPr/>
          <a:lstStyle/>
          <a:p>
            <a:r>
              <a:rPr lang="en-US" sz="2000" b="1" dirty="0"/>
              <a:t>H0</a:t>
            </a:r>
            <a:r>
              <a:rPr lang="en-US" sz="2000" dirty="0" smtClean="0"/>
              <a:t> : There is no significant prediction of winning percentage by predictor/response variables</a:t>
            </a:r>
          </a:p>
          <a:p>
            <a:r>
              <a:rPr lang="pt-BR" sz="2000" b="1" dirty="0" smtClean="0"/>
              <a:t>H0 </a:t>
            </a:r>
            <a:r>
              <a:rPr lang="pt-BR" sz="2000" b="1" dirty="0"/>
              <a:t>: </a:t>
            </a:r>
            <a:r>
              <a:rPr lang="pt-BR" sz="2000" b="1" dirty="0" smtClean="0"/>
              <a:t>β </a:t>
            </a:r>
            <a:r>
              <a:rPr lang="pt-BR" sz="2000" b="1" dirty="0"/>
              <a:t>1 = β 2 =…= β </a:t>
            </a:r>
            <a:r>
              <a:rPr lang="pt-BR" sz="2000" b="1" dirty="0" smtClean="0"/>
              <a:t>7 </a:t>
            </a:r>
            <a:r>
              <a:rPr lang="pt-BR" sz="2000" b="1" dirty="0"/>
              <a:t>= 0</a:t>
            </a:r>
            <a:endParaRPr lang="en-US" sz="2000" b="1" dirty="0" smtClean="0"/>
          </a:p>
          <a:p>
            <a:r>
              <a:rPr lang="en-US" sz="2000" b="1" dirty="0" smtClean="0"/>
              <a:t>H1: </a:t>
            </a:r>
            <a:r>
              <a:rPr lang="en-US" sz="2000" dirty="0"/>
              <a:t>There is </a:t>
            </a:r>
            <a:r>
              <a:rPr lang="en-US" sz="2000" dirty="0" smtClean="0"/>
              <a:t>significant </a:t>
            </a:r>
            <a:r>
              <a:rPr lang="en-US" sz="2000" dirty="0"/>
              <a:t>prediction of winning percentage by predictor/response variables </a:t>
            </a:r>
          </a:p>
          <a:p>
            <a:r>
              <a:rPr lang="en-US" sz="2000" b="1" dirty="0" smtClean="0"/>
              <a:t>H1 : </a:t>
            </a:r>
            <a:r>
              <a:rPr lang="pt-BR" sz="2000" b="1" dirty="0"/>
              <a:t>β</a:t>
            </a:r>
            <a:r>
              <a:rPr lang="en-US" sz="2000" b="1" dirty="0" smtClean="0"/>
              <a:t> ≠ 0  for at least one </a:t>
            </a:r>
            <a:r>
              <a:rPr lang="pt-BR" sz="2000" b="1" dirty="0" smtClean="0"/>
              <a:t>β’s</a:t>
            </a:r>
          </a:p>
          <a:p>
            <a:endParaRPr lang="pt-BR" sz="2000" b="1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714440" y="1"/>
            <a:ext cx="3288788" cy="759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B050"/>
                </a:solidFill>
                <a:latin typeface="+mn-lt"/>
              </a:rPr>
              <a:t>Hypotheses</a:t>
            </a:r>
            <a:endParaRPr lang="en-US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573207" y="3240963"/>
            <a:ext cx="9460221" cy="249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50"/>
                </a:solidFill>
                <a:latin typeface="+mn-lt"/>
              </a:rPr>
              <a:t>         Assumptions </a:t>
            </a:r>
            <a:r>
              <a:rPr lang="en-US" sz="2800" b="1" dirty="0" smtClean="0">
                <a:solidFill>
                  <a:srgbClr val="00B050"/>
                </a:solidFill>
                <a:latin typeface="+mn-lt"/>
              </a:rPr>
              <a:t>of the Model: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Independence </a:t>
            </a:r>
          </a:p>
          <a:p>
            <a:pPr lvl="1"/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2.Homoscadacity of Variance</a:t>
            </a:r>
          </a:p>
          <a:p>
            <a:pPr lvl="1"/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3.Normality </a:t>
            </a:r>
          </a:p>
          <a:p>
            <a:pPr lvl="1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4.Linearity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550</Words>
  <Application>Microsoft Macintosh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           Baseball ? Moneyball? Statistics?  </vt:lpstr>
      <vt:lpstr>Sabermetrics    </vt:lpstr>
      <vt:lpstr>Goal  </vt:lpstr>
      <vt:lpstr> Methodology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Microsoft Office User</cp:lastModifiedBy>
  <cp:revision>28</cp:revision>
  <dcterms:created xsi:type="dcterms:W3CDTF">2017-02-21T06:55:09Z</dcterms:created>
  <dcterms:modified xsi:type="dcterms:W3CDTF">2017-02-22T18:32:35Z</dcterms:modified>
</cp:coreProperties>
</file>