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6"/>
  </p:notesMasterIdLst>
  <p:sldIdLst>
    <p:sldId id="957" r:id="rId2"/>
    <p:sldId id="945" r:id="rId3"/>
    <p:sldId id="258" r:id="rId4"/>
    <p:sldId id="260" r:id="rId5"/>
    <p:sldId id="259" r:id="rId6"/>
    <p:sldId id="284" r:id="rId7"/>
    <p:sldId id="282" r:id="rId8"/>
    <p:sldId id="292" r:id="rId9"/>
    <p:sldId id="959" r:id="rId10"/>
    <p:sldId id="975" r:id="rId11"/>
    <p:sldId id="961" r:id="rId12"/>
    <p:sldId id="960" r:id="rId13"/>
    <p:sldId id="962" r:id="rId14"/>
    <p:sldId id="963" r:id="rId15"/>
    <p:sldId id="944" r:id="rId16"/>
    <p:sldId id="964" r:id="rId17"/>
    <p:sldId id="943" r:id="rId18"/>
    <p:sldId id="951" r:id="rId19"/>
    <p:sldId id="950" r:id="rId20"/>
    <p:sldId id="965" r:id="rId21"/>
    <p:sldId id="966" r:id="rId22"/>
    <p:sldId id="952" r:id="rId23"/>
    <p:sldId id="954" r:id="rId24"/>
    <p:sldId id="953" r:id="rId25"/>
    <p:sldId id="947" r:id="rId26"/>
    <p:sldId id="973" r:id="rId27"/>
    <p:sldId id="956" r:id="rId28"/>
    <p:sldId id="967" r:id="rId29"/>
    <p:sldId id="968" r:id="rId30"/>
    <p:sldId id="969" r:id="rId31"/>
    <p:sldId id="974" r:id="rId32"/>
    <p:sldId id="970" r:id="rId33"/>
    <p:sldId id="971" r:id="rId34"/>
    <p:sldId id="972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CC"/>
    <a:srgbClr val="66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/>
    <p:restoredTop sz="98941" autoAdjust="0"/>
  </p:normalViewPr>
  <p:slideViewPr>
    <p:cSldViewPr>
      <p:cViewPr varScale="1">
        <p:scale>
          <a:sx n="170" d="100"/>
          <a:sy n="170" d="100"/>
        </p:scale>
        <p:origin x="20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8C1DE9FF-2266-1D45-8D59-8156206B2F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66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First, lets understand how the current F training works.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FL setup there is one master/server node and several client nodes (mostly edge devices like mobile phone).</a:t>
            </a:r>
          </a:p>
          <a:p>
            <a:r>
              <a:rPr lang="en-US" dirty="0">
                <a:cs typeface="Calibri"/>
              </a:rPr>
              <a:t>The data resides on the clients and is not visible to the server.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47F72-A2DC-44F1-B4BC-54DC41B1C2E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select coordinates proportional to probability and not just take Top-k  ?</a:t>
            </a:r>
          </a:p>
          <a:p>
            <a:endParaRPr lang="en-US" dirty="0"/>
          </a:p>
          <a:p>
            <a:r>
              <a:rPr lang="en-US" dirty="0"/>
              <a:t>They are approximately equivalent. Sort + Top k =&gt; O(d log d + 1) vs sampling based on norm distribution (Norm of dim </a:t>
            </a:r>
            <a:r>
              <a:rPr lang="en-US" dirty="0" err="1"/>
              <a:t>i</a:t>
            </a:r>
            <a:r>
              <a:rPr lang="en-US" dirty="0"/>
              <a:t> / total Norm).  This is O(d).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DE9FF-2266-1D45-8D59-8156206B2F9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select coordinates proportional to probability and not just take Top-k  ?</a:t>
            </a:r>
          </a:p>
          <a:p>
            <a:endParaRPr lang="en-US" dirty="0"/>
          </a:p>
          <a:p>
            <a:r>
              <a:rPr lang="en-US" dirty="0"/>
              <a:t>They are approximately equivalent. Sort + Top k =&gt; O(d log d + 1) vs sampling based on norm distribution (Norm of dim </a:t>
            </a:r>
            <a:r>
              <a:rPr lang="en-US" dirty="0" err="1"/>
              <a:t>i</a:t>
            </a:r>
            <a:r>
              <a:rPr lang="en-US" dirty="0"/>
              <a:t> / total Norm).  This is O(d).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DE9FF-2266-1D45-8D59-8156206B2F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7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select coordinates proportional to probability and not just take Top-k  ?</a:t>
            </a:r>
          </a:p>
          <a:p>
            <a:endParaRPr lang="en-US" dirty="0"/>
          </a:p>
          <a:p>
            <a:r>
              <a:rPr lang="en-US" dirty="0"/>
              <a:t>They are approximately equivalent. Sort + Top k =&gt; O(d log d + 1) vs sampling based on norm distribution (Norm of dim </a:t>
            </a:r>
            <a:r>
              <a:rPr lang="en-US" dirty="0" err="1"/>
              <a:t>i</a:t>
            </a:r>
            <a:r>
              <a:rPr lang="en-US" dirty="0"/>
              <a:t> / total Norm).  This is O(d).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DE9FF-2266-1D45-8D59-8156206B2F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Note, the difference between the iterations of SGD, GM-SGD and BGMD is primarily in the aggregation step.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DE9FF-2266-1D45-8D59-8156206B2F9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84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00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68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6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57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5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1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2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1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3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11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9" name="Line 7"/>
          <p:cNvSpPr>
            <a:spLocks noChangeShapeType="1"/>
          </p:cNvSpPr>
          <p:nvPr userDrawn="1"/>
        </p:nvSpPr>
        <p:spPr bwMode="auto">
          <a:xfrm>
            <a:off x="457200" y="1447800"/>
            <a:ext cx="822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90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33D6-FE9E-4249-B2EB-C9F8CE693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71600"/>
            <a:ext cx="8610600" cy="914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Block Coordinate Geometric Median Descent*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0C94-5CF2-DB49-8CBD-9BB0AC343F12}"/>
              </a:ext>
            </a:extLst>
          </p:cNvPr>
          <p:cNvSpPr txBox="1"/>
          <p:nvPr/>
        </p:nvSpPr>
        <p:spPr>
          <a:xfrm>
            <a:off x="523672" y="594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Robust SGD in High Dimensions via Block Coordinate Geometric Median Descent.</a:t>
            </a:r>
          </a:p>
          <a:p>
            <a:r>
              <a:rPr lang="en-US" sz="1400" dirty="0"/>
              <a:t>Anish Acharya, Abolfazl Hashemi, Sujay Sanghavi, Inderjit Dhillon, Prateek Jain, Ufuk Topcu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44AF0-3776-6143-B91A-88CA91069526}"/>
              </a:ext>
            </a:extLst>
          </p:cNvPr>
          <p:cNvSpPr txBox="1"/>
          <p:nvPr/>
        </p:nvSpPr>
        <p:spPr>
          <a:xfrm>
            <a:off x="2209800" y="2362200"/>
            <a:ext cx="418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Anish Acharya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1AE0E-1CA4-1846-BF8E-1F7145FA8F61}"/>
              </a:ext>
            </a:extLst>
          </p:cNvPr>
          <p:cNvSpPr txBox="1"/>
          <p:nvPr/>
        </p:nvSpPr>
        <p:spPr>
          <a:xfrm>
            <a:off x="495300" y="485673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University of Texas at Austin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7B8DE-809C-C24E-B798-2C5FA82D2AB4}"/>
              </a:ext>
            </a:extLst>
          </p:cNvPr>
          <p:cNvSpPr txBox="1"/>
          <p:nvPr/>
        </p:nvSpPr>
        <p:spPr>
          <a:xfrm>
            <a:off x="4953000" y="485673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 Ads ML Modeling</a:t>
            </a:r>
          </a:p>
          <a:p>
            <a:r>
              <a:rPr lang="en-US" dirty="0"/>
              <a:t>November 19, 2021</a:t>
            </a:r>
          </a:p>
        </p:txBody>
      </p:sp>
    </p:spTree>
    <p:extLst>
      <p:ext uri="{BB962C8B-B14F-4D97-AF65-F5344CB8AC3E}">
        <p14:creationId xmlns:p14="http://schemas.microsoft.com/office/powerpoint/2010/main" val="344555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6C6B-ED2D-704C-897E-46D8E4CF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36709-8575-D148-819C-472630DBA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sz="1800" i="1" dirty="0">
                    <a:solidFill>
                      <a:srgbClr val="333399"/>
                    </a:solidFill>
                  </a:rPr>
                  <a:t>Gross Corruption  </a:t>
                </a:r>
                <a:r>
                  <a:rPr lang="en-US" sz="1800" dirty="0">
                    <a:solidFill>
                      <a:srgbClr val="000000"/>
                    </a:solidFill>
                  </a:rPr>
                  <a:t>Given b samples an adversary can replace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fraction of them with arbitrary points. Suppose G and B are sets of good and bad points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2D2D8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2D2D8A"/>
                    </a:solidFill>
                  </a:rPr>
                  <a:t> corruption</a:t>
                </a:r>
                <a:r>
                  <a:rPr lang="en-US" sz="1800" dirty="0">
                    <a:solidFill>
                      <a:srgbClr val="000000"/>
                    </a:solidFill>
                  </a:rPr>
                  <a:t>) and we want to solve: </a:t>
                </a:r>
              </a:p>
              <a:p>
                <a:pPr lvl="0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0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0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0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0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en-US" sz="1800" dirty="0">
                    <a:solidFill>
                      <a:srgbClr val="000000"/>
                    </a:solidFill>
                  </a:rPr>
                  <a:t>This corruption model covers a wide variety (if not all) of corruption :</a:t>
                </a:r>
              </a:p>
              <a:p>
                <a:pPr lvl="1"/>
                <a:r>
                  <a:rPr lang="en-US" sz="1400" dirty="0">
                    <a:solidFill>
                      <a:srgbClr val="000000"/>
                    </a:solidFill>
                  </a:rPr>
                  <a:t>Corruption in Feature</a:t>
                </a:r>
              </a:p>
              <a:p>
                <a:pPr lvl="1"/>
                <a:r>
                  <a:rPr lang="en-US" sz="1400" dirty="0">
                    <a:solidFill>
                      <a:srgbClr val="000000"/>
                    </a:solidFill>
                  </a:rPr>
                  <a:t>Corruption in Gradients </a:t>
                </a:r>
              </a:p>
              <a:p>
                <a:pPr lvl="1"/>
                <a:r>
                  <a:rPr lang="en-US" sz="1400" dirty="0">
                    <a:solidFill>
                      <a:srgbClr val="000000"/>
                    </a:solidFill>
                  </a:rPr>
                  <a:t>Corruption in Labels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36709-8575-D148-819C-472630DBA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840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5B892F5-546F-3B42-BAC5-DB7C5219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819400"/>
            <a:ext cx="2794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678362"/>
              </a:xfrm>
            </p:spPr>
            <p:txBody>
              <a:bodyPr/>
              <a:lstStyle/>
              <a:p>
                <a:r>
                  <a:rPr lang="en-US" sz="1800" dirty="0"/>
                  <a:t>Given : b gradient estimates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800" dirty="0"/>
                  <a:t> = 0 : empirical mean is common measure of center. 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MSE minimization: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678362"/>
              </a:xfrm>
              <a:blipFill>
                <a:blip r:embed="rId2"/>
                <a:stretch>
                  <a:fillRect l="-463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2B6D9E8-7F8F-3C46-AA6D-70F9E92C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3343003"/>
            <a:ext cx="4035425" cy="69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D7E060-9777-6F4C-980D-0BBA5BE2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04" y="4328178"/>
            <a:ext cx="2630527" cy="822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4945AD-E626-364F-98D5-69CCA9725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86000"/>
            <a:ext cx="2432050" cy="3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Gradient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C724-2153-A248-945D-A543FA85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2837"/>
            <a:ext cx="8229600" cy="5050525"/>
          </a:xfrm>
        </p:spPr>
        <p:txBody>
          <a:bodyPr/>
          <a:lstStyle/>
          <a:p>
            <a:endParaRPr lang="en-US" sz="1800" dirty="0"/>
          </a:p>
          <a:p>
            <a:r>
              <a:rPr lang="en-US" sz="1800" b="1" dirty="0"/>
              <a:t>Breakdown Point : </a:t>
            </a:r>
            <a:r>
              <a:rPr lang="en-US" sz="1800" dirty="0">
                <a:solidFill>
                  <a:schemeClr val="accent2"/>
                </a:solidFill>
              </a:rPr>
              <a:t>smallest fraction of contamination that must be introduced to cause an estimator to break i.e. produce arbitrarily wrong estimates. Finite Sample breakdown point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 linear gradient aggregation (e.g. </a:t>
            </a:r>
            <a:r>
              <a:rPr lang="en-US" sz="1800" dirty="0">
                <a:solidFill>
                  <a:schemeClr val="accent2"/>
                </a:solidFill>
              </a:rPr>
              <a:t>mean</a:t>
            </a:r>
            <a:r>
              <a:rPr lang="en-US" sz="1800" dirty="0"/>
              <a:t> in </a:t>
            </a:r>
            <a:r>
              <a:rPr lang="en-US" sz="1800" dirty="0">
                <a:solidFill>
                  <a:schemeClr val="accent2"/>
                </a:solidFill>
              </a:rPr>
              <a:t>SGD</a:t>
            </a:r>
            <a:r>
              <a:rPr lang="en-US" sz="1800" dirty="0"/>
              <a:t>) strategy can tolerate even a single such corrupted point. Consider the following sample: 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Mean has finite sample breakdown point of 1/b i.e. asymptotic breakdown 0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accent2"/>
                </a:solidFill>
              </a:rPr>
              <a:t>Make SGD Robust</a:t>
            </a:r>
            <a:r>
              <a:rPr lang="en-US" sz="1800" dirty="0"/>
              <a:t>:  Replace Mean with </a:t>
            </a:r>
            <a:r>
              <a:rPr lang="en-US" sz="1800" dirty="0">
                <a:solidFill>
                  <a:schemeClr val="accent2"/>
                </a:solidFill>
              </a:rPr>
              <a:t>Robust Mean Estimator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                                 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94927-D157-6F4C-B4E0-0BE74D71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14600"/>
            <a:ext cx="1270000" cy="239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22F6FC-99A7-2E49-9339-EFF836DA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38600"/>
            <a:ext cx="1600200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Robust Gradient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2837"/>
                <a:ext cx="8229600" cy="5050525"/>
              </a:xfrm>
            </p:spPr>
            <p:txBody>
              <a:bodyPr/>
              <a:lstStyle/>
              <a:p>
                <a:endParaRPr lang="en-US" sz="1800" dirty="0"/>
              </a:p>
              <a:p>
                <a:r>
                  <a:rPr lang="en-US" sz="1800" dirty="0"/>
                  <a:t>(</a:t>
                </a:r>
                <a:r>
                  <a:rPr lang="en-US" sz="1800" b="1" dirty="0"/>
                  <a:t>Univariate Setting</a:t>
                </a:r>
                <a:r>
                  <a:rPr lang="en-US" sz="1800" dirty="0"/>
                  <a:t>) median is a measure which is robust to outliers. In fact, median achieves the optimal breakdown point of ½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Given samples                                       median is the (b+1)/2 th ordered statistic if b is odd else is the mean of (b+1)/2 th and b/2 th ordered statistic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sz="1800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Median is also minimizer of sum of absolute errors: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2837"/>
                <a:ext cx="8229600" cy="5050525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1FCF3F-556B-6942-BF28-03578D08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200400"/>
            <a:ext cx="2286001" cy="305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78B1A-475D-FE4F-BFBC-E1E0CB14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834100"/>
            <a:ext cx="3657600" cy="6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Robust Gradient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C724-2153-A248-945D-A543FA85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2837"/>
            <a:ext cx="8229600" cy="5050525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accent2"/>
                </a:solidFill>
              </a:rPr>
              <a:t>Coordinate wise Median (CM)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400" dirty="0"/>
              <a:t>When d &gt; 2 CM need not lie in the convex hull of the samples and are not orthogonal equivariant i.e. do not commute with co-ordinate transform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accent2"/>
                </a:solidFill>
              </a:rPr>
              <a:t>Geometric Median (GM)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60E11-1C05-2644-8E32-A70FF935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6096000" cy="49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52947-FF3C-C04C-B1E9-96CE6527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588697"/>
            <a:ext cx="4648200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E4F2-44A3-D647-B01B-7E4A4E6C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Robust Gradient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C77A-23FE-6742-AD35-0545176C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129BD2-A063-F441-8B02-92B71610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0" y="2436019"/>
            <a:ext cx="2743200" cy="193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0AB8B-3290-A940-9993-24C8C3E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36019"/>
            <a:ext cx="2743200" cy="1985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6F68AA-E1F0-A745-B7BA-3677270C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10" y="2436019"/>
            <a:ext cx="2743200" cy="198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A8344-91F3-2D4A-8874-62FC8BA9F9AB}"/>
              </a:ext>
            </a:extLst>
          </p:cNvPr>
          <p:cNvSpPr txBox="1"/>
          <p:nvPr/>
        </p:nvSpPr>
        <p:spPr>
          <a:xfrm>
            <a:off x="1433961" y="4528406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This Toy example in 2 dimensions demonstrates </a:t>
            </a:r>
          </a:p>
          <a:p>
            <a:r>
              <a:rPr lang="en-US" dirty="0">
                <a:latin typeface="Arial" panose="020B0604020202020204" pitchFamily="34" charset="0"/>
              </a:rPr>
              <a:t>the superior robustness properties of GM for estimating the </a:t>
            </a:r>
          </a:p>
          <a:p>
            <a:r>
              <a:rPr lang="en-US" dirty="0">
                <a:latin typeface="Arial" panose="020B0604020202020204" pitchFamily="34" charset="0"/>
              </a:rPr>
              <a:t>aggregated gradient in presence of heavy corruption.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SGD in High Dimension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3CED9-6849-B146-8C5B-3BE71F06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305800" cy="351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25F2-AA20-6641-B55A-6D230946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3" y="304800"/>
            <a:ext cx="8229600" cy="1143000"/>
          </a:xfrm>
        </p:spPr>
        <p:txBody>
          <a:bodyPr/>
          <a:lstStyle/>
          <a:p>
            <a:r>
              <a:rPr lang="en-US" dirty="0"/>
              <a:t>GM in High 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E2C2-8334-0B4F-B0D4-CECC386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5638800"/>
            <a:ext cx="8445691" cy="990600"/>
          </a:xfrm>
        </p:spPr>
        <p:txBody>
          <a:bodyPr/>
          <a:lstStyle/>
          <a:p>
            <a:pPr marL="0" indent="0">
              <a:buNone/>
            </a:pPr>
            <a:r>
              <a:rPr lang="en-US" sz="1800" baseline="30000" dirty="0"/>
              <a:t>1. Dan </a:t>
            </a:r>
            <a:r>
              <a:rPr lang="en-US" sz="1800" baseline="30000" dirty="0" err="1"/>
              <a:t>Alistarh</a:t>
            </a:r>
            <a:r>
              <a:rPr lang="en-US" sz="1800" baseline="30000" dirty="0"/>
              <a:t>, </a:t>
            </a:r>
            <a:r>
              <a:rPr lang="en-US" sz="1800" baseline="30000" dirty="0" err="1"/>
              <a:t>Zeyuan</a:t>
            </a:r>
            <a:r>
              <a:rPr lang="en-US" sz="1800" baseline="30000" dirty="0"/>
              <a:t> Allen-Zhu, and Jerry Li. </a:t>
            </a:r>
            <a:r>
              <a:rPr lang="en-US" sz="1800" baseline="30000" dirty="0">
                <a:solidFill>
                  <a:schemeClr val="accent2"/>
                </a:solidFill>
              </a:rPr>
              <a:t>Byzantine stochastic gradient descent</a:t>
            </a:r>
            <a:r>
              <a:rPr lang="en-US" sz="1800" baseline="30000" dirty="0"/>
              <a:t>. In Advances in Neural Information Processing Systems, pages 4613–4623,2018</a:t>
            </a:r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2. Michael B Cohen, Yin Tat Lee, Gary Miller, Jakub </a:t>
            </a:r>
            <a:r>
              <a:rPr lang="en-US" sz="1800" baseline="30000" dirty="0" err="1"/>
              <a:t>Pachocki</a:t>
            </a:r>
            <a:r>
              <a:rPr lang="en-US" sz="1800" baseline="30000" dirty="0"/>
              <a:t>, and Aaron </a:t>
            </a:r>
            <a:r>
              <a:rPr lang="en-US" sz="1800" baseline="30000" dirty="0" err="1"/>
              <a:t>Sidford</a:t>
            </a:r>
            <a:r>
              <a:rPr lang="en-US" sz="1800" baseline="30000" dirty="0"/>
              <a:t>. </a:t>
            </a:r>
            <a:r>
              <a:rPr lang="en-US" sz="1800" baseline="30000" dirty="0">
                <a:solidFill>
                  <a:schemeClr val="accent2"/>
                </a:solidFill>
              </a:rPr>
              <a:t>Geometric median in nearly linear time</a:t>
            </a:r>
            <a:r>
              <a:rPr lang="en-US" sz="1800" baseline="30000" dirty="0">
                <a:solidFill>
                  <a:srgbClr val="002060"/>
                </a:solidFill>
              </a:rPr>
              <a:t>. </a:t>
            </a:r>
            <a:r>
              <a:rPr lang="en-US" sz="1800" baseline="30000" dirty="0"/>
              <a:t>In Proceedings of the forty-eighth annual ACM symposium on Theory of Computing, pages 9–21, 2016.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799CB55-0FEE-3443-AA11-27BD33A14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457" y="1790700"/>
                <a:ext cx="8258034" cy="3276599"/>
              </a:xfrm>
              <a:prstGeom prst="rect">
                <a:avLst/>
              </a:prstGeom>
            </p:spPr>
            <p:txBody>
              <a:bodyPr vert="horz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lang="en-US" sz="1800" kern="0" dirty="0">
                    <a:solidFill>
                      <a:schemeClr val="accent2"/>
                    </a:solidFill>
                  </a:rPr>
                  <a:t>GM-SGD</a:t>
                </a:r>
                <a:r>
                  <a:rPr lang="en-US" sz="1800" kern="0" baseline="30000" dirty="0">
                    <a:solidFill>
                      <a:srgbClr val="002060"/>
                    </a:solidFill>
                  </a:rPr>
                  <a:t>1</a:t>
                </a:r>
                <a:r>
                  <a:rPr lang="en-US" sz="1800" kern="0" dirty="0">
                    <a:solidFill>
                      <a:srgbClr val="00206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800" b="0" i="0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</a:rPr>
                      <m:t>GM</m:t>
                    </m:r>
                    <m:r>
                      <a:rPr lang="en-US" sz="1800" b="0" i="0" kern="0" smtClean="0">
                        <a:latin typeface="Cambria Math" panose="02040503050406030204" pitchFamily="18" charset="0"/>
                      </a:rPr>
                      <m:t>({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kern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 b="0" i="0" kern="0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1800" kern="0" dirty="0"/>
              </a:p>
              <a:p>
                <a:pPr marL="0" indent="0">
                  <a:buNone/>
                </a:pPr>
                <a:endParaRPr lang="en-US" sz="1800" kern="0" dirty="0"/>
              </a:p>
              <a:p>
                <a:r>
                  <a:rPr lang="en-US" sz="1800" kern="0" dirty="0"/>
                  <a:t>Unfortunately, finding GM is computationally hard. </a:t>
                </a:r>
              </a:p>
              <a:p>
                <a:endParaRPr lang="en-US" sz="1800" kern="0" dirty="0"/>
              </a:p>
              <a:p>
                <a:r>
                  <a:rPr lang="en-US" sz="1800" kern="0" dirty="0"/>
                  <a:t>Best known algorithm</a:t>
                </a:r>
                <a:r>
                  <a:rPr lang="en-US" sz="1800" kern="0" baseline="30000" dirty="0"/>
                  <a:t>2</a:t>
                </a:r>
                <a:r>
                  <a:rPr lang="en-US" sz="1800" kern="0" dirty="0"/>
                  <a:t> to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kern="0" dirty="0"/>
                  <a:t> approximate GM of n points in R</a:t>
                </a:r>
                <a:r>
                  <a:rPr lang="en-US" sz="1800" kern="0" baseline="30000" dirty="0"/>
                  <a:t>d </a:t>
                </a:r>
                <a:r>
                  <a:rPr lang="en-US" sz="1800" kern="0" dirty="0"/>
                  <a:t>requires O(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/>
                  <a:t>).  </a:t>
                </a:r>
              </a:p>
              <a:p>
                <a:endParaRPr lang="en-US" sz="1800" kern="0" dirty="0"/>
              </a:p>
              <a:p>
                <a:r>
                  <a:rPr lang="en-US" sz="1800" kern="0" dirty="0"/>
                  <a:t>GM is </a:t>
                </a:r>
                <a:r>
                  <a:rPr lang="en-US" sz="1800" kern="0" dirty="0">
                    <a:solidFill>
                      <a:schemeClr val="accent2"/>
                    </a:solidFill>
                  </a:rPr>
                  <a:t>computationally intractable </a:t>
                </a:r>
                <a:r>
                  <a:rPr lang="en-US" sz="1800" kern="0" dirty="0"/>
                  <a:t>for optimization in </a:t>
                </a:r>
                <a:r>
                  <a:rPr lang="en-US" sz="1800" kern="0" dirty="0">
                    <a:solidFill>
                      <a:srgbClr val="002060"/>
                    </a:solidFill>
                  </a:rPr>
                  <a:t>high dimensions </a:t>
                </a:r>
                <a:r>
                  <a:rPr lang="en-US" sz="1800" kern="0" dirty="0"/>
                  <a:t>arising from </a:t>
                </a:r>
                <a:r>
                  <a:rPr lang="en-US" sz="1800" kern="0" dirty="0">
                    <a:solidFill>
                      <a:srgbClr val="002060"/>
                    </a:solidFill>
                  </a:rPr>
                  <a:t>deep learning models </a:t>
                </a:r>
                <a:r>
                  <a:rPr lang="en-US" sz="1800" kern="0" dirty="0"/>
                  <a:t>e.g.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kern="0" dirty="0"/>
                  <a:t> 60M Alexnet,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800" kern="0" dirty="0"/>
                  <a:t> 175B GPT3 </a:t>
                </a:r>
              </a:p>
              <a:p>
                <a:endParaRPr lang="en-US" sz="1800" kern="0" dirty="0"/>
              </a:p>
              <a:p>
                <a:pPr marL="0" indent="0">
                  <a:buNone/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799CB55-0FEE-3443-AA11-27BD33A1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7" y="1790700"/>
                <a:ext cx="8258034" cy="3276599"/>
              </a:xfrm>
              <a:prstGeom prst="rect">
                <a:avLst/>
              </a:prstGeom>
              <a:blipFill>
                <a:blip r:embed="rId2"/>
                <a:stretch>
                  <a:fillRect l="-461" t="-1163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73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83A-465D-F849-BDC7-BEB7EB0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 over low dimensional subspace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5278-903E-1443-93DA-3A08428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1800" dirty="0"/>
              <a:t>Gradient distribution is often </a:t>
            </a:r>
            <a:r>
              <a:rPr lang="en-US" sz="1800" dirty="0">
                <a:solidFill>
                  <a:schemeClr val="accent2"/>
                </a:solidFill>
              </a:rPr>
              <a:t>long tailed</a:t>
            </a:r>
            <a:r>
              <a:rPr lang="en-US" sz="1800" dirty="0"/>
              <a:t> especially in case of </a:t>
            </a:r>
            <a:r>
              <a:rPr lang="en-US" sz="1800" dirty="0">
                <a:solidFill>
                  <a:schemeClr val="accent2"/>
                </a:solidFill>
              </a:rPr>
              <a:t>over-parameterized</a:t>
            </a:r>
            <a:r>
              <a:rPr lang="en-US" sz="1800" dirty="0"/>
              <a:t> deep learning settings.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accent2"/>
                </a:solidFill>
              </a:rPr>
              <a:t>Intuition</a:t>
            </a:r>
            <a:r>
              <a:rPr lang="en-US" sz="1800" dirty="0"/>
              <a:t>:  Performing gradient aggregation in a </a:t>
            </a:r>
            <a:r>
              <a:rPr lang="en-US" sz="1800" dirty="0">
                <a:solidFill>
                  <a:schemeClr val="accent2"/>
                </a:solidFill>
              </a:rPr>
              <a:t>low dimensional subspace </a:t>
            </a:r>
            <a:r>
              <a:rPr lang="en-US" sz="1800" dirty="0"/>
              <a:t>might have </a:t>
            </a:r>
            <a:r>
              <a:rPr lang="en-US" sz="1800" dirty="0">
                <a:solidFill>
                  <a:schemeClr val="accent2"/>
                </a:solidFill>
              </a:rPr>
              <a:t>little impact </a:t>
            </a:r>
            <a:r>
              <a:rPr lang="en-US" sz="1800" dirty="0"/>
              <a:t>in the downstream optimization task.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BGMD</a:t>
            </a:r>
            <a:r>
              <a:rPr lang="en-US" sz="1800" dirty="0">
                <a:solidFill>
                  <a:schemeClr val="accent2"/>
                </a:solidFill>
              </a:rPr>
              <a:t> (proposed)</a:t>
            </a:r>
            <a:r>
              <a:rPr lang="en-US" sz="1800" dirty="0"/>
              <a:t> judiciously </a:t>
            </a:r>
            <a:r>
              <a:rPr lang="en-US" sz="1800" dirty="0">
                <a:solidFill>
                  <a:schemeClr val="accent2"/>
                </a:solidFill>
              </a:rPr>
              <a:t>subsets a block of k dimensions </a:t>
            </a:r>
            <a:r>
              <a:rPr lang="en-US" sz="1800" dirty="0"/>
              <a:t>(k &lt;&lt; d) and performs GM in R</a:t>
            </a:r>
            <a:r>
              <a:rPr lang="en-US" sz="1800" baseline="30000" dirty="0"/>
              <a:t>k</a:t>
            </a:r>
            <a:r>
              <a:rPr lang="en-US" sz="1800" dirty="0"/>
              <a:t> (Algorithm 1). Note this strategy is </a:t>
            </a:r>
            <a:r>
              <a:rPr lang="en-US" sz="1800" dirty="0">
                <a:solidFill>
                  <a:schemeClr val="accent2"/>
                </a:solidFill>
              </a:rPr>
              <a:t>biased</a:t>
            </a:r>
            <a:r>
              <a:rPr lang="en-US" sz="1800" dirty="0"/>
              <a:t>. BGMD introduces a memory mechanism to fix this bias and maintain same non-asymptotic convergence rate as SGD with GM in R</a:t>
            </a:r>
            <a:r>
              <a:rPr lang="en-US" sz="1800" baseline="30000" dirty="0"/>
              <a:t>d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4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EBFE-76FD-214E-BAAD-6AA9885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coordinate GM Descent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2FC1F-3260-8E4C-BEC8-B80194FD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5" y="1752600"/>
            <a:ext cx="4280606" cy="390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74F0E-9909-7D4C-A5E1-AB766DB8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600"/>
            <a:ext cx="4280606" cy="21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C724-2153-A248-945D-A543FA85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32434"/>
            <a:ext cx="8686800" cy="5349366"/>
          </a:xfrm>
        </p:spPr>
        <p:txBody>
          <a:bodyPr/>
          <a:lstStyle/>
          <a:p>
            <a:r>
              <a:rPr lang="en-US" sz="1800" dirty="0"/>
              <a:t>Geometric Median (GM) is a well studied rotation and translation invariant robust estimator with optimal </a:t>
            </a:r>
            <a:r>
              <a:rPr lang="en-US" sz="1800" b="1" dirty="0"/>
              <a:t>breakdown point </a:t>
            </a:r>
            <a:r>
              <a:rPr lang="en-US" sz="1800" dirty="0"/>
              <a:t>of 1/2 even under gross corruption.</a:t>
            </a:r>
          </a:p>
          <a:p>
            <a:endParaRPr lang="en-US" sz="1800" dirty="0"/>
          </a:p>
          <a:p>
            <a:r>
              <a:rPr lang="en-US" sz="1800" dirty="0"/>
              <a:t>However high computational cost makes it infeasible for robust optimization in high dimensional settings. </a:t>
            </a:r>
          </a:p>
          <a:p>
            <a:endParaRPr lang="en-US" sz="1800" dirty="0"/>
          </a:p>
          <a:p>
            <a:r>
              <a:rPr lang="en-US" sz="1800" dirty="0"/>
              <a:t>We show that by applying GM to only a judiciously chosen block of coordinates at a time and using a memory mechanism, one can retain the breakdown point of ½ while attaining the same non-asymptotic convergence rate as SGD with GM. We call the resulting algorithm BGMD. </a:t>
            </a:r>
          </a:p>
          <a:p>
            <a:endParaRPr lang="en-US" sz="1800" dirty="0"/>
          </a:p>
          <a:p>
            <a:r>
              <a:rPr lang="en-US" sz="1800" dirty="0"/>
              <a:t>Empirically, BGMD can be up to 3x more efficient to train than GM-SGD while still ensuring similar test accuracy and maintaining same level of robustness. </a:t>
            </a:r>
          </a:p>
          <a:p>
            <a:endParaRPr lang="en-US" sz="1800" dirty="0"/>
          </a:p>
          <a:p>
            <a:r>
              <a:rPr lang="en-US" sz="1800" dirty="0"/>
              <a:t>In clean setting, BGMD reaches similar accuracy as SGD while constrained to compute budget (see Fig. 2, 3, 4) indicating BGMD is a practical robust optimization approach in large scale settings.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423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83A-465D-F849-BDC7-BEB7EB0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Selection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F5278-903E-1443-93DA-3A08428E8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53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what would be the best strategy to select the most informative block of coordinates? </a:t>
                </a:r>
              </a:p>
              <a:p>
                <a:pPr lvl="1"/>
                <a:r>
                  <a:rPr lang="en-US" sz="1800" dirty="0">
                    <a:ea typeface="ＭＳ Ｐゴシック" pitchFamily="-112" charset="-128"/>
                  </a:rPr>
                  <a:t>Ideally, pick k dimensions that would result in the largest decrease in training loss. This is NP Hard </a:t>
                </a:r>
                <a:r>
                  <a:rPr lang="en-US" sz="1800" dirty="0">
                    <a:ea typeface="ＭＳ Ｐゴシック" pitchFamily="-112" charset="-128"/>
                    <a:sym typeface="Wingdings" pitchFamily="2" charset="2"/>
                  </a:rPr>
                  <a:t> </a:t>
                </a:r>
              </a:p>
              <a:p>
                <a:pPr marL="457200" lvl="1" indent="0">
                  <a:buNone/>
                </a:pPr>
                <a:endParaRPr lang="en-US" sz="1800" dirty="0">
                  <a:ea typeface="ＭＳ Ｐゴシック" pitchFamily="-112" charset="-128"/>
                  <a:sym typeface="Wingdings" pitchFamily="2" charset="2"/>
                </a:endParaRPr>
              </a:p>
              <a:p>
                <a:pPr lvl="1"/>
                <a:r>
                  <a:rPr lang="en-US" sz="1800" dirty="0">
                    <a:ea typeface="ＭＳ Ｐゴシック" pitchFamily="-112" charset="-128"/>
                    <a:sym typeface="Wingdings" pitchFamily="2" charset="2"/>
                  </a:rPr>
                  <a:t>Consider                   where each row is </a:t>
                </a:r>
                <a:r>
                  <a:rPr lang="en-US" sz="1800" dirty="0">
                    <a:ea typeface="ＭＳ Ｐゴシック" pitchFamily="-112" charset="-128"/>
                  </a:rPr>
                  <a:t>the transpose of one stochastic gradient estimate </a:t>
                </a:r>
              </a:p>
              <a:p>
                <a:pPr marL="457200" lvl="1" indent="0">
                  <a:buNone/>
                </a:pPr>
                <a:endParaRPr lang="en-US" sz="1800" dirty="0">
                  <a:ea typeface="ＭＳ Ｐゴシック" pitchFamily="-112" charset="-128"/>
                </a:endParaRPr>
              </a:p>
              <a:p>
                <a:pPr lvl="1"/>
                <a:r>
                  <a:rPr lang="en-US" sz="1800" dirty="0">
                    <a:ea typeface="ＭＳ Ｐゴシック" pitchFamily="-112" charset="-128"/>
                  </a:rPr>
                  <a:t>Selecting k dimensions is equivalent to k column subset selection of the jacobian. We use active norm sampling* to pick k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2" charset="-128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2" charset="-128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pitchFamily="-112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a typeface="ＭＳ Ｐゴシック" pitchFamily="-112" charset="-128"/>
                  </a:rPr>
                  <a:t> of the jacobian (Algorithm 2) 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F5278-903E-1443-93DA-3A08428E8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53400" cy="4572000"/>
              </a:xfrm>
              <a:blipFill>
                <a:blip r:embed="rId3"/>
                <a:stretch>
                  <a:fillRect l="-467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AFB890F-2C5E-E649-8A17-1A552037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494103"/>
            <a:ext cx="9906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E1953-34A7-3642-A048-77DBC81E1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798903"/>
            <a:ext cx="3276600" cy="36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EF9EAE-F600-B249-8297-BC9D4E5FB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88" y="5479503"/>
            <a:ext cx="4692650" cy="4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C61DCC-C8CF-6244-BFF9-B3700BD5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Selection Strategy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CA7453-FF75-8842-A99A-E71FE998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9212" y="1524000"/>
            <a:ext cx="3212976" cy="240973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900AD-1BC7-2B45-9108-76C74045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5" y="1828800"/>
            <a:ext cx="5351015" cy="666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913837-85DD-8B47-88FE-30C359FA9496}"/>
                  </a:ext>
                </a:extLst>
              </p:cNvPr>
              <p:cNvSpPr txBox="1"/>
              <p:nvPr/>
            </p:nvSpPr>
            <p:spPr>
              <a:xfrm>
                <a:off x="440184" y="2906485"/>
                <a:ext cx="634161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is worth noting that without additional distributional assumption on the gradients the lower bound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cannot be improved. </a:t>
                </a:r>
              </a:p>
              <a:p>
                <a:endParaRPr lang="en-US" dirty="0"/>
              </a:p>
              <a:p>
                <a:r>
                  <a:rPr lang="en-US" b="0" dirty="0"/>
                  <a:t>Note the worst case when all the gradients are uniformly distributed along each coordinate</a:t>
                </a:r>
              </a:p>
              <a:p>
                <a:endParaRPr lang="en-US" dirty="0"/>
              </a:p>
              <a:p>
                <a:r>
                  <a:rPr lang="en-US" b="0" dirty="0"/>
                  <a:t>In the figure we plot relative residual error </a:t>
                </a:r>
              </a:p>
              <a:p>
                <a:r>
                  <a:rPr lang="en-US" b="0" dirty="0"/>
                  <a:t>                                  for training LeNet on Fashio</a:t>
                </a:r>
                <a:r>
                  <a:rPr lang="en-US" dirty="0"/>
                  <a:t>n MNIST </a:t>
                </a:r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913837-85DD-8B47-88FE-30C359FA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4" y="2906485"/>
                <a:ext cx="6341616" cy="2585323"/>
              </a:xfrm>
              <a:prstGeom prst="rect">
                <a:avLst/>
              </a:prstGeom>
              <a:blipFill>
                <a:blip r:embed="rId5"/>
                <a:stretch>
                  <a:fillRect l="-798" t="-976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DF98021-8608-A146-B5D3-EDF62507C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181600"/>
            <a:ext cx="2133601" cy="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1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1BF6-6673-254E-85B7-83621BCF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D111A-C7F2-424B-A830-A12AE347C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905000"/>
                <a:ext cx="8153400" cy="4495800"/>
              </a:xfrm>
            </p:spPr>
            <p:txBody>
              <a:bodyPr/>
              <a:lstStyle/>
              <a:p>
                <a:r>
                  <a:rPr lang="en-US" sz="1800" dirty="0"/>
                  <a:t>Aggressively small k (which we want) implies large information loss , because restricting to k dimensions results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/>
                  <a:t> factor increase in variance. </a:t>
                </a:r>
              </a:p>
              <a:p>
                <a:endParaRPr lang="en-US" sz="1800" dirty="0"/>
              </a:p>
              <a:p>
                <a:r>
                  <a:rPr lang="en-US" sz="1800" dirty="0">
                    <a:solidFill>
                      <a:schemeClr val="accent2"/>
                    </a:solidFill>
                  </a:rPr>
                  <a:t>Solution:  </a:t>
                </a:r>
                <a:r>
                  <a:rPr lang="en-US" sz="1800" dirty="0"/>
                  <a:t>Keep track of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b="0" dirty="0"/>
                  <a:t> (b is batch size, d is dimension) , initialized to 0.</a:t>
                </a:r>
              </a:p>
              <a:p>
                <a:endParaRPr lang="en-US" sz="1800" dirty="0">
                  <a:solidFill>
                    <a:schemeClr val="accent2"/>
                  </a:solidFill>
                </a:endParaRPr>
              </a:p>
              <a:p>
                <a:r>
                  <a:rPr lang="en-US" sz="1800" b="0" dirty="0"/>
                  <a:t>At each update step</a:t>
                </a:r>
                <a:r>
                  <a:rPr lang="en-US" sz="1800" b="0" dirty="0">
                    <a:solidFill>
                      <a:schemeClr val="accent2"/>
                    </a:solidFill>
                  </a:rPr>
                  <a:t>, accumulate residual error incurred by ignoring (d - k ) dimensions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, </a:t>
                </a:r>
                <a:r>
                  <a:rPr lang="en-US" sz="1800" dirty="0"/>
                  <a:t>averaged overall the samples participating in that round referred as memory. In the  next iterations add back memory to new gradient estimates.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2"/>
                  </a:solidFill>
                </a:endParaRPr>
              </a:p>
              <a:p>
                <a:endParaRPr lang="en-US" sz="1800" b="0" dirty="0">
                  <a:solidFill>
                    <a:schemeClr val="accent2"/>
                  </a:solidFill>
                </a:endParaRPr>
              </a:p>
              <a:p>
                <a:r>
                  <a:rPr lang="en-US" sz="1800" b="0" dirty="0">
                    <a:solidFill>
                      <a:schemeClr val="accent2"/>
                    </a:solidFill>
                  </a:rPr>
                  <a:t>Fixes the bias due to sampling</a:t>
                </a:r>
                <a:r>
                  <a:rPr lang="en-US" sz="1800" b="0" dirty="0"/>
                  <a:t> and retains convergence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D111A-C7F2-424B-A830-A12AE347C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905000"/>
                <a:ext cx="8153400" cy="4495800"/>
              </a:xfrm>
              <a:blipFill>
                <a:blip r:embed="rId2"/>
                <a:stretch>
                  <a:fillRect l="-311" t="-845" r="-155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14E9BE-5022-1846-BEB1-ECB94227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029200"/>
            <a:ext cx="3962400" cy="9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0410-9989-9E47-B2C3-A6D79078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F5E116-09EA-9641-BB11-44192080A2A9}"/>
                  </a:ext>
                </a:extLst>
              </p:cNvPr>
              <p:cNvSpPr txBox="1"/>
              <p:nvPr/>
            </p:nvSpPr>
            <p:spPr>
              <a:xfrm>
                <a:off x="381000" y="1524000"/>
                <a:ext cx="44958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Allows to more aggressively reduce block size while preserving convergence.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Additional overhead to update Memory is negligible compared to savings by aggressive block size reduction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0&lt;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We train LeNet on Fashion MNIST for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We see that training with the memory mechanism (m) enjoys the same accuracy while using a much 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F5E116-09EA-9641-BB11-44192080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4495800" cy="4524315"/>
              </a:xfrm>
              <a:prstGeom prst="rect">
                <a:avLst/>
              </a:prstGeom>
              <a:blipFill>
                <a:blip r:embed="rId2"/>
                <a:stretch>
                  <a:fillRect l="-1130" r="-28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96794F0-BD48-9042-9B4E-62ED3704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7" y="1905000"/>
            <a:ext cx="4343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9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314F-6606-3849-ABB6-4435743D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5E409-56DD-1547-8486-1DFEA1AAB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Consider solving optimization problem with finite sum structure with parameters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dirty="0"/>
                  <a:t> and batch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using SGD like iterations.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5E409-56DD-1547-8486-1DFEA1AAB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7458B02-D196-9440-9F94-6D1D129D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84" y="4014486"/>
            <a:ext cx="3505200" cy="2318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FF65F-2E65-3948-985E-20B1920C24A1}"/>
              </a:ext>
            </a:extLst>
          </p:cNvPr>
          <p:cNvSpPr txBox="1"/>
          <p:nvPr/>
        </p:nvSpPr>
        <p:spPr>
          <a:xfrm>
            <a:off x="3352800" y="6332668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Computational Upper Bound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467AE-8C44-BA49-BF68-ED014B591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32" y="2438404"/>
            <a:ext cx="8257245" cy="533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7669C-6815-5641-8DE5-C187F49D4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37" y="3278997"/>
            <a:ext cx="8119963" cy="5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AEDCDC-EE09-5945-BF42-E87F4E61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Assumptions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5C2CD-EF60-104E-AF77-A3FC6797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3" y="3657600"/>
            <a:ext cx="4267200" cy="1533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1BB1F-3AFB-684B-83B1-F2F6E852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77" y="2057400"/>
            <a:ext cx="4334678" cy="1447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40C430-4A2F-FC4C-AFB9-ED1F51CC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54" y="3892981"/>
            <a:ext cx="4128498" cy="25960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73C592-065A-A749-AE5C-63CA41BB1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09" y="1586614"/>
            <a:ext cx="4195468" cy="13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42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EB75-B2E0-D64D-B4EC-59317F6B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910C1-12B8-D445-BEC0-9F4B3242C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98316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accent2"/>
                    </a:solidFill>
                  </a:rPr>
                  <a:t>Non-convex and Smooth :  </a:t>
                </a:r>
                <a:r>
                  <a:rPr lang="en-US" sz="1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/>
                  <a:t>corresponding to non-corrupt samples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are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smooth and non-convex. Run BGMD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dirty="0"/>
                  <a:t> approximate GM oracle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800" dirty="0"/>
                  <a:t> in presence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corruption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iterations. Sample any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uniformly at random then: 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>
                    <a:solidFill>
                      <a:schemeClr val="accent2"/>
                    </a:solidFill>
                  </a:rPr>
                  <a:t>Non Convex PLC </a:t>
                </a:r>
                <a:r>
                  <a:rPr lang="en-US" sz="1800" dirty="0"/>
                  <a:t>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further satisfies PLC with parameter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then running BGMD with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800" dirty="0"/>
                  <a:t>  satisfies: 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910C1-12B8-D445-BEC0-9F4B3242C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983162"/>
              </a:xfrm>
              <a:blipFill>
                <a:blip r:embed="rId2"/>
                <a:stretch>
                  <a:fillRect l="-455" t="-763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6E9DA2-647C-7F46-B730-D08D5365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95600"/>
            <a:ext cx="45593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A2368-3F09-B142-A2AD-2A3CB775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510881"/>
            <a:ext cx="59182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73DCD-6299-F24A-8DC7-A2A38390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02569"/>
            <a:ext cx="5791200" cy="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Evidence: Feature Corruption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B6BA61-6C69-F448-A70B-E4E3B9EF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28453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/>
              <p:nvPr/>
            </p:nvSpPr>
            <p:spPr>
              <a:xfrm>
                <a:off x="457200" y="1524000"/>
                <a:ext cx="760977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Feature Corruption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Additive Corruption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Huber’s Contamination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):   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100, 1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directly added to the image.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Impulse Corruption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Salt and Pepper noise added by setting 90% of pixels to 0 or 1.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7609776" cy="1754326"/>
              </a:xfrm>
              <a:prstGeom prst="rect">
                <a:avLst/>
              </a:prstGeom>
              <a:blipFill>
                <a:blip r:embed="rId3"/>
                <a:stretch>
                  <a:fillRect l="-500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8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Evidence: Gradient Corruption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/>
              <p:nvPr/>
            </p:nvSpPr>
            <p:spPr>
              <a:xfrm>
                <a:off x="533400" y="1600200"/>
                <a:ext cx="7924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Gradient Corruption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Additive Corruption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Huber’s Contamination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):   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0, 100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Bit Flip Corruption</a:t>
                </a:r>
                <a:r>
                  <a:rPr lang="en-US" dirty="0"/>
                  <a:t>:  scaled bit flipped version of the actual gradient	          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−100 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7924800" cy="1754326"/>
              </a:xfrm>
              <a:prstGeom prst="rect">
                <a:avLst/>
              </a:prstGeom>
              <a:blipFill>
                <a:blip r:embed="rId2"/>
                <a:stretch>
                  <a:fillRect l="-640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6419D-D080-4F43-B196-FED5B9D4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3354526"/>
            <a:ext cx="8229600" cy="2736426"/>
          </a:xfrm>
        </p:spPr>
      </p:pic>
    </p:spTree>
    <p:extLst>
      <p:ext uri="{BB962C8B-B14F-4D97-AF65-F5344CB8AC3E}">
        <p14:creationId xmlns:p14="http://schemas.microsoft.com/office/powerpoint/2010/main" val="276943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Evidence: Label Corruption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/>
              <p:nvPr/>
            </p:nvSpPr>
            <p:spPr>
              <a:xfrm>
                <a:off x="534879" y="1752600"/>
                <a:ext cx="792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2"/>
                    </a:solidFill>
                  </a:rPr>
                  <a:t>Label Corruption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Backdoor Attack: flip the labels of randomly chosen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fraction of samples to a target label.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9" y="1752600"/>
                <a:ext cx="7924800" cy="1200329"/>
              </a:xfrm>
              <a:prstGeom prst="rect">
                <a:avLst/>
              </a:prstGeom>
              <a:blipFill>
                <a:blip r:embed="rId2"/>
                <a:stretch>
                  <a:fillRect l="-640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E807E-EB4C-D842-9C9E-0193CE6C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287" y="3200400"/>
            <a:ext cx="8229600" cy="2276991"/>
          </a:xfrm>
        </p:spPr>
      </p:pic>
    </p:spTree>
    <p:extLst>
      <p:ext uri="{BB962C8B-B14F-4D97-AF65-F5344CB8AC3E}">
        <p14:creationId xmlns:p14="http://schemas.microsoft.com/office/powerpoint/2010/main" val="40779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FC70-C67F-A648-AC9F-0C231864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2778"/>
            <a:ext cx="7886700" cy="74026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Large Scale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D201-7AE9-AB4B-8A73-888E4F02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7886700" cy="3263504"/>
          </a:xfrm>
        </p:spPr>
        <p:txBody>
          <a:bodyPr/>
          <a:lstStyle/>
          <a:p>
            <a:r>
              <a:rPr lang="en-US" sz="1800" dirty="0"/>
              <a:t>Training Deep Neural Network requires optimizing over highly over-parameterized , non-convex loss landscape.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ERM Formulation - Finite Sum Structure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Each function corresponds to loss over one sample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0D55-DC30-1B4E-998A-B97CE06E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2952"/>
            <a:ext cx="2209800" cy="6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877D-AA84-2B44-BED6-171F242F1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848600" cy="5171363"/>
          </a:xfrm>
        </p:spPr>
      </p:pic>
    </p:spTree>
    <p:extLst>
      <p:ext uri="{BB962C8B-B14F-4D97-AF65-F5344CB8AC3E}">
        <p14:creationId xmlns:p14="http://schemas.microsoft.com/office/powerpoint/2010/main" val="3118285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Evidence: Generalization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BC8E61-7201-8644-BDFB-98AB8B9B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456"/>
            <a:ext cx="8229600" cy="3047087"/>
          </a:xfrm>
        </p:spPr>
      </p:pic>
    </p:spTree>
    <p:extLst>
      <p:ext uri="{BB962C8B-B14F-4D97-AF65-F5344CB8AC3E}">
        <p14:creationId xmlns:p14="http://schemas.microsoft.com/office/powerpoint/2010/main" val="92920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15C-A943-E947-8D6C-502C9AF9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QBGMD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724DD49-5BEA-014F-92D9-296B80753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914400"/>
              </a:xfrm>
            </p:spPr>
            <p:txBody>
              <a:bodyPr/>
              <a:lstStyle/>
              <a:p>
                <a:r>
                  <a:rPr lang="en-US" sz="1800" kern="1200" dirty="0">
                    <a:latin typeface="Arial" charset="0"/>
                    <a:ea typeface="ＭＳ Ｐゴシック" charset="0"/>
                  </a:rPr>
                  <a:t>In distributed setting, gradient updates are often compressed to reduce communication cost.</a:t>
                </a:r>
              </a:p>
              <a:p>
                <a:endParaRPr lang="en-US" sz="1800" kern="1200" dirty="0">
                  <a:latin typeface="Arial" charset="0"/>
                  <a:ea typeface="ＭＳ Ｐゴシック" charset="0"/>
                </a:endParaRPr>
              </a:p>
              <a:p>
                <a:endParaRPr lang="en-US" sz="1800" kern="1200" dirty="0">
                  <a:latin typeface="Arial" charset="0"/>
                  <a:ea typeface="ＭＳ Ｐゴシック" charset="0"/>
                </a:endParaRPr>
              </a:p>
              <a:p>
                <a:endParaRPr lang="en-US" sz="1800" kern="1200" dirty="0">
                  <a:latin typeface="Arial" charset="0"/>
                  <a:ea typeface="ＭＳ Ｐゴシック" charset="0"/>
                </a:endParaRPr>
              </a:p>
              <a:p>
                <a:endParaRPr lang="en-US" sz="1800" kern="1200" dirty="0">
                  <a:latin typeface="Arial" charset="0"/>
                  <a:ea typeface="ＭＳ Ｐゴシック" charset="0"/>
                </a:endParaRPr>
              </a:p>
              <a:p>
                <a:endParaRPr lang="en-US" sz="1800" kern="1200" dirty="0">
                  <a:latin typeface="Arial" charset="0"/>
                  <a:ea typeface="ＭＳ Ｐゴシック" charset="0"/>
                </a:endParaRPr>
              </a:p>
              <a:p>
                <a:r>
                  <a:rPr lang="en-US" sz="1800" kern="1200" dirty="0">
                    <a:latin typeface="Arial" charset="0"/>
                    <a:ea typeface="ＭＳ Ｐゴシック" charset="0"/>
                  </a:rPr>
                  <a:t>Now, this lemma immediately gives a communication efficient version of our algorithm referred as Quantized BGMD (QBGMD) where the clients communicate only quantized gradients.</a:t>
                </a:r>
              </a:p>
              <a:p>
                <a:endParaRPr lang="en-US" sz="1800" kern="1200" dirty="0">
                  <a:latin typeface="Arial" charset="0"/>
                  <a:ea typeface="ＭＳ Ｐゴシック" charset="0"/>
                </a:endParaRPr>
              </a:p>
              <a:p>
                <a:r>
                  <a:rPr lang="en-US" sz="1800" kern="1200" dirty="0">
                    <a:latin typeface="Arial" charset="0"/>
                    <a:ea typeface="ＭＳ Ｐゴシック" charset="0"/>
                  </a:rPr>
                  <a:t>The convergence rates are identical i.e. Theorem 1,2 hold with:                  </a:t>
                </a:r>
                <a14:m>
                  <m:oMath xmlns:m="http://schemas.openxmlformats.org/officeDocument/2006/math">
                    <m:r>
                      <a:rPr lang="en-US" sz="1800" b="0" i="0" kern="1200" smtClean="0">
                        <a:latin typeface="Cambria Math" panose="02040503050406030204" pitchFamily="18" charset="0"/>
                        <a:ea typeface="ＭＳ Ｐゴシック" charset="0"/>
                      </a:rPr>
                      <m:t>0&lt; 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  <a:ea typeface="ＭＳ Ｐゴシック" charset="0"/>
                      </a:rPr>
                      <m:t>𝜉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  <a:ea typeface="ＭＳ Ｐゴシック" charset="0"/>
                      </a:rPr>
                      <m:t>≤</m:t>
                    </m:r>
                    <m:d>
                      <m:d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𝑘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,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800" i="1" kern="120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sz="1800" i="1" kern="1200">
                            <a:latin typeface="Cambria Math" panose="02040503050406030204" pitchFamily="18" charset="0"/>
                            <a:ea typeface="ＭＳ Ｐゴシック" charset="0"/>
                          </a:rPr>
                          <m:t>𝑘</m:t>
                        </m:r>
                      </m:num>
                      <m:den>
                        <m:r>
                          <a:rPr lang="en-US" sz="1800" i="1" kern="1200">
                            <a:latin typeface="Cambria Math" panose="02040503050406030204" pitchFamily="18" charset="0"/>
                            <a:ea typeface="ＭＳ Ｐゴシック" charset="0"/>
                          </a:rPr>
                          <m:t>𝑑</m:t>
                        </m:r>
                      </m:den>
                    </m:f>
                    <m:r>
                      <a:rPr lang="en-US" sz="1800" b="0" i="1" kern="1200" smtClean="0">
                        <a:latin typeface="Cambria Math" panose="02040503050406030204" pitchFamily="18" charset="0"/>
                        <a:ea typeface="ＭＳ Ｐゴシック" charset="0"/>
                      </a:rPr>
                      <m:t>)</m:t>
                    </m:r>
                  </m:oMath>
                </a14:m>
                <a:r>
                  <a:rPr lang="en-US" sz="1800" kern="1200" dirty="0">
                    <a:latin typeface="Arial" charset="0"/>
                    <a:ea typeface="ＭＳ Ｐゴシック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724DD49-5BEA-014F-92D9-296B8075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914400"/>
              </a:xfrm>
              <a:blipFill>
                <a:blip r:embed="rId2"/>
                <a:stretch>
                  <a:fillRect l="-463" t="-4110" r="-772" b="-357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07584B3-4B95-4647-BC6B-B41D228D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1"/>
            <a:ext cx="8229600" cy="11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62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15C-A943-E947-8D6C-502C9AF9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FedBGMD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84DCD-4B8C-5340-B193-62D38E38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5777951" cy="52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5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15C-A943-E947-8D6C-502C9AF9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 FedBGMD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E9229-124C-5C40-877C-59755BBE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848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D7A-62E8-BF48-8C6E-668878E0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7621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Stochastic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B01E-1E0E-B94B-9E25-1B417DDC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886700" cy="3263504"/>
          </a:xfrm>
        </p:spPr>
        <p:txBody>
          <a:bodyPr/>
          <a:lstStyle/>
          <a:p>
            <a:r>
              <a:rPr lang="en-US" sz="1800" dirty="0"/>
              <a:t>Mini-batch SGD is the de-facto method for optimizing such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6FD268-F770-104C-8FE6-CD7B7518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47836"/>
            <a:ext cx="5426168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AE7-436A-AD42-9814-4915F90A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3445"/>
            <a:ext cx="7886700" cy="82051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Distributed SGD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0EED-1538-8244-A517-3A0B87DA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1613"/>
            <a:ext cx="8170019" cy="10009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Training happens over multiple compute nodes (e.g. GPU) in parallel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Distributed Data Parallel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3692-F9FB-3647-B75A-8B21C745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56" y="2667000"/>
            <a:ext cx="4025911" cy="1893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F352D-EC8C-4C44-B698-6E316D391FB6}"/>
              </a:ext>
            </a:extLst>
          </p:cNvPr>
          <p:cNvSpPr txBox="1"/>
          <p:nvPr/>
        </p:nvSpPr>
        <p:spPr>
          <a:xfrm>
            <a:off x="7256417" y="5525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d2I.ai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9B686F-260A-834E-B849-26AEECFF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89" y="3099487"/>
            <a:ext cx="3962400" cy="24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FE3B-550C-4948-B71D-673C307C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new paradigm –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25FA-CCD9-B94C-8698-65B1AB36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286000"/>
          </a:xfrm>
        </p:spPr>
        <p:txBody>
          <a:bodyPr/>
          <a:lstStyle/>
          <a:p>
            <a:r>
              <a:rPr lang="en-US" sz="1800" dirty="0"/>
              <a:t>collaboratively train a ML model</a:t>
            </a:r>
          </a:p>
          <a:p>
            <a:endParaRPr lang="en-US" sz="1800" dirty="0"/>
          </a:p>
          <a:p>
            <a:r>
              <a:rPr lang="en-US" sz="1800" dirty="0"/>
              <a:t>keep the data decentralized</a:t>
            </a:r>
          </a:p>
          <a:p>
            <a:endParaRPr lang="en-US" sz="1800" dirty="0"/>
          </a:p>
          <a:p>
            <a:r>
              <a:rPr lang="en-US" sz="1800" dirty="0"/>
              <a:t>synchronous update scheme that proceeds in rounds of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3785A-4928-4B46-A765-C7FFAD06E73D}"/>
              </a:ext>
            </a:extLst>
          </p:cNvPr>
          <p:cNvSpPr txBox="1"/>
          <p:nvPr/>
        </p:nvSpPr>
        <p:spPr>
          <a:xfrm>
            <a:off x="1600200" y="4876800"/>
            <a:ext cx="7406833" cy="950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McMahan, H. Brendan, Eider Moore, Daniel Ramage, and Seth Hampson. "Communication-efficient learning of deep networks from decentralized data." AISTATS, 2017</a:t>
            </a:r>
          </a:p>
        </p:txBody>
      </p:sp>
    </p:spTree>
    <p:extLst>
      <p:ext uri="{BB962C8B-B14F-4D97-AF65-F5344CB8AC3E}">
        <p14:creationId xmlns:p14="http://schemas.microsoft.com/office/powerpoint/2010/main" val="341091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0683F005-39EA-4F4A-9FB9-83A079E2D837}"/>
              </a:ext>
            </a:extLst>
          </p:cNvPr>
          <p:cNvSpPr txBox="1">
            <a:spLocks/>
          </p:cNvSpPr>
          <p:nvPr/>
        </p:nvSpPr>
        <p:spPr>
          <a:xfrm>
            <a:off x="437364" y="911902"/>
            <a:ext cx="4996510" cy="72863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</a:rPr>
              <a:t>Fed-avg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17B6EE-7A74-E54B-9D33-38D727285693}"/>
              </a:ext>
            </a:extLst>
          </p:cNvPr>
          <p:cNvSpPr txBox="1"/>
          <p:nvPr/>
        </p:nvSpPr>
        <p:spPr>
          <a:xfrm>
            <a:off x="450450" y="3332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41D5E-96D0-3B49-8E4D-A92457FC59C1}"/>
              </a:ext>
            </a:extLst>
          </p:cNvPr>
          <p:cNvSpPr txBox="1"/>
          <p:nvPr/>
        </p:nvSpPr>
        <p:spPr>
          <a:xfrm>
            <a:off x="5366380" y="3063853"/>
            <a:ext cx="2057399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0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C0A17F0-3AE3-D047-B12A-B37FFCDB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27" y="4853490"/>
            <a:ext cx="1849583" cy="517624"/>
          </a:xfrm>
          <a:prstGeom prst="rect">
            <a:avLst/>
          </a:prstGeom>
        </p:spPr>
      </p:pic>
      <p:pic>
        <p:nvPicPr>
          <p:cNvPr id="41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8B4AF8B-1752-A047-8CAB-7DB4A1D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91" y="2315059"/>
            <a:ext cx="1791134" cy="392402"/>
          </a:xfrm>
          <a:prstGeom prst="rect">
            <a:avLst/>
          </a:prstGeom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1AFDDC28-2316-A34C-823D-37DC096F8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817" y="2412797"/>
            <a:ext cx="286400" cy="2487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A802DBF-570C-3242-BFA2-CF589D301FE9}"/>
              </a:ext>
            </a:extLst>
          </p:cNvPr>
          <p:cNvGrpSpPr/>
          <p:nvPr/>
        </p:nvGrpSpPr>
        <p:grpSpPr>
          <a:xfrm>
            <a:off x="2749593" y="2972704"/>
            <a:ext cx="2752220" cy="1837109"/>
            <a:chOff x="4229111" y="3112897"/>
            <a:chExt cx="3669626" cy="2449479"/>
          </a:xfrm>
        </p:grpSpPr>
        <p:sp>
          <p:nvSpPr>
            <p:cNvPr id="48" name="Notched Right Arrow 47">
              <a:extLst>
                <a:ext uri="{FF2B5EF4-FFF2-40B4-BE49-F238E27FC236}">
                  <a16:creationId xmlns:a16="http://schemas.microsoft.com/office/drawing/2014/main" id="{5F65E6BB-8B75-0740-9D3B-F9E26E03B6A5}"/>
                </a:ext>
              </a:extLst>
            </p:cNvPr>
            <p:cNvSpPr/>
            <p:nvPr/>
          </p:nvSpPr>
          <p:spPr>
            <a:xfrm rot="7358680">
              <a:off x="3986326" y="3972960"/>
              <a:ext cx="2067217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>
              <a:extLst>
                <a:ext uri="{FF2B5EF4-FFF2-40B4-BE49-F238E27FC236}">
                  <a16:creationId xmlns:a16="http://schemas.microsoft.com/office/drawing/2014/main" id="{B44E5DAF-C235-8042-943A-75993BEA8F08}"/>
                </a:ext>
              </a:extLst>
            </p:cNvPr>
            <p:cNvSpPr/>
            <p:nvPr/>
          </p:nvSpPr>
          <p:spPr>
            <a:xfrm rot="3460478">
              <a:off x="5996347" y="3898234"/>
              <a:ext cx="1974866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2D3F8673-8FE0-8542-AF47-49EF847E2DA4}"/>
                </a:ext>
              </a:extLst>
            </p:cNvPr>
            <p:cNvSpPr/>
            <p:nvPr/>
          </p:nvSpPr>
          <p:spPr>
            <a:xfrm rot="5400000">
              <a:off x="5172326" y="3979255"/>
              <a:ext cx="1728233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7">
              <a:extLst>
                <a:ext uri="{FF2B5EF4-FFF2-40B4-BE49-F238E27FC236}">
                  <a16:creationId xmlns:a16="http://schemas.microsoft.com/office/drawing/2014/main" id="{60B4EE7D-9F01-CA4F-9BBA-1EE2E5AE1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6871" y="5183096"/>
              <a:ext cx="381866" cy="331644"/>
            </a:xfrm>
            <a:prstGeom prst="rect">
              <a:avLst/>
            </a:prstGeom>
          </p:spPr>
        </p:pic>
        <p:pic>
          <p:nvPicPr>
            <p:cNvPr id="56" name="Picture 7">
              <a:extLst>
                <a:ext uri="{FF2B5EF4-FFF2-40B4-BE49-F238E27FC236}">
                  <a16:creationId xmlns:a16="http://schemas.microsoft.com/office/drawing/2014/main" id="{0ABE1E9E-FA22-3546-937D-D144FE97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4245" y="5241080"/>
              <a:ext cx="381866" cy="321296"/>
            </a:xfrm>
            <a:prstGeom prst="rect">
              <a:avLst/>
            </a:prstGeom>
          </p:spPr>
        </p:pic>
        <p:pic>
          <p:nvPicPr>
            <p:cNvPr id="59" name="Picture 7">
              <a:extLst>
                <a:ext uri="{FF2B5EF4-FFF2-40B4-BE49-F238E27FC236}">
                  <a16:creationId xmlns:a16="http://schemas.microsoft.com/office/drawing/2014/main" id="{8E74257B-19ED-1141-9A30-5001BBC5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111" y="5241202"/>
              <a:ext cx="318210" cy="276360"/>
            </a:xfrm>
            <a:prstGeom prst="rect">
              <a:avLst/>
            </a:prstGeom>
          </p:spPr>
        </p:pic>
      </p:grpSp>
      <p:sp>
        <p:nvSpPr>
          <p:cNvPr id="62" name="Notched Right Arrow 61">
            <a:extLst>
              <a:ext uri="{FF2B5EF4-FFF2-40B4-BE49-F238E27FC236}">
                <a16:creationId xmlns:a16="http://schemas.microsoft.com/office/drawing/2014/main" id="{4B1A630F-5A65-6B44-AE15-DD0EC1D24B62}"/>
              </a:ext>
            </a:extLst>
          </p:cNvPr>
          <p:cNvSpPr/>
          <p:nvPr/>
        </p:nvSpPr>
        <p:spPr>
          <a:xfrm rot="16200000">
            <a:off x="3948487" y="2862308"/>
            <a:ext cx="303254" cy="3031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A1A93-EB6F-B44D-A744-D157D12E4EA9}"/>
              </a:ext>
            </a:extLst>
          </p:cNvPr>
          <p:cNvSpPr txBox="1"/>
          <p:nvPr/>
        </p:nvSpPr>
        <p:spPr>
          <a:xfrm>
            <a:off x="3648536" y="182204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CBCF0C-2087-E74B-8AB8-3E11530EF0CB}"/>
              </a:ext>
            </a:extLst>
          </p:cNvPr>
          <p:cNvSpPr txBox="1"/>
          <p:nvPr/>
        </p:nvSpPr>
        <p:spPr>
          <a:xfrm>
            <a:off x="3189847" y="544795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/ Edge Devices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4DE709-7D0C-D14B-B6B8-BD3A8A7FB6A2}"/>
              </a:ext>
            </a:extLst>
          </p:cNvPr>
          <p:cNvGrpSpPr/>
          <p:nvPr/>
        </p:nvGrpSpPr>
        <p:grpSpPr>
          <a:xfrm>
            <a:off x="3392651" y="3239113"/>
            <a:ext cx="1401474" cy="953897"/>
            <a:chOff x="5126093" y="3383210"/>
            <a:chExt cx="1868632" cy="1271862"/>
          </a:xfrm>
        </p:grpSpPr>
        <p:pic>
          <p:nvPicPr>
            <p:cNvPr id="84" name="Picture 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095C9719-697B-CF4D-A68A-FEBB6C4F2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6093" y="3383210"/>
              <a:ext cx="1868632" cy="854941"/>
            </a:xfrm>
            <a:prstGeom prst="rect">
              <a:avLst/>
            </a:prstGeom>
          </p:spPr>
        </p:pic>
        <p:sp>
          <p:nvSpPr>
            <p:cNvPr id="85" name="Notched Right Arrow 84">
              <a:extLst>
                <a:ext uri="{FF2B5EF4-FFF2-40B4-BE49-F238E27FC236}">
                  <a16:creationId xmlns:a16="http://schemas.microsoft.com/office/drawing/2014/main" id="{38F18450-364F-4A48-8C12-83733DECD3B8}"/>
                </a:ext>
              </a:extLst>
            </p:cNvPr>
            <p:cNvSpPr/>
            <p:nvPr/>
          </p:nvSpPr>
          <p:spPr>
            <a:xfrm rot="16200000">
              <a:off x="5854058" y="4250807"/>
              <a:ext cx="404338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D00D60-7CB6-0946-AD1C-800E7F77396D}"/>
              </a:ext>
            </a:extLst>
          </p:cNvPr>
          <p:cNvGrpSpPr/>
          <p:nvPr/>
        </p:nvGrpSpPr>
        <p:grpSpPr>
          <a:xfrm>
            <a:off x="3357704" y="4214789"/>
            <a:ext cx="1567694" cy="539794"/>
            <a:chOff x="5030879" y="4490782"/>
            <a:chExt cx="2090259" cy="71972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5825738-DBC4-2742-9112-12898CB9F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879" y="4490782"/>
              <a:ext cx="2090259" cy="302830"/>
            </a:xfrm>
            <a:prstGeom prst="rect">
              <a:avLst/>
            </a:prstGeom>
          </p:spPr>
        </p:pic>
        <p:sp>
          <p:nvSpPr>
            <p:cNvPr id="88" name="Notched Right Arrow 87">
              <a:extLst>
                <a:ext uri="{FF2B5EF4-FFF2-40B4-BE49-F238E27FC236}">
                  <a16:creationId xmlns:a16="http://schemas.microsoft.com/office/drawing/2014/main" id="{57644755-A306-0A49-865D-F74CB8897C85}"/>
                </a:ext>
              </a:extLst>
            </p:cNvPr>
            <p:cNvSpPr/>
            <p:nvPr/>
          </p:nvSpPr>
          <p:spPr>
            <a:xfrm rot="16200000">
              <a:off x="5809622" y="4806242"/>
              <a:ext cx="404338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3F6738FF-9429-8A45-A7B9-4EE2CAE6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97" y="795032"/>
            <a:ext cx="6988108" cy="4922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Federated Averaging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9A8F-B884-6545-A282-1D1FFD122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6907" y="4745843"/>
            <a:ext cx="724029" cy="7240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EC3961-1C7A-0441-8B89-19A6B12F4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1191" y="4751283"/>
            <a:ext cx="724029" cy="7240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79A3EA-6CB9-1546-8F78-11A7E947A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770" y="4734882"/>
            <a:ext cx="724029" cy="72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2D988-C1A7-B14B-9F23-5A58A3B76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1792" y="2162503"/>
            <a:ext cx="1066598" cy="6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A306-5FB8-FA47-BF4D-9B8E9154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886700" cy="79863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Vulnerability of Distributed Training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071749-3169-FE40-A3CD-A2D7AD04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4328"/>
            <a:ext cx="7886700" cy="3263504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Byzantine Client </a:t>
            </a:r>
          </a:p>
          <a:p>
            <a:pPr marL="342900" lvl="1" indent="0">
              <a:buNone/>
            </a:pPr>
            <a:r>
              <a:rPr lang="en-US" sz="2100" dirty="0"/>
              <a:t>Byzantine failure in a distributed ML system occurs when one of the components in such a system behaves arbitrarily</a:t>
            </a:r>
          </a:p>
          <a:p>
            <a:pPr marL="685800" lvl="2" indent="0">
              <a:buNone/>
            </a:pPr>
            <a:r>
              <a:rPr lang="en-US" sz="1800" dirty="0"/>
              <a:t>e.g. This could be the result of software bugs, hardware defects, communication loss (information dropout)</a:t>
            </a:r>
          </a:p>
          <a:p>
            <a:pPr marL="342900" lvl="1" indent="0">
              <a:buNone/>
            </a:pPr>
            <a:endParaRPr lang="en-US" sz="2100" dirty="0"/>
          </a:p>
          <a:p>
            <a:r>
              <a:rPr lang="en-US" dirty="0">
                <a:solidFill>
                  <a:srgbClr val="FF0000"/>
                </a:solidFill>
              </a:rPr>
              <a:t>Adversarial Attack </a:t>
            </a:r>
          </a:p>
          <a:p>
            <a:pPr marL="342900" lvl="1" indent="0">
              <a:buNone/>
            </a:pPr>
            <a:r>
              <a:rPr lang="en-US" sz="2100" dirty="0"/>
              <a:t>Goal of the attacker is to simultaneously train on the main task and backdoor task by manipulating a subset of clients through adversarial trigger injection.</a:t>
            </a:r>
          </a:p>
          <a:p>
            <a:pPr marL="685800" lvl="2" indent="0">
              <a:buNone/>
            </a:pPr>
            <a:r>
              <a:rPr lang="en-US" sz="1800" dirty="0"/>
              <a:t>e.g. force a word predictor to complete certain sentences with an attacker-chosen word, have search engine recommend adversary chosen product for a given query. </a:t>
            </a:r>
          </a:p>
          <a:p>
            <a:pPr lvl="1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9448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: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2837"/>
                <a:ext cx="8229600" cy="5050525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accent2"/>
                    </a:solidFill>
                  </a:rPr>
                  <a:t>Smooth non-convex </a:t>
                </a:r>
                <a:r>
                  <a:rPr lang="en-US" sz="1800" dirty="0"/>
                  <a:t>problems with finite sum structure: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>
                    <a:solidFill>
                      <a:schemeClr val="accent2"/>
                    </a:solidFill>
                  </a:rPr>
                  <a:t>SGD</a:t>
                </a:r>
                <a:r>
                  <a:rPr lang="en-US" sz="1800" dirty="0"/>
                  <a:t> proceeds as follows: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i="1" dirty="0">
                    <a:solidFill>
                      <a:schemeClr val="accent2"/>
                    </a:solidFill>
                  </a:rPr>
                  <a:t>Gross Corruption  </a:t>
                </a:r>
                <a:r>
                  <a:rPr lang="en-US" sz="1800" dirty="0"/>
                  <a:t>Given b samples an adversary can replace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sz="1800" dirty="0"/>
                  <a:t> fraction of them with arbitrary points. Suppose G and B are sets of good and bad points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chemeClr val="accent6"/>
                    </a:solidFill>
                  </a:rPr>
                  <a:t> corruption</a:t>
                </a:r>
                <a:r>
                  <a:rPr lang="en-US" sz="1800" dirty="0"/>
                  <a:t>) and we want to solve:  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2837"/>
                <a:ext cx="8229600" cy="5050525"/>
              </a:xfrm>
              <a:blipFill>
                <a:blip r:embed="rId2"/>
                <a:stretch>
                  <a:fillRect l="-463" t="-501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5F12FA-F1AF-144C-A565-9EEDB063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36224"/>
            <a:ext cx="2298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0EF63-4323-9C42-9CD9-D509BA60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69" y="3106207"/>
            <a:ext cx="36195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83D34-811B-9E43-8F79-92F20C8F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410200"/>
            <a:ext cx="2489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8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11"/>
  <p:tag name="DEFAULTHEIGHT" val="340"/>
</p:tagLst>
</file>

<file path=ppt/theme/theme1.xml><?xml version="1.0" encoding="utf-8"?>
<a:theme xmlns:a="http://schemas.openxmlformats.org/drawingml/2006/main" name="2009_design">
  <a:themeElements>
    <a:clrScheme name="2009_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9_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9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_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_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_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_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_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_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_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_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_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_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_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123095</TotalTime>
  <Words>1934</Words>
  <Application>Microsoft Macintosh PowerPoint</Application>
  <PresentationFormat>On-screen Show (4:3)</PresentationFormat>
  <Paragraphs>251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Cambria Math</vt:lpstr>
      <vt:lpstr>Times New Roman</vt:lpstr>
      <vt:lpstr>2009_design</vt:lpstr>
      <vt:lpstr>Block Coordinate Geometric Median Descent*</vt:lpstr>
      <vt:lpstr>TL;DR</vt:lpstr>
      <vt:lpstr>Large Scale Optimization</vt:lpstr>
      <vt:lpstr>Stochastic Gradient Descent (SGD)</vt:lpstr>
      <vt:lpstr>Distributed SGD </vt:lpstr>
      <vt:lpstr>A new paradigm – Federated Learning</vt:lpstr>
      <vt:lpstr>Federated Averaging</vt:lpstr>
      <vt:lpstr>Vulnerability of Distributed Training  </vt:lpstr>
      <vt:lpstr>Recall : SGD</vt:lpstr>
      <vt:lpstr>Corruption Model</vt:lpstr>
      <vt:lpstr>Gradient Aggregation</vt:lpstr>
      <vt:lpstr>Robust Gradient Aggregation</vt:lpstr>
      <vt:lpstr>Univariate Robust Gradient Aggregation</vt:lpstr>
      <vt:lpstr>Multivariate Robust Gradient Aggregation</vt:lpstr>
      <vt:lpstr>Multivariate Robust Gradient Aggregation</vt:lpstr>
      <vt:lpstr>Robust SGD in High Dimension</vt:lpstr>
      <vt:lpstr>GM in High Dimension</vt:lpstr>
      <vt:lpstr>GM over low dimensional subspace </vt:lpstr>
      <vt:lpstr>Block coordinate GM Descent</vt:lpstr>
      <vt:lpstr>Block Selection Strategy</vt:lpstr>
      <vt:lpstr>Block Selection Strategy</vt:lpstr>
      <vt:lpstr>Memory </vt:lpstr>
      <vt:lpstr>Benefit of Memory</vt:lpstr>
      <vt:lpstr>Computational Complexity</vt:lpstr>
      <vt:lpstr>Theory: Assumptions</vt:lpstr>
      <vt:lpstr>Convergence Guarantees</vt:lpstr>
      <vt:lpstr>Empirical Evidence: Feature Corruption</vt:lpstr>
      <vt:lpstr>Empirical Evidence: Gradient Corruption</vt:lpstr>
      <vt:lpstr>Empirical Evidence: Label Corruption</vt:lpstr>
      <vt:lpstr>Empirical Evidence: Generalization</vt:lpstr>
      <vt:lpstr>Empirical Evidence: Generalization</vt:lpstr>
      <vt:lpstr>Extension: QBGMD</vt:lpstr>
      <vt:lpstr>Extension: FedBGMD</vt:lpstr>
      <vt:lpstr>Convergence Guarantee FedBGMD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Acharya, Anish</cp:lastModifiedBy>
  <cp:revision>1139</cp:revision>
  <cp:lastPrinted>2019-11-18T13:50:07Z</cp:lastPrinted>
  <dcterms:created xsi:type="dcterms:W3CDTF">2012-01-11T17:36:53Z</dcterms:created>
  <dcterms:modified xsi:type="dcterms:W3CDTF">2021-11-19T22:50:02Z</dcterms:modified>
</cp:coreProperties>
</file>