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83" r:id="rId7"/>
    <p:sldId id="285" r:id="rId8"/>
    <p:sldId id="284" r:id="rId9"/>
    <p:sldId id="282" r:id="rId10"/>
    <p:sldId id="287" r:id="rId11"/>
    <p:sldId id="288" r:id="rId12"/>
    <p:sldId id="286" r:id="rId13"/>
    <p:sldId id="289" r:id="rId14"/>
    <p:sldId id="290" r:id="rId15"/>
    <p:sldId id="291" r:id="rId16"/>
    <p:sldId id="292" r:id="rId17"/>
    <p:sldId id="293" r:id="rId18"/>
    <p:sldId id="960" r:id="rId19"/>
    <p:sldId id="962" r:id="rId20"/>
    <p:sldId id="963" r:id="rId21"/>
    <p:sldId id="944" r:id="rId22"/>
    <p:sldId id="964" r:id="rId23"/>
    <p:sldId id="943" r:id="rId24"/>
    <p:sldId id="951" r:id="rId25"/>
    <p:sldId id="950" r:id="rId26"/>
    <p:sldId id="947" r:id="rId27"/>
    <p:sldId id="973" r:id="rId28"/>
    <p:sldId id="956" r:id="rId29"/>
    <p:sldId id="967" r:id="rId30"/>
    <p:sldId id="968" r:id="rId31"/>
    <p:sldId id="969" r:id="rId32"/>
    <p:sldId id="975" r:id="rId33"/>
    <p:sldId id="971" r:id="rId34"/>
    <p:sldId id="9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0"/>
    <p:restoredTop sz="96405"/>
  </p:normalViewPr>
  <p:slideViewPr>
    <p:cSldViewPr snapToGrid="0" snapToObjects="1">
      <p:cViewPr varScale="1">
        <p:scale>
          <a:sx n="153" d="100"/>
          <a:sy n="153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024B7-0E2A-524E-A4DE-22EDE2CE454D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9B3C1-57D6-5948-8B36-B126B599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First, lets understand how the current F training works.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FL setup there is one master/server node and several client nodes (mostly edge devices like mobile phone).</a:t>
            </a:r>
          </a:p>
          <a:p>
            <a:r>
              <a:rPr lang="en-US" dirty="0">
                <a:cs typeface="Calibri"/>
              </a:rPr>
              <a:t>The data resides on the clients and is not visible to the server.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47F72-A2DC-44F1-B4BC-54DC41B1C2E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select coordinates proportional to probability and not just take Top-k  ?</a:t>
            </a:r>
          </a:p>
          <a:p>
            <a:endParaRPr lang="en-US" dirty="0"/>
          </a:p>
          <a:p>
            <a:r>
              <a:rPr lang="en-US" dirty="0"/>
              <a:t>They are approximately equivalent. Sort + Top k =&gt; O(d log d + 1) vs sampling based on norm distribution (Norm of dim </a:t>
            </a:r>
            <a:r>
              <a:rPr lang="en-US" dirty="0" err="1"/>
              <a:t>i</a:t>
            </a:r>
            <a:r>
              <a:rPr lang="en-US" dirty="0"/>
              <a:t> / total Norm).  This is O(d).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DE9FF-2266-1D45-8D59-8156206B2F9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18D4-9EBD-FD4D-9F6A-8C7BB4CB6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A15C6-444E-0648-B4C8-43C1E5270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C9E5-933B-0548-97F4-FC17E69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F301C-58D1-C145-B56C-D9AF19A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E5C2-070E-F04A-A5FB-3513299D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84B9-41B4-3C45-9E56-5AE17B55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BC614-6152-914A-B882-49C32D3B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0672-18FF-4A46-ADBB-EFBC2B2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8CC1-000D-FE4C-9BDD-77513045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5A91-0BE8-584D-89BD-76A7FD7E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59E7B-A513-D84A-B9EF-7CA5C337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CE3F3-A8D6-CF46-A115-3814136B3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2F43-CFD8-EF4D-AA49-3E1999E2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4C0E-8CE6-6942-812C-0923F26B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F97F-7E2B-E146-8C37-E236AEC4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DDDF-E36D-EC49-9117-E9FFD6D6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ADAB-BF9E-D144-B52D-3646288C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59CF4-9251-094E-BFA0-39E6DFBB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C5E6-203F-E848-8AD0-387D1F1B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3419-947B-0941-8428-C58F01FF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F89D-D361-DF4B-A5B5-F8BDB2BB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CBC2-4DF4-4247-A52F-4DC44715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E6FD-3AFB-A348-80FC-85D370D1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6EC2-0289-B74E-B9A8-58C5F825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EDD1-90F4-7445-8030-8C4D434D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39C-AB35-C143-92C3-810241C1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9378-9E3B-074F-904C-BE798487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3420-F337-234B-9AF8-FA075FB0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ED46-C156-4242-B3C7-183E2D19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C382A-1E8A-3542-AB29-EDA9A9CA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52949-0707-4E41-A898-74D9760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6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8FFA-F135-374D-8310-98FC5FE5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4C58-9A66-1F47-B5C5-02A5B433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96642-5CED-6A43-9261-E9AB61C3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C3A8E-99A5-7844-9C97-C0E3FD092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DEF85-5E02-0149-AC12-2B7AE948E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863-94DD-0E49-A11B-2EDE48E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AE2B1-019F-3449-862D-BF4DABF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6825A-532D-664B-861F-8A6C35F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2A28-BB23-DB41-97CA-0AE8B4A5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0A84E-C091-2547-A84C-30A11AB1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C2E38-6B49-3A4F-B1B4-F42BC8B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4711F-ADF7-F24A-8A08-3317BA61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8978D-1D3E-9241-86BA-4BFC4D19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1053-E696-3244-8895-4B75637F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ADFCF-E9C9-094D-8C0C-886DA5F5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B775-1228-8045-B5CC-4F49DB3E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169-B1C3-A44D-B318-50F3E676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94E0E-7CD0-7A46-A500-33939CE2C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44CD2-2E1A-5C45-AC22-CC808507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4F78-B668-EE47-8778-3AB8DA1F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94FA-B6D0-B640-A3E9-426C024D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C3A0-0BA3-1B40-B41A-EB048135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24F56-538A-5B40-97DE-7E4859B59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630C8-8D05-AD41-A075-108ABDFF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A0FF-B29E-2E4F-93A6-28F6213D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E03A1-21B6-B44E-9CBB-03C41C12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A234A-6985-EA45-BA36-269E12AF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74384-0D57-884B-BBB1-DA54E849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F107E-029C-594C-B418-D236DD66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553E-77C4-8545-9F1E-AB0D84CAF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AAD5-50E6-3348-8858-69DFE9557748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D7CF-0AA5-0040-B994-13D278AC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13D0-2C0A-EC47-8AD8-AD822CD01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0C3C-9508-E444-9C39-8928AFF0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10643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2.0406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106.08882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CAAC-A1F4-E94A-9C73-8039EE18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589" y="582215"/>
            <a:ext cx="10369684" cy="18368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Robust and Efficient Collaborative Optimization for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F26DF-8F66-B849-8ECB-13CBAD205A78}"/>
              </a:ext>
            </a:extLst>
          </p:cNvPr>
          <p:cNvSpPr txBox="1"/>
          <p:nvPr/>
        </p:nvSpPr>
        <p:spPr>
          <a:xfrm>
            <a:off x="3579778" y="2880132"/>
            <a:ext cx="418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Anish Acharya*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96858-5E14-7A47-A124-BEA1FDF27E28}"/>
              </a:ext>
            </a:extLst>
          </p:cNvPr>
          <p:cNvSpPr txBox="1"/>
          <p:nvPr/>
        </p:nvSpPr>
        <p:spPr>
          <a:xfrm>
            <a:off x="6096000" y="5061311"/>
            <a:ext cx="5580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 4600 Graduate Seminar</a:t>
            </a:r>
          </a:p>
          <a:p>
            <a:r>
              <a:rPr lang="en-US" sz="2000" dirty="0"/>
              <a:t>Ritchie School of Engineering and Computer Science</a:t>
            </a:r>
          </a:p>
          <a:p>
            <a:r>
              <a:rPr lang="en-US" sz="2000" dirty="0"/>
              <a:t>University of Denver</a:t>
            </a:r>
          </a:p>
          <a:p>
            <a:r>
              <a:rPr lang="en-US" sz="2000" dirty="0"/>
              <a:t>November 12,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7F00-2170-2E46-8CD5-E5B320803023}"/>
              </a:ext>
            </a:extLst>
          </p:cNvPr>
          <p:cNvSpPr txBox="1"/>
          <p:nvPr/>
        </p:nvSpPr>
        <p:spPr>
          <a:xfrm>
            <a:off x="369506" y="5061311"/>
            <a:ext cx="449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7713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7EB-872E-8541-926C-26FFDB77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Decentralized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A94C-60AE-D340-B398-8A52DCCC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83" y="1477017"/>
            <a:ext cx="10381034" cy="16276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nodes are not connected to a central server ~ Instead they are connected to each other via some topology</a:t>
            </a:r>
          </a:p>
          <a:p>
            <a:endParaRPr lang="en-US" dirty="0"/>
          </a:p>
          <a:p>
            <a:r>
              <a:rPr lang="en-US" dirty="0"/>
              <a:t>Fed-Avg is a special case with Star Topology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44672-F6BB-C94A-939E-F436E0BE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98" y="3429000"/>
            <a:ext cx="6361808" cy="1746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F097D-8997-C240-AE0F-C3929C2C9C36}"/>
              </a:ext>
            </a:extLst>
          </p:cNvPr>
          <p:cNvSpPr txBox="1"/>
          <p:nvPr/>
        </p:nvSpPr>
        <p:spPr>
          <a:xfrm>
            <a:off x="3260772" y="51751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0E8D1-C7C0-A044-B99A-A0112882E67F}"/>
              </a:ext>
            </a:extLst>
          </p:cNvPr>
          <p:cNvSpPr txBox="1"/>
          <p:nvPr/>
        </p:nvSpPr>
        <p:spPr>
          <a:xfrm>
            <a:off x="5131586" y="5175127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F8D3C-7EB8-9946-B0F9-39C59554C689}"/>
              </a:ext>
            </a:extLst>
          </p:cNvPr>
          <p:cNvSpPr txBox="1"/>
          <p:nvPr/>
        </p:nvSpPr>
        <p:spPr>
          <a:xfrm>
            <a:off x="7249434" y="5175127"/>
            <a:ext cx="13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varying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70DCC-3B5B-CD4C-9422-1F8C36A8A8D6}"/>
              </a:ext>
            </a:extLst>
          </p:cNvPr>
          <p:cNvSpPr txBox="1"/>
          <p:nvPr/>
        </p:nvSpPr>
        <p:spPr>
          <a:xfrm>
            <a:off x="1050588" y="5846543"/>
            <a:ext cx="1057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Abolfazl Hashemi, Anish Acharya, Rudrajit Das, Haris Vikalo, Sujay Sanghavi, Inderjit Dhillon; On the Benefits of </a:t>
            </a:r>
          </a:p>
          <a:p>
            <a:r>
              <a:rPr lang="en-US" i="1" dirty="0"/>
              <a:t>Multiple Gossip Steps in Communication Constrained Decentralized Federated Learning ; </a:t>
            </a:r>
            <a:r>
              <a:rPr lang="en-US" i="1" dirty="0">
                <a:hlinkClick r:id="rId3"/>
              </a:rPr>
              <a:t>Preprint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601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C81C-DB3F-B544-A0AB-C3E79B11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Decentralized Federated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F638-E2B3-5A4F-957B-AE95CB64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1592"/>
          </a:xfrm>
        </p:spPr>
        <p:txBody>
          <a:bodyPr/>
          <a:lstStyle/>
          <a:p>
            <a:r>
              <a:rPr lang="en-US" dirty="0"/>
              <a:t>The data stays at the nodes (clients) and </a:t>
            </a:r>
            <a:r>
              <a:rPr lang="en-US" dirty="0">
                <a:solidFill>
                  <a:srgbClr val="FF0000"/>
                </a:solidFill>
              </a:rPr>
              <a:t>never communicated</a:t>
            </a:r>
          </a:p>
          <a:p>
            <a:endParaRPr lang="en-US" dirty="0"/>
          </a:p>
          <a:p>
            <a:r>
              <a:rPr lang="en-US" dirty="0"/>
              <a:t>the clients </a:t>
            </a:r>
            <a:r>
              <a:rPr lang="en-US" dirty="0">
                <a:solidFill>
                  <a:srgbClr val="FF0000"/>
                </a:solidFill>
              </a:rPr>
              <a:t>periodically communicate gradients / params (gossip) </a:t>
            </a:r>
            <a:r>
              <a:rPr lang="en-US" dirty="0"/>
              <a:t>over the network among each other </a:t>
            </a:r>
          </a:p>
          <a:p>
            <a:endParaRPr lang="en-US" dirty="0"/>
          </a:p>
          <a:p>
            <a:r>
              <a:rPr lang="en-US" dirty="0"/>
              <a:t>During each gossip step the local parameters at each client are synchronized via consensus</a:t>
            </a:r>
          </a:p>
        </p:txBody>
      </p:sp>
    </p:spTree>
    <p:extLst>
      <p:ext uri="{BB962C8B-B14F-4D97-AF65-F5344CB8AC3E}">
        <p14:creationId xmlns:p14="http://schemas.microsoft.com/office/powerpoint/2010/main" val="133653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F05D-A32A-B744-81A2-E84D7C53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902" y="469476"/>
            <a:ext cx="8519809" cy="111347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Challenges and Research Directions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E0BE1-69C4-CF4D-90BB-20AC3638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02" y="1582955"/>
            <a:ext cx="8098006" cy="4027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F1131-7BB2-FD45-9968-3D9F4C1A1B1E}"/>
              </a:ext>
            </a:extLst>
          </p:cNvPr>
          <p:cNvSpPr txBox="1"/>
          <p:nvPr/>
        </p:nvSpPr>
        <p:spPr>
          <a:xfrm>
            <a:off x="9651077" y="6203858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VentureBeat</a:t>
            </a:r>
          </a:p>
        </p:txBody>
      </p:sp>
    </p:spTree>
    <p:extLst>
      <p:ext uri="{BB962C8B-B14F-4D97-AF65-F5344CB8AC3E}">
        <p14:creationId xmlns:p14="http://schemas.microsoft.com/office/powerpoint/2010/main" val="129800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488E-9350-7D45-B1DF-1221E59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Communication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EE7E-6A6F-6842-927B-F348535E4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ML models are overparameterized e.g. GPT3 has 175 B parameters. </a:t>
            </a:r>
          </a:p>
          <a:p>
            <a:endParaRPr lang="en-US" dirty="0"/>
          </a:p>
          <a:p>
            <a:r>
              <a:rPr lang="en-US" dirty="0"/>
              <a:t>Communicating gradients / params is expensive over network</a:t>
            </a:r>
          </a:p>
          <a:p>
            <a:endParaRPr lang="en-US" dirty="0"/>
          </a:p>
          <a:p>
            <a:r>
              <a:rPr lang="en-US" dirty="0"/>
              <a:t>Network delay due to slow communication channel</a:t>
            </a:r>
          </a:p>
          <a:p>
            <a:endParaRPr lang="en-US" dirty="0"/>
          </a:p>
          <a:p>
            <a:r>
              <a:rPr lang="en-US" dirty="0"/>
              <a:t>Straggler nodes </a:t>
            </a:r>
          </a:p>
        </p:txBody>
      </p:sp>
    </p:spTree>
    <p:extLst>
      <p:ext uri="{BB962C8B-B14F-4D97-AF65-F5344CB8AC3E}">
        <p14:creationId xmlns:p14="http://schemas.microsoft.com/office/powerpoint/2010/main" val="309567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D2AB-35BE-754B-B28A-B5CB8EB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Compressed periodic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3416-9DCF-9742-9F19-5014637BD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4"/>
            <a:ext cx="10718260" cy="48927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communicate </a:t>
            </a:r>
            <a:r>
              <a:rPr lang="en-US" dirty="0">
                <a:solidFill>
                  <a:srgbClr val="FF0000"/>
                </a:solidFill>
              </a:rPr>
              <a:t>compressed</a:t>
            </a:r>
            <a:r>
              <a:rPr lang="en-US" dirty="0"/>
              <a:t> gradients </a:t>
            </a:r>
          </a:p>
          <a:p>
            <a:endParaRPr lang="en-US" dirty="0"/>
          </a:p>
          <a:p>
            <a:r>
              <a:rPr lang="en-US" dirty="0"/>
              <a:t>Popular Compression Operators:</a:t>
            </a:r>
          </a:p>
          <a:p>
            <a:pPr lvl="1"/>
            <a:r>
              <a:rPr lang="en-US" dirty="0"/>
              <a:t>Sparse Approximation </a:t>
            </a:r>
          </a:p>
          <a:p>
            <a:pPr lvl="1"/>
            <a:r>
              <a:rPr lang="en-US" dirty="0"/>
              <a:t>Quantization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Lemma 1</a:t>
            </a:r>
            <a:r>
              <a:rPr lang="en-US" dirty="0"/>
              <a:t>. The compression operator is a </a:t>
            </a:r>
            <a:r>
              <a:rPr lang="en-US" dirty="0">
                <a:solidFill>
                  <a:srgbClr val="FF0000"/>
                </a:solidFill>
              </a:rPr>
              <a:t>contractive mapping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Communicate only periodically after some local steps 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42E89-A289-FF44-974B-AD57A90B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03" y="4355209"/>
            <a:ext cx="3883635" cy="532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88BFC-CEDD-714B-89F8-5F37571A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9" y="4440922"/>
            <a:ext cx="1104062" cy="3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3FCD-B093-B44A-B38B-96EF6AB7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EAB3-F72F-784A-B6A8-E96BF325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6103"/>
          </a:xfrm>
        </p:spPr>
        <p:txBody>
          <a:bodyPr>
            <a:normAutofit/>
          </a:bodyPr>
          <a:lstStyle/>
          <a:p>
            <a:r>
              <a:rPr lang="en-US" i="1" dirty="0"/>
              <a:t>Information Theoretic Results: </a:t>
            </a:r>
            <a:r>
              <a:rPr lang="en-US" dirty="0"/>
              <a:t>Characterize Information loss incurred due to compression (lower bounds on compression) </a:t>
            </a:r>
          </a:p>
          <a:p>
            <a:endParaRPr lang="en-US" dirty="0"/>
          </a:p>
          <a:p>
            <a:r>
              <a:rPr lang="en-US" i="1" dirty="0"/>
              <a:t>Optimization Results : </a:t>
            </a:r>
            <a:r>
              <a:rPr lang="en-US" dirty="0"/>
              <a:t>Can we maintain convergence rate (i.e. same as w/o compression)</a:t>
            </a:r>
          </a:p>
          <a:p>
            <a:pPr lvl="1"/>
            <a:r>
              <a:rPr lang="en-US" dirty="0"/>
              <a:t>Memory Mechanism, Local Momentum, Global Momentum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BEF14-39CE-D041-B830-984F8DD6EC6F}"/>
              </a:ext>
            </a:extLst>
          </p:cNvPr>
          <p:cNvSpPr txBox="1"/>
          <p:nvPr/>
        </p:nvSpPr>
        <p:spPr>
          <a:xfrm>
            <a:off x="935477" y="5011502"/>
            <a:ext cx="10601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 Sai </a:t>
            </a:r>
            <a:r>
              <a:rPr lang="en-US" i="1" dirty="0" err="1"/>
              <a:t>Praneeth</a:t>
            </a:r>
            <a:r>
              <a:rPr lang="en-US" i="1" dirty="0"/>
              <a:t> </a:t>
            </a:r>
            <a:r>
              <a:rPr lang="en-US" i="1" dirty="0" err="1"/>
              <a:t>Karimireddy</a:t>
            </a:r>
            <a:r>
              <a:rPr lang="en-US" i="1" dirty="0"/>
              <a:t>, Quentin </a:t>
            </a:r>
            <a:r>
              <a:rPr lang="en-US" i="1" dirty="0" err="1"/>
              <a:t>Rebjock</a:t>
            </a:r>
            <a:r>
              <a:rPr lang="en-US" i="1" dirty="0"/>
              <a:t>, Sebastian Stich, Martin </a:t>
            </a:r>
            <a:r>
              <a:rPr lang="en-US" i="1" dirty="0" err="1"/>
              <a:t>Jaggi</a:t>
            </a:r>
            <a:r>
              <a:rPr lang="en-US" i="1" dirty="0"/>
              <a:t>; Error Feedback Fixes </a:t>
            </a:r>
          </a:p>
          <a:p>
            <a:r>
              <a:rPr lang="en-US" i="1" dirty="0"/>
              <a:t>     </a:t>
            </a:r>
            <a:r>
              <a:rPr lang="en-US" i="1" dirty="0" err="1"/>
              <a:t>SignSGD</a:t>
            </a:r>
            <a:r>
              <a:rPr lang="en-US" i="1" dirty="0"/>
              <a:t> and other Gradient Compression Schemes ; ICML 2019</a:t>
            </a:r>
          </a:p>
          <a:p>
            <a:endParaRPr lang="en-US" i="1" dirty="0"/>
          </a:p>
          <a:p>
            <a:r>
              <a:rPr lang="en-US" i="1" dirty="0"/>
              <a:t>2. Rudrajit Das , Anish Acharya , Abolfazl Hashemi, Sujay Sanghavi , Inderjit S. Dhillon, and Ufuk Topcu ;</a:t>
            </a:r>
          </a:p>
          <a:p>
            <a:r>
              <a:rPr lang="en-US" i="1" dirty="0"/>
              <a:t>    Faster Non-Convex Federated Learning via Global and Local Momentum </a:t>
            </a:r>
            <a:r>
              <a:rPr lang="en-US" i="1" dirty="0">
                <a:hlinkClick r:id="rId2"/>
              </a:rPr>
              <a:t>Preprint</a:t>
            </a:r>
            <a:endParaRPr lang="en-US" i="1" dirty="0"/>
          </a:p>
          <a:p>
            <a:endParaRPr lang="en-US" i="1" dirty="0"/>
          </a:p>
          <a:p>
            <a:r>
              <a:rPr lang="en-US" b="1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7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A306-5FB8-FA47-BF4D-9B8E9154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84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Vulnerability of FL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071749-3169-FE40-A3CD-A2D7AD04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438"/>
            <a:ext cx="10515600" cy="4351338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Byzantine Client </a:t>
            </a:r>
          </a:p>
          <a:p>
            <a:pPr marL="457200" lvl="1" indent="0">
              <a:buNone/>
            </a:pPr>
            <a:r>
              <a:rPr lang="en-US" sz="2800" dirty="0"/>
              <a:t>Byzantine failure in a distributed ML system occurs when one of the components in such a system behaves arbitrarily</a:t>
            </a:r>
          </a:p>
          <a:p>
            <a:pPr marL="914400" lvl="2" indent="0">
              <a:buNone/>
            </a:pPr>
            <a:r>
              <a:rPr lang="en-US" sz="2400" dirty="0"/>
              <a:t>e.g. This could be the result of software bugs, hardware defects, communication loss (information dropout)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>
                <a:solidFill>
                  <a:srgbClr val="FF0000"/>
                </a:solidFill>
              </a:rPr>
              <a:t>Adversarial Attack </a:t>
            </a:r>
          </a:p>
          <a:p>
            <a:pPr marL="457200" lvl="1" indent="0">
              <a:buNone/>
            </a:pPr>
            <a:r>
              <a:rPr lang="en-US" sz="2800" dirty="0"/>
              <a:t>Goal of the attacker is to simultaneously train on the main task and backdoor task by manipulating a subset of clients through adversarial trigger injection.</a:t>
            </a:r>
          </a:p>
          <a:p>
            <a:pPr marL="914400" lvl="2" indent="0">
              <a:buNone/>
            </a:pPr>
            <a:r>
              <a:rPr lang="en-US" sz="2400" dirty="0"/>
              <a:t>e.g. force a word predictor to complete certain sentences with an attacker-chosen word, have search engine recommend adversary chosen product for a given query. 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448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206-9CEE-B542-B866-0EA6A777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Corruption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07594-21F0-014B-B3DA-3252CF5CE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2357"/>
                <a:ext cx="10515600" cy="34759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chemeClr val="accent2"/>
                    </a:solidFill>
                  </a:rPr>
                  <a:t>Gross Corruption  </a:t>
                </a:r>
              </a:p>
              <a:p>
                <a:pPr marL="0" indent="0">
                  <a:buNone/>
                </a:pPr>
                <a:r>
                  <a:rPr lang="en-US" dirty="0"/>
                  <a:t>Given b samples an adversary can replace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dirty="0"/>
                  <a:t> fraction of them with arbitrary points. Suppose G and B are sets of good and bad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corruption</a:t>
                </a:r>
                <a:r>
                  <a:rPr lang="en-US" dirty="0"/>
                  <a:t>) and we want to solve: 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07594-21F0-014B-B3DA-3252CF5CE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2357"/>
                <a:ext cx="10515600" cy="3475949"/>
              </a:xfrm>
              <a:blipFill>
                <a:blip r:embed="rId2"/>
                <a:stretch>
                  <a:fillRect l="-1206" t="-3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B46D40-AE14-EA44-9283-21AC5ACB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498" y="4118026"/>
            <a:ext cx="3566876" cy="8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6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Robust Gradient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C724-2153-A248-945D-A543FA85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8"/>
            <a:ext cx="9372600" cy="5182580"/>
          </a:xfrm>
        </p:spPr>
        <p:txBody>
          <a:bodyPr>
            <a:normAutofit fontScale="85000" lnSpcReduction="10000"/>
          </a:bodyPr>
          <a:lstStyle/>
          <a:p>
            <a:endParaRPr lang="en-US" sz="1800" dirty="0"/>
          </a:p>
          <a:p>
            <a:r>
              <a:rPr lang="en-US" i="1" dirty="0">
                <a:solidFill>
                  <a:srgbClr val="FF0000"/>
                </a:solidFill>
              </a:rPr>
              <a:t>Breakdown Point. </a:t>
            </a:r>
            <a:r>
              <a:rPr lang="en-US" dirty="0"/>
              <a:t>smallest fraction of contamination that must be introduced to cause an estimator to break i.e. produce arbitrarily wrong estimates. Finite Sample breakdown point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linear gradient aggregation (e.g. mean in SGD) strategy can tolerate even a single such corrupted point. Consider the following sample: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has finite sample breakdown point of 1/b i.e. </a:t>
            </a:r>
            <a:r>
              <a:rPr lang="en-US" dirty="0">
                <a:solidFill>
                  <a:srgbClr val="FF0000"/>
                </a:solidFill>
              </a:rPr>
              <a:t>asymptotic breakdown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SGD Robust:  Replace Mean with Robust Mean Estimator. </a:t>
            </a:r>
          </a:p>
          <a:p>
            <a:pPr marL="0" indent="0">
              <a:buNone/>
            </a:pPr>
            <a:r>
              <a:rPr lang="en-US" sz="1800" dirty="0"/>
              <a:t>                                 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94927-D157-6F4C-B4E0-0BE74D71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40" y="2384426"/>
            <a:ext cx="1600200" cy="301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22F6FC-99A7-2E49-9339-EFF836DA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38" y="3992399"/>
            <a:ext cx="2024976" cy="3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Univariate Robust Gradient Aggregation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5340"/>
                <a:ext cx="10284229" cy="5050525"/>
              </a:xfrm>
            </p:spPr>
            <p:txBody>
              <a:bodyPr>
                <a:normAutofit/>
              </a:bodyPr>
              <a:lstStyle/>
              <a:p>
                <a:endParaRPr lang="en-US" i="1" dirty="0"/>
              </a:p>
              <a:p>
                <a:r>
                  <a:rPr lang="en-US" i="1" dirty="0"/>
                  <a:t>(Univariate Setting) median is a measure which is robust to outliers. In fact, median achieves the optimal breakdown point of ½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i="1" dirty="0"/>
                  <a:t>Given samples                                    median is the (b+1)/2 th ordered statistic if b is odd else is the mean of (b+1)/2 th and b/2 th ordered statistic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/>
                      <a:t>.</a:t>
                    </a:fld>
                  </m:oMath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Median is also minimizer of sum of absolute errors: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C724-2153-A248-945D-A543FA851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5340"/>
                <a:ext cx="10284229" cy="5050525"/>
              </a:xfrm>
              <a:blipFill>
                <a:blip r:embed="rId2"/>
                <a:stretch>
                  <a:fillRect l="-985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1FCF3F-556B-6942-BF28-03578D08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646" y="3345872"/>
            <a:ext cx="2519895" cy="336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78B1A-475D-FE4F-BFBC-E1E0CB14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159" y="5512661"/>
            <a:ext cx="4211917" cy="7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5626-9E37-DE4F-9967-2B7146E5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27" y="2550065"/>
            <a:ext cx="6759103" cy="3942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03941-17B6-5249-8EA4-93C04EE0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1" y="502855"/>
            <a:ext cx="9317477" cy="6562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Modern ML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0C31-E3A8-F14B-8D3C-756DFB0B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59" y="1431160"/>
            <a:ext cx="10708533" cy="518740"/>
          </a:xfrm>
        </p:spPr>
        <p:txBody>
          <a:bodyPr>
            <a:normAutofit/>
          </a:bodyPr>
          <a:lstStyle/>
          <a:p>
            <a:r>
              <a:rPr lang="en-US" dirty="0"/>
              <a:t>Deep Nets are overparameterized ~ e.g. GPT3 uses 175 B parameters.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574A5-D189-844F-94B9-848E792056B2}"/>
              </a:ext>
            </a:extLst>
          </p:cNvPr>
          <p:cNvSpPr txBox="1"/>
          <p:nvPr/>
        </p:nvSpPr>
        <p:spPr>
          <a:xfrm>
            <a:off x="4577540" y="2149955"/>
            <a:ext cx="269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ImageNet Leaderboard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2A9AA-D850-0046-9EF1-A13D8A4D93C7}"/>
              </a:ext>
            </a:extLst>
          </p:cNvPr>
          <p:cNvSpPr txBox="1"/>
          <p:nvPr/>
        </p:nvSpPr>
        <p:spPr>
          <a:xfrm>
            <a:off x="8931480" y="6355145"/>
            <a:ext cx="299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paperswithcode.com </a:t>
            </a:r>
          </a:p>
        </p:txBody>
      </p:sp>
    </p:spTree>
    <p:extLst>
      <p:ext uri="{BB962C8B-B14F-4D97-AF65-F5344CB8AC3E}">
        <p14:creationId xmlns:p14="http://schemas.microsoft.com/office/powerpoint/2010/main" val="14673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2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Multivariate Robust Gradient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C724-2153-A248-945D-A543FA85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13" y="1438102"/>
            <a:ext cx="10008523" cy="5145261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i="1" dirty="0"/>
              <a:t>Coordinate wise Median (CM)</a:t>
            </a:r>
          </a:p>
          <a:p>
            <a:endParaRPr lang="en-US" i="1" dirty="0"/>
          </a:p>
          <a:p>
            <a:endParaRPr lang="en-US" i="1" dirty="0"/>
          </a:p>
          <a:p>
            <a:pPr lvl="1"/>
            <a:r>
              <a:rPr lang="en-US" sz="2800" i="1" dirty="0"/>
              <a:t>When d &gt; 2 CM need not lie in the convex hull of the samples and are not orthogonal equivariant i.e. do not commute with co-ordinate transform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Geometric Median (GM)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60E11-1C05-2644-8E32-A70FF935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71548"/>
            <a:ext cx="6096000" cy="49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52947-FF3C-C04C-B1E9-96CE6527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574" y="5619476"/>
            <a:ext cx="4648200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E4F2-44A3-D647-B01B-7E4A4E6C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Multivariate Robust Gradient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C77A-23FE-6742-AD35-0545176C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solidFill>
                <a:schemeClr val="accent2"/>
              </a:solidFill>
            </a:endParaRPr>
          </a:p>
          <a:p>
            <a:endParaRPr lang="en-US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129BD2-A063-F441-8B02-92B71610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78" y="2457912"/>
            <a:ext cx="2743200" cy="193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0AB8B-3290-A940-9993-24C8C3E4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36019"/>
            <a:ext cx="2743200" cy="1985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6F68AA-E1F0-A745-B7BA-3677270C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210" y="2436020"/>
            <a:ext cx="2743200" cy="198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A8344-91F3-2D4A-8874-62FC8BA9F9AB}"/>
              </a:ext>
            </a:extLst>
          </p:cNvPr>
          <p:cNvSpPr txBox="1"/>
          <p:nvPr/>
        </p:nvSpPr>
        <p:spPr>
          <a:xfrm>
            <a:off x="2957962" y="4528406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This Toy example in 2 dimensions demonstrates </a:t>
            </a:r>
          </a:p>
          <a:p>
            <a:r>
              <a:rPr lang="en-US" dirty="0">
                <a:latin typeface="Arial" panose="020B0604020202020204" pitchFamily="34" charset="0"/>
              </a:rPr>
              <a:t>the superior robustness properties of GM for estimating the </a:t>
            </a:r>
          </a:p>
          <a:p>
            <a:r>
              <a:rPr lang="en-US" dirty="0">
                <a:latin typeface="Arial" panose="020B0604020202020204" pitchFamily="34" charset="0"/>
              </a:rPr>
              <a:t>aggregated gradient in presence of heavy corruption.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5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14DD-D084-B047-96F1-23575ED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Robust SGD in High Dimension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3CED9-6849-B146-8C5B-3BE71F06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1"/>
            <a:ext cx="8305800" cy="351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25F2-AA20-6641-B55A-6D230946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08" y="36195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GM in High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799CB55-0FEE-3443-AA11-27BD33A14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157" y="1504951"/>
                <a:ext cx="10540538" cy="4987637"/>
              </a:xfrm>
              <a:prstGeom prst="rect">
                <a:avLst/>
              </a:prstGeom>
            </p:spPr>
            <p:txBody>
              <a:bodyPr vert="horz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lang="en-US" sz="2800" i="1" dirty="0">
                    <a:ea typeface="+mn-ea"/>
                    <a:cs typeface="+mn-cs"/>
                  </a:rPr>
                  <a:t>GM-SGD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i="1"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lang="en-US" sz="2800" i="1"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1">
                            <a:ea typeface="+mn-ea"/>
                            <a:cs typeface="+mn-cs"/>
                          </a:rPr>
                          <m:t>t</m:t>
                        </m:r>
                      </m:sub>
                    </m:sSub>
                    <m:r>
                      <a:rPr lang="en-US" sz="2800" i="1">
                        <a:ea typeface="+mn-ea"/>
                        <a:cs typeface="+mn-cs"/>
                      </a:rPr>
                      <m:t>−</m:t>
                    </m:r>
                    <m:r>
                      <a:rPr lang="en-US" sz="2800" i="1">
                        <a:ea typeface="+mn-ea"/>
                        <a:cs typeface="+mn-cs"/>
                      </a:rPr>
                      <m:t>𝜂</m:t>
                    </m:r>
                    <m:sSub>
                      <m:sSubPr>
                        <m:ctrlPr>
                          <a:rPr lang="en-US" sz="2800" i="1"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ea typeface="+mn-ea"/>
                        <a:cs typeface="+mn-cs"/>
                      </a:rPr>
                      <m:t>   </m:t>
                    </m:r>
                    <m:sSub>
                      <m:sSubPr>
                        <m:ctrlPr>
                          <a:rPr lang="en-US" sz="2800" i="1"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1">
                        <a:ea typeface="+mn-ea"/>
                        <a:cs typeface="+mn-cs"/>
                      </a:rPr>
                      <m:t>GM</m:t>
                    </m:r>
                    <m:r>
                      <a:rPr lang="en-US" sz="2800" i="1">
                        <a:ea typeface="+mn-ea"/>
                        <a:cs typeface="+mn-cs"/>
                      </a:rPr>
                      <m:t>({</m:t>
                    </m:r>
                    <m:sSub>
                      <m:sSubPr>
                        <m:ctrlPr>
                          <a:rPr lang="en-US" sz="2800" i="1"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>
                            <a:ea typeface="+mn-ea"/>
                            <a:cs typeface="+mn-cs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1">
                            <a:ea typeface="+mn-ea"/>
                            <a:cs typeface="+mn-cs"/>
                          </a:rPr>
                          <m:t>i</m:t>
                        </m:r>
                      </m:sub>
                    </m:sSub>
                    <m:r>
                      <a:rPr lang="en-US" sz="2800" i="1">
                        <a:ea typeface="+mn-ea"/>
                        <a:cs typeface="+mn-cs"/>
                      </a:rPr>
                      <m:t>})</m:t>
                    </m:r>
                  </m:oMath>
                </a14:m>
                <a:endParaRPr lang="en-US" sz="2800" i="1" dirty="0"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2800" i="1" dirty="0">
                  <a:ea typeface="+mn-ea"/>
                  <a:cs typeface="+mn-cs"/>
                </a:endParaRPr>
              </a:p>
              <a:p>
                <a:r>
                  <a:rPr lang="en-US" sz="2800" i="1" dirty="0">
                    <a:ea typeface="+mn-ea"/>
                    <a:cs typeface="+mn-cs"/>
                  </a:rPr>
                  <a:t>Unfortunately, finding GM is computationally hard. </a:t>
                </a:r>
              </a:p>
              <a:p>
                <a:endParaRPr lang="en-US" sz="2800" i="1" dirty="0">
                  <a:ea typeface="+mn-ea"/>
                  <a:cs typeface="+mn-cs"/>
                </a:endParaRPr>
              </a:p>
              <a:p>
                <a:r>
                  <a:rPr lang="en-US" sz="2800" i="1" dirty="0">
                    <a:ea typeface="+mn-ea"/>
                    <a:cs typeface="+mn-cs"/>
                  </a:rPr>
                  <a:t>Best known algorithm to find </a:t>
                </a:r>
                <a14:m>
                  <m:oMath xmlns:m="http://schemas.openxmlformats.org/officeDocument/2006/math">
                    <m:r>
                      <a:rPr lang="en-US" sz="2800" i="1">
                        <a:ea typeface="+mn-ea"/>
                        <a:cs typeface="+mn-cs"/>
                      </a:rPr>
                      <m:t>𝜖</m:t>
                    </m:r>
                  </m:oMath>
                </a14:m>
                <a:r>
                  <a:rPr lang="en-US" sz="2800" i="1" dirty="0">
                    <a:ea typeface="+mn-ea"/>
                    <a:cs typeface="+mn-cs"/>
                  </a:rPr>
                  <a:t> approximate GM of n points in </a:t>
                </a:r>
                <a:r>
                  <a:rPr lang="en-US" sz="2800" kern="0" dirty="0"/>
                  <a:t>R</a:t>
                </a:r>
                <a:r>
                  <a:rPr lang="en-US" sz="2800" kern="0" baseline="30000" dirty="0"/>
                  <a:t>d</a:t>
                </a:r>
                <a:r>
                  <a:rPr lang="en-US" sz="2800" i="1" dirty="0">
                    <a:ea typeface="+mn-ea"/>
                    <a:cs typeface="+mn-cs"/>
                  </a:rPr>
                  <a:t> requires O(</a:t>
                </a:r>
                <a14:m>
                  <m:oMath xmlns:m="http://schemas.openxmlformats.org/officeDocument/2006/math">
                    <m:r>
                      <a:rPr lang="en-US" sz="2800" i="1">
                        <a:ea typeface="+mn-ea"/>
                        <a:cs typeface="+mn-cs"/>
                      </a:rPr>
                      <m:t>𝑑</m:t>
                    </m:r>
                    <m:r>
                      <a:rPr lang="en-US" sz="2800" i="1">
                        <a:ea typeface="+mn-ea"/>
                        <a:cs typeface="+mn-cs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2800" i="1">
                            <a:ea typeface="+mn-ea"/>
                            <a:cs typeface="+mn-cs"/>
                          </a:rPr>
                          <m:t>𝜖</m:t>
                        </m:r>
                      </m:e>
                      <m:sup>
                        <m:r>
                          <a:rPr lang="en-US" sz="2800" i="1"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>
                    <a:ea typeface="+mn-ea"/>
                    <a:cs typeface="+mn-cs"/>
                  </a:rPr>
                  <a:t>).  </a:t>
                </a:r>
              </a:p>
              <a:p>
                <a:endParaRPr lang="en-US" sz="2800" i="1" dirty="0">
                  <a:ea typeface="+mn-ea"/>
                  <a:cs typeface="+mn-cs"/>
                </a:endParaRPr>
              </a:p>
              <a:p>
                <a:r>
                  <a:rPr lang="en-US" sz="2800" i="1" dirty="0">
                    <a:ea typeface="+mn-ea"/>
                    <a:cs typeface="+mn-cs"/>
                  </a:rPr>
                  <a:t>GM is </a:t>
                </a:r>
                <a:r>
                  <a:rPr lang="en-US" sz="2800" i="1" dirty="0">
                    <a:solidFill>
                      <a:srgbClr val="FF0000"/>
                    </a:solidFill>
                    <a:ea typeface="+mn-ea"/>
                    <a:cs typeface="+mn-cs"/>
                  </a:rPr>
                  <a:t>computationally intractable </a:t>
                </a:r>
                <a:r>
                  <a:rPr lang="en-US" sz="2800" i="1" dirty="0">
                    <a:ea typeface="+mn-ea"/>
                    <a:cs typeface="+mn-cs"/>
                  </a:rPr>
                  <a:t>for optimization in high dimensions arising from deep learning models e.g. </a:t>
                </a:r>
                <a14:m>
                  <m:oMath xmlns:m="http://schemas.openxmlformats.org/officeDocument/2006/math">
                    <m:r>
                      <a:rPr lang="en-US" sz="2800" i="1">
                        <a:ea typeface="+mn-ea"/>
                        <a:cs typeface="+mn-cs"/>
                      </a:rPr>
                      <m:t>𝑑</m:t>
                    </m:r>
                    <m:r>
                      <a:rPr lang="en-US" sz="2800" i="1">
                        <a:ea typeface="+mn-ea"/>
                        <a:cs typeface="+mn-cs"/>
                      </a:rPr>
                      <m:t>≈</m:t>
                    </m:r>
                  </m:oMath>
                </a14:m>
                <a:r>
                  <a:rPr lang="en-US" sz="2800" i="1" dirty="0">
                    <a:ea typeface="+mn-ea"/>
                    <a:cs typeface="+mn-cs"/>
                  </a:rPr>
                  <a:t> 60M Alexnet, </a:t>
                </a:r>
                <a14:m>
                  <m:oMath xmlns:m="http://schemas.openxmlformats.org/officeDocument/2006/math">
                    <m:r>
                      <a:rPr lang="en-US" sz="2800" i="1">
                        <a:ea typeface="+mn-ea"/>
                        <a:cs typeface="+mn-cs"/>
                      </a:rPr>
                      <m:t>𝑑</m:t>
                    </m:r>
                    <m:r>
                      <a:rPr lang="en-US" sz="2800" i="1">
                        <a:ea typeface="+mn-ea"/>
                        <a:cs typeface="+mn-cs"/>
                      </a:rPr>
                      <m:t>≈</m:t>
                    </m:r>
                  </m:oMath>
                </a14:m>
                <a:r>
                  <a:rPr lang="en-US" sz="2800" i="1" dirty="0">
                    <a:ea typeface="+mn-ea"/>
                    <a:cs typeface="+mn-cs"/>
                  </a:rPr>
                  <a:t> 175B GPT3 </a:t>
                </a:r>
              </a:p>
              <a:p>
                <a:endParaRPr lang="en-US" sz="1800" kern="0" dirty="0"/>
              </a:p>
              <a:p>
                <a:pPr marL="0" indent="0">
                  <a:buNone/>
                </a:pPr>
                <a:endParaRPr lang="en-US" sz="1800" kern="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799CB55-0FEE-3443-AA11-27BD33A1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57" y="1504951"/>
                <a:ext cx="10540538" cy="4987637"/>
              </a:xfrm>
              <a:prstGeom prst="rect">
                <a:avLst/>
              </a:prstGeom>
              <a:blipFill>
                <a:blip r:embed="rId2"/>
                <a:stretch>
                  <a:fillRect l="-1203" t="-1523" r="-602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732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83A-465D-F849-BDC7-BEB7EB0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GM over low dimensional subspace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5278-903E-1443-93DA-3A08428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428"/>
            <a:ext cx="10392295" cy="3042459"/>
          </a:xfrm>
        </p:spPr>
        <p:txBody>
          <a:bodyPr>
            <a:normAutofit/>
          </a:bodyPr>
          <a:lstStyle/>
          <a:p>
            <a:r>
              <a:rPr lang="en-US" i="1" dirty="0"/>
              <a:t>Gradient distribution is often long tailed especially in case of over-parameterized deep learning settings.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Intuition:  Performing gradient aggregation in a low dimensional subspace might have little impact in downstream optimization task.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41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EBFE-76FD-214E-BAAD-6AA988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26040" cy="103972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Block coordinate GM Descent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2FC1F-3260-8E4C-BEC8-B80194FD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73" y="1627909"/>
            <a:ext cx="4280606" cy="3903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74F0E-9909-7D4C-A5E1-AB766DB8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94" y="1627909"/>
            <a:ext cx="4280606" cy="2180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934496-1CD7-E843-A88E-FDCCEC009A74}"/>
              </a:ext>
            </a:extLst>
          </p:cNvPr>
          <p:cNvSpPr txBox="1"/>
          <p:nvPr/>
        </p:nvSpPr>
        <p:spPr>
          <a:xfrm>
            <a:off x="5896494" y="5453149"/>
            <a:ext cx="618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Anish Acharya, Abolfazl Hashemi, Prateek Jain,</a:t>
            </a:r>
          </a:p>
          <a:p>
            <a:r>
              <a:rPr lang="en-US" i="1" dirty="0"/>
              <a:t>Sujay Sanghavi, Inderjit Dhillon, Ufuk Topcu ; Robust Training</a:t>
            </a:r>
          </a:p>
          <a:p>
            <a:r>
              <a:rPr lang="en-US" i="1" dirty="0"/>
              <a:t>In High Dimensions using Block Coordinate Geometric </a:t>
            </a:r>
          </a:p>
          <a:p>
            <a:r>
              <a:rPr lang="en-US" i="1" dirty="0"/>
              <a:t>Median Descent </a:t>
            </a:r>
            <a:r>
              <a:rPr lang="en-US" i="1" dirty="0">
                <a:hlinkClick r:id="rId4"/>
              </a:rPr>
              <a:t>Preprint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7231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AEDCDC-EE09-5945-BF42-E87F4E61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Theory: Assumptions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5C2CD-EF60-104E-AF77-A3FC6797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17" y="3429000"/>
            <a:ext cx="4823259" cy="17332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21BB1F-3AFB-684B-83B1-F2F6E852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9361"/>
            <a:ext cx="4380956" cy="1463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40C430-4A2F-FC4C-AFB9-ED1F51CC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592" y="3635288"/>
            <a:ext cx="4128498" cy="25960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73C592-065A-A749-AE5C-63CA41BB1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18" y="1557902"/>
            <a:ext cx="4914705" cy="15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42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EB75-B2E0-D64D-B4EC-59317F6B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Convergence Guarantees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910C1-12B8-D445-BEC0-9F4B3242C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727"/>
                <a:ext cx="10841182" cy="5128635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Non-convex and Smooth </a:t>
                </a:r>
                <a:r>
                  <a:rPr lang="en-US" sz="2400" dirty="0"/>
                  <a:t>: 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/>
                        </m:ctrlPr>
                      </m:sSubPr>
                      <m:e>
                        <m:r>
                          <a:rPr lang="en-US" sz="2400"/>
                          <m:t>𝑓</m:t>
                        </m:r>
                      </m:e>
                      <m:sub>
                        <m:r>
                          <a:rPr lang="en-US" sz="2400"/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corresponding to non-corrupt samples i.e. </a:t>
                </a:r>
                <a14:m>
                  <m:oMath xmlns:m="http://schemas.openxmlformats.org/officeDocument/2006/math">
                    <m:r>
                      <a:rPr lang="en-US" sz="2400"/>
                      <m:t>𝑖</m:t>
                    </m:r>
                    <m:r>
                      <a:rPr lang="en-US" sz="2400"/>
                      <m:t>∈</m:t>
                    </m:r>
                    <m:r>
                      <a:rPr lang="en-US" sz="2400"/>
                      <m:t>𝐺</m:t>
                    </m:r>
                  </m:oMath>
                </a14:m>
                <a:r>
                  <a:rPr lang="en-US" sz="2400" dirty="0"/>
                  <a:t> are </a:t>
                </a:r>
                <a14:m>
                  <m:oMath xmlns:m="http://schemas.openxmlformats.org/officeDocument/2006/math">
                    <m:r>
                      <a:rPr lang="en-US" sz="2400"/>
                      <m:t>𝐿</m:t>
                    </m:r>
                    <m:r>
                      <a:rPr lang="en-US" sz="2400"/>
                      <m:t> </m:t>
                    </m:r>
                  </m:oMath>
                </a14:m>
                <a:r>
                  <a:rPr lang="en-US" sz="2400" dirty="0"/>
                  <a:t>smooth and non-convex. Run BGMD with </a:t>
                </a:r>
                <a14:m>
                  <m:oMath xmlns:m="http://schemas.openxmlformats.org/officeDocument/2006/math">
                    <m:r>
                      <a:rPr lang="en-US" sz="2400"/>
                      <m:t>𝜖</m:t>
                    </m:r>
                  </m:oMath>
                </a14:m>
                <a:r>
                  <a:rPr lang="en-US" sz="2400" dirty="0"/>
                  <a:t> approximate GM oracle with </a:t>
                </a:r>
                <a14:m>
                  <m:oMath xmlns:m="http://schemas.openxmlformats.org/officeDocument/2006/math">
                    <m:r>
                      <a:rPr lang="en-US" sz="2400"/>
                      <m:t>𝛾</m:t>
                    </m:r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>
                          <a:rPr lang="en-US" sz="2400"/>
                          <m:t>2</m:t>
                        </m:r>
                        <m:r>
                          <a:rPr lang="en-US" sz="2400"/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in presence of </a:t>
                </a:r>
                <a14:m>
                  <m:oMath xmlns:m="http://schemas.openxmlformats.org/officeDocument/2006/math">
                    <m:r>
                      <a:rPr lang="en-US" sz="2400"/>
                      <m:t>𝛼</m:t>
                    </m:r>
                  </m:oMath>
                </a14:m>
                <a:r>
                  <a:rPr lang="en-US" sz="2400" dirty="0"/>
                  <a:t> corruption for </a:t>
                </a:r>
                <a14:m>
                  <m:oMath xmlns:m="http://schemas.openxmlformats.org/officeDocument/2006/math">
                    <m:r>
                      <a:rPr lang="en-US" sz="2400"/>
                      <m:t>𝑇</m:t>
                    </m:r>
                  </m:oMath>
                </a14:m>
                <a:r>
                  <a:rPr lang="en-US" sz="2400" dirty="0"/>
                  <a:t> iterations. Sample any iteration </a:t>
                </a:r>
                <a14:m>
                  <m:oMath xmlns:m="http://schemas.openxmlformats.org/officeDocument/2006/math">
                    <m:r>
                      <a:rPr lang="en-US" sz="2400"/>
                      <m:t>𝜏</m:t>
                    </m:r>
                  </m:oMath>
                </a14:m>
                <a:r>
                  <a:rPr lang="en-US" sz="2400" dirty="0"/>
                  <a:t> uniformly at random then: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/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Non Convex PLC </a:t>
                </a:r>
                <a:r>
                  <a:rPr lang="en-US" sz="2400" dirty="0"/>
                  <a:t>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/>
                        </m:ctrlPr>
                      </m:sSubPr>
                      <m:e>
                        <m:r>
                          <a:rPr lang="en-US" sz="2400"/>
                          <m:t>𝑓</m:t>
                        </m:r>
                      </m:e>
                      <m:sub>
                        <m:r>
                          <a:rPr lang="en-US" sz="2400"/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further satisfies PLC with parameter </a:t>
                </a:r>
                <a14:m>
                  <m:oMath xmlns:m="http://schemas.openxmlformats.org/officeDocument/2006/math">
                    <m:r>
                      <a:rPr lang="en-US" sz="2400"/>
                      <m:t>𝜇</m:t>
                    </m:r>
                  </m:oMath>
                </a14:m>
                <a:r>
                  <a:rPr lang="en-US" sz="2400" dirty="0"/>
                  <a:t> then running BGMD with </a:t>
                </a:r>
                <a14:m>
                  <m:oMath xmlns:m="http://schemas.openxmlformats.org/officeDocument/2006/math">
                    <m:r>
                      <a:rPr lang="en-US" sz="2400"/>
                      <m:t>𝛾</m:t>
                    </m:r>
                    <m:r>
                      <a:rPr lang="en-US" sz="2400"/>
                      <m:t>=</m:t>
                    </m:r>
                    <m:f>
                      <m:fPr>
                        <m:ctrlPr>
                          <a:rPr lang="en-US" sz="2400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>
                          <a:rPr lang="en-US" sz="2400"/>
                          <m:t>4</m:t>
                        </m:r>
                        <m:r>
                          <a:rPr lang="en-US" sz="2400"/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 satisfies: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B910C1-12B8-D445-BEC0-9F4B3242C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727"/>
                <a:ext cx="10841182" cy="5128635"/>
              </a:xfrm>
              <a:blipFill>
                <a:blip r:embed="rId2"/>
                <a:stretch>
                  <a:fillRect l="-820" t="-1481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6E9DA2-647C-7F46-B730-D08D5365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33" y="2661996"/>
            <a:ext cx="45593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A2368-3F09-B142-A2AD-2A3CB775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742" y="4339013"/>
            <a:ext cx="6543741" cy="772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73DCD-6299-F24A-8DC7-A2A383906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68" y="5403273"/>
            <a:ext cx="5586152" cy="9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5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Empirical Evidence: Feature Corruption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0B6BA61-6C69-F448-A70B-E4E3B9EF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50" y="3503815"/>
            <a:ext cx="8229600" cy="28453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/>
              <p:nvPr/>
            </p:nvSpPr>
            <p:spPr>
              <a:xfrm>
                <a:off x="936567" y="1465506"/>
                <a:ext cx="926314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/>
                    </a:solidFill>
                  </a:rPr>
                  <a:t>Feature Corruption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/>
                    </a:solidFill>
                  </a:rPr>
                  <a:t>Additive Corruption (Huber’s Contamination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accent2"/>
                        </a:solidFill>
                      </a:rPr>
                      <m:t>):    </m:t>
                    </m:r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  <a:p>
                <a:r>
                  <a:rPr lang="en-US" sz="2400" i="1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/>
                        </m:ctrlPr>
                      </m:sSubPr>
                      <m:e>
                        <m:r>
                          <a:rPr lang="en-US" sz="2400" i="1" dirty="0"/>
                          <m:t>𝑧</m:t>
                        </m:r>
                      </m:e>
                      <m:sub>
                        <m:r>
                          <a:rPr lang="en-US" sz="2400" i="1" dirty="0"/>
                          <m:t>𝑡</m:t>
                        </m:r>
                      </m:sub>
                    </m:sSub>
                    <m:r>
                      <a:rPr lang="en-US" sz="2400" i="1" dirty="0"/>
                      <m:t>∼</m:t>
                    </m:r>
                    <m:r>
                      <a:rPr lang="el-GR" sz="2400" i="1" dirty="0"/>
                      <m:t>𝒩</m:t>
                    </m:r>
                    <m:d>
                      <m:dPr>
                        <m:ctrlPr>
                          <a:rPr lang="en-US" sz="2400" i="1" dirty="0"/>
                        </m:ctrlPr>
                      </m:dPr>
                      <m:e>
                        <m:r>
                          <a:rPr lang="en-US" sz="2400" i="1" dirty="0"/>
                          <m:t>100, 1</m:t>
                        </m:r>
                      </m:e>
                    </m:d>
                    <m:r>
                      <a:rPr lang="en-US" sz="2400" i="1" dirty="0"/>
                      <m:t> </m:t>
                    </m:r>
                  </m:oMath>
                </a14:m>
                <a:r>
                  <a:rPr lang="en-US" sz="2400" i="1" dirty="0"/>
                  <a:t> directly added to the image.</a:t>
                </a:r>
              </a:p>
              <a:p>
                <a:pPr marL="80010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/>
                    </a:solidFill>
                  </a:rPr>
                  <a:t>Impulse Corruption: </a:t>
                </a:r>
              </a:p>
              <a:p>
                <a:pPr lvl="2"/>
                <a:r>
                  <a:rPr lang="en-US" sz="2400" i="1" dirty="0"/>
                  <a:t>Salt and Pepper noise added by setting 90% of pixels to 0 or 1</a:t>
                </a:r>
                <a:r>
                  <a:rPr lang="en-US" sz="2800" i="1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67" y="1465506"/>
                <a:ext cx="9263149" cy="2277547"/>
              </a:xfrm>
              <a:prstGeom prst="rect">
                <a:avLst/>
              </a:prstGeom>
              <a:blipFill>
                <a:blip r:embed="rId3"/>
                <a:stretch>
                  <a:fillRect l="-82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87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Empirical Evidence: Gradient Corruption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/>
              <p:nvPr/>
            </p:nvSpPr>
            <p:spPr>
              <a:xfrm>
                <a:off x="972589" y="1600200"/>
                <a:ext cx="9009611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/>
                    </a:solidFill>
                  </a:rPr>
                  <a:t>Gradient Corruption</a:t>
                </a:r>
                <a:r>
                  <a:rPr lang="en-US" sz="24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/>
                    </a:solidFill>
                  </a:rPr>
                  <a:t>Additive Corruption 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Huber’s Contamination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):    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0, 100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2"/>
                    </a:solidFill>
                  </a:rPr>
                  <a:t>Bit Flip Corruption</a:t>
                </a:r>
                <a:r>
                  <a:rPr lang="en-US" sz="2400" dirty="0"/>
                  <a:t>:  scaled bit flipped version of the actual gradient	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89" y="1600200"/>
                <a:ext cx="9009611" cy="2215991"/>
              </a:xfrm>
              <a:prstGeom prst="rect">
                <a:avLst/>
              </a:prstGeom>
              <a:blipFill>
                <a:blip r:embed="rId2"/>
                <a:stretch>
                  <a:fillRect l="-84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6419D-D080-4F43-B196-FED5B9D4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2669" y="3599926"/>
            <a:ext cx="8229600" cy="2736426"/>
          </a:xfrm>
        </p:spPr>
      </p:pic>
    </p:spTree>
    <p:extLst>
      <p:ext uri="{BB962C8B-B14F-4D97-AF65-F5344CB8AC3E}">
        <p14:creationId xmlns:p14="http://schemas.microsoft.com/office/powerpoint/2010/main" val="276943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FC70-C67F-A648-AC9F-0C231864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25"/>
            <a:ext cx="10515600" cy="98702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Large Scale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D201-7AE9-AB4B-8A73-888E4F02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527"/>
            <a:ext cx="10515600" cy="4351338"/>
          </a:xfrm>
        </p:spPr>
        <p:txBody>
          <a:bodyPr/>
          <a:lstStyle/>
          <a:p>
            <a:r>
              <a:rPr lang="en-US" dirty="0"/>
              <a:t>Training Deep Neural Network requires optimizing over highly over-parameterized , </a:t>
            </a:r>
            <a:r>
              <a:rPr lang="en-US" dirty="0">
                <a:solidFill>
                  <a:srgbClr val="FF0000"/>
                </a:solidFill>
              </a:rPr>
              <a:t>non-convex</a:t>
            </a:r>
            <a:r>
              <a:rPr lang="en-US" dirty="0"/>
              <a:t> loss landscape.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ERM Formulation - Finite Sum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function corresponds to loss over one sample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0D55-DC30-1B4E-998A-B97CE06E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32" y="3709464"/>
            <a:ext cx="2408945" cy="7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Empirical Evidence: Label Corruption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/>
              <p:nvPr/>
            </p:nvSpPr>
            <p:spPr>
              <a:xfrm>
                <a:off x="1036413" y="1723073"/>
                <a:ext cx="942099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Label Corruption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FF0000"/>
                    </a:solidFill>
                  </a:rPr>
                  <a:t>Backdoor Attack</a:t>
                </a:r>
                <a:r>
                  <a:rPr lang="en-US" sz="2800" dirty="0"/>
                  <a:t>: flip the labels of randomly chosen </a:t>
                </a:r>
                <a14:m>
                  <m:oMath xmlns:m="http://schemas.openxmlformats.org/officeDocument/2006/math">
                    <m:r>
                      <a:rPr lang="en-US" sz="2800"/>
                      <m:t>𝜓</m:t>
                    </m:r>
                  </m:oMath>
                </a14:m>
                <a:r>
                  <a:rPr lang="en-US" sz="2800" dirty="0"/>
                  <a:t> fraction of samples to a target label.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F8E876-1148-754F-8E3F-69C3BCC2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13" y="1723073"/>
                <a:ext cx="9420998" cy="1661993"/>
              </a:xfrm>
              <a:prstGeom prst="rect">
                <a:avLst/>
              </a:prstGeom>
              <a:blipFill>
                <a:blip r:embed="rId2"/>
                <a:stretch>
                  <a:fillRect l="-1211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E807E-EB4C-D842-9C9E-0193CE6C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5090" y="3232786"/>
            <a:ext cx="8229600" cy="2276991"/>
          </a:xfrm>
        </p:spPr>
      </p:pic>
    </p:spTree>
    <p:extLst>
      <p:ext uri="{BB962C8B-B14F-4D97-AF65-F5344CB8AC3E}">
        <p14:creationId xmlns:p14="http://schemas.microsoft.com/office/powerpoint/2010/main" val="407793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B37622-AD70-C445-82D9-45992311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Empirical Evidence: 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877D-AA84-2B44-BED6-171F242F1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1" y="1390998"/>
            <a:ext cx="7848600" cy="5171363"/>
          </a:xfrm>
        </p:spPr>
      </p:pic>
    </p:spTree>
    <p:extLst>
      <p:ext uri="{BB962C8B-B14F-4D97-AF65-F5344CB8AC3E}">
        <p14:creationId xmlns:p14="http://schemas.microsoft.com/office/powerpoint/2010/main" val="3118285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DB84-FEB5-1F4A-914C-E5BBBE20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Quantized BGMD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8661A-6E14-F141-8AF2-7DB3BBD50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08466"/>
                <a:ext cx="10649989" cy="269332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300" dirty="0"/>
                  <a:t>Now, this lemma immediately gives a communication efficient version of our algorithm referred as Quantized BGMD (QBGMD) where the clients communicate only quantized gradients.</a:t>
                </a:r>
              </a:p>
              <a:p>
                <a:endParaRPr lang="en-US" sz="3300" dirty="0"/>
              </a:p>
              <a:p>
                <a:r>
                  <a:rPr lang="en-US" sz="3300" dirty="0"/>
                  <a:t>The convergence rates are identical i.e. Theorem 1,2 hold with: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ＭＳ Ｐゴシック" charset="0"/>
                      </a:rPr>
                      <m:t>0&lt;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1 −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ＭＳ Ｐゴシック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charset="0"/>
                    <a:ea typeface="ＭＳ Ｐゴシック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8661A-6E14-F141-8AF2-7DB3BBD50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08466"/>
                <a:ext cx="10649989" cy="2693324"/>
              </a:xfrm>
              <a:blipFill>
                <a:blip r:embed="rId2"/>
                <a:stretch>
                  <a:fillRect l="-1073" t="-5164" r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F2DE29-306F-6742-B35C-F79E9A48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1235"/>
            <a:ext cx="9976813" cy="13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3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15C-A943-E947-8D6C-502C9AF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FedBGMD: Robust and Communication Efficient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84DCD-4B8C-5340-B193-62D38E38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4" y="1172096"/>
            <a:ext cx="5730825" cy="54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5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315C-A943-E947-8D6C-502C9AF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73"/>
            <a:ext cx="10325793" cy="103972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Convergence Guarantee FedBGMD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E9229-124C-5C40-877C-59755BBE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74" y="1486593"/>
            <a:ext cx="8688185" cy="526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D7A-62E8-BF48-8C6E-668878E0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577"/>
            <a:ext cx="10515600" cy="101620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Stochastic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B01E-1E0E-B94B-9E25-1B417DDC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04" y="1952084"/>
            <a:ext cx="10515600" cy="4351338"/>
          </a:xfrm>
        </p:spPr>
        <p:txBody>
          <a:bodyPr/>
          <a:lstStyle/>
          <a:p>
            <a:r>
              <a:rPr lang="en-US" dirty="0"/>
              <a:t>Mini-batch SGD is the de-facto method for optimizing such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6FD268-F770-104C-8FE6-CD7B7518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81" y="2785758"/>
            <a:ext cx="4829783" cy="18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3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AE7-436A-AD42-9814-4915F90A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024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Distributed SGD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0EED-1538-8244-A517-3A0B87DA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50"/>
            <a:ext cx="10893358" cy="13346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Training happens over multiple compute nodes (e.g. GPU) in parallel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Distributed Data Parallel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3692-F9FB-3647-B75A-8B21C745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73" y="2225527"/>
            <a:ext cx="5118385" cy="2406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F352D-EC8C-4C44-B698-6E316D391FB6}"/>
              </a:ext>
            </a:extLst>
          </p:cNvPr>
          <p:cNvSpPr txBox="1"/>
          <p:nvPr/>
        </p:nvSpPr>
        <p:spPr>
          <a:xfrm>
            <a:off x="9675222" y="6224250"/>
            <a:ext cx="144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d2I.ai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9B686F-260A-834E-B849-26AEECFF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16" y="3259664"/>
            <a:ext cx="4959484" cy="30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9511-BB22-EB49-B797-3B8C9CFD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Issues with centralized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412B-09B3-6A4C-B409-50AF5186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SGD </a:t>
            </a:r>
            <a:r>
              <a:rPr lang="en-US" dirty="0">
                <a:solidFill>
                  <a:srgbClr val="FF0000"/>
                </a:solidFill>
              </a:rPr>
              <a:t>requires storing the data centrally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Imagine training a joint recommendation model trained over user data ~ storing the data in a central server is a huge </a:t>
            </a:r>
            <a:r>
              <a:rPr lang="en-US" dirty="0">
                <a:solidFill>
                  <a:srgbClr val="FF0000"/>
                </a:solidFill>
              </a:rPr>
              <a:t>privacy concern </a:t>
            </a:r>
          </a:p>
          <a:p>
            <a:endParaRPr lang="en-US" dirty="0"/>
          </a:p>
          <a:p>
            <a:r>
              <a:rPr lang="en-US" dirty="0"/>
              <a:t>In some cases communicating data to central server is too 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 e.g. self-driving cars generate several TB data per day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2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4F6-42EF-FE4F-ACBD-61DFA98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5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 each node learn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466B-2378-3A49-9B4C-FE8E7B53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Naïve solution : Let each node learn a separate model with its own local data</a:t>
            </a:r>
          </a:p>
          <a:p>
            <a:endParaRPr lang="en-US" dirty="0"/>
          </a:p>
          <a:p>
            <a:r>
              <a:rPr lang="en-US" dirty="0"/>
              <a:t>Poor generalization performance ~ overfitting</a:t>
            </a:r>
          </a:p>
          <a:p>
            <a:endParaRPr lang="en-US" dirty="0"/>
          </a:p>
          <a:p>
            <a:r>
              <a:rPr lang="en-US" dirty="0"/>
              <a:t>Biased ~ One model doesn’t fit all </a:t>
            </a:r>
          </a:p>
        </p:txBody>
      </p:sp>
    </p:spTree>
    <p:extLst>
      <p:ext uri="{BB962C8B-B14F-4D97-AF65-F5344CB8AC3E}">
        <p14:creationId xmlns:p14="http://schemas.microsoft.com/office/powerpoint/2010/main" val="231382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FE3B-550C-4948-B71D-673C307C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new paradigm –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25FA-CCD9-B94C-8698-65B1AB36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collaboratively train a ML model</a:t>
            </a:r>
          </a:p>
          <a:p>
            <a:endParaRPr lang="en-US" dirty="0"/>
          </a:p>
          <a:p>
            <a:r>
              <a:rPr lang="en-US" dirty="0"/>
              <a:t>keep the data decentralized</a:t>
            </a:r>
          </a:p>
          <a:p>
            <a:endParaRPr lang="en-US" dirty="0"/>
          </a:p>
          <a:p>
            <a:r>
              <a:rPr lang="en-US" dirty="0"/>
              <a:t>synchronous update scheme that proceeds in rounds of communication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3785A-4928-4B46-A765-C7FFAD06E73D}"/>
              </a:ext>
            </a:extLst>
          </p:cNvPr>
          <p:cNvSpPr txBox="1"/>
          <p:nvPr/>
        </p:nvSpPr>
        <p:spPr>
          <a:xfrm>
            <a:off x="2180617" y="5412915"/>
            <a:ext cx="8812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McMahan, H. Brendan, Eider Moore, Daniel Ramage, and Seth Hampson. "Communication-efficient learning of deep networks from decentralized data." AISTATS, 2017</a:t>
            </a:r>
          </a:p>
        </p:txBody>
      </p:sp>
    </p:spTree>
    <p:extLst>
      <p:ext uri="{BB962C8B-B14F-4D97-AF65-F5344CB8AC3E}">
        <p14:creationId xmlns:p14="http://schemas.microsoft.com/office/powerpoint/2010/main" val="341091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0683F005-39EA-4F4A-9FB9-83A079E2D837}"/>
              </a:ext>
            </a:extLst>
          </p:cNvPr>
          <p:cNvSpPr txBox="1">
            <a:spLocks/>
          </p:cNvSpPr>
          <p:nvPr/>
        </p:nvSpPr>
        <p:spPr>
          <a:xfrm>
            <a:off x="583152" y="72869"/>
            <a:ext cx="6662013" cy="9715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Fed-avg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17B6EE-7A74-E54B-9D33-38D727285693}"/>
              </a:ext>
            </a:extLst>
          </p:cNvPr>
          <p:cNvSpPr txBox="1"/>
          <p:nvPr/>
        </p:nvSpPr>
        <p:spPr>
          <a:xfrm>
            <a:off x="600599" y="3300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41D5E-96D0-3B49-8E4D-A92457FC59C1}"/>
              </a:ext>
            </a:extLst>
          </p:cNvPr>
          <p:cNvSpPr txBox="1"/>
          <p:nvPr/>
        </p:nvSpPr>
        <p:spPr>
          <a:xfrm>
            <a:off x="7155173" y="29421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0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FC0A17F0-3AE3-D047-B12A-B37FFCDBC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69" y="5328320"/>
            <a:ext cx="2466110" cy="690165"/>
          </a:xfrm>
          <a:prstGeom prst="rect">
            <a:avLst/>
          </a:prstGeom>
        </p:spPr>
      </p:pic>
      <p:pic>
        <p:nvPicPr>
          <p:cNvPr id="41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8B4AF8B-1752-A047-8CAB-7DB4A1D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655" y="1943746"/>
            <a:ext cx="2388178" cy="523202"/>
          </a:xfrm>
          <a:prstGeom prst="rect">
            <a:avLst/>
          </a:prstGeom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1AFDDC28-2316-A34C-823D-37DC096F8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089" y="2074063"/>
            <a:ext cx="381866" cy="33164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A802DBF-570C-3242-BFA2-CF589D301FE9}"/>
              </a:ext>
            </a:extLst>
          </p:cNvPr>
          <p:cNvGrpSpPr/>
          <p:nvPr/>
        </p:nvGrpSpPr>
        <p:grpSpPr>
          <a:xfrm>
            <a:off x="3666124" y="2820604"/>
            <a:ext cx="3669626" cy="2449479"/>
            <a:chOff x="4229111" y="3112897"/>
            <a:chExt cx="3669626" cy="2449479"/>
          </a:xfrm>
        </p:grpSpPr>
        <p:sp>
          <p:nvSpPr>
            <p:cNvPr id="48" name="Notched Right Arrow 47">
              <a:extLst>
                <a:ext uri="{FF2B5EF4-FFF2-40B4-BE49-F238E27FC236}">
                  <a16:creationId xmlns:a16="http://schemas.microsoft.com/office/drawing/2014/main" id="{5F65E6BB-8B75-0740-9D3B-F9E26E03B6A5}"/>
                </a:ext>
              </a:extLst>
            </p:cNvPr>
            <p:cNvSpPr/>
            <p:nvPr/>
          </p:nvSpPr>
          <p:spPr>
            <a:xfrm rot="7358680">
              <a:off x="3986326" y="3972960"/>
              <a:ext cx="2067217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>
              <a:extLst>
                <a:ext uri="{FF2B5EF4-FFF2-40B4-BE49-F238E27FC236}">
                  <a16:creationId xmlns:a16="http://schemas.microsoft.com/office/drawing/2014/main" id="{B44E5DAF-C235-8042-943A-75993BEA8F08}"/>
                </a:ext>
              </a:extLst>
            </p:cNvPr>
            <p:cNvSpPr/>
            <p:nvPr/>
          </p:nvSpPr>
          <p:spPr>
            <a:xfrm rot="3460478">
              <a:off x="5996347" y="3898234"/>
              <a:ext cx="1974866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2D3F8673-8FE0-8542-AF47-49EF847E2DA4}"/>
                </a:ext>
              </a:extLst>
            </p:cNvPr>
            <p:cNvSpPr/>
            <p:nvPr/>
          </p:nvSpPr>
          <p:spPr>
            <a:xfrm rot="5400000">
              <a:off x="5172326" y="3979255"/>
              <a:ext cx="1728233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7">
              <a:extLst>
                <a:ext uri="{FF2B5EF4-FFF2-40B4-BE49-F238E27FC236}">
                  <a16:creationId xmlns:a16="http://schemas.microsoft.com/office/drawing/2014/main" id="{60B4EE7D-9F01-CA4F-9BBA-1EE2E5AE1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6871" y="5183096"/>
              <a:ext cx="381866" cy="331644"/>
            </a:xfrm>
            <a:prstGeom prst="rect">
              <a:avLst/>
            </a:prstGeom>
          </p:spPr>
        </p:pic>
        <p:pic>
          <p:nvPicPr>
            <p:cNvPr id="56" name="Picture 7">
              <a:extLst>
                <a:ext uri="{FF2B5EF4-FFF2-40B4-BE49-F238E27FC236}">
                  <a16:creationId xmlns:a16="http://schemas.microsoft.com/office/drawing/2014/main" id="{0ABE1E9E-FA22-3546-937D-D144FE97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4245" y="5241080"/>
              <a:ext cx="381866" cy="321296"/>
            </a:xfrm>
            <a:prstGeom prst="rect">
              <a:avLst/>
            </a:prstGeom>
          </p:spPr>
        </p:pic>
        <p:pic>
          <p:nvPicPr>
            <p:cNvPr id="59" name="Picture 7">
              <a:extLst>
                <a:ext uri="{FF2B5EF4-FFF2-40B4-BE49-F238E27FC236}">
                  <a16:creationId xmlns:a16="http://schemas.microsoft.com/office/drawing/2014/main" id="{8E74257B-19ED-1141-9A30-5001BBC5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111" y="5241202"/>
              <a:ext cx="318210" cy="276360"/>
            </a:xfrm>
            <a:prstGeom prst="rect">
              <a:avLst/>
            </a:prstGeom>
          </p:spPr>
        </p:pic>
      </p:grpSp>
      <p:sp>
        <p:nvSpPr>
          <p:cNvPr id="62" name="Notched Right Arrow 61">
            <a:extLst>
              <a:ext uri="{FF2B5EF4-FFF2-40B4-BE49-F238E27FC236}">
                <a16:creationId xmlns:a16="http://schemas.microsoft.com/office/drawing/2014/main" id="{4B1A630F-5A65-6B44-AE15-DD0EC1D24B62}"/>
              </a:ext>
            </a:extLst>
          </p:cNvPr>
          <p:cNvSpPr/>
          <p:nvPr/>
        </p:nvSpPr>
        <p:spPr>
          <a:xfrm rot="16200000">
            <a:off x="5264650" y="2673410"/>
            <a:ext cx="404338" cy="40419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EA1A93-EB6F-B44D-A744-D157D12E4EA9}"/>
              </a:ext>
            </a:extLst>
          </p:cNvPr>
          <p:cNvSpPr txBox="1"/>
          <p:nvPr/>
        </p:nvSpPr>
        <p:spPr>
          <a:xfrm>
            <a:off x="4864714" y="128638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4CBCF0C-2087-E74B-8AB8-3E11530EF0CB}"/>
              </a:ext>
            </a:extLst>
          </p:cNvPr>
          <p:cNvSpPr txBox="1"/>
          <p:nvPr/>
        </p:nvSpPr>
        <p:spPr>
          <a:xfrm>
            <a:off x="4253130" y="612093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/ Edge Devices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4DE709-7D0C-D14B-B6B8-BD3A8A7FB6A2}"/>
              </a:ext>
            </a:extLst>
          </p:cNvPr>
          <p:cNvGrpSpPr/>
          <p:nvPr/>
        </p:nvGrpSpPr>
        <p:grpSpPr>
          <a:xfrm>
            <a:off x="4523534" y="3175817"/>
            <a:ext cx="1868632" cy="1271862"/>
            <a:chOff x="5126093" y="3383210"/>
            <a:chExt cx="1868632" cy="1271862"/>
          </a:xfrm>
        </p:grpSpPr>
        <p:pic>
          <p:nvPicPr>
            <p:cNvPr id="84" name="Picture 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095C9719-697B-CF4D-A68A-FEBB6C4F2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6093" y="3383210"/>
              <a:ext cx="1868632" cy="854941"/>
            </a:xfrm>
            <a:prstGeom prst="rect">
              <a:avLst/>
            </a:prstGeom>
          </p:spPr>
        </p:pic>
        <p:sp>
          <p:nvSpPr>
            <p:cNvPr id="85" name="Notched Right Arrow 84">
              <a:extLst>
                <a:ext uri="{FF2B5EF4-FFF2-40B4-BE49-F238E27FC236}">
                  <a16:creationId xmlns:a16="http://schemas.microsoft.com/office/drawing/2014/main" id="{38F18450-364F-4A48-8C12-83733DECD3B8}"/>
                </a:ext>
              </a:extLst>
            </p:cNvPr>
            <p:cNvSpPr/>
            <p:nvPr/>
          </p:nvSpPr>
          <p:spPr>
            <a:xfrm rot="16200000">
              <a:off x="5854058" y="4250807"/>
              <a:ext cx="404338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D00D60-7CB6-0946-AD1C-800E7F77396D}"/>
              </a:ext>
            </a:extLst>
          </p:cNvPr>
          <p:cNvGrpSpPr/>
          <p:nvPr/>
        </p:nvGrpSpPr>
        <p:grpSpPr>
          <a:xfrm>
            <a:off x="4476938" y="4476718"/>
            <a:ext cx="2090259" cy="719725"/>
            <a:chOff x="5030879" y="4490782"/>
            <a:chExt cx="2090259" cy="71972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45825738-DBC4-2742-9112-12898CB9F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879" y="4490782"/>
              <a:ext cx="2090259" cy="302830"/>
            </a:xfrm>
            <a:prstGeom prst="rect">
              <a:avLst/>
            </a:prstGeom>
          </p:spPr>
        </p:pic>
        <p:sp>
          <p:nvSpPr>
            <p:cNvPr id="88" name="Notched Right Arrow 87">
              <a:extLst>
                <a:ext uri="{FF2B5EF4-FFF2-40B4-BE49-F238E27FC236}">
                  <a16:creationId xmlns:a16="http://schemas.microsoft.com/office/drawing/2014/main" id="{57644755-A306-0A49-865D-F74CB8897C85}"/>
                </a:ext>
              </a:extLst>
            </p:cNvPr>
            <p:cNvSpPr/>
            <p:nvPr/>
          </p:nvSpPr>
          <p:spPr>
            <a:xfrm rot="16200000">
              <a:off x="5809622" y="4806242"/>
              <a:ext cx="404338" cy="404191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3F6738FF-9429-8A45-A7B9-4EE2CAE6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64" y="328345"/>
            <a:ext cx="9317477" cy="6562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Federated Averaging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19A8F-B884-6545-A282-1D1FFD122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543" y="5184791"/>
            <a:ext cx="965372" cy="9653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EC3961-1C7A-0441-8B89-19A6B12F4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4921" y="5192044"/>
            <a:ext cx="965372" cy="96537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79A3EA-6CB9-1546-8F78-11A7E947A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027" y="5170176"/>
            <a:ext cx="965372" cy="96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2D988-C1A7-B14B-9F23-5A58A3B764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390" y="1740338"/>
            <a:ext cx="1422130" cy="9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1477</Words>
  <Application>Microsoft Macintosh PowerPoint</Application>
  <PresentationFormat>Widescreen</PresentationFormat>
  <Paragraphs>209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Robust and Efficient Collaborative Optimization for Deep Learning</vt:lpstr>
      <vt:lpstr>Modern ML Models </vt:lpstr>
      <vt:lpstr>Large Scale Optimization</vt:lpstr>
      <vt:lpstr>Stochastic Gradient Descent (SGD)</vt:lpstr>
      <vt:lpstr>Distributed SGD </vt:lpstr>
      <vt:lpstr>Issues with centralized data</vt:lpstr>
      <vt:lpstr>Let each node learn separately</vt:lpstr>
      <vt:lpstr>A new paradigm – Federated Learning</vt:lpstr>
      <vt:lpstr>Federated Averaging</vt:lpstr>
      <vt:lpstr>Decentralized Federated Learning</vt:lpstr>
      <vt:lpstr>Decentralized Federated Learning</vt:lpstr>
      <vt:lpstr>Challenges and Research Directions</vt:lpstr>
      <vt:lpstr>Communication Bottleneck</vt:lpstr>
      <vt:lpstr>Compressed periodic communication</vt:lpstr>
      <vt:lpstr>Research Questions</vt:lpstr>
      <vt:lpstr>Vulnerability of FL  </vt:lpstr>
      <vt:lpstr>Corruption Model</vt:lpstr>
      <vt:lpstr>Robust Gradient Aggregation</vt:lpstr>
      <vt:lpstr>Univariate Robust Gradient Aggregation</vt:lpstr>
      <vt:lpstr>Multivariate Robust Gradient Aggregation</vt:lpstr>
      <vt:lpstr>Multivariate Robust Gradient Aggregation</vt:lpstr>
      <vt:lpstr>Robust SGD in High Dimension</vt:lpstr>
      <vt:lpstr>GM in High Dimension</vt:lpstr>
      <vt:lpstr>GM over low dimensional subspace </vt:lpstr>
      <vt:lpstr>Block coordinate GM Descent</vt:lpstr>
      <vt:lpstr>Theory: Assumptions</vt:lpstr>
      <vt:lpstr>Convergence Guarantees</vt:lpstr>
      <vt:lpstr>Empirical Evidence: Feature Corruption</vt:lpstr>
      <vt:lpstr>Empirical Evidence: Gradient Corruption</vt:lpstr>
      <vt:lpstr>Empirical Evidence: Label Corruption</vt:lpstr>
      <vt:lpstr>Empirical Evidence: Generalization</vt:lpstr>
      <vt:lpstr>Quantized BGMD</vt:lpstr>
      <vt:lpstr>FedBGMD: Robust and Communication Efficient</vt:lpstr>
      <vt:lpstr>Convergence Guarantee FedBGMD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Large Scale Optimization for Machine Learning</dc:title>
  <dc:creator>Acharya, Anish</dc:creator>
  <cp:lastModifiedBy>Acharya, Anish</cp:lastModifiedBy>
  <cp:revision>8</cp:revision>
  <dcterms:created xsi:type="dcterms:W3CDTF">2021-11-11T00:28:20Z</dcterms:created>
  <dcterms:modified xsi:type="dcterms:W3CDTF">2021-11-11T23:45:37Z</dcterms:modified>
</cp:coreProperties>
</file>