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3" r:id="rId5"/>
    <p:sldId id="259" r:id="rId6"/>
    <p:sldId id="260" r:id="rId7"/>
    <p:sldId id="264" r:id="rId8"/>
    <p:sldId id="261" r:id="rId9"/>
    <p:sldId id="262" r:id="rId10"/>
    <p:sldId id="265" r:id="rId11"/>
    <p:sldId id="266" r:id="rId12"/>
    <p:sldId id="268" r:id="rId13"/>
    <p:sldId id="267"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9C2915-49DB-28C5-270C-84D4F110FDC2}" v="2510" dt="2024-09-29T14:05:36.6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5" d="100"/>
          <a:sy n="85" d="100"/>
        </p:scale>
        <p:origin x="36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dirty="0"/>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10/3/2024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21925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10/3/2024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08196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dirty="0"/>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10/3/2024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08034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dirty="0"/>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10/3/2024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212538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10/3/2024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665771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10/3/2024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902451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10/3/2024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589081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dirty="0"/>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10/3/2024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50663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10/3/2024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43604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9C9CA7B-DFD4-44B5-8C60-D14B8CD1FB59}" type="datetimeFigureOut">
              <a:rPr lang="en-US" dirty="0"/>
              <a:t>10/3/2024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7847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10/3/2024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23252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3BDB8791-F1B0-41E7-B7FD-A781E65C4266}" type="datetimeFigureOut">
              <a:rPr lang="en-US" dirty="0"/>
              <a:t>10/3/2024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06531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FDD63B2-E120-4ED8-B27B-C685F510A5FE}" type="datetimeFigureOut">
              <a:rPr lang="en-US" dirty="0"/>
              <a:t>10/3/2024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65788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dirty="0"/>
              <a:t>Click to edit Master title style</a:t>
            </a:r>
          </a:p>
        </p:txBody>
      </p:sp>
      <p:sp>
        <p:nvSpPr>
          <p:cNvPr id="3" name="Date Placeholder 2"/>
          <p:cNvSpPr>
            <a:spLocks noGrp="1"/>
          </p:cNvSpPr>
          <p:nvPr>
            <p:ph type="dt" sz="half" idx="10"/>
          </p:nvPr>
        </p:nvSpPr>
        <p:spPr/>
        <p:txBody>
          <a:bodyPr/>
          <a:lstStyle/>
          <a:p>
            <a:fld id="{7AA18ACC-A947-437B-A130-35BD54FDF1E9}" type="datetimeFigureOut">
              <a:rPr lang="en-US" dirty="0"/>
              <a:t>10/3/2024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4106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10/3/2024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470102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10/3/2024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28510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10/3/2024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26012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10/3/2024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74103716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6.jpeg"/><Relationship Id="rId7"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60EE1B3-DDB2-44D7-943C-63D9CEF273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072909CE-AD29-4CE7-A9A7-05D21672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B8DBF1C0-B8F1-4AAC-8704-256BA0E9D6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pic>
        <p:nvPicPr>
          <p:cNvPr id="5" name="Picture 4" descr="Data Analytics Background Images – Browse 385,220 Stock ...">
            <a:extLst>
              <a:ext uri="{FF2B5EF4-FFF2-40B4-BE49-F238E27FC236}">
                <a16:creationId xmlns:a16="http://schemas.microsoft.com/office/drawing/2014/main" id="{2FFAEFBC-3E9C-9999-53BB-1F2006E10039}"/>
              </a:ext>
            </a:extLst>
          </p:cNvPr>
          <p:cNvPicPr>
            <a:picLocks noChangeAspect="1"/>
          </p:cNvPicPr>
          <p:nvPr/>
        </p:nvPicPr>
        <p:blipFill>
          <a:blip r:embed="rId3">
            <a:duotone>
              <a:prstClr val="black"/>
              <a:schemeClr val="accent5">
                <a:tint val="45000"/>
                <a:satMod val="400000"/>
              </a:schemeClr>
            </a:duotone>
            <a:alphaModFix amt="25000"/>
          </a:blip>
          <a:srcRect l="23627" t="9091" r="270"/>
          <a:stretch/>
        </p:blipFill>
        <p:spPr>
          <a:xfrm>
            <a:off x="474133" y="548556"/>
            <a:ext cx="11243734" cy="5909733"/>
          </a:xfrm>
          <a:prstGeom prst="rect">
            <a:avLst/>
          </a:prstGeom>
        </p:spPr>
      </p:pic>
      <p:sp>
        <p:nvSpPr>
          <p:cNvPr id="4" name="TextBox 3">
            <a:extLst>
              <a:ext uri="{FF2B5EF4-FFF2-40B4-BE49-F238E27FC236}">
                <a16:creationId xmlns:a16="http://schemas.microsoft.com/office/drawing/2014/main" id="{40EAB6E3-5443-97F4-5187-F93A7F3743FC}"/>
              </a:ext>
            </a:extLst>
          </p:cNvPr>
          <p:cNvSpPr txBox="1"/>
          <p:nvPr/>
        </p:nvSpPr>
        <p:spPr>
          <a:xfrm>
            <a:off x="1195555" y="1285952"/>
            <a:ext cx="8827245" cy="870620"/>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lnSpcReduction="10000"/>
          </a:bodyPr>
          <a:lstStyle/>
          <a:p>
            <a:pPr defTabSz="457200">
              <a:spcBef>
                <a:spcPct val="0"/>
              </a:spcBef>
              <a:spcAft>
                <a:spcPts val="600"/>
              </a:spcAft>
            </a:pPr>
            <a:r>
              <a:rPr lang="en-US" sz="5400" b="1" dirty="0">
                <a:solidFill>
                  <a:schemeClr val="bg2"/>
                </a:solidFill>
                <a:latin typeface="Calibri"/>
                <a:ea typeface="Calibri"/>
                <a:cs typeface="Calibri"/>
              </a:rPr>
              <a:t>PROJECT ON ANALYTICS</a:t>
            </a:r>
          </a:p>
        </p:txBody>
      </p:sp>
      <p:sp>
        <p:nvSpPr>
          <p:cNvPr id="14" name="Rectangle 13">
            <a:extLst>
              <a:ext uri="{FF2B5EF4-FFF2-40B4-BE49-F238E27FC236}">
                <a16:creationId xmlns:a16="http://schemas.microsoft.com/office/drawing/2014/main" id="{B70F7E59-C971-4F55-8E3A-1E583B65F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TextBox 5">
            <a:extLst>
              <a:ext uri="{FF2B5EF4-FFF2-40B4-BE49-F238E27FC236}">
                <a16:creationId xmlns:a16="http://schemas.microsoft.com/office/drawing/2014/main" id="{36B5BAE1-E574-94D0-A4CD-70DAD127F65C}"/>
              </a:ext>
            </a:extLst>
          </p:cNvPr>
          <p:cNvSpPr txBox="1"/>
          <p:nvPr/>
        </p:nvSpPr>
        <p:spPr>
          <a:xfrm>
            <a:off x="3962988" y="3433101"/>
            <a:ext cx="4993821"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solidFill>
                  <a:schemeClr val="bg1"/>
                </a:solidFill>
                <a:latin typeface="Calibri"/>
                <a:ea typeface="Calibri"/>
                <a:cs typeface="Calibri"/>
              </a:rPr>
              <a:t>PRESENTED BY </a:t>
            </a:r>
          </a:p>
          <a:p>
            <a:pPr lvl="2"/>
            <a:r>
              <a:rPr lang="en-US" sz="4000" dirty="0">
                <a:solidFill>
                  <a:schemeClr val="bg1"/>
                </a:solidFill>
                <a:latin typeface="Calibri"/>
                <a:ea typeface="Calibri"/>
                <a:cs typeface="Calibri"/>
              </a:rPr>
              <a:t>ANISHA DHAR</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60EE1B3-DDB2-44D7-943C-63D9CEF273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072909CE-AD29-4CE7-A9A7-05D21672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B8DBF1C0-B8F1-4AAC-8704-256BA0E9D6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pic>
        <p:nvPicPr>
          <p:cNvPr id="4" name="Picture 3" descr="The Ultimate Guide on How to Change Background Color in Excel -  Wallpapers.com Blog on Wallpapers">
            <a:extLst>
              <a:ext uri="{FF2B5EF4-FFF2-40B4-BE49-F238E27FC236}">
                <a16:creationId xmlns:a16="http://schemas.microsoft.com/office/drawing/2014/main" id="{D7DFF0A2-5CFC-2CE1-6249-8B9DE9F00377}"/>
              </a:ext>
            </a:extLst>
          </p:cNvPr>
          <p:cNvPicPr>
            <a:picLocks noChangeAspect="1"/>
          </p:cNvPicPr>
          <p:nvPr/>
        </p:nvPicPr>
        <p:blipFill>
          <a:blip r:embed="rId3">
            <a:duotone>
              <a:prstClr val="black"/>
              <a:schemeClr val="accent5">
                <a:tint val="45000"/>
                <a:satMod val="400000"/>
              </a:schemeClr>
            </a:duotone>
            <a:alphaModFix amt="25000"/>
          </a:blip>
          <a:srcRect t="28417" r="9090" b="-1"/>
          <a:stretch/>
        </p:blipFill>
        <p:spPr>
          <a:xfrm>
            <a:off x="474133" y="475488"/>
            <a:ext cx="11243734" cy="5909733"/>
          </a:xfrm>
          <a:prstGeom prst="rect">
            <a:avLst/>
          </a:prstGeom>
        </p:spPr>
      </p:pic>
      <p:sp>
        <p:nvSpPr>
          <p:cNvPr id="13" name="Rectangle 12">
            <a:extLst>
              <a:ext uri="{FF2B5EF4-FFF2-40B4-BE49-F238E27FC236}">
                <a16:creationId xmlns:a16="http://schemas.microsoft.com/office/drawing/2014/main" id="{B70F7E59-C971-4F55-8E3A-1E583B65F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7" name="Picture 6" descr="A graph of blue bars&#10;&#10;Description automatically generated">
            <a:extLst>
              <a:ext uri="{FF2B5EF4-FFF2-40B4-BE49-F238E27FC236}">
                <a16:creationId xmlns:a16="http://schemas.microsoft.com/office/drawing/2014/main" id="{41261C06-DDF6-3E31-26FC-2E326CADAD9F}"/>
              </a:ext>
            </a:extLst>
          </p:cNvPr>
          <p:cNvPicPr>
            <a:picLocks noChangeAspect="1"/>
          </p:cNvPicPr>
          <p:nvPr/>
        </p:nvPicPr>
        <p:blipFill>
          <a:blip r:embed="rId4"/>
          <a:stretch>
            <a:fillRect/>
          </a:stretch>
        </p:blipFill>
        <p:spPr>
          <a:xfrm>
            <a:off x="3053323" y="1140479"/>
            <a:ext cx="5569885" cy="3120279"/>
          </a:xfrm>
          <a:prstGeom prst="rect">
            <a:avLst/>
          </a:prstGeom>
        </p:spPr>
      </p:pic>
      <p:sp>
        <p:nvSpPr>
          <p:cNvPr id="8" name="Rectangle 7">
            <a:extLst>
              <a:ext uri="{FF2B5EF4-FFF2-40B4-BE49-F238E27FC236}">
                <a16:creationId xmlns:a16="http://schemas.microsoft.com/office/drawing/2014/main" id="{0208190C-64E4-F0C9-0D37-D089B5866434}"/>
              </a:ext>
            </a:extLst>
          </p:cNvPr>
          <p:cNvSpPr/>
          <p:nvPr/>
        </p:nvSpPr>
        <p:spPr>
          <a:xfrm>
            <a:off x="2461623" y="4536244"/>
            <a:ext cx="6621559" cy="15316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DBE61F4-E0FE-470C-1D91-362961F6D714}"/>
              </a:ext>
            </a:extLst>
          </p:cNvPr>
          <p:cNvSpPr txBox="1"/>
          <p:nvPr/>
        </p:nvSpPr>
        <p:spPr>
          <a:xfrm>
            <a:off x="2957452" y="4684768"/>
            <a:ext cx="5683213"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bg1"/>
                </a:solidFill>
                <a:latin typeface="Calibri"/>
                <a:ea typeface="Calibri"/>
                <a:cs typeface="Calibri"/>
              </a:rPr>
              <a:t>Visually represented the </a:t>
            </a:r>
            <a:r>
              <a:rPr lang="en-US" sz="2000" dirty="0">
                <a:solidFill>
                  <a:schemeClr val="bg1"/>
                </a:solidFill>
                <a:latin typeface="Calibri"/>
                <a:ea typeface="Verdana"/>
                <a:cs typeface="Calibri"/>
              </a:rPr>
              <a:t>amount spent on different items of </a:t>
            </a:r>
            <a:r>
              <a:rPr lang="en-US" sz="2000" b="1" dirty="0">
                <a:solidFill>
                  <a:schemeClr val="bg1"/>
                </a:solidFill>
                <a:latin typeface="Calibri"/>
                <a:ea typeface="Verdana"/>
                <a:cs typeface="Calibri"/>
              </a:rPr>
              <a:t>Entertainment</a:t>
            </a:r>
            <a:r>
              <a:rPr lang="en-US" sz="2000" dirty="0">
                <a:solidFill>
                  <a:schemeClr val="bg1"/>
                </a:solidFill>
                <a:latin typeface="Calibri"/>
                <a:ea typeface="Verdana"/>
                <a:cs typeface="Calibri"/>
              </a:rPr>
              <a:t> and </a:t>
            </a:r>
            <a:r>
              <a:rPr lang="en-US" sz="2000" b="1" dirty="0">
                <a:solidFill>
                  <a:schemeClr val="bg1"/>
                </a:solidFill>
                <a:latin typeface="Calibri"/>
                <a:ea typeface="Verdana"/>
                <a:cs typeface="Calibri"/>
              </a:rPr>
              <a:t>Tickets and bills</a:t>
            </a:r>
            <a:r>
              <a:rPr lang="en-US" sz="2000" dirty="0">
                <a:solidFill>
                  <a:schemeClr val="bg1"/>
                </a:solidFill>
                <a:latin typeface="Calibri"/>
                <a:ea typeface="Verdana"/>
                <a:cs typeface="Calibri"/>
              </a:rPr>
              <a:t> category</a:t>
            </a:r>
            <a:endParaRPr lang="en-US" sz="2000" dirty="0">
              <a:solidFill>
                <a:schemeClr val="bg1"/>
              </a:solidFill>
              <a:latin typeface="Calibri"/>
              <a:ea typeface="Calibri"/>
              <a:cs typeface="Calibri"/>
            </a:endParaRPr>
          </a:p>
        </p:txBody>
      </p:sp>
    </p:spTree>
    <p:extLst>
      <p:ext uri="{BB962C8B-B14F-4D97-AF65-F5344CB8AC3E}">
        <p14:creationId xmlns:p14="http://schemas.microsoft.com/office/powerpoint/2010/main" val="1513068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60EE1B3-DDB2-44D7-943C-63D9CEF273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072909CE-AD29-4CE7-A9A7-05D21672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B8DBF1C0-B8F1-4AAC-8704-256BA0E9D6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pic>
        <p:nvPicPr>
          <p:cNvPr id="5" name="Picture 4" descr="The Ultimate Guide on How to Change Background Color in Excel -  Wallpapers.com Blog on Wallpapers">
            <a:extLst>
              <a:ext uri="{FF2B5EF4-FFF2-40B4-BE49-F238E27FC236}">
                <a16:creationId xmlns:a16="http://schemas.microsoft.com/office/drawing/2014/main" id="{A1688BA2-6EAA-3617-61AF-0681584B9291}"/>
              </a:ext>
            </a:extLst>
          </p:cNvPr>
          <p:cNvPicPr>
            <a:picLocks noChangeAspect="1"/>
          </p:cNvPicPr>
          <p:nvPr/>
        </p:nvPicPr>
        <p:blipFill>
          <a:blip r:embed="rId3">
            <a:duotone>
              <a:prstClr val="black"/>
              <a:schemeClr val="accent5">
                <a:tint val="45000"/>
                <a:satMod val="400000"/>
              </a:schemeClr>
            </a:duotone>
            <a:alphaModFix amt="25000"/>
          </a:blip>
          <a:srcRect t="28417" r="9090" b="-1"/>
          <a:stretch/>
        </p:blipFill>
        <p:spPr>
          <a:xfrm>
            <a:off x="474133" y="475488"/>
            <a:ext cx="11243734" cy="5909733"/>
          </a:xfrm>
          <a:prstGeom prst="rect">
            <a:avLst/>
          </a:prstGeom>
        </p:spPr>
      </p:pic>
      <p:sp>
        <p:nvSpPr>
          <p:cNvPr id="2" name="Title 1">
            <a:extLst>
              <a:ext uri="{FF2B5EF4-FFF2-40B4-BE49-F238E27FC236}">
                <a16:creationId xmlns:a16="http://schemas.microsoft.com/office/drawing/2014/main" id="{17530F50-AB28-664B-7C41-1F20FA5993FB}"/>
              </a:ext>
            </a:extLst>
          </p:cNvPr>
          <p:cNvSpPr>
            <a:spLocks noGrp="1"/>
          </p:cNvSpPr>
          <p:nvPr>
            <p:ph type="ctrTitle"/>
          </p:nvPr>
        </p:nvSpPr>
        <p:spPr>
          <a:xfrm>
            <a:off x="4662242" y="2955678"/>
            <a:ext cx="2877382" cy="944881"/>
          </a:xfrm>
        </p:spPr>
        <p:txBody>
          <a:bodyPr>
            <a:normAutofit/>
          </a:bodyPr>
          <a:lstStyle/>
          <a:p>
            <a:r>
              <a:rPr lang="en-US" b="1" dirty="0">
                <a:latin typeface="Calibri"/>
                <a:ea typeface="Calibri"/>
                <a:cs typeface="Calibri"/>
              </a:rPr>
              <a:t>TASK 3</a:t>
            </a:r>
          </a:p>
        </p:txBody>
      </p:sp>
      <p:sp>
        <p:nvSpPr>
          <p:cNvPr id="14" name="Rectangle 13">
            <a:extLst>
              <a:ext uri="{FF2B5EF4-FFF2-40B4-BE49-F238E27FC236}">
                <a16:creationId xmlns:a16="http://schemas.microsoft.com/office/drawing/2014/main" id="{B70F7E59-C971-4F55-8E3A-1E583B65F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086012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60EE1B3-DDB2-44D7-943C-63D9CEF273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072909CE-AD29-4CE7-A9A7-05D21672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B8DBF1C0-B8F1-4AAC-8704-256BA0E9D6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pic>
        <p:nvPicPr>
          <p:cNvPr id="4" name="Picture 3" descr="The Ultimate Guide on How to Change Background Color in Excel -  Wallpapers.com Blog on Wallpapers">
            <a:extLst>
              <a:ext uri="{FF2B5EF4-FFF2-40B4-BE49-F238E27FC236}">
                <a16:creationId xmlns:a16="http://schemas.microsoft.com/office/drawing/2014/main" id="{F9A5DE11-DBD3-4C55-A1CF-A1F06F6F4B90}"/>
              </a:ext>
            </a:extLst>
          </p:cNvPr>
          <p:cNvPicPr>
            <a:picLocks noChangeAspect="1"/>
          </p:cNvPicPr>
          <p:nvPr/>
        </p:nvPicPr>
        <p:blipFill>
          <a:blip r:embed="rId3">
            <a:duotone>
              <a:prstClr val="black"/>
              <a:schemeClr val="accent5">
                <a:tint val="45000"/>
                <a:satMod val="400000"/>
              </a:schemeClr>
            </a:duotone>
            <a:alphaModFix amt="25000"/>
          </a:blip>
          <a:srcRect t="28417" r="9090" b="-1"/>
          <a:stretch/>
        </p:blipFill>
        <p:spPr>
          <a:xfrm>
            <a:off x="474133" y="475488"/>
            <a:ext cx="11243734" cy="5909733"/>
          </a:xfrm>
          <a:prstGeom prst="rect">
            <a:avLst/>
          </a:prstGeom>
        </p:spPr>
      </p:pic>
      <p:sp>
        <p:nvSpPr>
          <p:cNvPr id="13" name="Rectangle 12">
            <a:extLst>
              <a:ext uri="{FF2B5EF4-FFF2-40B4-BE49-F238E27FC236}">
                <a16:creationId xmlns:a16="http://schemas.microsoft.com/office/drawing/2014/main" id="{B70F7E59-C971-4F55-8E3A-1E583B65F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Picture 4" descr="A screenshot of a computer&#10;&#10;Description automatically generated">
            <a:extLst>
              <a:ext uri="{FF2B5EF4-FFF2-40B4-BE49-F238E27FC236}">
                <a16:creationId xmlns:a16="http://schemas.microsoft.com/office/drawing/2014/main" id="{2ABFF09A-C255-D794-9A21-272C361D653B}"/>
              </a:ext>
            </a:extLst>
          </p:cNvPr>
          <p:cNvPicPr>
            <a:picLocks noChangeAspect="1"/>
          </p:cNvPicPr>
          <p:nvPr/>
        </p:nvPicPr>
        <p:blipFill>
          <a:blip r:embed="rId4"/>
          <a:stretch>
            <a:fillRect/>
          </a:stretch>
        </p:blipFill>
        <p:spPr>
          <a:xfrm>
            <a:off x="2146487" y="1368799"/>
            <a:ext cx="7237880" cy="1924050"/>
          </a:xfrm>
          <a:prstGeom prst="rect">
            <a:avLst/>
          </a:prstGeom>
        </p:spPr>
      </p:pic>
      <p:sp>
        <p:nvSpPr>
          <p:cNvPr id="6" name="Rectangle: Rounded Corners 5">
            <a:extLst>
              <a:ext uri="{FF2B5EF4-FFF2-40B4-BE49-F238E27FC236}">
                <a16:creationId xmlns:a16="http://schemas.microsoft.com/office/drawing/2014/main" id="{7052B4F8-71A6-C0E1-602D-8A7BB2715199}"/>
              </a:ext>
            </a:extLst>
          </p:cNvPr>
          <p:cNvSpPr/>
          <p:nvPr/>
        </p:nvSpPr>
        <p:spPr>
          <a:xfrm>
            <a:off x="2915242" y="3769016"/>
            <a:ext cx="5782300" cy="107778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E1F3880-F384-AB75-6B39-992CDF260A72}"/>
              </a:ext>
            </a:extLst>
          </p:cNvPr>
          <p:cNvSpPr txBox="1"/>
          <p:nvPr/>
        </p:nvSpPr>
        <p:spPr>
          <a:xfrm>
            <a:off x="3080200" y="3962258"/>
            <a:ext cx="5614367"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bg1"/>
                </a:solidFill>
                <a:latin typeface="Calibri"/>
                <a:ea typeface="Verdana"/>
                <a:cs typeface="Calibri"/>
              </a:rPr>
              <a:t>Number of times Nitin has ordered food online and the amount spent for it</a:t>
            </a:r>
            <a:endParaRPr lang="en-US" sz="2000" dirty="0">
              <a:solidFill>
                <a:schemeClr val="bg1"/>
              </a:solidFill>
              <a:latin typeface="Calibri"/>
              <a:ea typeface="Calibri"/>
              <a:cs typeface="Calibri"/>
            </a:endParaRPr>
          </a:p>
          <a:p>
            <a:pPr algn="l"/>
            <a:endParaRPr lang="en-US" sz="2000" dirty="0">
              <a:solidFill>
                <a:schemeClr val="bg1"/>
              </a:solidFill>
              <a:latin typeface="Calibri"/>
              <a:ea typeface="Calibri"/>
              <a:cs typeface="Calibri"/>
            </a:endParaRPr>
          </a:p>
        </p:txBody>
      </p:sp>
    </p:spTree>
    <p:extLst>
      <p:ext uri="{BB962C8B-B14F-4D97-AF65-F5344CB8AC3E}">
        <p14:creationId xmlns:p14="http://schemas.microsoft.com/office/powerpoint/2010/main" val="1980071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60EE1B3-DDB2-44D7-943C-63D9CEF273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072909CE-AD29-4CE7-A9A7-05D21672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B8DBF1C0-B8F1-4AAC-8704-256BA0E9D6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pic>
        <p:nvPicPr>
          <p:cNvPr id="4" name="Picture 3" descr="The Ultimate Guide on How to Change Background Color in Excel -  Wallpapers.com Blog on Wallpapers">
            <a:extLst>
              <a:ext uri="{FF2B5EF4-FFF2-40B4-BE49-F238E27FC236}">
                <a16:creationId xmlns:a16="http://schemas.microsoft.com/office/drawing/2014/main" id="{6D692B75-ED56-3517-1A82-30C80C1E2035}"/>
              </a:ext>
            </a:extLst>
          </p:cNvPr>
          <p:cNvPicPr>
            <a:picLocks noChangeAspect="1"/>
          </p:cNvPicPr>
          <p:nvPr/>
        </p:nvPicPr>
        <p:blipFill>
          <a:blip r:embed="rId3">
            <a:duotone>
              <a:prstClr val="black"/>
              <a:schemeClr val="accent5">
                <a:tint val="45000"/>
                <a:satMod val="400000"/>
              </a:schemeClr>
            </a:duotone>
            <a:alphaModFix amt="25000"/>
          </a:blip>
          <a:srcRect t="28417" r="9090" b="-1"/>
          <a:stretch/>
        </p:blipFill>
        <p:spPr>
          <a:xfrm>
            <a:off x="474133" y="475488"/>
            <a:ext cx="11243734" cy="5909733"/>
          </a:xfrm>
          <a:prstGeom prst="rect">
            <a:avLst/>
          </a:prstGeom>
        </p:spPr>
      </p:pic>
      <p:sp>
        <p:nvSpPr>
          <p:cNvPr id="13" name="Rectangle 12">
            <a:extLst>
              <a:ext uri="{FF2B5EF4-FFF2-40B4-BE49-F238E27FC236}">
                <a16:creationId xmlns:a16="http://schemas.microsoft.com/office/drawing/2014/main" id="{B70F7E59-C971-4F55-8E3A-1E583B65F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6" name="Picture 5" descr="A table with numbers and text&#10;&#10;Description automatically generated">
            <a:extLst>
              <a:ext uri="{FF2B5EF4-FFF2-40B4-BE49-F238E27FC236}">
                <a16:creationId xmlns:a16="http://schemas.microsoft.com/office/drawing/2014/main" id="{0FD3F868-E7FF-8151-96C9-CCB5C9426014}"/>
              </a:ext>
            </a:extLst>
          </p:cNvPr>
          <p:cNvPicPr>
            <a:picLocks noChangeAspect="1"/>
          </p:cNvPicPr>
          <p:nvPr/>
        </p:nvPicPr>
        <p:blipFill>
          <a:blip r:embed="rId4"/>
          <a:stretch>
            <a:fillRect/>
          </a:stretch>
        </p:blipFill>
        <p:spPr>
          <a:xfrm>
            <a:off x="1134594" y="687761"/>
            <a:ext cx="3826809" cy="3913656"/>
          </a:xfrm>
          <a:prstGeom prst="rect">
            <a:avLst/>
          </a:prstGeom>
        </p:spPr>
      </p:pic>
      <p:sp>
        <p:nvSpPr>
          <p:cNvPr id="7" name="Rectangle 6">
            <a:extLst>
              <a:ext uri="{FF2B5EF4-FFF2-40B4-BE49-F238E27FC236}">
                <a16:creationId xmlns:a16="http://schemas.microsoft.com/office/drawing/2014/main" id="{E0D2CC33-6BAD-2DCE-E710-683311FCA91C}"/>
              </a:ext>
            </a:extLst>
          </p:cNvPr>
          <p:cNvSpPr/>
          <p:nvPr/>
        </p:nvSpPr>
        <p:spPr>
          <a:xfrm>
            <a:off x="888049" y="4769906"/>
            <a:ext cx="4317716" cy="12652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509D09E-228C-CB78-06AA-549D6BBF0398}"/>
              </a:ext>
            </a:extLst>
          </p:cNvPr>
          <p:cNvSpPr txBox="1"/>
          <p:nvPr/>
        </p:nvSpPr>
        <p:spPr>
          <a:xfrm>
            <a:off x="938383" y="5049950"/>
            <a:ext cx="424227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bg1"/>
                </a:solidFill>
                <a:latin typeface="Calibri"/>
                <a:ea typeface="Verdana"/>
                <a:cs typeface="Calibri"/>
              </a:rPr>
              <a:t>Money spent on different items of each category </a:t>
            </a:r>
            <a:endParaRPr lang="en-US" sz="2000">
              <a:solidFill>
                <a:schemeClr val="bg1"/>
              </a:solidFill>
              <a:latin typeface="Calibri"/>
              <a:ea typeface="Calibri"/>
              <a:cs typeface="Calibri"/>
            </a:endParaRPr>
          </a:p>
        </p:txBody>
      </p:sp>
      <p:sp>
        <p:nvSpPr>
          <p:cNvPr id="15" name="Rectangle 14">
            <a:extLst>
              <a:ext uri="{FF2B5EF4-FFF2-40B4-BE49-F238E27FC236}">
                <a16:creationId xmlns:a16="http://schemas.microsoft.com/office/drawing/2014/main" id="{5134CF6C-C4DA-A414-41DD-9FEAF04BB95F}"/>
              </a:ext>
            </a:extLst>
          </p:cNvPr>
          <p:cNvSpPr/>
          <p:nvPr/>
        </p:nvSpPr>
        <p:spPr>
          <a:xfrm>
            <a:off x="6278078" y="4769905"/>
            <a:ext cx="4317716" cy="12652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C9A240BA-CFCA-A339-0C66-E6D8D5292F03}"/>
              </a:ext>
            </a:extLst>
          </p:cNvPr>
          <p:cNvSpPr txBox="1"/>
          <p:nvPr/>
        </p:nvSpPr>
        <p:spPr>
          <a:xfrm>
            <a:off x="6291924" y="4889062"/>
            <a:ext cx="4312487"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bg1"/>
                </a:solidFill>
                <a:latin typeface="Calibri"/>
                <a:ea typeface="Verdana"/>
                <a:cs typeface="Calibri"/>
              </a:rPr>
              <a:t>Filtering the data to display the data for </a:t>
            </a:r>
            <a:r>
              <a:rPr lang="en-US" sz="2000" b="1" dirty="0">
                <a:solidFill>
                  <a:schemeClr val="bg1"/>
                </a:solidFill>
                <a:latin typeface="Calibri"/>
                <a:ea typeface="Verdana"/>
                <a:cs typeface="Calibri"/>
              </a:rPr>
              <a:t>Grocery</a:t>
            </a:r>
            <a:r>
              <a:rPr lang="en-US" sz="2000" dirty="0">
                <a:solidFill>
                  <a:schemeClr val="bg1"/>
                </a:solidFill>
                <a:latin typeface="Calibri"/>
                <a:ea typeface="Verdana"/>
                <a:cs typeface="Calibri"/>
              </a:rPr>
              <a:t> items and </a:t>
            </a:r>
            <a:r>
              <a:rPr lang="en-US" sz="2000" b="1" dirty="0">
                <a:solidFill>
                  <a:schemeClr val="bg1"/>
                </a:solidFill>
                <a:latin typeface="Calibri"/>
                <a:ea typeface="Verdana"/>
                <a:cs typeface="Calibri"/>
              </a:rPr>
              <a:t>Shopping</a:t>
            </a:r>
            <a:r>
              <a:rPr lang="en-US" sz="2000" dirty="0">
                <a:solidFill>
                  <a:schemeClr val="bg1"/>
                </a:solidFill>
                <a:latin typeface="Calibri"/>
                <a:ea typeface="Verdana"/>
                <a:cs typeface="Calibri"/>
              </a:rPr>
              <a:t> items.</a:t>
            </a:r>
            <a:endParaRPr lang="en-US" sz="2000" dirty="0">
              <a:solidFill>
                <a:schemeClr val="bg1"/>
              </a:solidFill>
              <a:latin typeface="Calibri"/>
              <a:ea typeface="Calibri"/>
              <a:cs typeface="Calibri"/>
            </a:endParaRPr>
          </a:p>
          <a:p>
            <a:pPr algn="l"/>
            <a:endParaRPr lang="en-US" sz="2000" dirty="0">
              <a:solidFill>
                <a:schemeClr val="bg1"/>
              </a:solidFill>
              <a:latin typeface="Calibri"/>
              <a:ea typeface="Calibri"/>
              <a:cs typeface="Calibri"/>
            </a:endParaRPr>
          </a:p>
        </p:txBody>
      </p:sp>
      <p:pic>
        <p:nvPicPr>
          <p:cNvPr id="2" name="Picture 1">
            <a:extLst>
              <a:ext uri="{FF2B5EF4-FFF2-40B4-BE49-F238E27FC236}">
                <a16:creationId xmlns:a16="http://schemas.microsoft.com/office/drawing/2014/main" id="{1ACF4ADB-FB82-36EB-DC4D-C13400FC501F}"/>
              </a:ext>
            </a:extLst>
          </p:cNvPr>
          <p:cNvPicPr>
            <a:picLocks noChangeAspect="1"/>
          </p:cNvPicPr>
          <p:nvPr/>
        </p:nvPicPr>
        <p:blipFill>
          <a:blip r:embed="rId5"/>
          <a:srcRect t="3226" r="-223" b="155"/>
          <a:stretch/>
        </p:blipFill>
        <p:spPr>
          <a:xfrm>
            <a:off x="5919788" y="1251977"/>
            <a:ext cx="5036499" cy="3351517"/>
          </a:xfrm>
          <a:prstGeom prst="rect">
            <a:avLst/>
          </a:prstGeom>
        </p:spPr>
      </p:pic>
    </p:spTree>
    <p:extLst>
      <p:ext uri="{BB962C8B-B14F-4D97-AF65-F5344CB8AC3E}">
        <p14:creationId xmlns:p14="http://schemas.microsoft.com/office/powerpoint/2010/main" val="3123422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60EE1B3-DDB2-44D7-943C-63D9CEF273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072909CE-AD29-4CE7-A9A7-05D21672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B8DBF1C0-B8F1-4AAC-8704-256BA0E9D6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pic>
        <p:nvPicPr>
          <p:cNvPr id="4" name="Picture 3" descr="The Ultimate Guide on How to Change Background Color in Excel -  Wallpapers.com Blog on Wallpapers">
            <a:extLst>
              <a:ext uri="{FF2B5EF4-FFF2-40B4-BE49-F238E27FC236}">
                <a16:creationId xmlns:a16="http://schemas.microsoft.com/office/drawing/2014/main" id="{F6128805-AD09-F3EE-41DA-B0CC509B3B75}"/>
              </a:ext>
            </a:extLst>
          </p:cNvPr>
          <p:cNvPicPr>
            <a:picLocks noChangeAspect="1"/>
          </p:cNvPicPr>
          <p:nvPr/>
        </p:nvPicPr>
        <p:blipFill>
          <a:blip r:embed="rId3">
            <a:duotone>
              <a:prstClr val="black"/>
              <a:schemeClr val="accent5">
                <a:tint val="45000"/>
                <a:satMod val="400000"/>
              </a:schemeClr>
            </a:duotone>
            <a:alphaModFix amt="25000"/>
          </a:blip>
          <a:srcRect t="28417" r="9090" b="-1"/>
          <a:stretch/>
        </p:blipFill>
        <p:spPr>
          <a:xfrm>
            <a:off x="474133" y="475488"/>
            <a:ext cx="11243734" cy="5909733"/>
          </a:xfrm>
          <a:prstGeom prst="rect">
            <a:avLst/>
          </a:prstGeom>
        </p:spPr>
      </p:pic>
      <p:sp>
        <p:nvSpPr>
          <p:cNvPr id="2" name="Title 1">
            <a:extLst>
              <a:ext uri="{FF2B5EF4-FFF2-40B4-BE49-F238E27FC236}">
                <a16:creationId xmlns:a16="http://schemas.microsoft.com/office/drawing/2014/main" id="{8CD8CEBD-81B8-F424-C9CE-4E7D0C08DC28}"/>
              </a:ext>
            </a:extLst>
          </p:cNvPr>
          <p:cNvSpPr>
            <a:spLocks noGrp="1"/>
          </p:cNvSpPr>
          <p:nvPr>
            <p:ph type="ctrTitle"/>
          </p:nvPr>
        </p:nvSpPr>
        <p:spPr>
          <a:xfrm>
            <a:off x="4875307" y="2962585"/>
            <a:ext cx="2439893" cy="929531"/>
          </a:xfrm>
        </p:spPr>
        <p:txBody>
          <a:bodyPr>
            <a:normAutofit/>
          </a:bodyPr>
          <a:lstStyle/>
          <a:p>
            <a:r>
              <a:rPr lang="en-US" b="1" dirty="0">
                <a:latin typeface="Calibri"/>
                <a:ea typeface="Calibri"/>
                <a:cs typeface="Calibri"/>
              </a:rPr>
              <a:t>TASK 4</a:t>
            </a:r>
          </a:p>
        </p:txBody>
      </p:sp>
      <p:sp>
        <p:nvSpPr>
          <p:cNvPr id="13" name="Rectangle 12">
            <a:extLst>
              <a:ext uri="{FF2B5EF4-FFF2-40B4-BE49-F238E27FC236}">
                <a16:creationId xmlns:a16="http://schemas.microsoft.com/office/drawing/2014/main" id="{B70F7E59-C971-4F55-8E3A-1E583B65F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71018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60EE1B3-DDB2-44D7-943C-63D9CEF273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072909CE-AD29-4CE7-A9A7-05D21672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B8DBF1C0-B8F1-4AAC-8704-256BA0E9D6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pic>
        <p:nvPicPr>
          <p:cNvPr id="4" name="Picture 3" descr="The Ultimate Guide on How to Change Background Color in Excel -  Wallpapers.com Blog on Wallpapers">
            <a:extLst>
              <a:ext uri="{FF2B5EF4-FFF2-40B4-BE49-F238E27FC236}">
                <a16:creationId xmlns:a16="http://schemas.microsoft.com/office/drawing/2014/main" id="{F8069366-302B-F1ED-7086-D28FF5ED0B7C}"/>
              </a:ext>
            </a:extLst>
          </p:cNvPr>
          <p:cNvPicPr>
            <a:picLocks noChangeAspect="1"/>
          </p:cNvPicPr>
          <p:nvPr/>
        </p:nvPicPr>
        <p:blipFill>
          <a:blip r:embed="rId3">
            <a:duotone>
              <a:prstClr val="black"/>
              <a:schemeClr val="accent5">
                <a:tint val="45000"/>
                <a:satMod val="400000"/>
              </a:schemeClr>
            </a:duotone>
            <a:alphaModFix amt="25000"/>
          </a:blip>
          <a:srcRect t="28417" r="9090" b="-1"/>
          <a:stretch/>
        </p:blipFill>
        <p:spPr>
          <a:xfrm>
            <a:off x="474133" y="475488"/>
            <a:ext cx="11243734" cy="5909733"/>
          </a:xfrm>
          <a:prstGeom prst="rect">
            <a:avLst/>
          </a:prstGeom>
        </p:spPr>
      </p:pic>
      <p:sp>
        <p:nvSpPr>
          <p:cNvPr id="13" name="Rectangle 12">
            <a:extLst>
              <a:ext uri="{FF2B5EF4-FFF2-40B4-BE49-F238E27FC236}">
                <a16:creationId xmlns:a16="http://schemas.microsoft.com/office/drawing/2014/main" id="{B70F7E59-C971-4F55-8E3A-1E583B65F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Picture 4" descr="A screen shot of a computer&#10;&#10;Description automatically generated">
            <a:extLst>
              <a:ext uri="{FF2B5EF4-FFF2-40B4-BE49-F238E27FC236}">
                <a16:creationId xmlns:a16="http://schemas.microsoft.com/office/drawing/2014/main" id="{0F0EB5EF-273F-9D53-741F-8786D9E06527}"/>
              </a:ext>
            </a:extLst>
          </p:cNvPr>
          <p:cNvPicPr>
            <a:picLocks noChangeAspect="1"/>
          </p:cNvPicPr>
          <p:nvPr/>
        </p:nvPicPr>
        <p:blipFill>
          <a:blip r:embed="rId4"/>
          <a:stretch>
            <a:fillRect/>
          </a:stretch>
        </p:blipFill>
        <p:spPr>
          <a:xfrm>
            <a:off x="3254093" y="2112854"/>
            <a:ext cx="5495925" cy="1504950"/>
          </a:xfrm>
          <a:prstGeom prst="rect">
            <a:avLst/>
          </a:prstGeom>
        </p:spPr>
      </p:pic>
      <p:sp>
        <p:nvSpPr>
          <p:cNvPr id="6" name="Rectangle 5">
            <a:extLst>
              <a:ext uri="{FF2B5EF4-FFF2-40B4-BE49-F238E27FC236}">
                <a16:creationId xmlns:a16="http://schemas.microsoft.com/office/drawing/2014/main" id="{3D0CCD10-922D-19DE-AAD2-73B25E09C4B8}"/>
              </a:ext>
            </a:extLst>
          </p:cNvPr>
          <p:cNvSpPr/>
          <p:nvPr/>
        </p:nvSpPr>
        <p:spPr>
          <a:xfrm>
            <a:off x="3885949" y="3965821"/>
            <a:ext cx="3944552" cy="12651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A430715-623F-6A65-A9AB-4916B9A86218}"/>
              </a:ext>
            </a:extLst>
          </p:cNvPr>
          <p:cNvSpPr txBox="1"/>
          <p:nvPr/>
        </p:nvSpPr>
        <p:spPr>
          <a:xfrm>
            <a:off x="4192972" y="4228026"/>
            <a:ext cx="362865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bg1"/>
                </a:solidFill>
                <a:latin typeface="Calibri"/>
                <a:ea typeface="Calibri"/>
                <a:cs typeface="Calibri"/>
              </a:rPr>
              <a:t>Number of times Nitin has watched a </a:t>
            </a:r>
            <a:r>
              <a:rPr lang="en-US" sz="2000">
                <a:solidFill>
                  <a:schemeClr val="bg1"/>
                </a:solidFill>
                <a:latin typeface="Calibri"/>
                <a:ea typeface="Calibri"/>
                <a:cs typeface="Calibri"/>
              </a:rPr>
              <a:t>movie.</a:t>
            </a:r>
            <a:endParaRPr lang="en-US" sz="2000" dirty="0">
              <a:solidFill>
                <a:schemeClr val="bg1"/>
              </a:solidFill>
              <a:latin typeface="Calibri"/>
              <a:ea typeface="Calibri"/>
              <a:cs typeface="Calibri"/>
            </a:endParaRPr>
          </a:p>
        </p:txBody>
      </p:sp>
    </p:spTree>
    <p:extLst>
      <p:ext uri="{BB962C8B-B14F-4D97-AF65-F5344CB8AC3E}">
        <p14:creationId xmlns:p14="http://schemas.microsoft.com/office/powerpoint/2010/main" val="3587394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60EE1B3-DDB2-44D7-943C-63D9CEF273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072909CE-AD29-4CE7-A9A7-05D21672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B8DBF1C0-B8F1-4AAC-8704-256BA0E9D6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pic>
        <p:nvPicPr>
          <p:cNvPr id="4" name="Picture 3" descr="The Ultimate Guide on How to Change Background Color in Excel -  Wallpapers.com Blog on Wallpapers">
            <a:extLst>
              <a:ext uri="{FF2B5EF4-FFF2-40B4-BE49-F238E27FC236}">
                <a16:creationId xmlns:a16="http://schemas.microsoft.com/office/drawing/2014/main" id="{8205856E-F2E6-8368-5605-249CC1A0A0F3}"/>
              </a:ext>
            </a:extLst>
          </p:cNvPr>
          <p:cNvPicPr>
            <a:picLocks noChangeAspect="1"/>
          </p:cNvPicPr>
          <p:nvPr/>
        </p:nvPicPr>
        <p:blipFill>
          <a:blip r:embed="rId3">
            <a:duotone>
              <a:prstClr val="black"/>
              <a:schemeClr val="accent5">
                <a:tint val="45000"/>
                <a:satMod val="400000"/>
              </a:schemeClr>
            </a:duotone>
            <a:alphaModFix amt="25000"/>
          </a:blip>
          <a:srcRect t="28417" r="9090" b="-1"/>
          <a:stretch/>
        </p:blipFill>
        <p:spPr>
          <a:xfrm>
            <a:off x="474133" y="475488"/>
            <a:ext cx="11243734" cy="5909733"/>
          </a:xfrm>
          <a:prstGeom prst="rect">
            <a:avLst/>
          </a:prstGeom>
        </p:spPr>
      </p:pic>
      <p:sp>
        <p:nvSpPr>
          <p:cNvPr id="13" name="Rectangle 12">
            <a:extLst>
              <a:ext uri="{FF2B5EF4-FFF2-40B4-BE49-F238E27FC236}">
                <a16:creationId xmlns:a16="http://schemas.microsoft.com/office/drawing/2014/main" id="{B70F7E59-C971-4F55-8E3A-1E583B65F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Picture 4" descr="A screenshot of a list&#10;&#10;Description automatically generated">
            <a:extLst>
              <a:ext uri="{FF2B5EF4-FFF2-40B4-BE49-F238E27FC236}">
                <a16:creationId xmlns:a16="http://schemas.microsoft.com/office/drawing/2014/main" id="{E310EC90-A319-820D-68C5-CB210DA5E6FB}"/>
              </a:ext>
            </a:extLst>
          </p:cNvPr>
          <p:cNvPicPr>
            <a:picLocks noChangeAspect="1"/>
          </p:cNvPicPr>
          <p:nvPr/>
        </p:nvPicPr>
        <p:blipFill>
          <a:blip r:embed="rId4"/>
          <a:stretch>
            <a:fillRect/>
          </a:stretch>
        </p:blipFill>
        <p:spPr>
          <a:xfrm>
            <a:off x="1571168" y="952566"/>
            <a:ext cx="2953663" cy="3825529"/>
          </a:xfrm>
          <a:prstGeom prst="rect">
            <a:avLst/>
          </a:prstGeom>
        </p:spPr>
      </p:pic>
      <p:pic>
        <p:nvPicPr>
          <p:cNvPr id="6" name="Picture 5" descr="A screenshot of a graph&#10;&#10;Description automatically generated">
            <a:extLst>
              <a:ext uri="{FF2B5EF4-FFF2-40B4-BE49-F238E27FC236}">
                <a16:creationId xmlns:a16="http://schemas.microsoft.com/office/drawing/2014/main" id="{24E32BE6-1C90-A5CC-BE8E-6C4FBF59EC64}"/>
              </a:ext>
            </a:extLst>
          </p:cNvPr>
          <p:cNvPicPr>
            <a:picLocks noChangeAspect="1"/>
          </p:cNvPicPr>
          <p:nvPr/>
        </p:nvPicPr>
        <p:blipFill>
          <a:blip r:embed="rId5"/>
          <a:stretch>
            <a:fillRect/>
          </a:stretch>
        </p:blipFill>
        <p:spPr>
          <a:xfrm>
            <a:off x="7060830" y="951652"/>
            <a:ext cx="2913738" cy="3827355"/>
          </a:xfrm>
          <a:prstGeom prst="rect">
            <a:avLst/>
          </a:prstGeom>
        </p:spPr>
      </p:pic>
      <p:sp>
        <p:nvSpPr>
          <p:cNvPr id="8" name="Rectangle 7">
            <a:extLst>
              <a:ext uri="{FF2B5EF4-FFF2-40B4-BE49-F238E27FC236}">
                <a16:creationId xmlns:a16="http://schemas.microsoft.com/office/drawing/2014/main" id="{963D79A2-EFB5-54FF-5E97-A7DFB92BE71E}"/>
              </a:ext>
            </a:extLst>
          </p:cNvPr>
          <p:cNvSpPr/>
          <p:nvPr/>
        </p:nvSpPr>
        <p:spPr>
          <a:xfrm>
            <a:off x="1099944" y="4959887"/>
            <a:ext cx="3993074" cy="13122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CDA8E6B-BFAA-07F6-4762-21E51571EC50}"/>
              </a:ext>
            </a:extLst>
          </p:cNvPr>
          <p:cNvSpPr/>
          <p:nvPr/>
        </p:nvSpPr>
        <p:spPr>
          <a:xfrm>
            <a:off x="6694902" y="4959886"/>
            <a:ext cx="3878253" cy="12600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0BAFDD52-1254-FE77-D9A5-C8206E1E9537}"/>
              </a:ext>
            </a:extLst>
          </p:cNvPr>
          <p:cNvSpPr txBox="1"/>
          <p:nvPr/>
        </p:nvSpPr>
        <p:spPr>
          <a:xfrm>
            <a:off x="1193889" y="4957070"/>
            <a:ext cx="3635678"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bg1"/>
                </a:solidFill>
                <a:latin typeface="Calibri"/>
                <a:ea typeface="Calibri"/>
                <a:cs typeface="Calibri"/>
              </a:rPr>
              <a:t>The highest and second highest expense amount has been highlighted as red and </a:t>
            </a:r>
            <a:r>
              <a:rPr lang="en-US" sz="2000">
                <a:solidFill>
                  <a:schemeClr val="bg1"/>
                </a:solidFill>
                <a:latin typeface="Calibri"/>
                <a:ea typeface="Calibri"/>
                <a:cs typeface="Calibri"/>
              </a:rPr>
              <a:t>yellow respectively.</a:t>
            </a:r>
            <a:endParaRPr lang="en-US" sz="2000" dirty="0">
              <a:solidFill>
                <a:schemeClr val="bg1"/>
              </a:solidFill>
              <a:latin typeface="Calibri"/>
              <a:ea typeface="Calibri"/>
              <a:cs typeface="Calibri"/>
            </a:endParaRPr>
          </a:p>
        </p:txBody>
      </p:sp>
      <p:sp>
        <p:nvSpPr>
          <p:cNvPr id="15" name="TextBox 14">
            <a:extLst>
              <a:ext uri="{FF2B5EF4-FFF2-40B4-BE49-F238E27FC236}">
                <a16:creationId xmlns:a16="http://schemas.microsoft.com/office/drawing/2014/main" id="{2FAC4BBA-EF93-C307-4764-EFE63114CD01}"/>
              </a:ext>
            </a:extLst>
          </p:cNvPr>
          <p:cNvSpPr txBox="1"/>
          <p:nvPr/>
        </p:nvSpPr>
        <p:spPr>
          <a:xfrm>
            <a:off x="6832446" y="5082332"/>
            <a:ext cx="355623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bg1"/>
                </a:solidFill>
                <a:latin typeface="Calibri"/>
                <a:ea typeface="Calibri"/>
                <a:cs typeface="Calibri"/>
              </a:rPr>
              <a:t>Represented the data with data bars(conditional formatting).</a:t>
            </a:r>
          </a:p>
        </p:txBody>
      </p:sp>
    </p:spTree>
    <p:extLst>
      <p:ext uri="{BB962C8B-B14F-4D97-AF65-F5344CB8AC3E}">
        <p14:creationId xmlns:p14="http://schemas.microsoft.com/office/powerpoint/2010/main" val="238089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60EE1B3-DDB2-44D7-943C-63D9CEF273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072909CE-AD29-4CE7-A9A7-05D21672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B8DBF1C0-B8F1-4AAC-8704-256BA0E9D6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pic>
        <p:nvPicPr>
          <p:cNvPr id="4" name="Picture 3" descr="The Ultimate Guide on How to Change Background Color in Excel -  Wallpapers.com Blog on Wallpapers">
            <a:extLst>
              <a:ext uri="{FF2B5EF4-FFF2-40B4-BE49-F238E27FC236}">
                <a16:creationId xmlns:a16="http://schemas.microsoft.com/office/drawing/2014/main" id="{A2AE007C-AD69-5A66-7F3D-C943EFF3BD16}"/>
              </a:ext>
            </a:extLst>
          </p:cNvPr>
          <p:cNvPicPr>
            <a:picLocks noChangeAspect="1"/>
          </p:cNvPicPr>
          <p:nvPr/>
        </p:nvPicPr>
        <p:blipFill>
          <a:blip r:embed="rId3">
            <a:duotone>
              <a:prstClr val="black"/>
              <a:schemeClr val="accent5">
                <a:tint val="45000"/>
                <a:satMod val="400000"/>
              </a:schemeClr>
            </a:duotone>
            <a:alphaModFix amt="25000"/>
          </a:blip>
          <a:srcRect t="28417" r="9090" b="-1"/>
          <a:stretch/>
        </p:blipFill>
        <p:spPr>
          <a:xfrm>
            <a:off x="474133" y="475488"/>
            <a:ext cx="11243734" cy="5909733"/>
          </a:xfrm>
          <a:prstGeom prst="rect">
            <a:avLst/>
          </a:prstGeom>
        </p:spPr>
      </p:pic>
      <p:sp>
        <p:nvSpPr>
          <p:cNvPr id="13" name="Rectangle 12">
            <a:extLst>
              <a:ext uri="{FF2B5EF4-FFF2-40B4-BE49-F238E27FC236}">
                <a16:creationId xmlns:a16="http://schemas.microsoft.com/office/drawing/2014/main" id="{B70F7E59-C971-4F55-8E3A-1E583B65F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TextBox 4">
            <a:extLst>
              <a:ext uri="{FF2B5EF4-FFF2-40B4-BE49-F238E27FC236}">
                <a16:creationId xmlns:a16="http://schemas.microsoft.com/office/drawing/2014/main" id="{926932FC-0648-95F3-40F2-531EE24DBE42}"/>
              </a:ext>
            </a:extLst>
          </p:cNvPr>
          <p:cNvSpPr txBox="1"/>
          <p:nvPr/>
        </p:nvSpPr>
        <p:spPr>
          <a:xfrm>
            <a:off x="4926616" y="2968515"/>
            <a:ext cx="233815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b="1" dirty="0">
                <a:solidFill>
                  <a:schemeClr val="bg1"/>
                </a:solidFill>
                <a:latin typeface="Calibri"/>
                <a:ea typeface="Calibri"/>
                <a:cs typeface="Calibri"/>
              </a:rPr>
              <a:t>TASK 5</a:t>
            </a:r>
          </a:p>
        </p:txBody>
      </p:sp>
    </p:spTree>
    <p:extLst>
      <p:ext uri="{BB962C8B-B14F-4D97-AF65-F5344CB8AC3E}">
        <p14:creationId xmlns:p14="http://schemas.microsoft.com/office/powerpoint/2010/main" val="1097674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60EE1B3-DDB2-44D7-943C-63D9CEF273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072909CE-AD29-4CE7-A9A7-05D21672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B8DBF1C0-B8F1-4AAC-8704-256BA0E9D6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pic>
        <p:nvPicPr>
          <p:cNvPr id="4" name="Picture 3" descr="The Ultimate Guide on How to Change Background Color in Excel -  Wallpapers.com Blog on Wallpapers">
            <a:extLst>
              <a:ext uri="{FF2B5EF4-FFF2-40B4-BE49-F238E27FC236}">
                <a16:creationId xmlns:a16="http://schemas.microsoft.com/office/drawing/2014/main" id="{FAE3E7B7-65C7-9971-58AD-48CE639C3B60}"/>
              </a:ext>
            </a:extLst>
          </p:cNvPr>
          <p:cNvPicPr>
            <a:picLocks noChangeAspect="1"/>
          </p:cNvPicPr>
          <p:nvPr/>
        </p:nvPicPr>
        <p:blipFill>
          <a:blip r:embed="rId3">
            <a:duotone>
              <a:prstClr val="black"/>
              <a:schemeClr val="accent5">
                <a:tint val="45000"/>
                <a:satMod val="400000"/>
              </a:schemeClr>
            </a:duotone>
            <a:alphaModFix amt="25000"/>
          </a:blip>
          <a:srcRect t="28417" r="9090" b="-1"/>
          <a:stretch/>
        </p:blipFill>
        <p:spPr>
          <a:xfrm>
            <a:off x="474133" y="475488"/>
            <a:ext cx="11243734" cy="5909733"/>
          </a:xfrm>
          <a:prstGeom prst="rect">
            <a:avLst/>
          </a:prstGeom>
        </p:spPr>
      </p:pic>
      <p:sp>
        <p:nvSpPr>
          <p:cNvPr id="13" name="Rectangle 12">
            <a:extLst>
              <a:ext uri="{FF2B5EF4-FFF2-40B4-BE49-F238E27FC236}">
                <a16:creationId xmlns:a16="http://schemas.microsoft.com/office/drawing/2014/main" id="{B70F7E59-C971-4F55-8E3A-1E583B65F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Rectangle 4">
            <a:extLst>
              <a:ext uri="{FF2B5EF4-FFF2-40B4-BE49-F238E27FC236}">
                <a16:creationId xmlns:a16="http://schemas.microsoft.com/office/drawing/2014/main" id="{3A67357E-296A-F0EE-C7FB-827ABFB80C45}"/>
              </a:ext>
            </a:extLst>
          </p:cNvPr>
          <p:cNvSpPr/>
          <p:nvPr/>
        </p:nvSpPr>
        <p:spPr>
          <a:xfrm>
            <a:off x="6216018" y="2164046"/>
            <a:ext cx="5402286" cy="19461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83259E5-FDCC-B3CD-8E00-D3228F77B690}"/>
              </a:ext>
            </a:extLst>
          </p:cNvPr>
          <p:cNvSpPr txBox="1"/>
          <p:nvPr/>
        </p:nvSpPr>
        <p:spPr>
          <a:xfrm>
            <a:off x="6345838" y="2321620"/>
            <a:ext cx="5152336"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bg1"/>
                </a:solidFill>
                <a:latin typeface="Calibri"/>
                <a:ea typeface="Verdana"/>
                <a:cs typeface="Calibri"/>
              </a:rPr>
              <a:t>The less essential category that Nitin may remove to increase his savings has been highlighted by a</a:t>
            </a:r>
            <a:r>
              <a:rPr lang="en-US" sz="2000" b="1" dirty="0">
                <a:solidFill>
                  <a:schemeClr val="bg1"/>
                </a:solidFill>
                <a:latin typeface="Calibri"/>
                <a:ea typeface="Verdana"/>
                <a:cs typeface="Calibri"/>
              </a:rPr>
              <a:t> red mark</a:t>
            </a:r>
            <a:r>
              <a:rPr lang="en-US" sz="2000" dirty="0">
                <a:solidFill>
                  <a:schemeClr val="bg1"/>
                </a:solidFill>
                <a:latin typeface="Calibri"/>
                <a:ea typeface="Verdana"/>
                <a:cs typeface="Calibri"/>
              </a:rPr>
              <a:t> and also been categorized as </a:t>
            </a:r>
            <a:r>
              <a:rPr lang="en-US" sz="2000" b="1" dirty="0">
                <a:solidFill>
                  <a:schemeClr val="bg1"/>
                </a:solidFill>
                <a:latin typeface="Calibri"/>
                <a:ea typeface="Verdana"/>
                <a:cs typeface="Calibri"/>
              </a:rPr>
              <a:t>non-essential</a:t>
            </a:r>
            <a:r>
              <a:rPr lang="en-US" sz="2000" dirty="0">
                <a:solidFill>
                  <a:schemeClr val="bg1"/>
                </a:solidFill>
                <a:latin typeface="Calibri"/>
                <a:ea typeface="Verdana"/>
                <a:cs typeface="Calibri"/>
              </a:rPr>
              <a:t>.</a:t>
            </a:r>
            <a:endParaRPr lang="en-US" sz="2000" dirty="0">
              <a:solidFill>
                <a:schemeClr val="bg1"/>
              </a:solidFill>
              <a:latin typeface="Calibri"/>
              <a:ea typeface="Calibri"/>
              <a:cs typeface="Calibri"/>
            </a:endParaRPr>
          </a:p>
          <a:p>
            <a:pPr algn="l"/>
            <a:endParaRPr lang="en-US" sz="2000" dirty="0">
              <a:solidFill>
                <a:schemeClr val="bg1"/>
              </a:solidFill>
              <a:latin typeface="Calibri"/>
              <a:ea typeface="Calibri"/>
              <a:cs typeface="Calibri"/>
            </a:endParaRPr>
          </a:p>
        </p:txBody>
      </p:sp>
      <p:pic>
        <p:nvPicPr>
          <p:cNvPr id="7" name="Picture 6">
            <a:extLst>
              <a:ext uri="{FF2B5EF4-FFF2-40B4-BE49-F238E27FC236}">
                <a16:creationId xmlns:a16="http://schemas.microsoft.com/office/drawing/2014/main" id="{EB179802-8EBD-DE7D-7C39-3B4CA6136112}"/>
              </a:ext>
            </a:extLst>
          </p:cNvPr>
          <p:cNvPicPr>
            <a:picLocks noChangeAspect="1"/>
          </p:cNvPicPr>
          <p:nvPr/>
        </p:nvPicPr>
        <p:blipFill>
          <a:blip r:embed="rId4"/>
          <a:stretch>
            <a:fillRect/>
          </a:stretch>
        </p:blipFill>
        <p:spPr>
          <a:xfrm>
            <a:off x="1191276" y="1140455"/>
            <a:ext cx="4590268" cy="4597966"/>
          </a:xfrm>
          <a:prstGeom prst="rect">
            <a:avLst/>
          </a:prstGeom>
        </p:spPr>
      </p:pic>
    </p:spTree>
    <p:extLst>
      <p:ext uri="{BB962C8B-B14F-4D97-AF65-F5344CB8AC3E}">
        <p14:creationId xmlns:p14="http://schemas.microsoft.com/office/powerpoint/2010/main" val="22879352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60EE1B3-DDB2-44D7-943C-63D9CEF273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072909CE-AD29-4CE7-A9A7-05D21672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B8DBF1C0-B8F1-4AAC-8704-256BA0E9D6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pic>
        <p:nvPicPr>
          <p:cNvPr id="4" name="Picture 3" descr="The Ultimate Guide on How to Change Background Color in Excel -  Wallpapers.com Blog on Wallpapers">
            <a:extLst>
              <a:ext uri="{FF2B5EF4-FFF2-40B4-BE49-F238E27FC236}">
                <a16:creationId xmlns:a16="http://schemas.microsoft.com/office/drawing/2014/main" id="{CFD1849E-792A-1CEB-22CA-E8EDBA598158}"/>
              </a:ext>
            </a:extLst>
          </p:cNvPr>
          <p:cNvPicPr>
            <a:picLocks noChangeAspect="1"/>
          </p:cNvPicPr>
          <p:nvPr/>
        </p:nvPicPr>
        <p:blipFill>
          <a:blip r:embed="rId3">
            <a:duotone>
              <a:prstClr val="black"/>
              <a:schemeClr val="accent5">
                <a:tint val="45000"/>
                <a:satMod val="400000"/>
              </a:schemeClr>
            </a:duotone>
            <a:alphaModFix amt="25000"/>
          </a:blip>
          <a:srcRect t="28417" r="9090" b="-1"/>
          <a:stretch/>
        </p:blipFill>
        <p:spPr>
          <a:xfrm>
            <a:off x="474133" y="475488"/>
            <a:ext cx="11243734" cy="5909733"/>
          </a:xfrm>
          <a:prstGeom prst="rect">
            <a:avLst/>
          </a:prstGeom>
        </p:spPr>
      </p:pic>
      <p:sp>
        <p:nvSpPr>
          <p:cNvPr id="2" name="Title 1">
            <a:extLst>
              <a:ext uri="{FF2B5EF4-FFF2-40B4-BE49-F238E27FC236}">
                <a16:creationId xmlns:a16="http://schemas.microsoft.com/office/drawing/2014/main" id="{50DF3FD2-11A2-9138-5E6F-A015DA944DE5}"/>
              </a:ext>
            </a:extLst>
          </p:cNvPr>
          <p:cNvSpPr>
            <a:spLocks noGrp="1"/>
          </p:cNvSpPr>
          <p:nvPr>
            <p:ph type="ctrTitle"/>
          </p:nvPr>
        </p:nvSpPr>
        <p:spPr>
          <a:xfrm>
            <a:off x="1061009" y="920198"/>
            <a:ext cx="5215574" cy="788307"/>
          </a:xfrm>
        </p:spPr>
        <p:txBody>
          <a:bodyPr>
            <a:noAutofit/>
          </a:bodyPr>
          <a:lstStyle/>
          <a:p>
            <a:endParaRPr lang="en-US" sz="4000" b="1" dirty="0">
              <a:solidFill>
                <a:srgbClr val="FFFFFF"/>
              </a:solidFill>
              <a:latin typeface="Verdana"/>
              <a:ea typeface="Verdana"/>
              <a:cs typeface="Calibri"/>
            </a:endParaRPr>
          </a:p>
          <a:p>
            <a:r>
              <a:rPr lang="en-US" sz="4000" b="1" dirty="0">
                <a:latin typeface="Calibri"/>
                <a:ea typeface="Calibri"/>
                <a:cs typeface="Calibri"/>
              </a:rPr>
              <a:t>PROJECT 1 – PART 2</a:t>
            </a:r>
          </a:p>
        </p:txBody>
      </p:sp>
      <p:sp>
        <p:nvSpPr>
          <p:cNvPr id="13" name="Rectangle 12">
            <a:extLst>
              <a:ext uri="{FF2B5EF4-FFF2-40B4-BE49-F238E27FC236}">
                <a16:creationId xmlns:a16="http://schemas.microsoft.com/office/drawing/2014/main" id="{B70F7E59-C971-4F55-8E3A-1E583B65F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Picture 4" descr="A table with a list of items&#10;&#10;Description automatically generated">
            <a:extLst>
              <a:ext uri="{FF2B5EF4-FFF2-40B4-BE49-F238E27FC236}">
                <a16:creationId xmlns:a16="http://schemas.microsoft.com/office/drawing/2014/main" id="{C1C40337-6907-B01B-643F-4834F65EFD0B}"/>
              </a:ext>
            </a:extLst>
          </p:cNvPr>
          <p:cNvPicPr>
            <a:picLocks noChangeAspect="1"/>
          </p:cNvPicPr>
          <p:nvPr/>
        </p:nvPicPr>
        <p:blipFill>
          <a:blip r:embed="rId4"/>
          <a:stretch>
            <a:fillRect/>
          </a:stretch>
        </p:blipFill>
        <p:spPr>
          <a:xfrm>
            <a:off x="1184754" y="1887776"/>
            <a:ext cx="3726494" cy="4178475"/>
          </a:xfrm>
          <a:prstGeom prst="rect">
            <a:avLst/>
          </a:prstGeom>
        </p:spPr>
      </p:pic>
      <p:sp>
        <p:nvSpPr>
          <p:cNvPr id="6" name="Arrow: Right 5">
            <a:extLst>
              <a:ext uri="{FF2B5EF4-FFF2-40B4-BE49-F238E27FC236}">
                <a16:creationId xmlns:a16="http://schemas.microsoft.com/office/drawing/2014/main" id="{0FDC8EEC-AAEC-77E1-A6CB-7C5AFBB794AC}"/>
              </a:ext>
            </a:extLst>
          </p:cNvPr>
          <p:cNvSpPr/>
          <p:nvPr/>
        </p:nvSpPr>
        <p:spPr>
          <a:xfrm>
            <a:off x="5222341" y="3318216"/>
            <a:ext cx="1174580" cy="66873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peech Bubble: Rectangle with Corners Rounded 6">
            <a:extLst>
              <a:ext uri="{FF2B5EF4-FFF2-40B4-BE49-F238E27FC236}">
                <a16:creationId xmlns:a16="http://schemas.microsoft.com/office/drawing/2014/main" id="{AE27BE5A-4888-99F8-4CCF-15DD31499822}"/>
              </a:ext>
            </a:extLst>
          </p:cNvPr>
          <p:cNvSpPr/>
          <p:nvPr/>
        </p:nvSpPr>
        <p:spPr>
          <a:xfrm>
            <a:off x="6703375" y="2705739"/>
            <a:ext cx="3738244" cy="1890123"/>
          </a:xfrm>
          <a:prstGeom prst="wedgeRoundRect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A27240A-48E1-0F09-8B99-2AD135EF1A92}"/>
              </a:ext>
            </a:extLst>
          </p:cNvPr>
          <p:cNvSpPr txBox="1"/>
          <p:nvPr/>
        </p:nvSpPr>
        <p:spPr>
          <a:xfrm>
            <a:off x="6944454" y="2898189"/>
            <a:ext cx="3220210"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bg1"/>
                </a:solidFill>
                <a:latin typeface="Calibri"/>
                <a:ea typeface="Calibri"/>
                <a:cs typeface="Calibri"/>
              </a:rPr>
              <a:t>This is Nitin's expense sheet for the last  6 months.</a:t>
            </a:r>
          </a:p>
        </p:txBody>
      </p:sp>
    </p:spTree>
    <p:extLst>
      <p:ext uri="{BB962C8B-B14F-4D97-AF65-F5344CB8AC3E}">
        <p14:creationId xmlns:p14="http://schemas.microsoft.com/office/powerpoint/2010/main" val="2785380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Write Science Paper Effectively: Write Problem Statement - Science Hut">
            <a:extLst>
              <a:ext uri="{FF2B5EF4-FFF2-40B4-BE49-F238E27FC236}">
                <a16:creationId xmlns:a16="http://schemas.microsoft.com/office/drawing/2014/main" id="{D5BA7D50-6C7D-F081-EC1F-BFF5EF90D6D3}"/>
              </a:ext>
            </a:extLst>
          </p:cNvPr>
          <p:cNvPicPr>
            <a:picLocks noChangeAspect="1"/>
          </p:cNvPicPr>
          <p:nvPr/>
        </p:nvPicPr>
        <p:blipFill>
          <a:blip r:embed="rId2">
            <a:alphaModFix amt="9000"/>
          </a:blip>
          <a:stretch>
            <a:fillRect/>
          </a:stretch>
        </p:blipFill>
        <p:spPr>
          <a:xfrm>
            <a:off x="479302" y="461263"/>
            <a:ext cx="11217563" cy="5938773"/>
          </a:xfrm>
          <a:prstGeom prst="rect">
            <a:avLst/>
          </a:prstGeom>
        </p:spPr>
      </p:pic>
      <p:sp>
        <p:nvSpPr>
          <p:cNvPr id="7" name="TextBox 6">
            <a:extLst>
              <a:ext uri="{FF2B5EF4-FFF2-40B4-BE49-F238E27FC236}">
                <a16:creationId xmlns:a16="http://schemas.microsoft.com/office/drawing/2014/main" id="{575DF489-C5DD-BDC7-0F4D-4FDA7A77ED3D}"/>
              </a:ext>
            </a:extLst>
          </p:cNvPr>
          <p:cNvSpPr txBox="1"/>
          <p:nvPr/>
        </p:nvSpPr>
        <p:spPr>
          <a:xfrm>
            <a:off x="1240515" y="885231"/>
            <a:ext cx="716853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solidFill>
                  <a:schemeClr val="bg1"/>
                </a:solidFill>
                <a:latin typeface="Calibri"/>
                <a:ea typeface="Calibri"/>
                <a:cs typeface="Calibri"/>
              </a:rPr>
              <a:t>PROBLEM STATEMENT</a:t>
            </a:r>
          </a:p>
        </p:txBody>
      </p:sp>
      <p:sp>
        <p:nvSpPr>
          <p:cNvPr id="8" name="Rectangle: Rounded Corners 7">
            <a:extLst>
              <a:ext uri="{FF2B5EF4-FFF2-40B4-BE49-F238E27FC236}">
                <a16:creationId xmlns:a16="http://schemas.microsoft.com/office/drawing/2014/main" id="{DD66EDD1-4F87-A830-95B3-6DD93C317A2A}"/>
              </a:ext>
            </a:extLst>
          </p:cNvPr>
          <p:cNvSpPr/>
          <p:nvPr/>
        </p:nvSpPr>
        <p:spPr>
          <a:xfrm>
            <a:off x="1763039" y="2136238"/>
            <a:ext cx="9036628" cy="372176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CCFABFC-AC3F-3B49-9967-936D94503983}"/>
              </a:ext>
            </a:extLst>
          </p:cNvPr>
          <p:cNvSpPr txBox="1"/>
          <p:nvPr/>
        </p:nvSpPr>
        <p:spPr>
          <a:xfrm>
            <a:off x="1963755" y="2491423"/>
            <a:ext cx="8650649"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chemeClr val="bg1"/>
                </a:solidFill>
                <a:latin typeface="Calibri"/>
                <a:ea typeface="+mn-lt"/>
                <a:cs typeface="+mn-lt"/>
              </a:rPr>
              <a:t>Nitin works as a Graphic Designer in a new company. He earns Rs 15,000/- per month. He is planning to buy a scooter for his daily commute to the office. </a:t>
            </a:r>
            <a:endParaRPr lang="en-US" sz="2400" dirty="0">
              <a:solidFill>
                <a:schemeClr val="bg1"/>
              </a:solidFill>
              <a:latin typeface="Calibri"/>
              <a:ea typeface="Calibri"/>
              <a:cs typeface="Calibri"/>
            </a:endParaRPr>
          </a:p>
          <a:p>
            <a:r>
              <a:rPr lang="en-US" sz="2400">
                <a:solidFill>
                  <a:schemeClr val="bg1"/>
                </a:solidFill>
                <a:latin typeface="Calibri"/>
                <a:ea typeface="+mn-lt"/>
                <a:cs typeface="+mn-lt"/>
              </a:rPr>
              <a:t>For the last couple of months, Nitin is not able to save at all for his scooter. His friend Ayush told him that he needed to figure out where most of the money goes and cut down that expense. </a:t>
            </a:r>
            <a:endParaRPr lang="en-US" sz="2400" dirty="0">
              <a:solidFill>
                <a:schemeClr val="bg1"/>
              </a:solidFill>
              <a:latin typeface="Calibri"/>
              <a:ea typeface="Calibri"/>
              <a:cs typeface="Calibri"/>
            </a:endParaRPr>
          </a:p>
          <a:p>
            <a:r>
              <a:rPr lang="en-US" sz="2400" dirty="0">
                <a:solidFill>
                  <a:schemeClr val="bg1"/>
                </a:solidFill>
                <a:latin typeface="Calibri"/>
                <a:ea typeface="+mn-lt"/>
                <a:cs typeface="+mn-lt"/>
              </a:rPr>
              <a:t>Help Nitin increase his savings by removing some unnecessary expenses.</a:t>
            </a:r>
            <a:endParaRPr lang="en-US" sz="2400" dirty="0">
              <a:solidFill>
                <a:schemeClr val="bg1"/>
              </a:solidFill>
              <a:latin typeface="Calibri"/>
              <a:ea typeface="Calibri"/>
              <a:cs typeface="Calibri"/>
            </a:endParaRPr>
          </a:p>
          <a:p>
            <a:endParaRPr lang="en-US" sz="2400" dirty="0">
              <a:solidFill>
                <a:schemeClr val="bg1"/>
              </a:solidFill>
              <a:latin typeface="Calibri"/>
              <a:ea typeface="Calibri"/>
              <a:cs typeface="Calibri"/>
            </a:endParaRPr>
          </a:p>
          <a:p>
            <a:endParaRPr lang="en-US" sz="2400" dirty="0">
              <a:solidFill>
                <a:schemeClr val="bg1"/>
              </a:solidFill>
              <a:latin typeface="Calibri"/>
              <a:ea typeface="Calibri"/>
              <a:cs typeface="Calibri"/>
            </a:endParaRPr>
          </a:p>
          <a:p>
            <a:pPr algn="l"/>
            <a:endParaRPr lang="en-US" sz="2400" dirty="0">
              <a:solidFill>
                <a:schemeClr val="bg1"/>
              </a:solidFill>
              <a:latin typeface="Calibri"/>
              <a:ea typeface="Calibri"/>
              <a:cs typeface="Calibri"/>
            </a:endParaRPr>
          </a:p>
        </p:txBody>
      </p:sp>
    </p:spTree>
    <p:extLst>
      <p:ext uri="{BB962C8B-B14F-4D97-AF65-F5344CB8AC3E}">
        <p14:creationId xmlns:p14="http://schemas.microsoft.com/office/powerpoint/2010/main" val="34114393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60EE1B3-DDB2-44D7-943C-63D9CEF273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072909CE-AD29-4CE7-A9A7-05D21672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B8DBF1C0-B8F1-4AAC-8704-256BA0E9D6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pic>
        <p:nvPicPr>
          <p:cNvPr id="4" name="Picture 3" descr="The Ultimate Guide on How to Change Background Color in Excel -  Wallpapers.com Blog on Wallpapers">
            <a:extLst>
              <a:ext uri="{FF2B5EF4-FFF2-40B4-BE49-F238E27FC236}">
                <a16:creationId xmlns:a16="http://schemas.microsoft.com/office/drawing/2014/main" id="{076BF9CC-32B7-FC4A-257C-FC3E7E2A5834}"/>
              </a:ext>
            </a:extLst>
          </p:cNvPr>
          <p:cNvPicPr>
            <a:picLocks noChangeAspect="1"/>
          </p:cNvPicPr>
          <p:nvPr/>
        </p:nvPicPr>
        <p:blipFill>
          <a:blip r:embed="rId3">
            <a:duotone>
              <a:prstClr val="black"/>
              <a:schemeClr val="accent5">
                <a:tint val="45000"/>
                <a:satMod val="400000"/>
              </a:schemeClr>
            </a:duotone>
            <a:alphaModFix amt="25000"/>
          </a:blip>
          <a:srcRect t="28417" r="9090" b="-1"/>
          <a:stretch/>
        </p:blipFill>
        <p:spPr>
          <a:xfrm>
            <a:off x="474133" y="475488"/>
            <a:ext cx="11243734" cy="5909733"/>
          </a:xfrm>
          <a:prstGeom prst="rect">
            <a:avLst/>
          </a:prstGeom>
        </p:spPr>
      </p:pic>
      <p:sp>
        <p:nvSpPr>
          <p:cNvPr id="2" name="Title 1">
            <a:extLst>
              <a:ext uri="{FF2B5EF4-FFF2-40B4-BE49-F238E27FC236}">
                <a16:creationId xmlns:a16="http://schemas.microsoft.com/office/drawing/2014/main" id="{B1C98287-C203-508A-F80C-D48299ED50C4}"/>
              </a:ext>
            </a:extLst>
          </p:cNvPr>
          <p:cNvSpPr>
            <a:spLocks noGrp="1"/>
          </p:cNvSpPr>
          <p:nvPr>
            <p:ph type="ctrTitle"/>
          </p:nvPr>
        </p:nvSpPr>
        <p:spPr>
          <a:xfrm>
            <a:off x="4527925" y="2895350"/>
            <a:ext cx="3145863" cy="1086413"/>
          </a:xfrm>
        </p:spPr>
        <p:txBody>
          <a:bodyPr>
            <a:normAutofit/>
          </a:bodyPr>
          <a:lstStyle/>
          <a:p>
            <a:r>
              <a:rPr lang="en-US" b="1" dirty="0">
                <a:latin typeface="Calibri"/>
                <a:ea typeface="Calibri"/>
                <a:cs typeface="Calibri"/>
              </a:rPr>
              <a:t>TASK 1</a:t>
            </a:r>
          </a:p>
        </p:txBody>
      </p:sp>
      <p:sp>
        <p:nvSpPr>
          <p:cNvPr id="13" name="Rectangle 12">
            <a:extLst>
              <a:ext uri="{FF2B5EF4-FFF2-40B4-BE49-F238E27FC236}">
                <a16:creationId xmlns:a16="http://schemas.microsoft.com/office/drawing/2014/main" id="{B70F7E59-C971-4F55-8E3A-1E583B65F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348053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60EE1B3-DDB2-44D7-943C-63D9CEF273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072909CE-AD29-4CE7-A9A7-05D21672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B8DBF1C0-B8F1-4AAC-8704-256BA0E9D6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pic>
        <p:nvPicPr>
          <p:cNvPr id="4" name="Picture 3" descr="The Ultimate Guide on How to Change Background Color in Excel -  Wallpapers.com Blog on Wallpapers">
            <a:extLst>
              <a:ext uri="{FF2B5EF4-FFF2-40B4-BE49-F238E27FC236}">
                <a16:creationId xmlns:a16="http://schemas.microsoft.com/office/drawing/2014/main" id="{98160C55-4CD9-00F4-FCEC-4A5CA2F6DDA8}"/>
              </a:ext>
            </a:extLst>
          </p:cNvPr>
          <p:cNvPicPr>
            <a:picLocks noChangeAspect="1"/>
          </p:cNvPicPr>
          <p:nvPr/>
        </p:nvPicPr>
        <p:blipFill>
          <a:blip r:embed="rId3">
            <a:duotone>
              <a:prstClr val="black"/>
              <a:schemeClr val="accent5">
                <a:tint val="45000"/>
                <a:satMod val="400000"/>
              </a:schemeClr>
            </a:duotone>
            <a:alphaModFix amt="25000"/>
          </a:blip>
          <a:srcRect t="28417" r="9090" b="-1"/>
          <a:stretch/>
        </p:blipFill>
        <p:spPr>
          <a:xfrm>
            <a:off x="474133" y="475488"/>
            <a:ext cx="11243734" cy="5909733"/>
          </a:xfrm>
          <a:prstGeom prst="rect">
            <a:avLst/>
          </a:prstGeom>
        </p:spPr>
      </p:pic>
      <p:sp>
        <p:nvSpPr>
          <p:cNvPr id="13" name="Rectangle 12">
            <a:extLst>
              <a:ext uri="{FF2B5EF4-FFF2-40B4-BE49-F238E27FC236}">
                <a16:creationId xmlns:a16="http://schemas.microsoft.com/office/drawing/2014/main" id="{B70F7E59-C971-4F55-8E3A-1E583B65F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Picture 4" descr="A screenshot of a computer&#10;&#10;Description automatically generated">
            <a:extLst>
              <a:ext uri="{FF2B5EF4-FFF2-40B4-BE49-F238E27FC236}">
                <a16:creationId xmlns:a16="http://schemas.microsoft.com/office/drawing/2014/main" id="{34553626-9E37-16D9-E155-3410F3BBD70E}"/>
              </a:ext>
            </a:extLst>
          </p:cNvPr>
          <p:cNvPicPr>
            <a:picLocks noChangeAspect="1"/>
          </p:cNvPicPr>
          <p:nvPr/>
        </p:nvPicPr>
        <p:blipFill>
          <a:blip r:embed="rId4"/>
          <a:stretch>
            <a:fillRect/>
          </a:stretch>
        </p:blipFill>
        <p:spPr>
          <a:xfrm>
            <a:off x="1121798" y="1714827"/>
            <a:ext cx="3476625" cy="2238375"/>
          </a:xfrm>
          <a:prstGeom prst="rect">
            <a:avLst/>
          </a:prstGeom>
        </p:spPr>
      </p:pic>
      <p:pic>
        <p:nvPicPr>
          <p:cNvPr id="6" name="Picture 5" descr="A graph with numbers and letters&#10;&#10;Description automatically generated">
            <a:extLst>
              <a:ext uri="{FF2B5EF4-FFF2-40B4-BE49-F238E27FC236}">
                <a16:creationId xmlns:a16="http://schemas.microsoft.com/office/drawing/2014/main" id="{45A44D52-83C5-432C-3112-76F96BA68EB3}"/>
              </a:ext>
            </a:extLst>
          </p:cNvPr>
          <p:cNvPicPr>
            <a:picLocks noChangeAspect="1"/>
          </p:cNvPicPr>
          <p:nvPr/>
        </p:nvPicPr>
        <p:blipFill>
          <a:blip r:embed="rId5"/>
          <a:srcRect t="-106" r="1421" b="2115"/>
          <a:stretch/>
        </p:blipFill>
        <p:spPr>
          <a:xfrm>
            <a:off x="5427815" y="1139028"/>
            <a:ext cx="5783259" cy="3386316"/>
          </a:xfrm>
          <a:prstGeom prst="rect">
            <a:avLst/>
          </a:prstGeom>
        </p:spPr>
      </p:pic>
      <p:sp>
        <p:nvSpPr>
          <p:cNvPr id="7" name="Rectangle: Rounded Corners 6">
            <a:extLst>
              <a:ext uri="{FF2B5EF4-FFF2-40B4-BE49-F238E27FC236}">
                <a16:creationId xmlns:a16="http://schemas.microsoft.com/office/drawing/2014/main" id="{B6C0426C-5CCA-9A58-0456-32C70511D299}"/>
              </a:ext>
            </a:extLst>
          </p:cNvPr>
          <p:cNvSpPr/>
          <p:nvPr/>
        </p:nvSpPr>
        <p:spPr>
          <a:xfrm>
            <a:off x="1098697" y="4340283"/>
            <a:ext cx="3661613" cy="65490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93D1F5B-FD8F-B247-6EF7-BC7F18B312C2}"/>
              </a:ext>
            </a:extLst>
          </p:cNvPr>
          <p:cNvSpPr txBox="1"/>
          <p:nvPr/>
        </p:nvSpPr>
        <p:spPr>
          <a:xfrm>
            <a:off x="1120073" y="4466292"/>
            <a:ext cx="343022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bg1"/>
                </a:solidFill>
                <a:latin typeface="Calibri"/>
                <a:ea typeface="Verdana"/>
                <a:cs typeface="Calibri"/>
              </a:rPr>
              <a:t>Month-wise trend of expenses</a:t>
            </a:r>
            <a:endParaRPr lang="en-US" sz="2000">
              <a:solidFill>
                <a:schemeClr val="bg1"/>
              </a:solidFill>
              <a:latin typeface="Calibri"/>
              <a:ea typeface="Calibri"/>
              <a:cs typeface="Calibri"/>
            </a:endParaRPr>
          </a:p>
        </p:txBody>
      </p:sp>
      <p:sp>
        <p:nvSpPr>
          <p:cNvPr id="12" name="Rectangle: Rounded Corners 11">
            <a:extLst>
              <a:ext uri="{FF2B5EF4-FFF2-40B4-BE49-F238E27FC236}">
                <a16:creationId xmlns:a16="http://schemas.microsoft.com/office/drawing/2014/main" id="{4486BEF7-C37B-E8A5-BBAA-F5F1F8C7128D}"/>
              </a:ext>
            </a:extLst>
          </p:cNvPr>
          <p:cNvSpPr/>
          <p:nvPr/>
        </p:nvSpPr>
        <p:spPr>
          <a:xfrm>
            <a:off x="5118457" y="4672992"/>
            <a:ext cx="6090398" cy="93724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B536B345-6982-7E85-F88C-9852615C2B37}"/>
              </a:ext>
            </a:extLst>
          </p:cNvPr>
          <p:cNvSpPr txBox="1"/>
          <p:nvPr/>
        </p:nvSpPr>
        <p:spPr>
          <a:xfrm>
            <a:off x="5320347" y="4774312"/>
            <a:ext cx="575437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bg1"/>
                </a:solidFill>
                <a:latin typeface="Calibri"/>
                <a:ea typeface="Calibri"/>
                <a:cs typeface="Calibri"/>
              </a:rPr>
              <a:t>According to the bar graph, we can see Nitin has spent the most in the month of February.</a:t>
            </a:r>
          </a:p>
        </p:txBody>
      </p:sp>
    </p:spTree>
    <p:extLst>
      <p:ext uri="{BB962C8B-B14F-4D97-AF65-F5344CB8AC3E}">
        <p14:creationId xmlns:p14="http://schemas.microsoft.com/office/powerpoint/2010/main" val="39283719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60EE1B3-DDB2-44D7-943C-63D9CEF273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072909CE-AD29-4CE7-A9A7-05D21672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B8DBF1C0-B8F1-4AAC-8704-256BA0E9D6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pic>
        <p:nvPicPr>
          <p:cNvPr id="4" name="Picture 3" descr="The Ultimate Guide on How to Change Background Color in Excel -  Wallpapers.com Blog on Wallpapers">
            <a:extLst>
              <a:ext uri="{FF2B5EF4-FFF2-40B4-BE49-F238E27FC236}">
                <a16:creationId xmlns:a16="http://schemas.microsoft.com/office/drawing/2014/main" id="{16249428-C335-A136-9B04-AC428E12D252}"/>
              </a:ext>
            </a:extLst>
          </p:cNvPr>
          <p:cNvPicPr>
            <a:picLocks noChangeAspect="1"/>
          </p:cNvPicPr>
          <p:nvPr/>
        </p:nvPicPr>
        <p:blipFill>
          <a:blip r:embed="rId3">
            <a:duotone>
              <a:prstClr val="black"/>
              <a:schemeClr val="accent5">
                <a:tint val="45000"/>
                <a:satMod val="400000"/>
              </a:schemeClr>
            </a:duotone>
            <a:alphaModFix amt="25000"/>
          </a:blip>
          <a:srcRect t="28417" r="9090" b="-1"/>
          <a:stretch/>
        </p:blipFill>
        <p:spPr>
          <a:xfrm>
            <a:off x="474133" y="475488"/>
            <a:ext cx="11243734" cy="5909733"/>
          </a:xfrm>
          <a:prstGeom prst="rect">
            <a:avLst/>
          </a:prstGeom>
        </p:spPr>
      </p:pic>
      <p:sp>
        <p:nvSpPr>
          <p:cNvPr id="2" name="Title 1">
            <a:extLst>
              <a:ext uri="{FF2B5EF4-FFF2-40B4-BE49-F238E27FC236}">
                <a16:creationId xmlns:a16="http://schemas.microsoft.com/office/drawing/2014/main" id="{5E80D29C-332C-4ADD-5E20-B72596FFFB6C}"/>
              </a:ext>
            </a:extLst>
          </p:cNvPr>
          <p:cNvSpPr>
            <a:spLocks noGrp="1"/>
          </p:cNvSpPr>
          <p:nvPr>
            <p:ph type="ctrTitle"/>
          </p:nvPr>
        </p:nvSpPr>
        <p:spPr>
          <a:xfrm>
            <a:off x="3837612" y="2955678"/>
            <a:ext cx="3472369" cy="944881"/>
          </a:xfrm>
        </p:spPr>
        <p:txBody>
          <a:bodyPr>
            <a:normAutofit/>
          </a:bodyPr>
          <a:lstStyle/>
          <a:p>
            <a:r>
              <a:rPr lang="en-US" b="1" dirty="0">
                <a:latin typeface="Calibri"/>
                <a:ea typeface="Calibri"/>
                <a:cs typeface="Calibri"/>
              </a:rPr>
              <a:t>TASK 2</a:t>
            </a:r>
          </a:p>
        </p:txBody>
      </p:sp>
      <p:sp>
        <p:nvSpPr>
          <p:cNvPr id="13" name="Rectangle 12">
            <a:extLst>
              <a:ext uri="{FF2B5EF4-FFF2-40B4-BE49-F238E27FC236}">
                <a16:creationId xmlns:a16="http://schemas.microsoft.com/office/drawing/2014/main" id="{B70F7E59-C971-4F55-8E3A-1E583B65F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190710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60EE1B3-DDB2-44D7-943C-63D9CEF273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072909CE-AD29-4CE7-A9A7-05D21672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B8DBF1C0-B8F1-4AAC-8704-256BA0E9D6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pic>
        <p:nvPicPr>
          <p:cNvPr id="4" name="Picture 3" descr="The Ultimate Guide on How to Change Background Color in Excel -  Wallpapers.com Blog on Wallpapers">
            <a:extLst>
              <a:ext uri="{FF2B5EF4-FFF2-40B4-BE49-F238E27FC236}">
                <a16:creationId xmlns:a16="http://schemas.microsoft.com/office/drawing/2014/main" id="{6EC586E5-804E-37A6-D994-19D1EEAAF955}"/>
              </a:ext>
            </a:extLst>
          </p:cNvPr>
          <p:cNvPicPr>
            <a:picLocks noChangeAspect="1"/>
          </p:cNvPicPr>
          <p:nvPr/>
        </p:nvPicPr>
        <p:blipFill>
          <a:blip r:embed="rId3">
            <a:duotone>
              <a:prstClr val="black"/>
              <a:schemeClr val="accent5">
                <a:tint val="45000"/>
                <a:satMod val="400000"/>
              </a:schemeClr>
            </a:duotone>
            <a:alphaModFix amt="25000"/>
          </a:blip>
          <a:srcRect t="28417" r="9090" b="-1"/>
          <a:stretch/>
        </p:blipFill>
        <p:spPr>
          <a:xfrm>
            <a:off x="474133" y="475488"/>
            <a:ext cx="11243734" cy="5909733"/>
          </a:xfrm>
          <a:prstGeom prst="rect">
            <a:avLst/>
          </a:prstGeom>
        </p:spPr>
      </p:pic>
      <p:sp>
        <p:nvSpPr>
          <p:cNvPr id="13" name="Rectangle 12">
            <a:extLst>
              <a:ext uri="{FF2B5EF4-FFF2-40B4-BE49-F238E27FC236}">
                <a16:creationId xmlns:a16="http://schemas.microsoft.com/office/drawing/2014/main" id="{B70F7E59-C971-4F55-8E3A-1E583B65F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Picture 4" descr="A screenshot of a computer&#10;&#10;Description automatically generated">
            <a:extLst>
              <a:ext uri="{FF2B5EF4-FFF2-40B4-BE49-F238E27FC236}">
                <a16:creationId xmlns:a16="http://schemas.microsoft.com/office/drawing/2014/main" id="{47AB306D-3979-F623-2286-7673F3A6914B}"/>
              </a:ext>
            </a:extLst>
          </p:cNvPr>
          <p:cNvPicPr>
            <a:picLocks noChangeAspect="1"/>
          </p:cNvPicPr>
          <p:nvPr/>
        </p:nvPicPr>
        <p:blipFill>
          <a:blip r:embed="rId4"/>
          <a:stretch>
            <a:fillRect/>
          </a:stretch>
        </p:blipFill>
        <p:spPr>
          <a:xfrm>
            <a:off x="894229" y="1149443"/>
            <a:ext cx="3657600" cy="2295525"/>
          </a:xfrm>
          <a:prstGeom prst="rect">
            <a:avLst/>
          </a:prstGeom>
        </p:spPr>
      </p:pic>
      <p:pic>
        <p:nvPicPr>
          <p:cNvPr id="6" name="Picture 5" descr="A graph with text on it&#10;&#10;Description automatically generated">
            <a:extLst>
              <a:ext uri="{FF2B5EF4-FFF2-40B4-BE49-F238E27FC236}">
                <a16:creationId xmlns:a16="http://schemas.microsoft.com/office/drawing/2014/main" id="{3C09A89D-F1A5-AFD8-B430-FF2CACF66CF2}"/>
              </a:ext>
            </a:extLst>
          </p:cNvPr>
          <p:cNvPicPr>
            <a:picLocks noChangeAspect="1"/>
          </p:cNvPicPr>
          <p:nvPr/>
        </p:nvPicPr>
        <p:blipFill>
          <a:blip r:embed="rId5"/>
          <a:stretch>
            <a:fillRect/>
          </a:stretch>
        </p:blipFill>
        <p:spPr>
          <a:xfrm>
            <a:off x="919723" y="3662923"/>
            <a:ext cx="3629025" cy="2333625"/>
          </a:xfrm>
          <a:prstGeom prst="rect">
            <a:avLst/>
          </a:prstGeom>
        </p:spPr>
      </p:pic>
      <p:sp>
        <p:nvSpPr>
          <p:cNvPr id="19" name="Callout: Left Arrow 18">
            <a:extLst>
              <a:ext uri="{FF2B5EF4-FFF2-40B4-BE49-F238E27FC236}">
                <a16:creationId xmlns:a16="http://schemas.microsoft.com/office/drawing/2014/main" id="{21C7C9F8-F231-B89B-2450-E258227CBE27}"/>
              </a:ext>
            </a:extLst>
          </p:cNvPr>
          <p:cNvSpPr/>
          <p:nvPr/>
        </p:nvSpPr>
        <p:spPr>
          <a:xfrm>
            <a:off x="5236342" y="1316085"/>
            <a:ext cx="4438290" cy="2100137"/>
          </a:xfrm>
          <a:prstGeom prst="leftArrow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8C73923-A2A0-E5B0-D6EB-5CEE36356352}"/>
              </a:ext>
            </a:extLst>
          </p:cNvPr>
          <p:cNvSpPr txBox="1"/>
          <p:nvPr/>
        </p:nvSpPr>
        <p:spPr>
          <a:xfrm>
            <a:off x="6927631" y="1626953"/>
            <a:ext cx="2562167"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bg1"/>
                </a:solidFill>
                <a:latin typeface="Calibri"/>
                <a:ea typeface="Calibri"/>
                <a:cs typeface="Calibri"/>
              </a:rPr>
              <a:t>Category wise expenses has been showed in a pivot table.</a:t>
            </a:r>
            <a:endParaRPr lang="en-US" dirty="0"/>
          </a:p>
        </p:txBody>
      </p:sp>
      <p:sp>
        <p:nvSpPr>
          <p:cNvPr id="21" name="Callout: Left Arrow 20">
            <a:extLst>
              <a:ext uri="{FF2B5EF4-FFF2-40B4-BE49-F238E27FC236}">
                <a16:creationId xmlns:a16="http://schemas.microsoft.com/office/drawing/2014/main" id="{D6D76545-5CFB-F8D5-B8CA-B0BBB3F44BD7}"/>
              </a:ext>
            </a:extLst>
          </p:cNvPr>
          <p:cNvSpPr/>
          <p:nvPr/>
        </p:nvSpPr>
        <p:spPr>
          <a:xfrm>
            <a:off x="5236342" y="3770173"/>
            <a:ext cx="4438290" cy="2100137"/>
          </a:xfrm>
          <a:prstGeom prst="leftArrow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254DF505-CEDA-5FF7-E5F4-26367BFFA6B5}"/>
              </a:ext>
            </a:extLst>
          </p:cNvPr>
          <p:cNvSpPr txBox="1"/>
          <p:nvPr/>
        </p:nvSpPr>
        <p:spPr>
          <a:xfrm>
            <a:off x="6843602" y="3852969"/>
            <a:ext cx="2738665" cy="19614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bg1"/>
                </a:solidFill>
                <a:latin typeface="Calibri"/>
                <a:ea typeface="Verdana"/>
                <a:cs typeface="Calibri"/>
              </a:rPr>
              <a:t>Visually represented data bars to display categories with the highest and lowest expense amount.</a:t>
            </a:r>
            <a:endParaRPr lang="en-US" sz="2000" dirty="0">
              <a:solidFill>
                <a:schemeClr val="bg1"/>
              </a:solidFill>
              <a:latin typeface="Calibri"/>
              <a:ea typeface="Calibri"/>
              <a:cs typeface="Calibri"/>
            </a:endParaRPr>
          </a:p>
          <a:p>
            <a:pPr algn="l"/>
            <a:endParaRPr lang="en-US" sz="2000" dirty="0">
              <a:solidFill>
                <a:schemeClr val="bg1"/>
              </a:solidFill>
              <a:latin typeface="Calibri"/>
              <a:ea typeface="Calibri"/>
              <a:cs typeface="Calibri"/>
            </a:endParaRPr>
          </a:p>
        </p:txBody>
      </p:sp>
    </p:spTree>
    <p:extLst>
      <p:ext uri="{BB962C8B-B14F-4D97-AF65-F5344CB8AC3E}">
        <p14:creationId xmlns:p14="http://schemas.microsoft.com/office/powerpoint/2010/main" val="8848304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60EE1B3-DDB2-44D7-943C-63D9CEF273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072909CE-AD29-4CE7-A9A7-05D21672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B8DBF1C0-B8F1-4AAC-8704-256BA0E9D6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pic>
        <p:nvPicPr>
          <p:cNvPr id="4" name="Picture 3" descr="The Ultimate Guide on How to Change Background Color in Excel -  Wallpapers.com Blog on Wallpapers">
            <a:extLst>
              <a:ext uri="{FF2B5EF4-FFF2-40B4-BE49-F238E27FC236}">
                <a16:creationId xmlns:a16="http://schemas.microsoft.com/office/drawing/2014/main" id="{C4AFD0A5-8A65-2190-5B9C-FE5FC8EF1B97}"/>
              </a:ext>
            </a:extLst>
          </p:cNvPr>
          <p:cNvPicPr>
            <a:picLocks noChangeAspect="1"/>
          </p:cNvPicPr>
          <p:nvPr/>
        </p:nvPicPr>
        <p:blipFill>
          <a:blip r:embed="rId3">
            <a:duotone>
              <a:prstClr val="black"/>
              <a:schemeClr val="accent5">
                <a:tint val="45000"/>
                <a:satMod val="400000"/>
              </a:schemeClr>
            </a:duotone>
            <a:alphaModFix amt="25000"/>
          </a:blip>
          <a:srcRect t="28417" r="9090" b="-1"/>
          <a:stretch/>
        </p:blipFill>
        <p:spPr>
          <a:xfrm>
            <a:off x="474133" y="475488"/>
            <a:ext cx="11243734" cy="5909733"/>
          </a:xfrm>
          <a:prstGeom prst="rect">
            <a:avLst/>
          </a:prstGeom>
        </p:spPr>
      </p:pic>
      <p:sp>
        <p:nvSpPr>
          <p:cNvPr id="2" name="Title 1">
            <a:extLst>
              <a:ext uri="{FF2B5EF4-FFF2-40B4-BE49-F238E27FC236}">
                <a16:creationId xmlns:a16="http://schemas.microsoft.com/office/drawing/2014/main" id="{14E7585A-2522-650C-75AF-C5E43DE3770F}"/>
              </a:ext>
            </a:extLst>
          </p:cNvPr>
          <p:cNvSpPr>
            <a:spLocks noGrp="1"/>
          </p:cNvSpPr>
          <p:nvPr>
            <p:ph type="ctrTitle"/>
          </p:nvPr>
        </p:nvSpPr>
        <p:spPr>
          <a:xfrm>
            <a:off x="4745749" y="2861732"/>
            <a:ext cx="2720807" cy="1132772"/>
          </a:xfrm>
        </p:spPr>
        <p:txBody>
          <a:bodyPr>
            <a:normAutofit/>
          </a:bodyPr>
          <a:lstStyle/>
          <a:p>
            <a:r>
              <a:rPr lang="en-US" b="1" dirty="0">
                <a:latin typeface="Calibri"/>
                <a:ea typeface="Calibri"/>
                <a:cs typeface="Calibri"/>
              </a:rPr>
              <a:t>TASK 3</a:t>
            </a:r>
          </a:p>
        </p:txBody>
      </p:sp>
      <p:sp>
        <p:nvSpPr>
          <p:cNvPr id="13" name="Rectangle 12">
            <a:extLst>
              <a:ext uri="{FF2B5EF4-FFF2-40B4-BE49-F238E27FC236}">
                <a16:creationId xmlns:a16="http://schemas.microsoft.com/office/drawing/2014/main" id="{B70F7E59-C971-4F55-8E3A-1E583B65F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722012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60EE1B3-DDB2-44D7-943C-63D9CEF273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072909CE-AD29-4CE7-A9A7-05D21672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B8DBF1C0-B8F1-4AAC-8704-256BA0E9D6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pic>
        <p:nvPicPr>
          <p:cNvPr id="4" name="Picture 3" descr="The Ultimate Guide on How to Change Background Color in Excel -  Wallpapers.com Blog on Wallpapers">
            <a:extLst>
              <a:ext uri="{FF2B5EF4-FFF2-40B4-BE49-F238E27FC236}">
                <a16:creationId xmlns:a16="http://schemas.microsoft.com/office/drawing/2014/main" id="{777CB80B-BD03-8A7A-9CD6-A6F2928C4B9E}"/>
              </a:ext>
            </a:extLst>
          </p:cNvPr>
          <p:cNvPicPr>
            <a:picLocks noChangeAspect="1"/>
          </p:cNvPicPr>
          <p:nvPr/>
        </p:nvPicPr>
        <p:blipFill>
          <a:blip r:embed="rId3">
            <a:duotone>
              <a:prstClr val="black"/>
              <a:schemeClr val="accent5">
                <a:tint val="45000"/>
                <a:satMod val="400000"/>
              </a:schemeClr>
            </a:duotone>
            <a:alphaModFix amt="25000"/>
          </a:blip>
          <a:srcRect t="28417" r="9090" b="-1"/>
          <a:stretch/>
        </p:blipFill>
        <p:spPr>
          <a:xfrm>
            <a:off x="474133" y="475488"/>
            <a:ext cx="11243734" cy="5909733"/>
          </a:xfrm>
          <a:prstGeom prst="rect">
            <a:avLst/>
          </a:prstGeom>
        </p:spPr>
      </p:pic>
      <p:sp>
        <p:nvSpPr>
          <p:cNvPr id="13" name="Rectangle 12">
            <a:extLst>
              <a:ext uri="{FF2B5EF4-FFF2-40B4-BE49-F238E27FC236}">
                <a16:creationId xmlns:a16="http://schemas.microsoft.com/office/drawing/2014/main" id="{B70F7E59-C971-4F55-8E3A-1E583B65F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Picture 4" descr="A screenshot of a table&#10;&#10;Description automatically generated">
            <a:extLst>
              <a:ext uri="{FF2B5EF4-FFF2-40B4-BE49-F238E27FC236}">
                <a16:creationId xmlns:a16="http://schemas.microsoft.com/office/drawing/2014/main" id="{D775451F-87DC-280E-188B-44F48943434C}"/>
              </a:ext>
            </a:extLst>
          </p:cNvPr>
          <p:cNvPicPr>
            <a:picLocks noChangeAspect="1"/>
          </p:cNvPicPr>
          <p:nvPr/>
        </p:nvPicPr>
        <p:blipFill>
          <a:blip r:embed="rId4"/>
          <a:stretch>
            <a:fillRect/>
          </a:stretch>
        </p:blipFill>
        <p:spPr>
          <a:xfrm>
            <a:off x="1479737" y="3051082"/>
            <a:ext cx="9221321" cy="2167777"/>
          </a:xfrm>
          <a:prstGeom prst="rect">
            <a:avLst/>
          </a:prstGeom>
        </p:spPr>
      </p:pic>
      <p:sp>
        <p:nvSpPr>
          <p:cNvPr id="6" name="Rectangle 5">
            <a:extLst>
              <a:ext uri="{FF2B5EF4-FFF2-40B4-BE49-F238E27FC236}">
                <a16:creationId xmlns:a16="http://schemas.microsoft.com/office/drawing/2014/main" id="{90AD85CD-36C2-0882-6E50-0FB97522C591}"/>
              </a:ext>
            </a:extLst>
          </p:cNvPr>
          <p:cNvSpPr/>
          <p:nvPr/>
        </p:nvSpPr>
        <p:spPr>
          <a:xfrm>
            <a:off x="3693987" y="1482989"/>
            <a:ext cx="3962259" cy="1106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337BDDA-24B1-BF74-BD93-184160A71FFE}"/>
              </a:ext>
            </a:extLst>
          </p:cNvPr>
          <p:cNvSpPr txBox="1"/>
          <p:nvPr/>
        </p:nvSpPr>
        <p:spPr>
          <a:xfrm>
            <a:off x="3855867" y="1680161"/>
            <a:ext cx="364023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bg1"/>
                </a:solidFill>
                <a:latin typeface="Calibri"/>
                <a:ea typeface="Calibri"/>
                <a:cs typeface="Calibri"/>
              </a:rPr>
              <a:t>Month wise expense of each category shown in a pivot table.</a:t>
            </a:r>
          </a:p>
        </p:txBody>
      </p:sp>
    </p:spTree>
    <p:extLst>
      <p:ext uri="{BB962C8B-B14F-4D97-AF65-F5344CB8AC3E}">
        <p14:creationId xmlns:p14="http://schemas.microsoft.com/office/powerpoint/2010/main" val="24132724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60EE1B3-DDB2-44D7-943C-63D9CEF273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072909CE-AD29-4CE7-A9A7-05D21672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B8DBF1C0-B8F1-4AAC-8704-256BA0E9D6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pic>
        <p:nvPicPr>
          <p:cNvPr id="4" name="Picture 3" descr="The Ultimate Guide on How to Change Background Color in Excel -  Wallpapers.com Blog on Wallpapers">
            <a:extLst>
              <a:ext uri="{FF2B5EF4-FFF2-40B4-BE49-F238E27FC236}">
                <a16:creationId xmlns:a16="http://schemas.microsoft.com/office/drawing/2014/main" id="{6226F10C-079F-9F19-70C2-DD52DD3455C0}"/>
              </a:ext>
            </a:extLst>
          </p:cNvPr>
          <p:cNvPicPr>
            <a:picLocks noChangeAspect="1"/>
          </p:cNvPicPr>
          <p:nvPr/>
        </p:nvPicPr>
        <p:blipFill>
          <a:blip r:embed="rId3">
            <a:duotone>
              <a:prstClr val="black"/>
              <a:schemeClr val="accent5">
                <a:tint val="45000"/>
                <a:satMod val="400000"/>
              </a:schemeClr>
            </a:duotone>
            <a:alphaModFix amt="25000"/>
          </a:blip>
          <a:srcRect t="28417" r="9090" b="-1"/>
          <a:stretch/>
        </p:blipFill>
        <p:spPr>
          <a:xfrm>
            <a:off x="474133" y="475488"/>
            <a:ext cx="11243734" cy="5909733"/>
          </a:xfrm>
          <a:prstGeom prst="rect">
            <a:avLst/>
          </a:prstGeom>
        </p:spPr>
      </p:pic>
      <p:sp>
        <p:nvSpPr>
          <p:cNvPr id="13" name="Rectangle 12">
            <a:extLst>
              <a:ext uri="{FF2B5EF4-FFF2-40B4-BE49-F238E27FC236}">
                <a16:creationId xmlns:a16="http://schemas.microsoft.com/office/drawing/2014/main" id="{B70F7E59-C971-4F55-8E3A-1E583B65F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Picture 4" descr="A graph with numbers and letters&#10;&#10;Description automatically generated">
            <a:extLst>
              <a:ext uri="{FF2B5EF4-FFF2-40B4-BE49-F238E27FC236}">
                <a16:creationId xmlns:a16="http://schemas.microsoft.com/office/drawing/2014/main" id="{5A53FE5F-A972-2316-50D7-15FCD977E527}"/>
              </a:ext>
            </a:extLst>
          </p:cNvPr>
          <p:cNvPicPr>
            <a:picLocks noChangeAspect="1"/>
          </p:cNvPicPr>
          <p:nvPr/>
        </p:nvPicPr>
        <p:blipFill>
          <a:blip r:embed="rId4"/>
          <a:stretch>
            <a:fillRect/>
          </a:stretch>
        </p:blipFill>
        <p:spPr>
          <a:xfrm>
            <a:off x="3519488" y="2511799"/>
            <a:ext cx="5153025" cy="3067050"/>
          </a:xfrm>
          <a:prstGeom prst="rect">
            <a:avLst/>
          </a:prstGeom>
        </p:spPr>
      </p:pic>
      <p:sp>
        <p:nvSpPr>
          <p:cNvPr id="6" name="Rectangle 5">
            <a:extLst>
              <a:ext uri="{FF2B5EF4-FFF2-40B4-BE49-F238E27FC236}">
                <a16:creationId xmlns:a16="http://schemas.microsoft.com/office/drawing/2014/main" id="{5F0AD6A3-EC6C-FCB6-2009-FBBC80F09D63}"/>
              </a:ext>
            </a:extLst>
          </p:cNvPr>
          <p:cNvSpPr/>
          <p:nvPr/>
        </p:nvSpPr>
        <p:spPr>
          <a:xfrm>
            <a:off x="2279379" y="1139664"/>
            <a:ext cx="7178488" cy="92560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8F22448-157E-975A-D779-618B8994F641}"/>
              </a:ext>
            </a:extLst>
          </p:cNvPr>
          <p:cNvSpPr txBox="1"/>
          <p:nvPr/>
        </p:nvSpPr>
        <p:spPr>
          <a:xfrm>
            <a:off x="2478161" y="1246081"/>
            <a:ext cx="6803709"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chemeClr val="bg1"/>
                </a:solidFill>
                <a:latin typeface="Calibri"/>
                <a:ea typeface="Calibri"/>
                <a:cs typeface="Calibri"/>
              </a:rPr>
              <a:t>Grocery</a:t>
            </a:r>
            <a:r>
              <a:rPr lang="en-US" sz="2000" dirty="0">
                <a:solidFill>
                  <a:schemeClr val="bg1"/>
                </a:solidFill>
                <a:latin typeface="Calibri"/>
                <a:ea typeface="Calibri"/>
                <a:cs typeface="Calibri"/>
              </a:rPr>
              <a:t> and </a:t>
            </a:r>
            <a:r>
              <a:rPr lang="en-US" sz="2000" b="1" dirty="0">
                <a:solidFill>
                  <a:schemeClr val="bg1"/>
                </a:solidFill>
                <a:latin typeface="Calibri"/>
                <a:ea typeface="Calibri"/>
                <a:cs typeface="Calibri"/>
              </a:rPr>
              <a:t>Ticket And Bills</a:t>
            </a:r>
            <a:r>
              <a:rPr lang="en-US" sz="2000" dirty="0">
                <a:solidFill>
                  <a:schemeClr val="bg1"/>
                </a:solidFill>
                <a:latin typeface="Calibri"/>
                <a:ea typeface="Calibri"/>
                <a:cs typeface="Calibri"/>
              </a:rPr>
              <a:t> are the top 2 categories with higher expenses.</a:t>
            </a:r>
          </a:p>
        </p:txBody>
      </p:sp>
    </p:spTree>
    <p:extLst>
      <p:ext uri="{BB962C8B-B14F-4D97-AF65-F5344CB8AC3E}">
        <p14:creationId xmlns:p14="http://schemas.microsoft.com/office/powerpoint/2010/main" val="9848774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60EE1B3-DDB2-44D7-943C-63D9CEF273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072909CE-AD29-4CE7-A9A7-05D21672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B8DBF1C0-B8F1-4AAC-8704-256BA0E9D6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pic>
        <p:nvPicPr>
          <p:cNvPr id="4" name="Picture 3" descr="The Ultimate Guide on How to Change Background Color in Excel -  Wallpapers.com Blog on Wallpapers">
            <a:extLst>
              <a:ext uri="{FF2B5EF4-FFF2-40B4-BE49-F238E27FC236}">
                <a16:creationId xmlns:a16="http://schemas.microsoft.com/office/drawing/2014/main" id="{FC7F36EB-EB0A-BAD9-8A83-748E0733F71D}"/>
              </a:ext>
            </a:extLst>
          </p:cNvPr>
          <p:cNvPicPr>
            <a:picLocks noChangeAspect="1"/>
          </p:cNvPicPr>
          <p:nvPr/>
        </p:nvPicPr>
        <p:blipFill>
          <a:blip r:embed="rId3">
            <a:duotone>
              <a:prstClr val="black"/>
              <a:schemeClr val="accent5">
                <a:tint val="45000"/>
                <a:satMod val="400000"/>
              </a:schemeClr>
            </a:duotone>
            <a:alphaModFix amt="25000"/>
          </a:blip>
          <a:srcRect t="28417" r="9090" b="-1"/>
          <a:stretch/>
        </p:blipFill>
        <p:spPr>
          <a:xfrm>
            <a:off x="474133" y="475488"/>
            <a:ext cx="11243734" cy="5909733"/>
          </a:xfrm>
          <a:prstGeom prst="rect">
            <a:avLst/>
          </a:prstGeom>
        </p:spPr>
      </p:pic>
      <p:sp>
        <p:nvSpPr>
          <p:cNvPr id="2" name="Title 1">
            <a:extLst>
              <a:ext uri="{FF2B5EF4-FFF2-40B4-BE49-F238E27FC236}">
                <a16:creationId xmlns:a16="http://schemas.microsoft.com/office/drawing/2014/main" id="{71810B5B-3089-1E15-C443-1E7DDE795E49}"/>
              </a:ext>
            </a:extLst>
          </p:cNvPr>
          <p:cNvSpPr>
            <a:spLocks noGrp="1"/>
          </p:cNvSpPr>
          <p:nvPr>
            <p:ph type="ctrTitle"/>
          </p:nvPr>
        </p:nvSpPr>
        <p:spPr>
          <a:xfrm>
            <a:off x="4718425" y="2940174"/>
            <a:ext cx="2764863" cy="985560"/>
          </a:xfrm>
        </p:spPr>
        <p:txBody>
          <a:bodyPr>
            <a:normAutofit/>
          </a:bodyPr>
          <a:lstStyle/>
          <a:p>
            <a:r>
              <a:rPr lang="en-US" b="1">
                <a:solidFill>
                  <a:schemeClr val="bg1"/>
                </a:solidFill>
                <a:latin typeface="Calibri"/>
                <a:ea typeface="Calibri"/>
                <a:cs typeface="Calibri"/>
              </a:rPr>
              <a:t>TASK 4</a:t>
            </a:r>
          </a:p>
        </p:txBody>
      </p:sp>
      <p:sp>
        <p:nvSpPr>
          <p:cNvPr id="13" name="Rectangle 12">
            <a:extLst>
              <a:ext uri="{FF2B5EF4-FFF2-40B4-BE49-F238E27FC236}">
                <a16:creationId xmlns:a16="http://schemas.microsoft.com/office/drawing/2014/main" id="{B70F7E59-C971-4F55-8E3A-1E583B65F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291126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60EE1B3-DDB2-44D7-943C-63D9CEF273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072909CE-AD29-4CE7-A9A7-05D21672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B8DBF1C0-B8F1-4AAC-8704-256BA0E9D6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pic>
        <p:nvPicPr>
          <p:cNvPr id="4" name="Picture 3" descr="The Ultimate Guide on How to Change Background Color in Excel -  Wallpapers.com Blog on Wallpapers">
            <a:extLst>
              <a:ext uri="{FF2B5EF4-FFF2-40B4-BE49-F238E27FC236}">
                <a16:creationId xmlns:a16="http://schemas.microsoft.com/office/drawing/2014/main" id="{18951AE8-2A9D-B47A-F1A7-B3ED73BA2FA1}"/>
              </a:ext>
            </a:extLst>
          </p:cNvPr>
          <p:cNvPicPr>
            <a:picLocks noChangeAspect="1"/>
          </p:cNvPicPr>
          <p:nvPr/>
        </p:nvPicPr>
        <p:blipFill>
          <a:blip r:embed="rId3">
            <a:duotone>
              <a:prstClr val="black"/>
              <a:schemeClr val="accent5">
                <a:tint val="45000"/>
                <a:satMod val="400000"/>
              </a:schemeClr>
            </a:duotone>
            <a:alphaModFix amt="25000"/>
          </a:blip>
          <a:srcRect t="28417" r="9090" b="-1"/>
          <a:stretch/>
        </p:blipFill>
        <p:spPr>
          <a:xfrm>
            <a:off x="474133" y="475488"/>
            <a:ext cx="11243734" cy="5909733"/>
          </a:xfrm>
          <a:prstGeom prst="rect">
            <a:avLst/>
          </a:prstGeom>
        </p:spPr>
      </p:pic>
      <p:sp>
        <p:nvSpPr>
          <p:cNvPr id="13" name="Rectangle 12">
            <a:extLst>
              <a:ext uri="{FF2B5EF4-FFF2-40B4-BE49-F238E27FC236}">
                <a16:creationId xmlns:a16="http://schemas.microsoft.com/office/drawing/2014/main" id="{B70F7E59-C971-4F55-8E3A-1E583B65F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Picture 4" descr="A screenshot of a computer&#10;&#10;Description automatically generated">
            <a:extLst>
              <a:ext uri="{FF2B5EF4-FFF2-40B4-BE49-F238E27FC236}">
                <a16:creationId xmlns:a16="http://schemas.microsoft.com/office/drawing/2014/main" id="{A7C59B36-E949-FCE5-62DB-4462B6961983}"/>
              </a:ext>
            </a:extLst>
          </p:cNvPr>
          <p:cNvPicPr>
            <a:picLocks noChangeAspect="1"/>
          </p:cNvPicPr>
          <p:nvPr/>
        </p:nvPicPr>
        <p:blipFill>
          <a:blip r:embed="rId4"/>
          <a:stretch>
            <a:fillRect/>
          </a:stretch>
        </p:blipFill>
        <p:spPr>
          <a:xfrm>
            <a:off x="3058926" y="2591360"/>
            <a:ext cx="6074149" cy="2986368"/>
          </a:xfrm>
          <a:prstGeom prst="rect">
            <a:avLst/>
          </a:prstGeom>
        </p:spPr>
      </p:pic>
      <p:sp>
        <p:nvSpPr>
          <p:cNvPr id="6" name="Rectangle 5">
            <a:extLst>
              <a:ext uri="{FF2B5EF4-FFF2-40B4-BE49-F238E27FC236}">
                <a16:creationId xmlns:a16="http://schemas.microsoft.com/office/drawing/2014/main" id="{EA2ECE9A-DF5E-2981-8E12-7F373EBE15C1}"/>
              </a:ext>
            </a:extLst>
          </p:cNvPr>
          <p:cNvSpPr/>
          <p:nvPr/>
        </p:nvSpPr>
        <p:spPr>
          <a:xfrm>
            <a:off x="2758180" y="1246081"/>
            <a:ext cx="6622432" cy="11733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E6C0EE7-3373-E5DC-6E41-CEBCE76D2578}"/>
              </a:ext>
            </a:extLst>
          </p:cNvPr>
          <p:cNvSpPr txBox="1"/>
          <p:nvPr/>
        </p:nvSpPr>
        <p:spPr>
          <a:xfrm>
            <a:off x="2884188" y="1330087"/>
            <a:ext cx="6258409" cy="7420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4" name="TextBox 13">
            <a:extLst>
              <a:ext uri="{FF2B5EF4-FFF2-40B4-BE49-F238E27FC236}">
                <a16:creationId xmlns:a16="http://schemas.microsoft.com/office/drawing/2014/main" id="{8570FC87-D923-A84C-BFC9-54B4E1CF4C24}"/>
              </a:ext>
            </a:extLst>
          </p:cNvPr>
          <p:cNvSpPr txBox="1"/>
          <p:nvPr/>
        </p:nvSpPr>
        <p:spPr>
          <a:xfrm>
            <a:off x="3052071" y="1330034"/>
            <a:ext cx="5831669"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bg1"/>
                </a:solidFill>
                <a:latin typeface="Calibri"/>
                <a:ea typeface="Verdana"/>
                <a:cs typeface="Calibri"/>
              </a:rPr>
              <a:t>Money spent in each month against different items of Entertainment, Food and Shopping categories.</a:t>
            </a:r>
            <a:endParaRPr lang="en-US" sz="2000" dirty="0">
              <a:solidFill>
                <a:schemeClr val="bg1"/>
              </a:solidFill>
              <a:latin typeface="Verdana"/>
              <a:ea typeface="Verdana"/>
              <a:cs typeface="Calibri"/>
            </a:endParaRPr>
          </a:p>
          <a:p>
            <a:pPr algn="l"/>
            <a:endParaRPr lang="en-US" sz="2000" dirty="0">
              <a:solidFill>
                <a:schemeClr val="bg1"/>
              </a:solidFill>
              <a:latin typeface="Calibri"/>
              <a:ea typeface="Calibri"/>
              <a:cs typeface="Calibri"/>
            </a:endParaRPr>
          </a:p>
        </p:txBody>
      </p:sp>
    </p:spTree>
    <p:extLst>
      <p:ext uri="{BB962C8B-B14F-4D97-AF65-F5344CB8AC3E}">
        <p14:creationId xmlns:p14="http://schemas.microsoft.com/office/powerpoint/2010/main" val="26593307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60EE1B3-DDB2-44D7-943C-63D9CEF273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072909CE-AD29-4CE7-A9A7-05D21672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B8DBF1C0-B8F1-4AAC-8704-256BA0E9D6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pic>
        <p:nvPicPr>
          <p:cNvPr id="4" name="Picture 3" descr="The Ultimate Guide on How to Change Background Color in Excel -  Wallpapers.com Blog on Wallpapers">
            <a:extLst>
              <a:ext uri="{FF2B5EF4-FFF2-40B4-BE49-F238E27FC236}">
                <a16:creationId xmlns:a16="http://schemas.microsoft.com/office/drawing/2014/main" id="{36A800FE-A04E-A671-CA90-3EB241FCC5E6}"/>
              </a:ext>
            </a:extLst>
          </p:cNvPr>
          <p:cNvPicPr>
            <a:picLocks noChangeAspect="1"/>
          </p:cNvPicPr>
          <p:nvPr/>
        </p:nvPicPr>
        <p:blipFill>
          <a:blip r:embed="rId3">
            <a:duotone>
              <a:prstClr val="black"/>
              <a:schemeClr val="accent5">
                <a:tint val="45000"/>
                <a:satMod val="400000"/>
              </a:schemeClr>
            </a:duotone>
            <a:alphaModFix amt="25000"/>
          </a:blip>
          <a:srcRect t="28417" r="9090" b="-1"/>
          <a:stretch/>
        </p:blipFill>
        <p:spPr>
          <a:xfrm>
            <a:off x="474133" y="475488"/>
            <a:ext cx="11243734" cy="5909733"/>
          </a:xfrm>
          <a:prstGeom prst="rect">
            <a:avLst/>
          </a:prstGeom>
        </p:spPr>
      </p:pic>
      <p:sp>
        <p:nvSpPr>
          <p:cNvPr id="13" name="Rectangle 12">
            <a:extLst>
              <a:ext uri="{FF2B5EF4-FFF2-40B4-BE49-F238E27FC236}">
                <a16:creationId xmlns:a16="http://schemas.microsoft.com/office/drawing/2014/main" id="{B70F7E59-C971-4F55-8E3A-1E583B65F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Rectangle 6">
            <a:extLst>
              <a:ext uri="{FF2B5EF4-FFF2-40B4-BE49-F238E27FC236}">
                <a16:creationId xmlns:a16="http://schemas.microsoft.com/office/drawing/2014/main" id="{1E9C3999-DE8F-D615-D267-BB799CB3F4C1}"/>
              </a:ext>
            </a:extLst>
          </p:cNvPr>
          <p:cNvSpPr/>
          <p:nvPr/>
        </p:nvSpPr>
        <p:spPr>
          <a:xfrm>
            <a:off x="1932126" y="1218079"/>
            <a:ext cx="8568560" cy="11200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110EA74-78EB-F8D6-B890-3FF300F044FC}"/>
              </a:ext>
            </a:extLst>
          </p:cNvPr>
          <p:cNvSpPr txBox="1"/>
          <p:nvPr/>
        </p:nvSpPr>
        <p:spPr>
          <a:xfrm>
            <a:off x="2128139" y="1330086"/>
            <a:ext cx="814023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bg1"/>
                </a:solidFill>
                <a:latin typeface="Calibri"/>
                <a:ea typeface="Calibri"/>
                <a:cs typeface="Calibri"/>
              </a:rPr>
              <a:t>In the month of June Nitish has mostly spent on movie.</a:t>
            </a:r>
          </a:p>
          <a:p>
            <a:r>
              <a:rPr lang="en-US" sz="2000" dirty="0">
                <a:solidFill>
                  <a:schemeClr val="bg1"/>
                </a:solidFill>
                <a:latin typeface="Calibri"/>
                <a:ea typeface="Calibri"/>
                <a:cs typeface="Calibri"/>
              </a:rPr>
              <a:t>Whereas in the month of January Nitin has </a:t>
            </a:r>
            <a:r>
              <a:rPr lang="en-US" sz="2000">
                <a:solidFill>
                  <a:schemeClr val="bg1"/>
                </a:solidFill>
                <a:latin typeface="Calibri"/>
                <a:ea typeface="Calibri"/>
                <a:cs typeface="Calibri"/>
              </a:rPr>
              <a:t>spent</a:t>
            </a:r>
            <a:r>
              <a:rPr lang="en-US" sz="2000" dirty="0">
                <a:solidFill>
                  <a:schemeClr val="bg1"/>
                </a:solidFill>
                <a:latin typeface="Calibri"/>
                <a:ea typeface="Calibri"/>
                <a:cs typeface="Calibri"/>
              </a:rPr>
              <a:t> on Dining out.</a:t>
            </a:r>
          </a:p>
        </p:txBody>
      </p:sp>
      <p:pic>
        <p:nvPicPr>
          <p:cNvPr id="14" name="Picture 13" descr="A graph of different colored bars&#10;&#10;Description automatically generated">
            <a:extLst>
              <a:ext uri="{FF2B5EF4-FFF2-40B4-BE49-F238E27FC236}">
                <a16:creationId xmlns:a16="http://schemas.microsoft.com/office/drawing/2014/main" id="{2A272C12-12DC-7B5E-76D7-69822DCDFC6F}"/>
              </a:ext>
            </a:extLst>
          </p:cNvPr>
          <p:cNvPicPr>
            <a:picLocks noChangeAspect="1"/>
          </p:cNvPicPr>
          <p:nvPr/>
        </p:nvPicPr>
        <p:blipFill>
          <a:blip r:embed="rId4"/>
          <a:stretch>
            <a:fillRect/>
          </a:stretch>
        </p:blipFill>
        <p:spPr>
          <a:xfrm>
            <a:off x="2609290" y="2466415"/>
            <a:ext cx="7219950" cy="3695700"/>
          </a:xfrm>
          <a:prstGeom prst="rect">
            <a:avLst/>
          </a:prstGeom>
        </p:spPr>
      </p:pic>
    </p:spTree>
    <p:extLst>
      <p:ext uri="{BB962C8B-B14F-4D97-AF65-F5344CB8AC3E}">
        <p14:creationId xmlns:p14="http://schemas.microsoft.com/office/powerpoint/2010/main" val="1249709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260EE1B3-DDB2-44D7-943C-63D9CEF273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4" name="Rectangle 13">
              <a:extLst>
                <a:ext uri="{FF2B5EF4-FFF2-40B4-BE49-F238E27FC236}">
                  <a16:creationId xmlns:a16="http://schemas.microsoft.com/office/drawing/2014/main" id="{072909CE-AD29-4CE7-A9A7-05D21672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Freeform 5">
              <a:extLst>
                <a:ext uri="{FF2B5EF4-FFF2-40B4-BE49-F238E27FC236}">
                  <a16:creationId xmlns:a16="http://schemas.microsoft.com/office/drawing/2014/main" id="{B8DBF1C0-B8F1-4AAC-8704-256BA0E9D6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pic>
        <p:nvPicPr>
          <p:cNvPr id="8" name="Picture 7" descr="Excel for compliance: Yay or nay? (Survey results) — Cygnetise">
            <a:extLst>
              <a:ext uri="{FF2B5EF4-FFF2-40B4-BE49-F238E27FC236}">
                <a16:creationId xmlns:a16="http://schemas.microsoft.com/office/drawing/2014/main" id="{86846A90-4178-9A96-039B-8AC06C1BDC2F}"/>
              </a:ext>
            </a:extLst>
          </p:cNvPr>
          <p:cNvPicPr>
            <a:picLocks noChangeAspect="1"/>
          </p:cNvPicPr>
          <p:nvPr/>
        </p:nvPicPr>
        <p:blipFill>
          <a:blip r:embed="rId3">
            <a:duotone>
              <a:prstClr val="black"/>
              <a:schemeClr val="accent5">
                <a:tint val="45000"/>
                <a:satMod val="400000"/>
              </a:schemeClr>
            </a:duotone>
            <a:alphaModFix amt="25000"/>
          </a:blip>
          <a:srcRect t="15054" r="9090" b="-1"/>
          <a:stretch/>
        </p:blipFill>
        <p:spPr>
          <a:xfrm>
            <a:off x="474133" y="485926"/>
            <a:ext cx="11243734" cy="5909733"/>
          </a:xfrm>
          <a:prstGeom prst="rect">
            <a:avLst/>
          </a:prstGeom>
        </p:spPr>
      </p:pic>
      <p:sp>
        <p:nvSpPr>
          <p:cNvPr id="7" name="TextBox 6">
            <a:extLst>
              <a:ext uri="{FF2B5EF4-FFF2-40B4-BE49-F238E27FC236}">
                <a16:creationId xmlns:a16="http://schemas.microsoft.com/office/drawing/2014/main" id="{01651CD0-92C1-76AD-65F2-5416308D4A21}"/>
              </a:ext>
            </a:extLst>
          </p:cNvPr>
          <p:cNvSpPr txBox="1"/>
          <p:nvPr/>
        </p:nvSpPr>
        <p:spPr>
          <a:xfrm>
            <a:off x="848977" y="808744"/>
            <a:ext cx="8806651" cy="666440"/>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lnSpcReduction="10000"/>
          </a:bodyPr>
          <a:lstStyle/>
          <a:p>
            <a:pPr defTabSz="457200">
              <a:spcBef>
                <a:spcPct val="0"/>
              </a:spcBef>
              <a:spcAft>
                <a:spcPts val="600"/>
              </a:spcAft>
            </a:pPr>
            <a:r>
              <a:rPr lang="en-US" sz="4000" b="1" dirty="0">
                <a:solidFill>
                  <a:schemeClr val="bg2"/>
                </a:solidFill>
                <a:latin typeface="Calibri"/>
                <a:ea typeface="Calibri"/>
                <a:cs typeface="Calibri"/>
              </a:rPr>
              <a:t>PROJECT 1 - PART 1</a:t>
            </a:r>
          </a:p>
        </p:txBody>
      </p:sp>
      <p:sp>
        <p:nvSpPr>
          <p:cNvPr id="17" name="Rectangle 16">
            <a:extLst>
              <a:ext uri="{FF2B5EF4-FFF2-40B4-BE49-F238E27FC236}">
                <a16:creationId xmlns:a16="http://schemas.microsoft.com/office/drawing/2014/main" id="{B70F7E59-C971-4F55-8E3A-1E583B65F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9" name="Picture 8" descr="A table with text on it&#10;&#10;Description automatically generated">
            <a:extLst>
              <a:ext uri="{FF2B5EF4-FFF2-40B4-BE49-F238E27FC236}">
                <a16:creationId xmlns:a16="http://schemas.microsoft.com/office/drawing/2014/main" id="{30164820-ACBD-E125-EF3E-A9BA9DFC59B2}"/>
              </a:ext>
            </a:extLst>
          </p:cNvPr>
          <p:cNvPicPr>
            <a:picLocks noChangeAspect="1"/>
          </p:cNvPicPr>
          <p:nvPr/>
        </p:nvPicPr>
        <p:blipFill>
          <a:blip r:embed="rId4"/>
          <a:stretch>
            <a:fillRect/>
          </a:stretch>
        </p:blipFill>
        <p:spPr>
          <a:xfrm>
            <a:off x="866096" y="1712459"/>
            <a:ext cx="4385582" cy="4347483"/>
          </a:xfrm>
          <a:prstGeom prst="rect">
            <a:avLst/>
          </a:prstGeom>
        </p:spPr>
      </p:pic>
      <p:sp>
        <p:nvSpPr>
          <p:cNvPr id="10" name="Arrow: Right 9">
            <a:extLst>
              <a:ext uri="{FF2B5EF4-FFF2-40B4-BE49-F238E27FC236}">
                <a16:creationId xmlns:a16="http://schemas.microsoft.com/office/drawing/2014/main" id="{206B2C24-0CA2-E87C-C0A9-876837755951}"/>
              </a:ext>
            </a:extLst>
          </p:cNvPr>
          <p:cNvSpPr/>
          <p:nvPr/>
        </p:nvSpPr>
        <p:spPr>
          <a:xfrm>
            <a:off x="5581649" y="3184070"/>
            <a:ext cx="1020535" cy="70757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peech Bubble: Rectangle with Corners Rounded 1">
            <a:extLst>
              <a:ext uri="{FF2B5EF4-FFF2-40B4-BE49-F238E27FC236}">
                <a16:creationId xmlns:a16="http://schemas.microsoft.com/office/drawing/2014/main" id="{1D716CFB-EC48-4258-B9EA-3055127CD89C}"/>
              </a:ext>
            </a:extLst>
          </p:cNvPr>
          <p:cNvSpPr/>
          <p:nvPr/>
        </p:nvSpPr>
        <p:spPr>
          <a:xfrm>
            <a:off x="6810573" y="2456037"/>
            <a:ext cx="4020007" cy="2170070"/>
          </a:xfrm>
          <a:prstGeom prst="wedgeRoundRect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FBDCBD48-716F-CF67-0ACC-4198E28408B7}"/>
              </a:ext>
            </a:extLst>
          </p:cNvPr>
          <p:cNvSpPr txBox="1"/>
          <p:nvPr/>
        </p:nvSpPr>
        <p:spPr>
          <a:xfrm>
            <a:off x="7122902" y="2848063"/>
            <a:ext cx="365580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bg1"/>
                </a:solidFill>
                <a:latin typeface="Calibri"/>
                <a:ea typeface="Calibri"/>
                <a:cs typeface="Calibri"/>
              </a:rPr>
              <a:t>This is Nitin's expense sheet for the month of June.</a:t>
            </a:r>
          </a:p>
        </p:txBody>
      </p:sp>
    </p:spTree>
    <p:extLst>
      <p:ext uri="{BB962C8B-B14F-4D97-AF65-F5344CB8AC3E}">
        <p14:creationId xmlns:p14="http://schemas.microsoft.com/office/powerpoint/2010/main" val="36534841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260EE1B3-DDB2-44D7-943C-63D9CEF273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8" name="Rectangle 27">
              <a:extLst>
                <a:ext uri="{FF2B5EF4-FFF2-40B4-BE49-F238E27FC236}">
                  <a16:creationId xmlns:a16="http://schemas.microsoft.com/office/drawing/2014/main" id="{072909CE-AD29-4CE7-A9A7-05D21672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Freeform 5">
              <a:extLst>
                <a:ext uri="{FF2B5EF4-FFF2-40B4-BE49-F238E27FC236}">
                  <a16:creationId xmlns:a16="http://schemas.microsoft.com/office/drawing/2014/main" id="{B8DBF1C0-B8F1-4AAC-8704-256BA0E9D6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pic>
        <p:nvPicPr>
          <p:cNvPr id="5" name="Picture 4" descr="Data Analytics Background Images – Browse 386,956 Stock Photos, Vectors,  and Video | Adobe Stock">
            <a:extLst>
              <a:ext uri="{FF2B5EF4-FFF2-40B4-BE49-F238E27FC236}">
                <a16:creationId xmlns:a16="http://schemas.microsoft.com/office/drawing/2014/main" id="{FF97695E-091B-6ACD-3C60-6CB6EDC607B2}"/>
              </a:ext>
            </a:extLst>
          </p:cNvPr>
          <p:cNvPicPr>
            <a:picLocks noChangeAspect="1"/>
          </p:cNvPicPr>
          <p:nvPr/>
        </p:nvPicPr>
        <p:blipFill>
          <a:blip r:embed="rId3">
            <a:duotone>
              <a:prstClr val="black"/>
              <a:schemeClr val="accent5">
                <a:tint val="45000"/>
                <a:satMod val="400000"/>
              </a:schemeClr>
            </a:duotone>
            <a:alphaModFix amt="25000"/>
          </a:blip>
          <a:srcRect l="23627" t="9091" r="270"/>
          <a:stretch/>
        </p:blipFill>
        <p:spPr>
          <a:xfrm>
            <a:off x="474133" y="475488"/>
            <a:ext cx="11243734" cy="5909733"/>
          </a:xfrm>
          <a:prstGeom prst="rect">
            <a:avLst/>
          </a:prstGeom>
        </p:spPr>
      </p:pic>
      <p:sp>
        <p:nvSpPr>
          <p:cNvPr id="2" name="Title 1">
            <a:extLst>
              <a:ext uri="{FF2B5EF4-FFF2-40B4-BE49-F238E27FC236}">
                <a16:creationId xmlns:a16="http://schemas.microsoft.com/office/drawing/2014/main" id="{398CA5E3-4F93-77B5-7A49-7F828D8C17AE}"/>
              </a:ext>
            </a:extLst>
          </p:cNvPr>
          <p:cNvSpPr>
            <a:spLocks noGrp="1"/>
          </p:cNvSpPr>
          <p:nvPr>
            <p:ph type="ctrTitle"/>
          </p:nvPr>
        </p:nvSpPr>
        <p:spPr>
          <a:xfrm>
            <a:off x="935748" y="1035020"/>
            <a:ext cx="6624752" cy="673484"/>
          </a:xfrm>
        </p:spPr>
        <p:txBody>
          <a:bodyPr>
            <a:normAutofit fontScale="90000"/>
          </a:bodyPr>
          <a:lstStyle/>
          <a:p>
            <a:r>
              <a:rPr lang="en-US" sz="4000" b="1" dirty="0">
                <a:latin typeface="Calibri"/>
                <a:ea typeface="Calibri"/>
                <a:cs typeface="Calibri"/>
              </a:rPr>
              <a:t>RECOMMENDATIONS</a:t>
            </a:r>
          </a:p>
        </p:txBody>
      </p:sp>
      <p:sp>
        <p:nvSpPr>
          <p:cNvPr id="31" name="Rectangle 30">
            <a:extLst>
              <a:ext uri="{FF2B5EF4-FFF2-40B4-BE49-F238E27FC236}">
                <a16:creationId xmlns:a16="http://schemas.microsoft.com/office/drawing/2014/main" id="{B70F7E59-C971-4F55-8E3A-1E583B65F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Oval 3">
            <a:extLst>
              <a:ext uri="{FF2B5EF4-FFF2-40B4-BE49-F238E27FC236}">
                <a16:creationId xmlns:a16="http://schemas.microsoft.com/office/drawing/2014/main" id="{072FFBED-3258-D67F-CE07-D1BC5A8B53B9}"/>
              </a:ext>
            </a:extLst>
          </p:cNvPr>
          <p:cNvSpPr/>
          <p:nvPr/>
        </p:nvSpPr>
        <p:spPr>
          <a:xfrm>
            <a:off x="2019693" y="1881927"/>
            <a:ext cx="1008065" cy="9660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b="1" dirty="0">
                <a:latin typeface="Calibri"/>
                <a:ea typeface="Calibri"/>
                <a:cs typeface="Calibri"/>
              </a:rPr>
              <a:t>1</a:t>
            </a:r>
          </a:p>
        </p:txBody>
      </p:sp>
      <p:sp>
        <p:nvSpPr>
          <p:cNvPr id="6" name="Rectangle: Rounded Corners 5">
            <a:extLst>
              <a:ext uri="{FF2B5EF4-FFF2-40B4-BE49-F238E27FC236}">
                <a16:creationId xmlns:a16="http://schemas.microsoft.com/office/drawing/2014/main" id="{66EB6960-E664-A08A-5EC5-22EAC83FDA87}"/>
              </a:ext>
            </a:extLst>
          </p:cNvPr>
          <p:cNvSpPr/>
          <p:nvPr/>
        </p:nvSpPr>
        <p:spPr>
          <a:xfrm>
            <a:off x="938559" y="3062387"/>
            <a:ext cx="3303467" cy="31675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32C31A38-D0E2-13CA-68A9-84397ADD5463}"/>
              </a:ext>
            </a:extLst>
          </p:cNvPr>
          <p:cNvCxnSpPr/>
          <p:nvPr/>
        </p:nvCxnSpPr>
        <p:spPr>
          <a:xfrm flipV="1">
            <a:off x="931102" y="3531296"/>
            <a:ext cx="3304782" cy="4174"/>
          </a:xfrm>
          <a:prstGeom prst="straightConnector1">
            <a:avLst/>
          </a:prstGeom>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67B7A787-4D80-5090-E92A-0BA3DD26BECE}"/>
              </a:ext>
            </a:extLst>
          </p:cNvPr>
          <p:cNvSpPr txBox="1"/>
          <p:nvPr/>
        </p:nvSpPr>
        <p:spPr>
          <a:xfrm>
            <a:off x="1964012" y="3070011"/>
            <a:ext cx="113036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solidFill>
                  <a:schemeClr val="bg1"/>
                </a:solidFill>
                <a:latin typeface="Calibri"/>
                <a:ea typeface="Calibri"/>
                <a:cs typeface="Calibri"/>
              </a:rPr>
              <a:t>FOOD</a:t>
            </a:r>
            <a:endParaRPr lang="en-US" sz="2800">
              <a:solidFill>
                <a:schemeClr val="bg1"/>
              </a:solidFill>
            </a:endParaRPr>
          </a:p>
        </p:txBody>
      </p:sp>
      <p:sp>
        <p:nvSpPr>
          <p:cNvPr id="9" name="TextBox 8">
            <a:extLst>
              <a:ext uri="{FF2B5EF4-FFF2-40B4-BE49-F238E27FC236}">
                <a16:creationId xmlns:a16="http://schemas.microsoft.com/office/drawing/2014/main" id="{25C39104-40B7-B0B8-5D49-F1727F517847}"/>
              </a:ext>
            </a:extLst>
          </p:cNvPr>
          <p:cNvSpPr txBox="1"/>
          <p:nvPr/>
        </p:nvSpPr>
        <p:spPr>
          <a:xfrm>
            <a:off x="948748" y="3661364"/>
            <a:ext cx="3295594"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latin typeface="Calibri"/>
                <a:ea typeface="+mn-lt"/>
                <a:cs typeface="+mn-lt"/>
              </a:rPr>
              <a:t>Frequent dining out and online food orders across six months, spending in this category averages ₹700-₹1000 per month. Reducing online food orders and snacks could save a lot. Preparing meals at home can significantly lower costs.</a:t>
            </a:r>
            <a:endParaRPr lang="en-US" dirty="0">
              <a:solidFill>
                <a:schemeClr val="bg1"/>
              </a:solidFill>
              <a:latin typeface="Calibri"/>
              <a:ea typeface="Calibri"/>
              <a:cs typeface="Calibri"/>
            </a:endParaRPr>
          </a:p>
          <a:p>
            <a:pPr algn="l"/>
            <a:endParaRPr lang="en-US" dirty="0">
              <a:solidFill>
                <a:schemeClr val="bg1"/>
              </a:solidFill>
              <a:latin typeface="Calibri"/>
              <a:ea typeface="Calibri"/>
              <a:cs typeface="Calibri"/>
            </a:endParaRPr>
          </a:p>
        </p:txBody>
      </p:sp>
      <p:sp>
        <p:nvSpPr>
          <p:cNvPr id="10" name="Oval 9">
            <a:extLst>
              <a:ext uri="{FF2B5EF4-FFF2-40B4-BE49-F238E27FC236}">
                <a16:creationId xmlns:a16="http://schemas.microsoft.com/office/drawing/2014/main" id="{29E71318-1A28-01A5-0E05-E4BB186A22AA}"/>
              </a:ext>
            </a:extLst>
          </p:cNvPr>
          <p:cNvSpPr/>
          <p:nvPr/>
        </p:nvSpPr>
        <p:spPr>
          <a:xfrm>
            <a:off x="5589610" y="1881926"/>
            <a:ext cx="1008065" cy="9660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4000" b="1" dirty="0">
                <a:latin typeface="Calibri"/>
                <a:ea typeface="Calibri"/>
                <a:cs typeface="Calibri"/>
              </a:rPr>
              <a:t>2</a:t>
            </a:r>
          </a:p>
        </p:txBody>
      </p:sp>
      <p:sp>
        <p:nvSpPr>
          <p:cNvPr id="11" name="Rectangle: Rounded Corners 10">
            <a:extLst>
              <a:ext uri="{FF2B5EF4-FFF2-40B4-BE49-F238E27FC236}">
                <a16:creationId xmlns:a16="http://schemas.microsoft.com/office/drawing/2014/main" id="{52B05144-6582-CDE0-4021-17141DEF3053}"/>
              </a:ext>
            </a:extLst>
          </p:cNvPr>
          <p:cNvSpPr/>
          <p:nvPr/>
        </p:nvSpPr>
        <p:spPr>
          <a:xfrm>
            <a:off x="4633736" y="3062386"/>
            <a:ext cx="3303467" cy="31675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B883ACC5-E8EB-8467-4D18-7ADB611C2CCD}"/>
              </a:ext>
            </a:extLst>
          </p:cNvPr>
          <p:cNvSpPr/>
          <p:nvPr/>
        </p:nvSpPr>
        <p:spPr>
          <a:xfrm>
            <a:off x="8203654" y="3062386"/>
            <a:ext cx="3303467" cy="31675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A6255C6A-4F98-13BB-2423-94190579BDD5}"/>
              </a:ext>
            </a:extLst>
          </p:cNvPr>
          <p:cNvSpPr/>
          <p:nvPr/>
        </p:nvSpPr>
        <p:spPr>
          <a:xfrm>
            <a:off x="9347418" y="1881926"/>
            <a:ext cx="1008065" cy="9660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4000" b="1" dirty="0">
                <a:latin typeface="Calibri"/>
                <a:ea typeface="Calibri"/>
                <a:cs typeface="Calibri"/>
              </a:rPr>
              <a:t>3</a:t>
            </a:r>
          </a:p>
        </p:txBody>
      </p:sp>
      <p:cxnSp>
        <p:nvCxnSpPr>
          <p:cNvPr id="14" name="Straight Arrow Connector 13">
            <a:extLst>
              <a:ext uri="{FF2B5EF4-FFF2-40B4-BE49-F238E27FC236}">
                <a16:creationId xmlns:a16="http://schemas.microsoft.com/office/drawing/2014/main" id="{0CFD66F4-9FF3-15CD-6FD1-883F341E7264}"/>
              </a:ext>
            </a:extLst>
          </p:cNvPr>
          <p:cNvCxnSpPr>
            <a:cxnSpLocks/>
          </p:cNvCxnSpPr>
          <p:nvPr/>
        </p:nvCxnSpPr>
        <p:spPr>
          <a:xfrm flipV="1">
            <a:off x="4626279" y="3583487"/>
            <a:ext cx="3304782" cy="4174"/>
          </a:xfrm>
          <a:prstGeom prst="straightConnector1">
            <a:avLst/>
          </a:prstGeom>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6341D566-A0B6-EB8E-8D57-2E2E0115B1F0}"/>
              </a:ext>
            </a:extLst>
          </p:cNvPr>
          <p:cNvCxnSpPr>
            <a:cxnSpLocks/>
          </p:cNvCxnSpPr>
          <p:nvPr/>
        </p:nvCxnSpPr>
        <p:spPr>
          <a:xfrm flipV="1">
            <a:off x="8196197" y="3593926"/>
            <a:ext cx="3304782" cy="4174"/>
          </a:xfrm>
          <a:prstGeom prst="straightConnector1">
            <a:avLst/>
          </a:prstGeom>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57E9C336-AD64-6ADE-9939-2ADFF82396AE}"/>
              </a:ext>
            </a:extLst>
          </p:cNvPr>
          <p:cNvSpPr txBox="1"/>
          <p:nvPr/>
        </p:nvSpPr>
        <p:spPr>
          <a:xfrm>
            <a:off x="5292345" y="3122203"/>
            <a:ext cx="1918125" cy="8002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bg1"/>
                </a:solidFill>
                <a:latin typeface="Calibri"/>
                <a:ea typeface="Calibri"/>
                <a:cs typeface="Calibri"/>
              </a:rPr>
              <a:t>SHOPPING</a:t>
            </a:r>
          </a:p>
          <a:p>
            <a:pPr algn="l"/>
            <a:endParaRPr lang="en-US" dirty="0"/>
          </a:p>
        </p:txBody>
      </p:sp>
      <p:sp>
        <p:nvSpPr>
          <p:cNvPr id="18" name="TextBox 17">
            <a:extLst>
              <a:ext uri="{FF2B5EF4-FFF2-40B4-BE49-F238E27FC236}">
                <a16:creationId xmlns:a16="http://schemas.microsoft.com/office/drawing/2014/main" id="{B566360E-39A5-72FD-8BFA-99C650ADFE2D}"/>
              </a:ext>
            </a:extLst>
          </p:cNvPr>
          <p:cNvSpPr txBox="1"/>
          <p:nvPr/>
        </p:nvSpPr>
        <p:spPr>
          <a:xfrm>
            <a:off x="4721871" y="3588295"/>
            <a:ext cx="3066200"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latin typeface="Calibri"/>
                <a:ea typeface="+mn-lt"/>
                <a:cs typeface="+mn-lt"/>
              </a:rPr>
              <a:t>Shopping spiked over six months, spending in this category averages ₹1000-₹2000 per month. Limiting non-essential shopping for a few months could save. Delaying purchases until seasonal sales could reduce expenses by 20-30%.</a:t>
            </a:r>
            <a:endParaRPr lang="en-US">
              <a:solidFill>
                <a:schemeClr val="bg1"/>
              </a:solidFill>
              <a:latin typeface="Calibri"/>
              <a:ea typeface="Calibri"/>
              <a:cs typeface="Calibri"/>
            </a:endParaRPr>
          </a:p>
          <a:p>
            <a:endParaRPr lang="en-US" dirty="0">
              <a:solidFill>
                <a:schemeClr val="bg1"/>
              </a:solidFill>
              <a:latin typeface="Calibri"/>
              <a:ea typeface="Calibri"/>
              <a:cs typeface="Calibri"/>
            </a:endParaRPr>
          </a:p>
        </p:txBody>
      </p:sp>
      <p:sp>
        <p:nvSpPr>
          <p:cNvPr id="19" name="TextBox 18">
            <a:extLst>
              <a:ext uri="{FF2B5EF4-FFF2-40B4-BE49-F238E27FC236}">
                <a16:creationId xmlns:a16="http://schemas.microsoft.com/office/drawing/2014/main" id="{864E2AF6-25A6-DB7A-32E6-1D8C30BCFC36}"/>
              </a:ext>
            </a:extLst>
          </p:cNvPr>
          <p:cNvSpPr txBox="1"/>
          <p:nvPr/>
        </p:nvSpPr>
        <p:spPr>
          <a:xfrm>
            <a:off x="8260540" y="3654239"/>
            <a:ext cx="3094202"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latin typeface="Calibri"/>
                <a:ea typeface="+mn-lt"/>
                <a:cs typeface="+mn-lt"/>
              </a:rPr>
              <a:t>Movie outings and trips are frequent. Cutting back on outings, reducing movies, or opting for cheaper entertainment options could save. Allocate a fixed amount for entertainment to avoid overspending.</a:t>
            </a:r>
            <a:endParaRPr lang="en-US" dirty="0">
              <a:solidFill>
                <a:schemeClr val="bg1"/>
              </a:solidFill>
              <a:latin typeface="Calibri"/>
              <a:ea typeface="Calibri"/>
              <a:cs typeface="Calibri"/>
            </a:endParaRPr>
          </a:p>
          <a:p>
            <a:endParaRPr lang="en-US" dirty="0">
              <a:solidFill>
                <a:schemeClr val="bg1"/>
              </a:solidFill>
              <a:latin typeface="Calibri"/>
              <a:ea typeface="Calibri"/>
              <a:cs typeface="Calibri"/>
            </a:endParaRPr>
          </a:p>
        </p:txBody>
      </p:sp>
      <p:sp>
        <p:nvSpPr>
          <p:cNvPr id="20" name="TextBox 19">
            <a:extLst>
              <a:ext uri="{FF2B5EF4-FFF2-40B4-BE49-F238E27FC236}">
                <a16:creationId xmlns:a16="http://schemas.microsoft.com/office/drawing/2014/main" id="{7B1C2EEB-CDDF-EDB1-5898-E095B5F9F98D}"/>
              </a:ext>
            </a:extLst>
          </p:cNvPr>
          <p:cNvSpPr txBox="1"/>
          <p:nvPr/>
        </p:nvSpPr>
        <p:spPr>
          <a:xfrm>
            <a:off x="8474863" y="3080450"/>
            <a:ext cx="275668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solidFill>
                  <a:schemeClr val="bg1"/>
                </a:solidFill>
                <a:latin typeface="Calibri"/>
                <a:ea typeface="Calibri"/>
                <a:cs typeface="Calibri"/>
              </a:rPr>
              <a:t>ENTERTAINMENT</a:t>
            </a:r>
          </a:p>
        </p:txBody>
      </p:sp>
    </p:spTree>
    <p:extLst>
      <p:ext uri="{BB962C8B-B14F-4D97-AF65-F5344CB8AC3E}">
        <p14:creationId xmlns:p14="http://schemas.microsoft.com/office/powerpoint/2010/main" val="31594542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60EE1B3-DDB2-44D7-943C-63D9CEF273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072909CE-AD29-4CE7-A9A7-05D21672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B8DBF1C0-B8F1-4AAC-8704-256BA0E9D6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pic>
        <p:nvPicPr>
          <p:cNvPr id="4" name="Picture 3" descr="Data Analytics Background Images – Browse 386,956 Stock Photos, Vectors,  and Video | Adobe Stock">
            <a:extLst>
              <a:ext uri="{FF2B5EF4-FFF2-40B4-BE49-F238E27FC236}">
                <a16:creationId xmlns:a16="http://schemas.microsoft.com/office/drawing/2014/main" id="{3F084F8B-D9D4-ED48-8528-506B72748C49}"/>
              </a:ext>
            </a:extLst>
          </p:cNvPr>
          <p:cNvPicPr>
            <a:picLocks noChangeAspect="1"/>
          </p:cNvPicPr>
          <p:nvPr/>
        </p:nvPicPr>
        <p:blipFill>
          <a:blip r:embed="rId3">
            <a:duotone>
              <a:prstClr val="black"/>
              <a:schemeClr val="accent5">
                <a:tint val="45000"/>
                <a:satMod val="400000"/>
              </a:schemeClr>
            </a:duotone>
            <a:alphaModFix amt="25000"/>
          </a:blip>
          <a:srcRect l="23627" t="9091" r="270"/>
          <a:stretch/>
        </p:blipFill>
        <p:spPr>
          <a:xfrm>
            <a:off x="474133" y="475488"/>
            <a:ext cx="11243734" cy="5909733"/>
          </a:xfrm>
          <a:prstGeom prst="rect">
            <a:avLst/>
          </a:prstGeom>
        </p:spPr>
      </p:pic>
      <p:sp>
        <p:nvSpPr>
          <p:cNvPr id="2" name="Title 1">
            <a:extLst>
              <a:ext uri="{FF2B5EF4-FFF2-40B4-BE49-F238E27FC236}">
                <a16:creationId xmlns:a16="http://schemas.microsoft.com/office/drawing/2014/main" id="{19B75C5E-4BC6-14E9-3806-E6437F23B294}"/>
              </a:ext>
            </a:extLst>
          </p:cNvPr>
          <p:cNvSpPr>
            <a:spLocks noGrp="1"/>
          </p:cNvSpPr>
          <p:nvPr>
            <p:ph type="ctrTitle"/>
          </p:nvPr>
        </p:nvSpPr>
        <p:spPr>
          <a:xfrm>
            <a:off x="1154954" y="2099733"/>
            <a:ext cx="8827245" cy="2677648"/>
          </a:xfrm>
        </p:spPr>
        <p:txBody>
          <a:bodyPr>
            <a:normAutofit/>
          </a:bodyPr>
          <a:lstStyle/>
          <a:p>
            <a:r>
              <a:rPr lang="en-US" dirty="0"/>
              <a:t>THANK YOU!!</a:t>
            </a:r>
          </a:p>
        </p:txBody>
      </p:sp>
      <p:sp>
        <p:nvSpPr>
          <p:cNvPr id="13" name="Rectangle 12">
            <a:extLst>
              <a:ext uri="{FF2B5EF4-FFF2-40B4-BE49-F238E27FC236}">
                <a16:creationId xmlns:a16="http://schemas.microsoft.com/office/drawing/2014/main" id="{B70F7E59-C971-4F55-8E3A-1E583B65F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70643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60EE1B3-DDB2-44D7-943C-63D9CEF273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072909CE-AD29-4CE7-A9A7-05D21672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B8DBF1C0-B8F1-4AAC-8704-256BA0E9D6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pic>
        <p:nvPicPr>
          <p:cNvPr id="4" name="Picture 3" descr="The Ultimate Guide on How to Change Background Color in Excel -  Wallpapers.com Blog on Wallpapers">
            <a:extLst>
              <a:ext uri="{FF2B5EF4-FFF2-40B4-BE49-F238E27FC236}">
                <a16:creationId xmlns:a16="http://schemas.microsoft.com/office/drawing/2014/main" id="{4B64ACB3-5C2A-3182-3AE8-C41CED305010}"/>
              </a:ext>
            </a:extLst>
          </p:cNvPr>
          <p:cNvPicPr>
            <a:picLocks noChangeAspect="1"/>
          </p:cNvPicPr>
          <p:nvPr/>
        </p:nvPicPr>
        <p:blipFill>
          <a:blip r:embed="rId3">
            <a:duotone>
              <a:prstClr val="black"/>
              <a:schemeClr val="accent5">
                <a:tint val="45000"/>
                <a:satMod val="400000"/>
              </a:schemeClr>
            </a:duotone>
            <a:alphaModFix amt="25000"/>
          </a:blip>
          <a:srcRect t="28417" r="9090" b="-1"/>
          <a:stretch/>
        </p:blipFill>
        <p:spPr>
          <a:xfrm>
            <a:off x="474133" y="506803"/>
            <a:ext cx="11243734" cy="5909733"/>
          </a:xfrm>
          <a:prstGeom prst="rect">
            <a:avLst/>
          </a:prstGeom>
        </p:spPr>
      </p:pic>
      <p:sp>
        <p:nvSpPr>
          <p:cNvPr id="13" name="Rectangle 12">
            <a:extLst>
              <a:ext uri="{FF2B5EF4-FFF2-40B4-BE49-F238E27FC236}">
                <a16:creationId xmlns:a16="http://schemas.microsoft.com/office/drawing/2014/main" id="{B70F7E59-C971-4F55-8E3A-1E583B65F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TextBox 2">
            <a:extLst>
              <a:ext uri="{FF2B5EF4-FFF2-40B4-BE49-F238E27FC236}">
                <a16:creationId xmlns:a16="http://schemas.microsoft.com/office/drawing/2014/main" id="{19AA3CB3-DE51-4AF2-7DF1-55801B53D9A9}"/>
              </a:ext>
            </a:extLst>
          </p:cNvPr>
          <p:cNvSpPr txBox="1"/>
          <p:nvPr/>
        </p:nvSpPr>
        <p:spPr>
          <a:xfrm>
            <a:off x="4489379" y="2970188"/>
            <a:ext cx="322021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b="1" dirty="0">
                <a:solidFill>
                  <a:schemeClr val="bg1"/>
                </a:solidFill>
                <a:latin typeface="Calibri"/>
                <a:ea typeface="Calibri"/>
                <a:cs typeface="Calibri"/>
              </a:rPr>
              <a:t>TASK 1</a:t>
            </a:r>
          </a:p>
        </p:txBody>
      </p:sp>
    </p:spTree>
    <p:extLst>
      <p:ext uri="{BB962C8B-B14F-4D97-AF65-F5344CB8AC3E}">
        <p14:creationId xmlns:p14="http://schemas.microsoft.com/office/powerpoint/2010/main" val="2419498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260EE1B3-DDB2-44D7-943C-63D9CEF273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a16="http://schemas.microsoft.com/office/drawing/2014/main" id="{072909CE-AD29-4CE7-A9A7-05D21672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reeform 5">
              <a:extLst>
                <a:ext uri="{FF2B5EF4-FFF2-40B4-BE49-F238E27FC236}">
                  <a16:creationId xmlns:a16="http://schemas.microsoft.com/office/drawing/2014/main" id="{B8DBF1C0-B8F1-4AAC-8704-256BA0E9D6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pic>
        <p:nvPicPr>
          <p:cNvPr id="6" name="Picture 5" descr="The Ultimate Guide on How to Change Background Color in Excel -  Wallpapers.com Blog on Wallpapers">
            <a:extLst>
              <a:ext uri="{FF2B5EF4-FFF2-40B4-BE49-F238E27FC236}">
                <a16:creationId xmlns:a16="http://schemas.microsoft.com/office/drawing/2014/main" id="{D5C62B8D-8422-2780-8C7C-3DB08A515C54}"/>
              </a:ext>
            </a:extLst>
          </p:cNvPr>
          <p:cNvPicPr>
            <a:picLocks noChangeAspect="1"/>
          </p:cNvPicPr>
          <p:nvPr/>
        </p:nvPicPr>
        <p:blipFill>
          <a:blip r:embed="rId3">
            <a:duotone>
              <a:prstClr val="black"/>
              <a:schemeClr val="accent5">
                <a:tint val="45000"/>
                <a:satMod val="400000"/>
              </a:schemeClr>
            </a:duotone>
            <a:alphaModFix amt="25000"/>
          </a:blip>
          <a:srcRect t="28417" r="9090" b="-1"/>
          <a:stretch/>
        </p:blipFill>
        <p:spPr>
          <a:xfrm>
            <a:off x="474133" y="475488"/>
            <a:ext cx="11243734" cy="5909733"/>
          </a:xfrm>
          <a:prstGeom prst="rect">
            <a:avLst/>
          </a:prstGeom>
        </p:spPr>
      </p:pic>
      <p:sp>
        <p:nvSpPr>
          <p:cNvPr id="15" name="Rectangle 14">
            <a:extLst>
              <a:ext uri="{FF2B5EF4-FFF2-40B4-BE49-F238E27FC236}">
                <a16:creationId xmlns:a16="http://schemas.microsoft.com/office/drawing/2014/main" id="{B70F7E59-C971-4F55-8E3A-1E583B65F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7" name="Picture 6" descr="A screenshot of a computer screen&#10;&#10;Description automatically generated">
            <a:extLst>
              <a:ext uri="{FF2B5EF4-FFF2-40B4-BE49-F238E27FC236}">
                <a16:creationId xmlns:a16="http://schemas.microsoft.com/office/drawing/2014/main" id="{18AF4F2B-ED24-AAE2-16F9-B4BD077B3A41}"/>
              </a:ext>
            </a:extLst>
          </p:cNvPr>
          <p:cNvPicPr>
            <a:picLocks noChangeAspect="1"/>
          </p:cNvPicPr>
          <p:nvPr/>
        </p:nvPicPr>
        <p:blipFill>
          <a:blip r:embed="rId4"/>
          <a:stretch>
            <a:fillRect/>
          </a:stretch>
        </p:blipFill>
        <p:spPr>
          <a:xfrm>
            <a:off x="1479176" y="1478617"/>
            <a:ext cx="3595688" cy="4196042"/>
          </a:xfrm>
          <a:prstGeom prst="rect">
            <a:avLst/>
          </a:prstGeom>
        </p:spPr>
      </p:pic>
      <p:sp>
        <p:nvSpPr>
          <p:cNvPr id="14" name="Oval 13">
            <a:extLst>
              <a:ext uri="{FF2B5EF4-FFF2-40B4-BE49-F238E27FC236}">
                <a16:creationId xmlns:a16="http://schemas.microsoft.com/office/drawing/2014/main" id="{98B66941-C36E-E950-373D-76A4E035161F}"/>
              </a:ext>
            </a:extLst>
          </p:cNvPr>
          <p:cNvSpPr/>
          <p:nvPr/>
        </p:nvSpPr>
        <p:spPr>
          <a:xfrm>
            <a:off x="6146247" y="2282020"/>
            <a:ext cx="4289895" cy="267699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1"/>
            <a:endParaRPr lang="en-US" sz="2000" dirty="0">
              <a:solidFill>
                <a:schemeClr val="bg1"/>
              </a:solidFill>
              <a:latin typeface="Verdana"/>
              <a:ea typeface="Verdana"/>
              <a:cs typeface="Calibri"/>
            </a:endParaRPr>
          </a:p>
          <a:p>
            <a:pPr algn="ctr"/>
            <a:endParaRPr lang="en-US" sz="2000" dirty="0">
              <a:solidFill>
                <a:schemeClr val="bg1"/>
              </a:solidFill>
              <a:latin typeface="Calibri"/>
              <a:ea typeface="Calibri"/>
              <a:cs typeface="Calibri"/>
            </a:endParaRPr>
          </a:p>
        </p:txBody>
      </p:sp>
      <p:sp>
        <p:nvSpPr>
          <p:cNvPr id="16" name="TextBox 15">
            <a:extLst>
              <a:ext uri="{FF2B5EF4-FFF2-40B4-BE49-F238E27FC236}">
                <a16:creationId xmlns:a16="http://schemas.microsoft.com/office/drawing/2014/main" id="{A2AB0EE3-87AE-FF51-CD66-04D0D423B0C8}"/>
              </a:ext>
            </a:extLst>
          </p:cNvPr>
          <p:cNvSpPr txBox="1"/>
          <p:nvPr/>
        </p:nvSpPr>
        <p:spPr>
          <a:xfrm>
            <a:off x="6717567" y="2811311"/>
            <a:ext cx="295429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bg1"/>
                </a:solidFill>
                <a:latin typeface="Calibri"/>
                <a:ea typeface="Calibri"/>
                <a:cs typeface="Calibri"/>
              </a:rPr>
              <a:t>The category with the highest expense amount is </a:t>
            </a:r>
            <a:r>
              <a:rPr lang="en-US" sz="2000" b="1" dirty="0">
                <a:solidFill>
                  <a:schemeClr val="bg1"/>
                </a:solidFill>
                <a:latin typeface="Calibri"/>
                <a:ea typeface="Calibri"/>
                <a:cs typeface="Calibri"/>
              </a:rPr>
              <a:t>Grocery</a:t>
            </a:r>
            <a:r>
              <a:rPr lang="en-US" sz="2000" dirty="0">
                <a:solidFill>
                  <a:schemeClr val="bg1"/>
                </a:solidFill>
                <a:latin typeface="Calibri"/>
                <a:ea typeface="Calibri"/>
                <a:cs typeface="Calibri"/>
              </a:rPr>
              <a:t> which is highlighted by a </a:t>
            </a:r>
            <a:r>
              <a:rPr lang="en-US" sz="2000" b="1" dirty="0">
                <a:solidFill>
                  <a:schemeClr val="bg1"/>
                </a:solidFill>
                <a:latin typeface="Calibri"/>
                <a:ea typeface="Calibri"/>
                <a:cs typeface="Calibri"/>
              </a:rPr>
              <a:t>red mark</a:t>
            </a:r>
            <a:r>
              <a:rPr lang="en-US" sz="2000" dirty="0">
                <a:solidFill>
                  <a:schemeClr val="bg1"/>
                </a:solidFill>
                <a:latin typeface="Calibri"/>
                <a:ea typeface="Calibri"/>
                <a:cs typeface="Calibri"/>
              </a:rPr>
              <a:t>.</a:t>
            </a:r>
            <a:endParaRPr lang="en-US" dirty="0">
              <a:solidFill>
                <a:schemeClr val="bg1"/>
              </a:solidFill>
            </a:endParaRPr>
          </a:p>
        </p:txBody>
      </p:sp>
    </p:spTree>
    <p:extLst>
      <p:ext uri="{BB962C8B-B14F-4D97-AF65-F5344CB8AC3E}">
        <p14:creationId xmlns:p14="http://schemas.microsoft.com/office/powerpoint/2010/main" val="2296357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260EE1B3-DDB2-44D7-943C-63D9CEF273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a16="http://schemas.microsoft.com/office/drawing/2014/main" id="{072909CE-AD29-4CE7-A9A7-05D21672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reeform 5">
              <a:extLst>
                <a:ext uri="{FF2B5EF4-FFF2-40B4-BE49-F238E27FC236}">
                  <a16:creationId xmlns:a16="http://schemas.microsoft.com/office/drawing/2014/main" id="{B8DBF1C0-B8F1-4AAC-8704-256BA0E9D6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pic>
        <p:nvPicPr>
          <p:cNvPr id="5" name="Picture 4" descr="The Ultimate Guide on How to Change Background Color in Excel -  Wallpapers.com Blog on Wallpapers">
            <a:extLst>
              <a:ext uri="{FF2B5EF4-FFF2-40B4-BE49-F238E27FC236}">
                <a16:creationId xmlns:a16="http://schemas.microsoft.com/office/drawing/2014/main" id="{5F7625FF-3B29-8C8A-A9EF-48279B6DF5A2}"/>
              </a:ext>
            </a:extLst>
          </p:cNvPr>
          <p:cNvPicPr>
            <a:picLocks noChangeAspect="1"/>
          </p:cNvPicPr>
          <p:nvPr/>
        </p:nvPicPr>
        <p:blipFill>
          <a:blip r:embed="rId3">
            <a:duotone>
              <a:prstClr val="black"/>
              <a:schemeClr val="accent5">
                <a:tint val="45000"/>
                <a:satMod val="400000"/>
              </a:schemeClr>
            </a:duotone>
            <a:alphaModFix amt="25000"/>
          </a:blip>
          <a:srcRect t="28417" r="9090" b="-1"/>
          <a:stretch/>
        </p:blipFill>
        <p:spPr>
          <a:xfrm>
            <a:off x="474133" y="475488"/>
            <a:ext cx="11243734" cy="5909733"/>
          </a:xfrm>
          <a:prstGeom prst="rect">
            <a:avLst/>
          </a:prstGeom>
        </p:spPr>
      </p:pic>
      <p:sp>
        <p:nvSpPr>
          <p:cNvPr id="15" name="Rectangle 14">
            <a:extLst>
              <a:ext uri="{FF2B5EF4-FFF2-40B4-BE49-F238E27FC236}">
                <a16:creationId xmlns:a16="http://schemas.microsoft.com/office/drawing/2014/main" id="{B70F7E59-C971-4F55-8E3A-1E583B65F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9" name="Rectangle: Rounded Corners 8">
            <a:extLst>
              <a:ext uri="{FF2B5EF4-FFF2-40B4-BE49-F238E27FC236}">
                <a16:creationId xmlns:a16="http://schemas.microsoft.com/office/drawing/2014/main" id="{A78B3C04-3ECA-FC38-8B2A-2304D0FDED27}"/>
              </a:ext>
            </a:extLst>
          </p:cNvPr>
          <p:cNvSpPr/>
          <p:nvPr/>
        </p:nvSpPr>
        <p:spPr>
          <a:xfrm>
            <a:off x="7022766" y="2433467"/>
            <a:ext cx="3724114" cy="197959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5292824-851E-EA28-6698-8EAD40C5A03A}"/>
              </a:ext>
            </a:extLst>
          </p:cNvPr>
          <p:cNvSpPr txBox="1"/>
          <p:nvPr/>
        </p:nvSpPr>
        <p:spPr>
          <a:xfrm>
            <a:off x="7151620" y="2786027"/>
            <a:ext cx="3472227" cy="129266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bg1"/>
                </a:solidFill>
                <a:latin typeface="Calibri"/>
                <a:ea typeface="Verdana"/>
                <a:cs typeface="Calibri"/>
              </a:rPr>
              <a:t>Visually represented the amount spent against each category.</a:t>
            </a:r>
            <a:endParaRPr lang="en-US" sz="2000" dirty="0">
              <a:solidFill>
                <a:schemeClr val="bg1"/>
              </a:solidFill>
              <a:latin typeface="Verdana"/>
              <a:ea typeface="Verdana"/>
              <a:cs typeface="Calibri"/>
            </a:endParaRPr>
          </a:p>
          <a:p>
            <a:pPr algn="l"/>
            <a:endParaRPr lang="en-US" dirty="0"/>
          </a:p>
        </p:txBody>
      </p:sp>
      <p:pic>
        <p:nvPicPr>
          <p:cNvPr id="14" name="Picture 13" descr="A graph of blue and white bars&#10;&#10;Description automatically generated">
            <a:extLst>
              <a:ext uri="{FF2B5EF4-FFF2-40B4-BE49-F238E27FC236}">
                <a16:creationId xmlns:a16="http://schemas.microsoft.com/office/drawing/2014/main" id="{7371434B-695D-D8E4-1803-698A5B88C52A}"/>
              </a:ext>
            </a:extLst>
          </p:cNvPr>
          <p:cNvPicPr>
            <a:picLocks noChangeAspect="1"/>
          </p:cNvPicPr>
          <p:nvPr/>
        </p:nvPicPr>
        <p:blipFill>
          <a:blip r:embed="rId4">
            <a:alphaModFix/>
          </a:blip>
          <a:stretch>
            <a:fillRect/>
          </a:stretch>
        </p:blipFill>
        <p:spPr>
          <a:xfrm>
            <a:off x="1167652" y="1715060"/>
            <a:ext cx="5071784" cy="3651998"/>
          </a:xfrm>
          <a:prstGeom prst="rect">
            <a:avLst/>
          </a:prstGeom>
        </p:spPr>
      </p:pic>
    </p:spTree>
    <p:extLst>
      <p:ext uri="{BB962C8B-B14F-4D97-AF65-F5344CB8AC3E}">
        <p14:creationId xmlns:p14="http://schemas.microsoft.com/office/powerpoint/2010/main" val="378845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60EE1B3-DDB2-44D7-943C-63D9CEF273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072909CE-AD29-4CE7-A9A7-05D21672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B8DBF1C0-B8F1-4AAC-8704-256BA0E9D6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pic>
        <p:nvPicPr>
          <p:cNvPr id="4" name="Picture 3" descr="The Ultimate Guide on How to Change Background Color in Excel -  Wallpapers.com Blog on Wallpapers">
            <a:extLst>
              <a:ext uri="{FF2B5EF4-FFF2-40B4-BE49-F238E27FC236}">
                <a16:creationId xmlns:a16="http://schemas.microsoft.com/office/drawing/2014/main" id="{D6ABA833-D341-D857-17DF-9A5E77461D7B}"/>
              </a:ext>
            </a:extLst>
          </p:cNvPr>
          <p:cNvPicPr>
            <a:picLocks noChangeAspect="1"/>
          </p:cNvPicPr>
          <p:nvPr/>
        </p:nvPicPr>
        <p:blipFill>
          <a:blip r:embed="rId3">
            <a:duotone>
              <a:prstClr val="black"/>
              <a:schemeClr val="accent5">
                <a:tint val="45000"/>
                <a:satMod val="400000"/>
              </a:schemeClr>
            </a:duotone>
            <a:alphaModFix amt="25000"/>
          </a:blip>
          <a:srcRect t="28417" r="9090" b="-1"/>
          <a:stretch/>
        </p:blipFill>
        <p:spPr>
          <a:xfrm>
            <a:off x="474133" y="475488"/>
            <a:ext cx="11243734" cy="5909733"/>
          </a:xfrm>
          <a:prstGeom prst="rect">
            <a:avLst/>
          </a:prstGeom>
        </p:spPr>
      </p:pic>
      <p:sp>
        <p:nvSpPr>
          <p:cNvPr id="2" name="Title 1">
            <a:extLst>
              <a:ext uri="{FF2B5EF4-FFF2-40B4-BE49-F238E27FC236}">
                <a16:creationId xmlns:a16="http://schemas.microsoft.com/office/drawing/2014/main" id="{1479590E-846F-8757-BB2C-76782B58A7CA}"/>
              </a:ext>
            </a:extLst>
          </p:cNvPr>
          <p:cNvSpPr>
            <a:spLocks noGrp="1"/>
          </p:cNvSpPr>
          <p:nvPr>
            <p:ph type="ctrTitle"/>
          </p:nvPr>
        </p:nvSpPr>
        <p:spPr>
          <a:xfrm>
            <a:off x="4599612" y="2945239"/>
            <a:ext cx="3002643" cy="955320"/>
          </a:xfrm>
        </p:spPr>
        <p:txBody>
          <a:bodyPr>
            <a:normAutofit/>
          </a:bodyPr>
          <a:lstStyle/>
          <a:p>
            <a:r>
              <a:rPr lang="en-US" b="1" dirty="0">
                <a:latin typeface="Calibri"/>
                <a:ea typeface="Calibri"/>
                <a:cs typeface="Calibri"/>
              </a:rPr>
              <a:t>TASK 2</a:t>
            </a:r>
          </a:p>
        </p:txBody>
      </p:sp>
      <p:sp>
        <p:nvSpPr>
          <p:cNvPr id="13" name="Rectangle 12">
            <a:extLst>
              <a:ext uri="{FF2B5EF4-FFF2-40B4-BE49-F238E27FC236}">
                <a16:creationId xmlns:a16="http://schemas.microsoft.com/office/drawing/2014/main" id="{B70F7E59-C971-4F55-8E3A-1E583B65F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43360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60EE1B3-DDB2-44D7-943C-63D9CEF273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072909CE-AD29-4CE7-A9A7-05D21672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B8DBF1C0-B8F1-4AAC-8704-256BA0E9D6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pic>
        <p:nvPicPr>
          <p:cNvPr id="5" name="Picture 4" descr="The Ultimate Guide on How to Change Background Color in Excel -  Wallpapers.com Blog on Wallpapers">
            <a:extLst>
              <a:ext uri="{FF2B5EF4-FFF2-40B4-BE49-F238E27FC236}">
                <a16:creationId xmlns:a16="http://schemas.microsoft.com/office/drawing/2014/main" id="{2E7EDB49-F882-9F7C-9519-6D6984A880D2}"/>
              </a:ext>
            </a:extLst>
          </p:cNvPr>
          <p:cNvPicPr>
            <a:picLocks noChangeAspect="1"/>
          </p:cNvPicPr>
          <p:nvPr/>
        </p:nvPicPr>
        <p:blipFill>
          <a:blip r:embed="rId3">
            <a:duotone>
              <a:prstClr val="black"/>
              <a:schemeClr val="accent5">
                <a:tint val="45000"/>
                <a:satMod val="400000"/>
              </a:schemeClr>
            </a:duotone>
            <a:alphaModFix amt="25000"/>
          </a:blip>
          <a:srcRect t="28417" r="9090" b="-1"/>
          <a:stretch/>
        </p:blipFill>
        <p:spPr>
          <a:xfrm>
            <a:off x="474133" y="475488"/>
            <a:ext cx="11243734" cy="5909733"/>
          </a:xfrm>
          <a:prstGeom prst="rect">
            <a:avLst/>
          </a:prstGeom>
        </p:spPr>
      </p:pic>
      <p:sp>
        <p:nvSpPr>
          <p:cNvPr id="14" name="Rectangle 13">
            <a:extLst>
              <a:ext uri="{FF2B5EF4-FFF2-40B4-BE49-F238E27FC236}">
                <a16:creationId xmlns:a16="http://schemas.microsoft.com/office/drawing/2014/main" id="{B70F7E59-C971-4F55-8E3A-1E583B65F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6" name="Picture 5" descr="A screenshot of a computer&#10;&#10;Description automatically generated">
            <a:extLst>
              <a:ext uri="{FF2B5EF4-FFF2-40B4-BE49-F238E27FC236}">
                <a16:creationId xmlns:a16="http://schemas.microsoft.com/office/drawing/2014/main" id="{C4D65CB2-4C3D-F064-1DA5-91CADD3371FD}"/>
              </a:ext>
            </a:extLst>
          </p:cNvPr>
          <p:cNvPicPr>
            <a:picLocks noChangeAspect="1"/>
          </p:cNvPicPr>
          <p:nvPr/>
        </p:nvPicPr>
        <p:blipFill>
          <a:blip r:embed="rId4"/>
          <a:stretch>
            <a:fillRect/>
          </a:stretch>
        </p:blipFill>
        <p:spPr>
          <a:xfrm>
            <a:off x="3206003" y="2163575"/>
            <a:ext cx="5219700" cy="1724025"/>
          </a:xfrm>
          <a:prstGeom prst="rect">
            <a:avLst/>
          </a:prstGeom>
        </p:spPr>
      </p:pic>
      <p:pic>
        <p:nvPicPr>
          <p:cNvPr id="7" name="Graphic 6" descr="Shopping cart with solid fill">
            <a:extLst>
              <a:ext uri="{FF2B5EF4-FFF2-40B4-BE49-F238E27FC236}">
                <a16:creationId xmlns:a16="http://schemas.microsoft.com/office/drawing/2014/main" id="{B6C055FC-66CD-F918-32EF-6D7CD672766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07006" y="3128682"/>
            <a:ext cx="331695" cy="298078"/>
          </a:xfrm>
          <a:prstGeom prst="rect">
            <a:avLst/>
          </a:prstGeom>
        </p:spPr>
      </p:pic>
      <p:pic>
        <p:nvPicPr>
          <p:cNvPr id="8" name="Graphic 7" descr="Theatre with solid fill">
            <a:extLst>
              <a:ext uri="{FF2B5EF4-FFF2-40B4-BE49-F238E27FC236}">
                <a16:creationId xmlns:a16="http://schemas.microsoft.com/office/drawing/2014/main" id="{395FD5C7-0855-11E4-B59C-63BBF6F8F6F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246592" y="2669240"/>
            <a:ext cx="410138" cy="354109"/>
          </a:xfrm>
          <a:prstGeom prst="rect">
            <a:avLst/>
          </a:prstGeom>
        </p:spPr>
      </p:pic>
      <p:sp>
        <p:nvSpPr>
          <p:cNvPr id="9" name="Rectangle: Rounded Corners 8">
            <a:extLst>
              <a:ext uri="{FF2B5EF4-FFF2-40B4-BE49-F238E27FC236}">
                <a16:creationId xmlns:a16="http://schemas.microsoft.com/office/drawing/2014/main" id="{210A9BB0-CE04-0742-C122-3B82ABCB3011}"/>
              </a:ext>
            </a:extLst>
          </p:cNvPr>
          <p:cNvSpPr/>
          <p:nvPr/>
        </p:nvSpPr>
        <p:spPr>
          <a:xfrm>
            <a:off x="2772464" y="4074214"/>
            <a:ext cx="6092549" cy="155410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A0340A8-4983-0F35-C677-FE430E52098E}"/>
              </a:ext>
            </a:extLst>
          </p:cNvPr>
          <p:cNvSpPr txBox="1"/>
          <p:nvPr/>
        </p:nvSpPr>
        <p:spPr>
          <a:xfrm>
            <a:off x="3203698" y="4183375"/>
            <a:ext cx="506184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bg1"/>
                </a:solidFill>
                <a:latin typeface="Calibri"/>
                <a:ea typeface="Verdana"/>
                <a:cs typeface="Calibri"/>
              </a:rPr>
              <a:t>The total expense amount against entertainment and shopping is shown in a table.</a:t>
            </a:r>
            <a:endParaRPr lang="en-US" sz="2000" dirty="0">
              <a:solidFill>
                <a:schemeClr val="bg1"/>
              </a:solidFill>
              <a:latin typeface="Calibri"/>
              <a:ea typeface="Calibri"/>
              <a:cs typeface="Calibri"/>
            </a:endParaRPr>
          </a:p>
          <a:p>
            <a:pPr algn="l"/>
            <a:endParaRPr lang="en-US" sz="2000" dirty="0">
              <a:solidFill>
                <a:schemeClr val="bg1"/>
              </a:solidFill>
              <a:latin typeface="Calibri"/>
              <a:ea typeface="Calibri"/>
              <a:cs typeface="Calibri"/>
            </a:endParaRPr>
          </a:p>
        </p:txBody>
      </p:sp>
    </p:spTree>
    <p:extLst>
      <p:ext uri="{BB962C8B-B14F-4D97-AF65-F5344CB8AC3E}">
        <p14:creationId xmlns:p14="http://schemas.microsoft.com/office/powerpoint/2010/main" val="3072342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60EE1B3-DDB2-44D7-943C-63D9CEF273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072909CE-AD29-4CE7-A9A7-05D21672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B8DBF1C0-B8F1-4AAC-8704-256BA0E9D6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pic>
        <p:nvPicPr>
          <p:cNvPr id="4" name="Picture 3" descr="The Ultimate Guide on How to Change Background Color in Excel -  Wallpapers.com Blog on Wallpapers">
            <a:extLst>
              <a:ext uri="{FF2B5EF4-FFF2-40B4-BE49-F238E27FC236}">
                <a16:creationId xmlns:a16="http://schemas.microsoft.com/office/drawing/2014/main" id="{E398A18D-1FE6-BD90-4D09-87E0471E9D52}"/>
              </a:ext>
            </a:extLst>
          </p:cNvPr>
          <p:cNvPicPr>
            <a:picLocks noChangeAspect="1"/>
          </p:cNvPicPr>
          <p:nvPr/>
        </p:nvPicPr>
        <p:blipFill>
          <a:blip r:embed="rId3">
            <a:duotone>
              <a:prstClr val="black"/>
              <a:schemeClr val="accent5">
                <a:tint val="45000"/>
                <a:satMod val="400000"/>
              </a:schemeClr>
            </a:duotone>
            <a:alphaModFix amt="25000"/>
          </a:blip>
          <a:srcRect t="28417" r="9090" b="-1"/>
          <a:stretch/>
        </p:blipFill>
        <p:spPr>
          <a:xfrm>
            <a:off x="474133" y="475488"/>
            <a:ext cx="11243734" cy="5909733"/>
          </a:xfrm>
          <a:prstGeom prst="rect">
            <a:avLst/>
          </a:prstGeom>
        </p:spPr>
      </p:pic>
      <p:sp>
        <p:nvSpPr>
          <p:cNvPr id="13" name="Rectangle 12">
            <a:extLst>
              <a:ext uri="{FF2B5EF4-FFF2-40B4-BE49-F238E27FC236}">
                <a16:creationId xmlns:a16="http://schemas.microsoft.com/office/drawing/2014/main" id="{B70F7E59-C971-4F55-8E3A-1E583B65F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Rectangle: Rounded Corners 14">
            <a:extLst>
              <a:ext uri="{FF2B5EF4-FFF2-40B4-BE49-F238E27FC236}">
                <a16:creationId xmlns:a16="http://schemas.microsoft.com/office/drawing/2014/main" id="{D51C9998-EED3-87F0-CCE2-247BD292DD18}"/>
              </a:ext>
            </a:extLst>
          </p:cNvPr>
          <p:cNvSpPr/>
          <p:nvPr/>
        </p:nvSpPr>
        <p:spPr>
          <a:xfrm>
            <a:off x="5838381" y="2240146"/>
            <a:ext cx="4597864" cy="137996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3F1B85DA-4DAB-F978-0B5C-7FF694FC49EC}"/>
              </a:ext>
            </a:extLst>
          </p:cNvPr>
          <p:cNvSpPr txBox="1"/>
          <p:nvPr/>
        </p:nvSpPr>
        <p:spPr>
          <a:xfrm>
            <a:off x="6090398" y="2618170"/>
            <a:ext cx="414427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chemeClr val="bg1"/>
                </a:solidFill>
                <a:latin typeface="Calibri"/>
                <a:ea typeface="Verdana"/>
                <a:cs typeface="Calibri"/>
              </a:rPr>
              <a:t>The money spent on different items of each category </a:t>
            </a:r>
            <a:endParaRPr lang="en-US" sz="2000">
              <a:solidFill>
                <a:schemeClr val="bg1"/>
              </a:solidFill>
              <a:latin typeface="Calibri"/>
              <a:ea typeface="Calibri"/>
              <a:cs typeface="Calibri"/>
            </a:endParaRPr>
          </a:p>
        </p:txBody>
      </p:sp>
      <p:pic>
        <p:nvPicPr>
          <p:cNvPr id="2" name="Picture 1" descr="A screenshot of a computer screen&#10;&#10;Description automatically generated">
            <a:extLst>
              <a:ext uri="{FF2B5EF4-FFF2-40B4-BE49-F238E27FC236}">
                <a16:creationId xmlns:a16="http://schemas.microsoft.com/office/drawing/2014/main" id="{6CAADD69-5601-5A5E-A082-63555FC1F8F9}"/>
              </a:ext>
            </a:extLst>
          </p:cNvPr>
          <p:cNvPicPr>
            <a:picLocks noChangeAspect="1"/>
          </p:cNvPicPr>
          <p:nvPr/>
        </p:nvPicPr>
        <p:blipFill>
          <a:blip r:embed="rId4"/>
          <a:stretch>
            <a:fillRect/>
          </a:stretch>
        </p:blipFill>
        <p:spPr>
          <a:xfrm>
            <a:off x="1422867" y="870136"/>
            <a:ext cx="3250267" cy="5128934"/>
          </a:xfrm>
          <a:prstGeom prst="rect">
            <a:avLst/>
          </a:prstGeom>
        </p:spPr>
      </p:pic>
    </p:spTree>
    <p:extLst>
      <p:ext uri="{BB962C8B-B14F-4D97-AF65-F5344CB8AC3E}">
        <p14:creationId xmlns:p14="http://schemas.microsoft.com/office/powerpoint/2010/main" val="37284249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office theme</Template>
  <TotalTime>1</TotalTime>
  <Words>550</Words>
  <Application>Microsoft Office PowerPoint</Application>
  <PresentationFormat>Widescreen</PresentationFormat>
  <Paragraphs>54</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Century Gothic</vt:lpstr>
      <vt:lpstr>Verdana</vt:lpstr>
      <vt:lpstr>Wingdings 3</vt:lpstr>
      <vt:lpstr>Ion Boardroom</vt:lpstr>
      <vt:lpstr>PowerPoint Presentation</vt:lpstr>
      <vt:lpstr>PowerPoint Presentation</vt:lpstr>
      <vt:lpstr>PowerPoint Presentation</vt:lpstr>
      <vt:lpstr>PowerPoint Presentation</vt:lpstr>
      <vt:lpstr>PowerPoint Presentation</vt:lpstr>
      <vt:lpstr>PowerPoint Presentation</vt:lpstr>
      <vt:lpstr>TASK 2</vt:lpstr>
      <vt:lpstr>PowerPoint Presentation</vt:lpstr>
      <vt:lpstr>PowerPoint Presentation</vt:lpstr>
      <vt:lpstr>PowerPoint Presentation</vt:lpstr>
      <vt:lpstr>TASK 3</vt:lpstr>
      <vt:lpstr>PowerPoint Presentation</vt:lpstr>
      <vt:lpstr>PowerPoint Presentation</vt:lpstr>
      <vt:lpstr>TASK 4</vt:lpstr>
      <vt:lpstr>PowerPoint Presentation</vt:lpstr>
      <vt:lpstr>PowerPoint Presentation</vt:lpstr>
      <vt:lpstr>PowerPoint Presentation</vt:lpstr>
      <vt:lpstr>PowerPoint Presentation</vt:lpstr>
      <vt:lpstr> PROJECT 1 – PART 2</vt:lpstr>
      <vt:lpstr>TASK 1</vt:lpstr>
      <vt:lpstr>PowerPoint Presentation</vt:lpstr>
      <vt:lpstr>TASK 2</vt:lpstr>
      <vt:lpstr>PowerPoint Presentation</vt:lpstr>
      <vt:lpstr>TASK 3</vt:lpstr>
      <vt:lpstr>PowerPoint Presentation</vt:lpstr>
      <vt:lpstr>PowerPoint Presentation</vt:lpstr>
      <vt:lpstr>TASK 4</vt:lpstr>
      <vt:lpstr>PowerPoint Presentation</vt:lpstr>
      <vt:lpstr>PowerPoint Presentation</vt:lpstr>
      <vt:lpstr>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Anisha Dhar</cp:lastModifiedBy>
  <cp:revision>841</cp:revision>
  <dcterms:created xsi:type="dcterms:W3CDTF">2024-09-27T09:33:12Z</dcterms:created>
  <dcterms:modified xsi:type="dcterms:W3CDTF">2024-10-03T09:53:17Z</dcterms:modified>
</cp:coreProperties>
</file>