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4AC6-D0D8-457D-96F6-CDDC9EBA4E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0957D2-6887-42A8-B134-EDFEF8EBF5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607B5C-6013-4029-8788-C848763B858E}"/>
              </a:ext>
            </a:extLst>
          </p:cNvPr>
          <p:cNvSpPr>
            <a:spLocks noGrp="1"/>
          </p:cNvSpPr>
          <p:nvPr>
            <p:ph type="dt" sz="half" idx="10"/>
          </p:nvPr>
        </p:nvSpPr>
        <p:spPr/>
        <p:txBody>
          <a:bodyPr/>
          <a:lstStyle/>
          <a:p>
            <a:fld id="{C1CCF0E8-6DBA-4EBE-8186-AC480A7A0AE8}" type="datetimeFigureOut">
              <a:rPr lang="en-IN" smtClean="0"/>
              <a:t>13-03-2024</a:t>
            </a:fld>
            <a:endParaRPr lang="en-IN"/>
          </a:p>
        </p:txBody>
      </p:sp>
      <p:sp>
        <p:nvSpPr>
          <p:cNvPr id="5" name="Footer Placeholder 4">
            <a:extLst>
              <a:ext uri="{FF2B5EF4-FFF2-40B4-BE49-F238E27FC236}">
                <a16:creationId xmlns:a16="http://schemas.microsoft.com/office/drawing/2014/main" id="{45F75998-2F65-4300-8697-A7E0B40A0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D1DD0D-D546-493F-AF6D-9E2358260562}"/>
              </a:ext>
            </a:extLst>
          </p:cNvPr>
          <p:cNvSpPr>
            <a:spLocks noGrp="1"/>
          </p:cNvSpPr>
          <p:nvPr>
            <p:ph type="sldNum" sz="quarter" idx="12"/>
          </p:nvPr>
        </p:nvSpPr>
        <p:spPr/>
        <p:txBody>
          <a:bodyPr/>
          <a:lstStyle/>
          <a:p>
            <a:fld id="{9EA4E56A-273F-4E80-9214-C4BC624998A6}" type="slidenum">
              <a:rPr lang="en-IN" smtClean="0"/>
              <a:t>‹#›</a:t>
            </a:fld>
            <a:endParaRPr lang="en-IN"/>
          </a:p>
        </p:txBody>
      </p:sp>
    </p:spTree>
    <p:extLst>
      <p:ext uri="{BB962C8B-B14F-4D97-AF65-F5344CB8AC3E}">
        <p14:creationId xmlns:p14="http://schemas.microsoft.com/office/powerpoint/2010/main" val="294704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2398-D9FB-456C-82C6-DA3AF6AB43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65A69F-B4A5-47EC-A699-6FFDA3C0E4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D3574E-6E0D-4C06-B975-53DD106F35E3}"/>
              </a:ext>
            </a:extLst>
          </p:cNvPr>
          <p:cNvSpPr>
            <a:spLocks noGrp="1"/>
          </p:cNvSpPr>
          <p:nvPr>
            <p:ph type="dt" sz="half" idx="10"/>
          </p:nvPr>
        </p:nvSpPr>
        <p:spPr/>
        <p:txBody>
          <a:bodyPr/>
          <a:lstStyle/>
          <a:p>
            <a:fld id="{C1CCF0E8-6DBA-4EBE-8186-AC480A7A0AE8}" type="datetimeFigureOut">
              <a:rPr lang="en-IN" smtClean="0"/>
              <a:t>13-03-2024</a:t>
            </a:fld>
            <a:endParaRPr lang="en-IN"/>
          </a:p>
        </p:txBody>
      </p:sp>
      <p:sp>
        <p:nvSpPr>
          <p:cNvPr id="5" name="Footer Placeholder 4">
            <a:extLst>
              <a:ext uri="{FF2B5EF4-FFF2-40B4-BE49-F238E27FC236}">
                <a16:creationId xmlns:a16="http://schemas.microsoft.com/office/drawing/2014/main" id="{8305CA5A-6332-427C-BAFB-C521F38172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64C5C0-DC16-4FE7-ACCB-EF23462B1CCA}"/>
              </a:ext>
            </a:extLst>
          </p:cNvPr>
          <p:cNvSpPr>
            <a:spLocks noGrp="1"/>
          </p:cNvSpPr>
          <p:nvPr>
            <p:ph type="sldNum" sz="quarter" idx="12"/>
          </p:nvPr>
        </p:nvSpPr>
        <p:spPr/>
        <p:txBody>
          <a:bodyPr/>
          <a:lstStyle/>
          <a:p>
            <a:fld id="{9EA4E56A-273F-4E80-9214-C4BC624998A6}" type="slidenum">
              <a:rPr lang="en-IN" smtClean="0"/>
              <a:t>‹#›</a:t>
            </a:fld>
            <a:endParaRPr lang="en-IN"/>
          </a:p>
        </p:txBody>
      </p:sp>
    </p:spTree>
    <p:extLst>
      <p:ext uri="{BB962C8B-B14F-4D97-AF65-F5344CB8AC3E}">
        <p14:creationId xmlns:p14="http://schemas.microsoft.com/office/powerpoint/2010/main" val="167572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26F2F3-E66D-46BF-95BD-A8183088B1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86E206-6666-47F7-916F-A1C34AB20C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6A3C60-546D-4E6B-81F3-1CEAB7E2262A}"/>
              </a:ext>
            </a:extLst>
          </p:cNvPr>
          <p:cNvSpPr>
            <a:spLocks noGrp="1"/>
          </p:cNvSpPr>
          <p:nvPr>
            <p:ph type="dt" sz="half" idx="10"/>
          </p:nvPr>
        </p:nvSpPr>
        <p:spPr/>
        <p:txBody>
          <a:bodyPr/>
          <a:lstStyle/>
          <a:p>
            <a:fld id="{C1CCF0E8-6DBA-4EBE-8186-AC480A7A0AE8}" type="datetimeFigureOut">
              <a:rPr lang="en-IN" smtClean="0"/>
              <a:t>13-03-2024</a:t>
            </a:fld>
            <a:endParaRPr lang="en-IN"/>
          </a:p>
        </p:txBody>
      </p:sp>
      <p:sp>
        <p:nvSpPr>
          <p:cNvPr id="5" name="Footer Placeholder 4">
            <a:extLst>
              <a:ext uri="{FF2B5EF4-FFF2-40B4-BE49-F238E27FC236}">
                <a16:creationId xmlns:a16="http://schemas.microsoft.com/office/drawing/2014/main" id="{BA29BCC9-7A7D-46B2-BA0A-156F132800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DF7B78-D5FE-4FB2-B3B6-78EBFC3D2E5E}"/>
              </a:ext>
            </a:extLst>
          </p:cNvPr>
          <p:cNvSpPr>
            <a:spLocks noGrp="1"/>
          </p:cNvSpPr>
          <p:nvPr>
            <p:ph type="sldNum" sz="quarter" idx="12"/>
          </p:nvPr>
        </p:nvSpPr>
        <p:spPr/>
        <p:txBody>
          <a:bodyPr/>
          <a:lstStyle/>
          <a:p>
            <a:fld id="{9EA4E56A-273F-4E80-9214-C4BC624998A6}" type="slidenum">
              <a:rPr lang="en-IN" smtClean="0"/>
              <a:t>‹#›</a:t>
            </a:fld>
            <a:endParaRPr lang="en-IN"/>
          </a:p>
        </p:txBody>
      </p:sp>
    </p:spTree>
    <p:extLst>
      <p:ext uri="{BB962C8B-B14F-4D97-AF65-F5344CB8AC3E}">
        <p14:creationId xmlns:p14="http://schemas.microsoft.com/office/powerpoint/2010/main" val="335808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71A4-531F-4A53-848F-43C91E28D3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884B18-B5B6-452D-9463-793568B620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D65DFE-E89E-4D2B-8B2D-B3E4663CF390}"/>
              </a:ext>
            </a:extLst>
          </p:cNvPr>
          <p:cNvSpPr>
            <a:spLocks noGrp="1"/>
          </p:cNvSpPr>
          <p:nvPr>
            <p:ph type="dt" sz="half" idx="10"/>
          </p:nvPr>
        </p:nvSpPr>
        <p:spPr/>
        <p:txBody>
          <a:bodyPr/>
          <a:lstStyle/>
          <a:p>
            <a:fld id="{C1CCF0E8-6DBA-4EBE-8186-AC480A7A0AE8}" type="datetimeFigureOut">
              <a:rPr lang="en-IN" smtClean="0"/>
              <a:t>13-03-2024</a:t>
            </a:fld>
            <a:endParaRPr lang="en-IN"/>
          </a:p>
        </p:txBody>
      </p:sp>
      <p:sp>
        <p:nvSpPr>
          <p:cNvPr id="5" name="Footer Placeholder 4">
            <a:extLst>
              <a:ext uri="{FF2B5EF4-FFF2-40B4-BE49-F238E27FC236}">
                <a16:creationId xmlns:a16="http://schemas.microsoft.com/office/drawing/2014/main" id="{B2B97403-EB62-4DBD-A3FC-01688FB619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CC5AF6-F872-4023-9FCE-EB2066F81C0A}"/>
              </a:ext>
            </a:extLst>
          </p:cNvPr>
          <p:cNvSpPr>
            <a:spLocks noGrp="1"/>
          </p:cNvSpPr>
          <p:nvPr>
            <p:ph type="sldNum" sz="quarter" idx="12"/>
          </p:nvPr>
        </p:nvSpPr>
        <p:spPr/>
        <p:txBody>
          <a:bodyPr/>
          <a:lstStyle/>
          <a:p>
            <a:fld id="{9EA4E56A-273F-4E80-9214-C4BC624998A6}" type="slidenum">
              <a:rPr lang="en-IN" smtClean="0"/>
              <a:t>‹#›</a:t>
            </a:fld>
            <a:endParaRPr lang="en-IN"/>
          </a:p>
        </p:txBody>
      </p:sp>
    </p:spTree>
    <p:extLst>
      <p:ext uri="{BB962C8B-B14F-4D97-AF65-F5344CB8AC3E}">
        <p14:creationId xmlns:p14="http://schemas.microsoft.com/office/powerpoint/2010/main" val="119655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5F2B-9F68-44FC-ACF9-3C22711773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A1F4E2-9CA4-4EE8-BAB3-63507EF23A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B370550-C2C2-4664-9AC2-C4D2FB6ABBCA}"/>
              </a:ext>
            </a:extLst>
          </p:cNvPr>
          <p:cNvSpPr>
            <a:spLocks noGrp="1"/>
          </p:cNvSpPr>
          <p:nvPr>
            <p:ph type="dt" sz="half" idx="10"/>
          </p:nvPr>
        </p:nvSpPr>
        <p:spPr/>
        <p:txBody>
          <a:bodyPr/>
          <a:lstStyle/>
          <a:p>
            <a:fld id="{C1CCF0E8-6DBA-4EBE-8186-AC480A7A0AE8}" type="datetimeFigureOut">
              <a:rPr lang="en-IN" smtClean="0"/>
              <a:t>13-03-2024</a:t>
            </a:fld>
            <a:endParaRPr lang="en-IN"/>
          </a:p>
        </p:txBody>
      </p:sp>
      <p:sp>
        <p:nvSpPr>
          <p:cNvPr id="5" name="Footer Placeholder 4">
            <a:extLst>
              <a:ext uri="{FF2B5EF4-FFF2-40B4-BE49-F238E27FC236}">
                <a16:creationId xmlns:a16="http://schemas.microsoft.com/office/drawing/2014/main" id="{1F74219A-7DD5-4A8C-BEAA-1E48D21C1A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60C0F2-F41F-4158-97AA-EEEAA5E8F823}"/>
              </a:ext>
            </a:extLst>
          </p:cNvPr>
          <p:cNvSpPr>
            <a:spLocks noGrp="1"/>
          </p:cNvSpPr>
          <p:nvPr>
            <p:ph type="sldNum" sz="quarter" idx="12"/>
          </p:nvPr>
        </p:nvSpPr>
        <p:spPr/>
        <p:txBody>
          <a:bodyPr/>
          <a:lstStyle/>
          <a:p>
            <a:fld id="{9EA4E56A-273F-4E80-9214-C4BC624998A6}" type="slidenum">
              <a:rPr lang="en-IN" smtClean="0"/>
              <a:t>‹#›</a:t>
            </a:fld>
            <a:endParaRPr lang="en-IN"/>
          </a:p>
        </p:txBody>
      </p:sp>
    </p:spTree>
    <p:extLst>
      <p:ext uri="{BB962C8B-B14F-4D97-AF65-F5344CB8AC3E}">
        <p14:creationId xmlns:p14="http://schemas.microsoft.com/office/powerpoint/2010/main" val="130344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858D-AC6A-4392-8BC3-86DB03B4A6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A24601-31A9-4079-A63D-55DC918FD1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A35972-4E5C-42C9-8058-E2542031CC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1B898E-C4FD-4C16-9A4E-D36EC9AAB204}"/>
              </a:ext>
            </a:extLst>
          </p:cNvPr>
          <p:cNvSpPr>
            <a:spLocks noGrp="1"/>
          </p:cNvSpPr>
          <p:nvPr>
            <p:ph type="dt" sz="half" idx="10"/>
          </p:nvPr>
        </p:nvSpPr>
        <p:spPr/>
        <p:txBody>
          <a:bodyPr/>
          <a:lstStyle/>
          <a:p>
            <a:fld id="{C1CCF0E8-6DBA-4EBE-8186-AC480A7A0AE8}" type="datetimeFigureOut">
              <a:rPr lang="en-IN" smtClean="0"/>
              <a:t>13-03-2024</a:t>
            </a:fld>
            <a:endParaRPr lang="en-IN"/>
          </a:p>
        </p:txBody>
      </p:sp>
      <p:sp>
        <p:nvSpPr>
          <p:cNvPr id="6" name="Footer Placeholder 5">
            <a:extLst>
              <a:ext uri="{FF2B5EF4-FFF2-40B4-BE49-F238E27FC236}">
                <a16:creationId xmlns:a16="http://schemas.microsoft.com/office/drawing/2014/main" id="{4B0556FB-2E4A-476D-A8EA-12C24EAE42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BC6691-9631-444A-BDC0-3320D1C5964D}"/>
              </a:ext>
            </a:extLst>
          </p:cNvPr>
          <p:cNvSpPr>
            <a:spLocks noGrp="1"/>
          </p:cNvSpPr>
          <p:nvPr>
            <p:ph type="sldNum" sz="quarter" idx="12"/>
          </p:nvPr>
        </p:nvSpPr>
        <p:spPr/>
        <p:txBody>
          <a:bodyPr/>
          <a:lstStyle/>
          <a:p>
            <a:fld id="{9EA4E56A-273F-4E80-9214-C4BC624998A6}" type="slidenum">
              <a:rPr lang="en-IN" smtClean="0"/>
              <a:t>‹#›</a:t>
            </a:fld>
            <a:endParaRPr lang="en-IN"/>
          </a:p>
        </p:txBody>
      </p:sp>
    </p:spTree>
    <p:extLst>
      <p:ext uri="{BB962C8B-B14F-4D97-AF65-F5344CB8AC3E}">
        <p14:creationId xmlns:p14="http://schemas.microsoft.com/office/powerpoint/2010/main" val="217840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5509-A25B-4D13-AB53-4CA4C6A1FE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76CFA1-2BF1-4864-AE49-A53CD24009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909C1B-AB57-4268-980A-026877A3D0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0B68F6-4831-4ECD-9C7A-933A2EEC5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8B4A2F8-E946-402C-A1BE-BE042C6795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B13DA8-C5E2-41B5-905F-35FF3DC8CE7D}"/>
              </a:ext>
            </a:extLst>
          </p:cNvPr>
          <p:cNvSpPr>
            <a:spLocks noGrp="1"/>
          </p:cNvSpPr>
          <p:nvPr>
            <p:ph type="dt" sz="half" idx="10"/>
          </p:nvPr>
        </p:nvSpPr>
        <p:spPr/>
        <p:txBody>
          <a:bodyPr/>
          <a:lstStyle/>
          <a:p>
            <a:fld id="{C1CCF0E8-6DBA-4EBE-8186-AC480A7A0AE8}" type="datetimeFigureOut">
              <a:rPr lang="en-IN" smtClean="0"/>
              <a:t>13-03-2024</a:t>
            </a:fld>
            <a:endParaRPr lang="en-IN"/>
          </a:p>
        </p:txBody>
      </p:sp>
      <p:sp>
        <p:nvSpPr>
          <p:cNvPr id="8" name="Footer Placeholder 7">
            <a:extLst>
              <a:ext uri="{FF2B5EF4-FFF2-40B4-BE49-F238E27FC236}">
                <a16:creationId xmlns:a16="http://schemas.microsoft.com/office/drawing/2014/main" id="{85F86348-5499-42D9-8B82-30BDDD1AEC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637511-C5FE-4CFC-B31E-AAEA2EC36A53}"/>
              </a:ext>
            </a:extLst>
          </p:cNvPr>
          <p:cNvSpPr>
            <a:spLocks noGrp="1"/>
          </p:cNvSpPr>
          <p:nvPr>
            <p:ph type="sldNum" sz="quarter" idx="12"/>
          </p:nvPr>
        </p:nvSpPr>
        <p:spPr/>
        <p:txBody>
          <a:bodyPr/>
          <a:lstStyle/>
          <a:p>
            <a:fld id="{9EA4E56A-273F-4E80-9214-C4BC624998A6}" type="slidenum">
              <a:rPr lang="en-IN" smtClean="0"/>
              <a:t>‹#›</a:t>
            </a:fld>
            <a:endParaRPr lang="en-IN"/>
          </a:p>
        </p:txBody>
      </p:sp>
    </p:spTree>
    <p:extLst>
      <p:ext uri="{BB962C8B-B14F-4D97-AF65-F5344CB8AC3E}">
        <p14:creationId xmlns:p14="http://schemas.microsoft.com/office/powerpoint/2010/main" val="101351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8ACB-B3BC-43C7-A436-BB280890D9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C56944-92C4-40DA-811E-1A16A8A9893A}"/>
              </a:ext>
            </a:extLst>
          </p:cNvPr>
          <p:cNvSpPr>
            <a:spLocks noGrp="1"/>
          </p:cNvSpPr>
          <p:nvPr>
            <p:ph type="dt" sz="half" idx="10"/>
          </p:nvPr>
        </p:nvSpPr>
        <p:spPr/>
        <p:txBody>
          <a:bodyPr/>
          <a:lstStyle/>
          <a:p>
            <a:fld id="{C1CCF0E8-6DBA-4EBE-8186-AC480A7A0AE8}" type="datetimeFigureOut">
              <a:rPr lang="en-IN" smtClean="0"/>
              <a:t>13-03-2024</a:t>
            </a:fld>
            <a:endParaRPr lang="en-IN"/>
          </a:p>
        </p:txBody>
      </p:sp>
      <p:sp>
        <p:nvSpPr>
          <p:cNvPr id="4" name="Footer Placeholder 3">
            <a:extLst>
              <a:ext uri="{FF2B5EF4-FFF2-40B4-BE49-F238E27FC236}">
                <a16:creationId xmlns:a16="http://schemas.microsoft.com/office/drawing/2014/main" id="{700BCBB7-7893-491D-84B1-4509DBC06A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C56555-CE98-4378-84DE-17D416E8F879}"/>
              </a:ext>
            </a:extLst>
          </p:cNvPr>
          <p:cNvSpPr>
            <a:spLocks noGrp="1"/>
          </p:cNvSpPr>
          <p:nvPr>
            <p:ph type="sldNum" sz="quarter" idx="12"/>
          </p:nvPr>
        </p:nvSpPr>
        <p:spPr/>
        <p:txBody>
          <a:bodyPr/>
          <a:lstStyle/>
          <a:p>
            <a:fld id="{9EA4E56A-273F-4E80-9214-C4BC624998A6}" type="slidenum">
              <a:rPr lang="en-IN" smtClean="0"/>
              <a:t>‹#›</a:t>
            </a:fld>
            <a:endParaRPr lang="en-IN"/>
          </a:p>
        </p:txBody>
      </p:sp>
    </p:spTree>
    <p:extLst>
      <p:ext uri="{BB962C8B-B14F-4D97-AF65-F5344CB8AC3E}">
        <p14:creationId xmlns:p14="http://schemas.microsoft.com/office/powerpoint/2010/main" val="1020237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491A70-DE4A-4794-A495-8973D7F1F78C}"/>
              </a:ext>
            </a:extLst>
          </p:cNvPr>
          <p:cNvSpPr>
            <a:spLocks noGrp="1"/>
          </p:cNvSpPr>
          <p:nvPr>
            <p:ph type="dt" sz="half" idx="10"/>
          </p:nvPr>
        </p:nvSpPr>
        <p:spPr/>
        <p:txBody>
          <a:bodyPr/>
          <a:lstStyle/>
          <a:p>
            <a:fld id="{C1CCF0E8-6DBA-4EBE-8186-AC480A7A0AE8}" type="datetimeFigureOut">
              <a:rPr lang="en-IN" smtClean="0"/>
              <a:t>13-03-2024</a:t>
            </a:fld>
            <a:endParaRPr lang="en-IN"/>
          </a:p>
        </p:txBody>
      </p:sp>
      <p:sp>
        <p:nvSpPr>
          <p:cNvPr id="3" name="Footer Placeholder 2">
            <a:extLst>
              <a:ext uri="{FF2B5EF4-FFF2-40B4-BE49-F238E27FC236}">
                <a16:creationId xmlns:a16="http://schemas.microsoft.com/office/drawing/2014/main" id="{48AA876F-6DB5-4D3E-8347-A4A7A087B7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71FCE3-C734-42D8-9ED5-8BA56E968996}"/>
              </a:ext>
            </a:extLst>
          </p:cNvPr>
          <p:cNvSpPr>
            <a:spLocks noGrp="1"/>
          </p:cNvSpPr>
          <p:nvPr>
            <p:ph type="sldNum" sz="quarter" idx="12"/>
          </p:nvPr>
        </p:nvSpPr>
        <p:spPr/>
        <p:txBody>
          <a:bodyPr/>
          <a:lstStyle/>
          <a:p>
            <a:fld id="{9EA4E56A-273F-4E80-9214-C4BC624998A6}" type="slidenum">
              <a:rPr lang="en-IN" smtClean="0"/>
              <a:t>‹#›</a:t>
            </a:fld>
            <a:endParaRPr lang="en-IN"/>
          </a:p>
        </p:txBody>
      </p:sp>
    </p:spTree>
    <p:extLst>
      <p:ext uri="{BB962C8B-B14F-4D97-AF65-F5344CB8AC3E}">
        <p14:creationId xmlns:p14="http://schemas.microsoft.com/office/powerpoint/2010/main" val="36623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41D2-B17B-4B68-AA81-9C593353E6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9D28AC-BC2E-4603-8A6E-FD0F5DE03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CA0E38-017A-4256-B000-F9A7D19F9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2162BE-D94C-496E-B4D1-CE28700D4998}"/>
              </a:ext>
            </a:extLst>
          </p:cNvPr>
          <p:cNvSpPr>
            <a:spLocks noGrp="1"/>
          </p:cNvSpPr>
          <p:nvPr>
            <p:ph type="dt" sz="half" idx="10"/>
          </p:nvPr>
        </p:nvSpPr>
        <p:spPr/>
        <p:txBody>
          <a:bodyPr/>
          <a:lstStyle/>
          <a:p>
            <a:fld id="{C1CCF0E8-6DBA-4EBE-8186-AC480A7A0AE8}" type="datetimeFigureOut">
              <a:rPr lang="en-IN" smtClean="0"/>
              <a:t>13-03-2024</a:t>
            </a:fld>
            <a:endParaRPr lang="en-IN"/>
          </a:p>
        </p:txBody>
      </p:sp>
      <p:sp>
        <p:nvSpPr>
          <p:cNvPr id="6" name="Footer Placeholder 5">
            <a:extLst>
              <a:ext uri="{FF2B5EF4-FFF2-40B4-BE49-F238E27FC236}">
                <a16:creationId xmlns:a16="http://schemas.microsoft.com/office/drawing/2014/main" id="{B919E92E-FFCD-4E3D-AE9E-61C6F5C868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193022-2FA1-499B-995E-91300C924424}"/>
              </a:ext>
            </a:extLst>
          </p:cNvPr>
          <p:cNvSpPr>
            <a:spLocks noGrp="1"/>
          </p:cNvSpPr>
          <p:nvPr>
            <p:ph type="sldNum" sz="quarter" idx="12"/>
          </p:nvPr>
        </p:nvSpPr>
        <p:spPr/>
        <p:txBody>
          <a:bodyPr/>
          <a:lstStyle/>
          <a:p>
            <a:fld id="{9EA4E56A-273F-4E80-9214-C4BC624998A6}" type="slidenum">
              <a:rPr lang="en-IN" smtClean="0"/>
              <a:t>‹#›</a:t>
            </a:fld>
            <a:endParaRPr lang="en-IN"/>
          </a:p>
        </p:txBody>
      </p:sp>
    </p:spTree>
    <p:extLst>
      <p:ext uri="{BB962C8B-B14F-4D97-AF65-F5344CB8AC3E}">
        <p14:creationId xmlns:p14="http://schemas.microsoft.com/office/powerpoint/2010/main" val="171184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A0F3-966D-4E4B-BFEF-A1046C3E7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4FD160-B161-485D-970D-01389BD7FB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4B93A9-5A2A-4727-8C41-1D7DA9950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F57C85-B70A-41EF-9BA0-6BE78B618009}"/>
              </a:ext>
            </a:extLst>
          </p:cNvPr>
          <p:cNvSpPr>
            <a:spLocks noGrp="1"/>
          </p:cNvSpPr>
          <p:nvPr>
            <p:ph type="dt" sz="half" idx="10"/>
          </p:nvPr>
        </p:nvSpPr>
        <p:spPr/>
        <p:txBody>
          <a:bodyPr/>
          <a:lstStyle/>
          <a:p>
            <a:fld id="{C1CCF0E8-6DBA-4EBE-8186-AC480A7A0AE8}" type="datetimeFigureOut">
              <a:rPr lang="en-IN" smtClean="0"/>
              <a:t>13-03-2024</a:t>
            </a:fld>
            <a:endParaRPr lang="en-IN"/>
          </a:p>
        </p:txBody>
      </p:sp>
      <p:sp>
        <p:nvSpPr>
          <p:cNvPr id="6" name="Footer Placeholder 5">
            <a:extLst>
              <a:ext uri="{FF2B5EF4-FFF2-40B4-BE49-F238E27FC236}">
                <a16:creationId xmlns:a16="http://schemas.microsoft.com/office/drawing/2014/main" id="{A70158D5-A698-4CCE-9C7E-C28A6E8F9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6ABA56-79A3-4580-9993-1B20E28775F2}"/>
              </a:ext>
            </a:extLst>
          </p:cNvPr>
          <p:cNvSpPr>
            <a:spLocks noGrp="1"/>
          </p:cNvSpPr>
          <p:nvPr>
            <p:ph type="sldNum" sz="quarter" idx="12"/>
          </p:nvPr>
        </p:nvSpPr>
        <p:spPr/>
        <p:txBody>
          <a:bodyPr/>
          <a:lstStyle/>
          <a:p>
            <a:fld id="{9EA4E56A-273F-4E80-9214-C4BC624998A6}" type="slidenum">
              <a:rPr lang="en-IN" smtClean="0"/>
              <a:t>‹#›</a:t>
            </a:fld>
            <a:endParaRPr lang="en-IN"/>
          </a:p>
        </p:txBody>
      </p:sp>
    </p:spTree>
    <p:extLst>
      <p:ext uri="{BB962C8B-B14F-4D97-AF65-F5344CB8AC3E}">
        <p14:creationId xmlns:p14="http://schemas.microsoft.com/office/powerpoint/2010/main" val="24873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F32EC-FE6D-456F-9F2C-7DD890CBDF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24C8A3-B6FF-40FD-BA8E-3B25386578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71297F-5CC4-45B9-BA1A-7C5D41B8D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CF0E8-6DBA-4EBE-8186-AC480A7A0AE8}" type="datetimeFigureOut">
              <a:rPr lang="en-IN" smtClean="0"/>
              <a:t>13-03-2024</a:t>
            </a:fld>
            <a:endParaRPr lang="en-IN"/>
          </a:p>
        </p:txBody>
      </p:sp>
      <p:sp>
        <p:nvSpPr>
          <p:cNvPr id="5" name="Footer Placeholder 4">
            <a:extLst>
              <a:ext uri="{FF2B5EF4-FFF2-40B4-BE49-F238E27FC236}">
                <a16:creationId xmlns:a16="http://schemas.microsoft.com/office/drawing/2014/main" id="{9C5E4517-1727-466F-8688-5322F991A6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7DE13B-DF4E-492A-8970-196BEAA04A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4E56A-273F-4E80-9214-C4BC624998A6}" type="slidenum">
              <a:rPr lang="en-IN" smtClean="0"/>
              <a:t>‹#›</a:t>
            </a:fld>
            <a:endParaRPr lang="en-IN"/>
          </a:p>
        </p:txBody>
      </p:sp>
    </p:spTree>
    <p:extLst>
      <p:ext uri="{BB962C8B-B14F-4D97-AF65-F5344CB8AC3E}">
        <p14:creationId xmlns:p14="http://schemas.microsoft.com/office/powerpoint/2010/main" val="3262370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D751-5748-4DAC-AD4F-8F4A1DFDD6A8}"/>
              </a:ext>
            </a:extLst>
          </p:cNvPr>
          <p:cNvSpPr>
            <a:spLocks noGrp="1"/>
          </p:cNvSpPr>
          <p:nvPr>
            <p:ph type="ctrTitle"/>
          </p:nvPr>
        </p:nvSpPr>
        <p:spPr>
          <a:xfrm>
            <a:off x="1524000" y="595745"/>
            <a:ext cx="9144000" cy="1655762"/>
          </a:xfrm>
        </p:spPr>
        <p:txBody>
          <a:bodyPr>
            <a:normAutofit/>
          </a:body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Yashwantrao Chavan College Of Science </a:t>
            </a:r>
            <a:r>
              <a:rPr lang="en-US" sz="5400" b="1" dirty="0" err="1">
                <a:solidFill>
                  <a:schemeClr val="accent1">
                    <a:lumMod val="75000"/>
                  </a:schemeClr>
                </a:solidFill>
                <a:latin typeface="Times New Roman" panose="02020603050405020304" pitchFamily="18" charset="0"/>
                <a:cs typeface="Times New Roman" panose="02020603050405020304" pitchFamily="18" charset="0"/>
              </a:rPr>
              <a:t>Karad</a:t>
            </a:r>
            <a:endParaRPr lang="en-IN" sz="5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7ADC5BC-D9FF-47AB-B289-9B16709E1844}"/>
              </a:ext>
            </a:extLst>
          </p:cNvPr>
          <p:cNvSpPr>
            <a:spLocks noGrp="1"/>
          </p:cNvSpPr>
          <p:nvPr>
            <p:ph type="subTitle" idx="1"/>
          </p:nvPr>
        </p:nvSpPr>
        <p:spPr>
          <a:xfrm>
            <a:off x="1524000" y="2854036"/>
            <a:ext cx="9144000" cy="2403764"/>
          </a:xfrm>
        </p:spPr>
        <p:txBody>
          <a:bodyPr/>
          <a:lstStyle/>
          <a:p>
            <a:pPr algn="just">
              <a:lnSpc>
                <a:spcPct val="100000"/>
              </a:lnSpc>
            </a:pPr>
            <a:r>
              <a:rPr lang="en-US" sz="3200" dirty="0">
                <a:solidFill>
                  <a:schemeClr val="accent2"/>
                </a:solidFill>
                <a:latin typeface="Times New Roman" panose="02020603050405020304" pitchFamily="18" charset="0"/>
                <a:cs typeface="Times New Roman" panose="02020603050405020304" pitchFamily="18" charset="0"/>
              </a:rPr>
              <a:t>Project Name :- Well Health GYM Application</a:t>
            </a:r>
          </a:p>
          <a:p>
            <a:pPr algn="just">
              <a:lnSpc>
                <a:spcPct val="100000"/>
              </a:lnSpc>
            </a:pPr>
            <a:r>
              <a:rPr lang="en-US" sz="3200" dirty="0">
                <a:solidFill>
                  <a:schemeClr val="accent2"/>
                </a:solidFill>
                <a:latin typeface="Times New Roman" panose="02020603050405020304" pitchFamily="18" charset="0"/>
                <a:cs typeface="Times New Roman" panose="02020603050405020304" pitchFamily="18" charset="0"/>
              </a:rPr>
              <a:t>Student Name :- Gaikwad Anisha Anil</a:t>
            </a:r>
          </a:p>
          <a:p>
            <a:pPr algn="just">
              <a:lnSpc>
                <a:spcPct val="100000"/>
              </a:lnSpc>
            </a:pPr>
            <a:r>
              <a:rPr lang="en-US" sz="3200" dirty="0">
                <a:solidFill>
                  <a:schemeClr val="accent2"/>
                </a:solidFill>
                <a:latin typeface="Times New Roman" panose="02020603050405020304" pitchFamily="18" charset="0"/>
                <a:cs typeface="Times New Roman" panose="02020603050405020304" pitchFamily="18" charset="0"/>
              </a:rPr>
              <a:t>Guide Name :- Miss. A. G. </a:t>
            </a:r>
            <a:r>
              <a:rPr lang="en-US" sz="3200" dirty="0" err="1">
                <a:solidFill>
                  <a:schemeClr val="accent2"/>
                </a:solidFill>
                <a:latin typeface="Times New Roman" panose="02020603050405020304" pitchFamily="18" charset="0"/>
                <a:cs typeface="Times New Roman" panose="02020603050405020304" pitchFamily="18" charset="0"/>
              </a:rPr>
              <a:t>Jirange</a:t>
            </a:r>
            <a:r>
              <a:rPr lang="en-US" sz="32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75928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EC06-9CA7-4E46-A38E-C012AD33377B}"/>
              </a:ext>
            </a:extLst>
          </p:cNvPr>
          <p:cNvSpPr>
            <a:spLocks noGrp="1"/>
          </p:cNvSpPr>
          <p:nvPr>
            <p:ph type="title"/>
          </p:nvPr>
        </p:nvSpPr>
        <p:spPr>
          <a:xfrm>
            <a:off x="838200" y="500062"/>
            <a:ext cx="10515600" cy="1325563"/>
          </a:xfrm>
        </p:spPr>
        <p:txBody>
          <a:bodyPr>
            <a:normAutofit fontScale="90000"/>
          </a:bodyPr>
          <a:lstStyle/>
          <a:p>
            <a:r>
              <a:rPr lang="en-US" sz="3100" b="1" dirty="0">
                <a:latin typeface="Times New Roman" panose="02020603050405020304" pitchFamily="18" charset="0"/>
                <a:cs typeface="Times New Roman" panose="02020603050405020304" pitchFamily="18" charset="0"/>
              </a:rPr>
              <a:t>Table Name:</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Payment_Details</a:t>
            </a:r>
            <a:br>
              <a:rPr lang="en-IN"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t>
            </a:r>
            <a:r>
              <a:rPr lang="en-US" sz="3100" b="1" dirty="0">
                <a:latin typeface="Times New Roman" panose="02020603050405020304" pitchFamily="18" charset="0"/>
                <a:cs typeface="Times New Roman" panose="02020603050405020304" pitchFamily="18" charset="0"/>
              </a:rPr>
              <a:t>Description:-</a:t>
            </a:r>
            <a:r>
              <a:rPr lang="en-US" sz="3100" dirty="0">
                <a:latin typeface="Times New Roman" panose="02020603050405020304" pitchFamily="18" charset="0"/>
                <a:cs typeface="Times New Roman" panose="02020603050405020304" pitchFamily="18" charset="0"/>
              </a:rPr>
              <a:t>It Stores Payment Details</a:t>
            </a:r>
            <a:br>
              <a:rPr lang="en-IN" dirty="0"/>
            </a:br>
            <a:endParaRPr lang="en-IN" dirty="0"/>
          </a:p>
        </p:txBody>
      </p:sp>
      <p:pic>
        <p:nvPicPr>
          <p:cNvPr id="4" name="Content Placeholder 3">
            <a:extLst>
              <a:ext uri="{FF2B5EF4-FFF2-40B4-BE49-F238E27FC236}">
                <a16:creationId xmlns:a16="http://schemas.microsoft.com/office/drawing/2014/main" id="{A8359274-8054-470E-98A3-8C0199A6E9FC}"/>
              </a:ext>
            </a:extLst>
          </p:cNvPr>
          <p:cNvPicPr>
            <a:picLocks noGrp="1" noChangeAspect="1"/>
          </p:cNvPicPr>
          <p:nvPr>
            <p:ph idx="1"/>
          </p:nvPr>
        </p:nvPicPr>
        <p:blipFill>
          <a:blip r:embed="rId2"/>
          <a:stretch>
            <a:fillRect/>
          </a:stretch>
        </p:blipFill>
        <p:spPr>
          <a:xfrm>
            <a:off x="1016001" y="1959429"/>
            <a:ext cx="9927770" cy="4238171"/>
          </a:xfrm>
          <a:prstGeom prst="rect">
            <a:avLst/>
          </a:prstGeom>
        </p:spPr>
      </p:pic>
    </p:spTree>
    <p:extLst>
      <p:ext uri="{BB962C8B-B14F-4D97-AF65-F5344CB8AC3E}">
        <p14:creationId xmlns:p14="http://schemas.microsoft.com/office/powerpoint/2010/main" val="2684303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ED8E2-736D-4B09-B12E-63C6FE0B8B7A}"/>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Table Name:- </a:t>
            </a:r>
            <a:r>
              <a:rPr lang="en-US" sz="2800" dirty="0" err="1">
                <a:latin typeface="Times New Roman" panose="02020603050405020304" pitchFamily="18" charset="0"/>
                <a:cs typeface="Times New Roman" panose="02020603050405020304" pitchFamily="18" charset="0"/>
              </a:rPr>
              <a:t>Package_Details</a:t>
            </a:r>
            <a:br>
              <a:rPr lang="en-IN"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Description:-</a:t>
            </a:r>
            <a:r>
              <a:rPr lang="en-US" sz="2800" dirty="0">
                <a:latin typeface="Times New Roman" panose="02020603050405020304" pitchFamily="18" charset="0"/>
                <a:cs typeface="Times New Roman" panose="02020603050405020304" pitchFamily="18" charset="0"/>
              </a:rPr>
              <a:t>To Store Package Details.</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8F0C46B-5686-43D3-BEEC-9CBBF9CAF864}"/>
              </a:ext>
            </a:extLst>
          </p:cNvPr>
          <p:cNvPicPr>
            <a:picLocks noGrp="1" noChangeAspect="1"/>
          </p:cNvPicPr>
          <p:nvPr>
            <p:ph idx="1"/>
          </p:nvPr>
        </p:nvPicPr>
        <p:blipFill>
          <a:blip r:embed="rId2"/>
          <a:stretch>
            <a:fillRect/>
          </a:stretch>
        </p:blipFill>
        <p:spPr>
          <a:xfrm>
            <a:off x="1103086" y="2002971"/>
            <a:ext cx="9579428" cy="3860800"/>
          </a:xfrm>
          <a:prstGeom prst="rect">
            <a:avLst/>
          </a:prstGeom>
        </p:spPr>
      </p:pic>
    </p:spTree>
    <p:extLst>
      <p:ext uri="{BB962C8B-B14F-4D97-AF65-F5344CB8AC3E}">
        <p14:creationId xmlns:p14="http://schemas.microsoft.com/office/powerpoint/2010/main" val="163055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318B-DA2D-4042-8D32-7A0250481676}"/>
              </a:ext>
            </a:extLst>
          </p:cNvPr>
          <p:cNvSpPr>
            <a:spLocks noGrp="1"/>
          </p:cNvSpPr>
          <p:nvPr>
            <p:ph type="title"/>
          </p:nvPr>
        </p:nvSpPr>
        <p:spPr/>
        <p:txBody>
          <a:bodyPr>
            <a:normAutofit fontScale="90000"/>
          </a:bodyPr>
          <a:lstStyle/>
          <a:p>
            <a:r>
              <a:rPr lang="en-US" sz="3100" b="1" dirty="0">
                <a:latin typeface="Times New Roman" panose="02020603050405020304" pitchFamily="18" charset="0"/>
                <a:cs typeface="Times New Roman" panose="02020603050405020304" pitchFamily="18" charset="0"/>
              </a:rPr>
              <a:t>Table Name:- </a:t>
            </a:r>
            <a:r>
              <a:rPr lang="en-US" sz="3100" dirty="0" err="1">
                <a:latin typeface="Times New Roman" panose="02020603050405020304" pitchFamily="18" charset="0"/>
                <a:cs typeface="Times New Roman" panose="02020603050405020304" pitchFamily="18" charset="0"/>
              </a:rPr>
              <a:t>Trainer_Details</a:t>
            </a:r>
            <a:br>
              <a:rPr lang="en-IN"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t>
            </a:r>
            <a:r>
              <a:rPr lang="en-US" sz="3100" b="1" dirty="0">
                <a:latin typeface="Times New Roman" panose="02020603050405020304" pitchFamily="18" charset="0"/>
                <a:cs typeface="Times New Roman" panose="02020603050405020304" pitchFamily="18" charset="0"/>
              </a:rPr>
              <a:t>Description:-</a:t>
            </a:r>
            <a:r>
              <a:rPr lang="en-US" sz="3100" dirty="0">
                <a:latin typeface="Times New Roman" panose="02020603050405020304" pitchFamily="18" charset="0"/>
                <a:cs typeface="Times New Roman" panose="02020603050405020304" pitchFamily="18" charset="0"/>
              </a:rPr>
              <a:t>To Stores Trainer Details</a:t>
            </a:r>
            <a:br>
              <a:rPr lang="en-IN" dirty="0"/>
            </a:br>
            <a:endParaRPr lang="en-IN" dirty="0"/>
          </a:p>
        </p:txBody>
      </p:sp>
      <p:pic>
        <p:nvPicPr>
          <p:cNvPr id="4" name="Content Placeholder 3">
            <a:extLst>
              <a:ext uri="{FF2B5EF4-FFF2-40B4-BE49-F238E27FC236}">
                <a16:creationId xmlns:a16="http://schemas.microsoft.com/office/drawing/2014/main" id="{270FD58C-8AFD-4DA6-832C-44F900B93B90}"/>
              </a:ext>
            </a:extLst>
          </p:cNvPr>
          <p:cNvPicPr>
            <a:picLocks noGrp="1" noChangeAspect="1"/>
          </p:cNvPicPr>
          <p:nvPr>
            <p:ph idx="1"/>
          </p:nvPr>
        </p:nvPicPr>
        <p:blipFill>
          <a:blip r:embed="rId2"/>
          <a:stretch>
            <a:fillRect/>
          </a:stretch>
        </p:blipFill>
        <p:spPr>
          <a:xfrm>
            <a:off x="1190171" y="1524000"/>
            <a:ext cx="9550400" cy="4968875"/>
          </a:xfrm>
          <a:prstGeom prst="rect">
            <a:avLst/>
          </a:prstGeom>
        </p:spPr>
      </p:pic>
    </p:spTree>
    <p:extLst>
      <p:ext uri="{BB962C8B-B14F-4D97-AF65-F5344CB8AC3E}">
        <p14:creationId xmlns:p14="http://schemas.microsoft.com/office/powerpoint/2010/main" val="415851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67ED-75F3-43A0-8C6B-688FCB3BC39F}"/>
              </a:ext>
            </a:extLst>
          </p:cNvPr>
          <p:cNvSpPr>
            <a:spLocks noGrp="1"/>
          </p:cNvSpPr>
          <p:nvPr>
            <p:ph type="title"/>
          </p:nvPr>
        </p:nvSpPr>
        <p:spPr>
          <a:xfrm>
            <a:off x="838200" y="263525"/>
            <a:ext cx="10515600" cy="1202417"/>
          </a:xfrm>
        </p:spPr>
        <p:txBody>
          <a:bodyPr>
            <a:normAutofit fontScale="90000"/>
          </a:bodyPr>
          <a:lstStyle/>
          <a:p>
            <a:r>
              <a:rPr lang="en-US" sz="4800" b="1" dirty="0">
                <a:solidFill>
                  <a:schemeClr val="accent2">
                    <a:lumMod val="75000"/>
                  </a:schemeClr>
                </a:solidFill>
                <a:latin typeface="Times New Roman" panose="02020603050405020304" pitchFamily="18" charset="0"/>
                <a:cs typeface="Times New Roman" panose="02020603050405020304" pitchFamily="18" charset="0"/>
              </a:rPr>
              <a:t>            INPUT/OUTPUT DESIGN</a:t>
            </a:r>
            <a:br>
              <a:rPr lang="en-IN" dirty="0"/>
            </a:br>
            <a:r>
              <a:rPr lang="en-IN" sz="3600" b="1" dirty="0">
                <a:latin typeface="Times New Roman" panose="02020603050405020304" pitchFamily="18" charset="0"/>
                <a:cs typeface="Times New Roman" panose="02020603050405020304" pitchFamily="18" charset="0"/>
              </a:rPr>
              <a:t>Loading Login Page</a:t>
            </a:r>
          </a:p>
        </p:txBody>
      </p:sp>
      <p:pic>
        <p:nvPicPr>
          <p:cNvPr id="4" name="Content Placeholder 3">
            <a:extLst>
              <a:ext uri="{FF2B5EF4-FFF2-40B4-BE49-F238E27FC236}">
                <a16:creationId xmlns:a16="http://schemas.microsoft.com/office/drawing/2014/main" id="{5F65920E-F553-42D1-963A-451036A76625}"/>
              </a:ext>
            </a:extLst>
          </p:cNvPr>
          <p:cNvPicPr>
            <a:picLocks noGrp="1" noChangeAspect="1"/>
          </p:cNvPicPr>
          <p:nvPr>
            <p:ph idx="1"/>
          </p:nvPr>
        </p:nvPicPr>
        <p:blipFill>
          <a:blip r:embed="rId2"/>
          <a:stretch>
            <a:fillRect/>
          </a:stretch>
        </p:blipFill>
        <p:spPr>
          <a:xfrm>
            <a:off x="4593773" y="1465942"/>
            <a:ext cx="6117770" cy="2017485"/>
          </a:xfrm>
          <a:prstGeom prst="rect">
            <a:avLst/>
          </a:prstGeom>
        </p:spPr>
      </p:pic>
      <p:pic>
        <p:nvPicPr>
          <p:cNvPr id="5" name="Picture 4">
            <a:extLst>
              <a:ext uri="{FF2B5EF4-FFF2-40B4-BE49-F238E27FC236}">
                <a16:creationId xmlns:a16="http://schemas.microsoft.com/office/drawing/2014/main" id="{4A58B5E2-5417-41C3-8077-BE9543C41DA6}"/>
              </a:ext>
            </a:extLst>
          </p:cNvPr>
          <p:cNvPicPr>
            <a:picLocks noChangeAspect="1"/>
          </p:cNvPicPr>
          <p:nvPr/>
        </p:nvPicPr>
        <p:blipFill>
          <a:blip r:embed="rId3"/>
          <a:stretch>
            <a:fillRect/>
          </a:stretch>
        </p:blipFill>
        <p:spPr>
          <a:xfrm>
            <a:off x="4418062" y="3607456"/>
            <a:ext cx="6438623" cy="3103133"/>
          </a:xfrm>
          <a:prstGeom prst="rect">
            <a:avLst/>
          </a:prstGeom>
        </p:spPr>
      </p:pic>
    </p:spTree>
    <p:extLst>
      <p:ext uri="{BB962C8B-B14F-4D97-AF65-F5344CB8AC3E}">
        <p14:creationId xmlns:p14="http://schemas.microsoft.com/office/powerpoint/2010/main" val="2513925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CEE44-6557-433B-AEA4-B1B9A72CDE82}"/>
              </a:ext>
            </a:extLst>
          </p:cNvPr>
          <p:cNvSpPr>
            <a:spLocks noGrp="1"/>
          </p:cNvSpPr>
          <p:nvPr>
            <p:ph type="title"/>
          </p:nvPr>
        </p:nvSpPr>
        <p:spPr>
          <a:xfrm>
            <a:off x="838200" y="26352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Home Page -</a:t>
            </a:r>
            <a:endParaRPr lang="en-IN" sz="36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E5A7A1C-EBBE-4CF9-887B-8328C3C09A7A}"/>
              </a:ext>
            </a:extLst>
          </p:cNvPr>
          <p:cNvPicPr>
            <a:picLocks noGrp="1" noChangeAspect="1"/>
          </p:cNvPicPr>
          <p:nvPr>
            <p:ph idx="1"/>
          </p:nvPr>
        </p:nvPicPr>
        <p:blipFill>
          <a:blip r:embed="rId2"/>
          <a:stretch>
            <a:fillRect/>
          </a:stretch>
        </p:blipFill>
        <p:spPr>
          <a:xfrm>
            <a:off x="972458" y="1480457"/>
            <a:ext cx="10381342" cy="5181600"/>
          </a:xfrm>
          <a:prstGeom prst="rect">
            <a:avLst/>
          </a:prstGeom>
        </p:spPr>
      </p:pic>
    </p:spTree>
    <p:extLst>
      <p:ext uri="{BB962C8B-B14F-4D97-AF65-F5344CB8AC3E}">
        <p14:creationId xmlns:p14="http://schemas.microsoft.com/office/powerpoint/2010/main" val="1037760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D092-726A-4EBF-B6E0-9460321A789A}"/>
              </a:ext>
            </a:extLst>
          </p:cNvPr>
          <p:cNvSpPr>
            <a:spLocks noGrp="1"/>
          </p:cNvSpPr>
          <p:nvPr>
            <p:ph type="title"/>
          </p:nvPr>
        </p:nvSpPr>
        <p:spPr>
          <a:xfrm>
            <a:off x="838200" y="365125"/>
            <a:ext cx="10515600" cy="1071789"/>
          </a:xfrm>
        </p:spPr>
        <p:txBody>
          <a:bodyPr>
            <a:normAutofit/>
          </a:bodyPr>
          <a:lstStyle/>
          <a:p>
            <a:r>
              <a:rPr lang="en-US" sz="3200" b="1" dirty="0">
                <a:latin typeface="Times New Roman" panose="02020603050405020304" pitchFamily="18" charset="0"/>
                <a:cs typeface="Times New Roman" panose="02020603050405020304" pitchFamily="18" charset="0"/>
              </a:rPr>
              <a:t>Member Page -</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A582B43-358D-49E7-9DB0-B23CA74C68BC}"/>
              </a:ext>
            </a:extLst>
          </p:cNvPr>
          <p:cNvPicPr>
            <a:picLocks noGrp="1" noChangeAspect="1"/>
          </p:cNvPicPr>
          <p:nvPr>
            <p:ph idx="1"/>
          </p:nvPr>
        </p:nvPicPr>
        <p:blipFill>
          <a:blip r:embed="rId2"/>
          <a:stretch>
            <a:fillRect/>
          </a:stretch>
        </p:blipFill>
        <p:spPr>
          <a:xfrm>
            <a:off x="566057" y="1306286"/>
            <a:ext cx="10787743" cy="5186589"/>
          </a:xfrm>
          <a:prstGeom prst="rect">
            <a:avLst/>
          </a:prstGeom>
        </p:spPr>
      </p:pic>
    </p:spTree>
    <p:extLst>
      <p:ext uri="{BB962C8B-B14F-4D97-AF65-F5344CB8AC3E}">
        <p14:creationId xmlns:p14="http://schemas.microsoft.com/office/powerpoint/2010/main" val="404502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6775A-4B90-4692-81C6-DB5B6B69813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Member List Page-</a:t>
            </a:r>
            <a:endParaRPr lang="en-IN" sz="36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21D55B1-22CA-4148-9C32-055399E84276}"/>
              </a:ext>
            </a:extLst>
          </p:cNvPr>
          <p:cNvPicPr>
            <a:picLocks noGrp="1" noChangeAspect="1"/>
          </p:cNvPicPr>
          <p:nvPr>
            <p:ph idx="1"/>
          </p:nvPr>
        </p:nvPicPr>
        <p:blipFill>
          <a:blip r:embed="rId2"/>
          <a:stretch>
            <a:fillRect/>
          </a:stretch>
        </p:blipFill>
        <p:spPr>
          <a:xfrm>
            <a:off x="838200" y="1480457"/>
            <a:ext cx="10207171" cy="5114018"/>
          </a:xfrm>
          <a:prstGeom prst="rect">
            <a:avLst/>
          </a:prstGeom>
        </p:spPr>
      </p:pic>
    </p:spTree>
    <p:extLst>
      <p:ext uri="{BB962C8B-B14F-4D97-AF65-F5344CB8AC3E}">
        <p14:creationId xmlns:p14="http://schemas.microsoft.com/office/powerpoint/2010/main" val="2719635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D70B-953F-42C0-B763-11D248AC77B3}"/>
              </a:ext>
            </a:extLst>
          </p:cNvPr>
          <p:cNvSpPr>
            <a:spLocks noGrp="1"/>
          </p:cNvSpPr>
          <p:nvPr>
            <p:ph type="title"/>
          </p:nvPr>
        </p:nvSpPr>
        <p:spPr>
          <a:xfrm>
            <a:off x="838200" y="365125"/>
            <a:ext cx="10515600" cy="941161"/>
          </a:xfrm>
        </p:spPr>
        <p:txBody>
          <a:bodyPr>
            <a:normAutofit/>
          </a:bodyPr>
          <a:lstStyle/>
          <a:p>
            <a:r>
              <a:rPr lang="en-US" sz="3200" b="1" dirty="0">
                <a:latin typeface="Times New Roman" panose="02020603050405020304" pitchFamily="18" charset="0"/>
                <a:cs typeface="Times New Roman" panose="02020603050405020304" pitchFamily="18" charset="0"/>
              </a:rPr>
              <a:t>Payment Page-</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3D53131-089D-4FD7-8EF8-E228520E7082}"/>
              </a:ext>
            </a:extLst>
          </p:cNvPr>
          <p:cNvPicPr>
            <a:picLocks noGrp="1" noChangeAspect="1"/>
          </p:cNvPicPr>
          <p:nvPr>
            <p:ph idx="1"/>
          </p:nvPr>
        </p:nvPicPr>
        <p:blipFill>
          <a:blip r:embed="rId2"/>
          <a:stretch>
            <a:fillRect/>
          </a:stretch>
        </p:blipFill>
        <p:spPr>
          <a:xfrm>
            <a:off x="838200" y="1253331"/>
            <a:ext cx="10515599" cy="5495812"/>
          </a:xfrm>
          <a:prstGeom prst="rect">
            <a:avLst/>
          </a:prstGeom>
        </p:spPr>
      </p:pic>
    </p:spTree>
    <p:extLst>
      <p:ext uri="{BB962C8B-B14F-4D97-AF65-F5344CB8AC3E}">
        <p14:creationId xmlns:p14="http://schemas.microsoft.com/office/powerpoint/2010/main" val="1305455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CCE7-7080-47D3-8456-38DE4370915A}"/>
              </a:ext>
            </a:extLst>
          </p:cNvPr>
          <p:cNvSpPr>
            <a:spLocks noGrp="1"/>
          </p:cNvSpPr>
          <p:nvPr>
            <p:ph type="title"/>
          </p:nvPr>
        </p:nvSpPr>
        <p:spPr>
          <a:xfrm>
            <a:off x="838200" y="365126"/>
            <a:ext cx="10515600" cy="796018"/>
          </a:xfrm>
        </p:spPr>
        <p:txBody>
          <a:bodyPr>
            <a:normAutofit fontScale="90000"/>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             SYSTEM REQUIREMENTS</a:t>
            </a:r>
            <a:br>
              <a:rPr lang="en-IN" dirty="0"/>
            </a:br>
            <a:endParaRPr lang="en-IN" dirty="0"/>
          </a:p>
        </p:txBody>
      </p:sp>
      <p:pic>
        <p:nvPicPr>
          <p:cNvPr id="4" name="Content Placeholder 3">
            <a:extLst>
              <a:ext uri="{FF2B5EF4-FFF2-40B4-BE49-F238E27FC236}">
                <a16:creationId xmlns:a16="http://schemas.microsoft.com/office/drawing/2014/main" id="{F2472027-97A2-43EF-BE51-83F3A6796073}"/>
              </a:ext>
            </a:extLst>
          </p:cNvPr>
          <p:cNvPicPr>
            <a:picLocks noGrp="1" noChangeAspect="1"/>
          </p:cNvPicPr>
          <p:nvPr>
            <p:ph idx="1"/>
          </p:nvPr>
        </p:nvPicPr>
        <p:blipFill>
          <a:blip r:embed="rId2"/>
          <a:stretch>
            <a:fillRect/>
          </a:stretch>
        </p:blipFill>
        <p:spPr>
          <a:xfrm>
            <a:off x="1930400" y="1161144"/>
            <a:ext cx="9027886" cy="5433331"/>
          </a:xfrm>
          <a:prstGeom prst="rect">
            <a:avLst/>
          </a:prstGeom>
        </p:spPr>
      </p:pic>
    </p:spTree>
    <p:extLst>
      <p:ext uri="{BB962C8B-B14F-4D97-AF65-F5344CB8AC3E}">
        <p14:creationId xmlns:p14="http://schemas.microsoft.com/office/powerpoint/2010/main" val="159500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3FCC-E706-4B80-A686-2BFD654E457A}"/>
              </a:ext>
            </a:extLst>
          </p:cNvPr>
          <p:cNvSpPr>
            <a:spLocks noGrp="1"/>
          </p:cNvSpPr>
          <p:nvPr>
            <p:ph type="title"/>
          </p:nvPr>
        </p:nvSpPr>
        <p:spPr>
          <a:xfrm>
            <a:off x="838200" y="365126"/>
            <a:ext cx="10515600" cy="781504"/>
          </a:xfrm>
        </p:spPr>
        <p:txBody>
          <a:bodyPr>
            <a:normAutofit fontScale="90000"/>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                SCREENS AND REPORTS</a:t>
            </a:r>
            <a:br>
              <a:rPr lang="en-IN" dirty="0"/>
            </a:br>
            <a:endParaRPr lang="en-IN" dirty="0"/>
          </a:p>
        </p:txBody>
      </p:sp>
      <p:pic>
        <p:nvPicPr>
          <p:cNvPr id="4" name="Content Placeholder 3">
            <a:extLst>
              <a:ext uri="{FF2B5EF4-FFF2-40B4-BE49-F238E27FC236}">
                <a16:creationId xmlns:a16="http://schemas.microsoft.com/office/drawing/2014/main" id="{82F3B491-597D-4A19-AA1B-692F7887EA01}"/>
              </a:ext>
            </a:extLst>
          </p:cNvPr>
          <p:cNvPicPr>
            <a:picLocks noGrp="1" noChangeAspect="1"/>
          </p:cNvPicPr>
          <p:nvPr>
            <p:ph idx="1"/>
          </p:nvPr>
        </p:nvPicPr>
        <p:blipFill>
          <a:blip r:embed="rId2"/>
          <a:stretch>
            <a:fillRect/>
          </a:stretch>
        </p:blipFill>
        <p:spPr>
          <a:xfrm>
            <a:off x="1770743" y="1146630"/>
            <a:ext cx="8316686" cy="4723250"/>
          </a:xfrm>
          <a:prstGeom prst="rect">
            <a:avLst/>
          </a:prstGeom>
        </p:spPr>
      </p:pic>
    </p:spTree>
    <p:extLst>
      <p:ext uri="{BB962C8B-B14F-4D97-AF65-F5344CB8AC3E}">
        <p14:creationId xmlns:p14="http://schemas.microsoft.com/office/powerpoint/2010/main" val="2082447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19AF-186E-4103-9873-F8236A0DA579}"/>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            </a:t>
            </a:r>
            <a:r>
              <a:rPr lang="en-US" sz="4800" b="1" dirty="0">
                <a:solidFill>
                  <a:schemeClr val="accent2">
                    <a:lumMod val="75000"/>
                  </a:schemeClr>
                </a:solidFill>
                <a:latin typeface="Times New Roman" panose="02020603050405020304" pitchFamily="18" charset="0"/>
                <a:cs typeface="Times New Roman" panose="02020603050405020304" pitchFamily="18" charset="0"/>
              </a:rPr>
              <a:t>Introduction To System</a:t>
            </a:r>
            <a:endParaRPr lang="en-IN" sz="48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2F60003-5D22-414E-A73D-2B2858188432}"/>
              </a:ext>
            </a:extLst>
          </p:cNvPr>
          <p:cNvSpPr>
            <a:spLocks noGrp="1"/>
          </p:cNvSpPr>
          <p:nvPr>
            <p:ph idx="1"/>
          </p:nvPr>
        </p:nvSpPr>
        <p:spPr>
          <a:xfrm>
            <a:off x="838200" y="1579418"/>
            <a:ext cx="10515600" cy="4597545"/>
          </a:xfrm>
        </p:spPr>
        <p:txBody>
          <a:bodyPr>
            <a:normAutofit/>
          </a:bodyPr>
          <a:lstStyle/>
          <a:p>
            <a:pPr lvl="0"/>
            <a:r>
              <a:rPr lang="en-US" b="1" dirty="0">
                <a:latin typeface="Times New Roman" panose="02020603050405020304" pitchFamily="18" charset="0"/>
                <a:cs typeface="Times New Roman" panose="02020603050405020304" pitchFamily="18" charset="0"/>
              </a:rPr>
              <a:t>What is System:</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System involves </a:t>
            </a:r>
            <a:r>
              <a:rPr lang="en-US" sz="2400" dirty="0" err="1">
                <a:latin typeface="Times New Roman" panose="02020603050405020304" pitchFamily="18" charset="0"/>
                <a:cs typeface="Times New Roman" panose="02020603050405020304" pitchFamily="18" charset="0"/>
              </a:rPr>
              <a:t>co-ordinating</a:t>
            </a:r>
            <a:r>
              <a:rPr lang="en-US" sz="2400" dirty="0">
                <a:latin typeface="Times New Roman" panose="02020603050405020304" pitchFamily="18" charset="0"/>
                <a:cs typeface="Times New Roman" panose="02020603050405020304" pitchFamily="18" charset="0"/>
              </a:rPr>
              <a:t> and overseeing the work activities of others so that their activities are completed efficiently and effectively.</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GYM Application is the process of </a:t>
            </a:r>
            <a:r>
              <a:rPr lang="en-US" sz="2400" dirty="0" err="1">
                <a:latin typeface="Times New Roman" panose="02020603050405020304" pitchFamily="18" charset="0"/>
                <a:cs typeface="Times New Roman" panose="02020603050405020304" pitchFamily="18" charset="0"/>
              </a:rPr>
              <a:t>analysing</a:t>
            </a:r>
            <a:r>
              <a:rPr lang="en-US" sz="2400" dirty="0">
                <a:latin typeface="Times New Roman" panose="02020603050405020304" pitchFamily="18" charset="0"/>
                <a:cs typeface="Times New Roman" panose="02020603050405020304" pitchFamily="18" charset="0"/>
              </a:rPr>
              <a:t>, producing and evaluating it is different way of promoting a product, service. Digital GYM Application System requires certain core values to be deployed to every element, process and achieve effective and efficient result.</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Shops can be described as a unit of producing different items that are used in day to day life. It can be based on the transaction type and items in GYM. The no of transactions involves in system of GYM depends upon the size of the items and exercising items which is required.</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16549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77656F-7A65-4813-81E5-BD2EABF93739}"/>
              </a:ext>
            </a:extLst>
          </p:cNvPr>
          <p:cNvPicPr>
            <a:picLocks noChangeAspect="1"/>
          </p:cNvPicPr>
          <p:nvPr/>
        </p:nvPicPr>
        <p:blipFill>
          <a:blip r:embed="rId2"/>
          <a:stretch>
            <a:fillRect/>
          </a:stretch>
        </p:blipFill>
        <p:spPr>
          <a:xfrm>
            <a:off x="1872343" y="305527"/>
            <a:ext cx="8650514" cy="5398587"/>
          </a:xfrm>
          <a:prstGeom prst="rect">
            <a:avLst/>
          </a:prstGeom>
        </p:spPr>
      </p:pic>
    </p:spTree>
    <p:extLst>
      <p:ext uri="{BB962C8B-B14F-4D97-AF65-F5344CB8AC3E}">
        <p14:creationId xmlns:p14="http://schemas.microsoft.com/office/powerpoint/2010/main" val="2605988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896B-2E4A-4C24-AAD2-0B3CFF330BE4}"/>
              </a:ext>
            </a:extLst>
          </p:cNvPr>
          <p:cNvSpPr>
            <a:spLocks noGrp="1"/>
          </p:cNvSpPr>
          <p:nvPr>
            <p:ph type="title"/>
          </p:nvPr>
        </p:nvSpPr>
        <p:spPr>
          <a:xfrm>
            <a:off x="838200" y="365126"/>
            <a:ext cx="10515600" cy="679904"/>
          </a:xfrm>
        </p:spPr>
        <p:txBody>
          <a:bodyPr>
            <a:normAutofit fontScale="90000"/>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              FUTURE ENHANCEMENT</a:t>
            </a:r>
            <a:br>
              <a:rPr lang="en-IN" dirty="0"/>
            </a:br>
            <a:endParaRPr lang="en-IN" dirty="0"/>
          </a:p>
        </p:txBody>
      </p:sp>
      <p:sp>
        <p:nvSpPr>
          <p:cNvPr id="3" name="Content Placeholder 2">
            <a:extLst>
              <a:ext uri="{FF2B5EF4-FFF2-40B4-BE49-F238E27FC236}">
                <a16:creationId xmlns:a16="http://schemas.microsoft.com/office/drawing/2014/main" id="{4FDFBAC6-396D-4115-B79A-306A4E5C508B}"/>
              </a:ext>
            </a:extLst>
          </p:cNvPr>
          <p:cNvSpPr>
            <a:spLocks noGrp="1"/>
          </p:cNvSpPr>
          <p:nvPr>
            <p:ph idx="1"/>
          </p:nvPr>
        </p:nvSpPr>
        <p:spPr>
          <a:xfrm>
            <a:off x="0" y="1262743"/>
            <a:ext cx="12003314" cy="4914220"/>
          </a:xfrm>
        </p:spPr>
        <p:txBody>
          <a:bodyPr>
            <a:normAutofit fontScale="55000" lnSpcReduction="20000"/>
          </a:bodyPr>
          <a:lstStyle/>
          <a:p>
            <a:pPr>
              <a:spcBef>
                <a:spcPts val="600"/>
              </a:spcBef>
            </a:pPr>
            <a:r>
              <a:rPr lang="en-US" sz="2400" dirty="0"/>
              <a:t>	</a:t>
            </a:r>
            <a:r>
              <a:rPr lang="en-US" sz="3800" dirty="0"/>
              <a:t>The system could reduce the manual work &amp; physical entities of the system.</a:t>
            </a:r>
          </a:p>
          <a:p>
            <a:pPr>
              <a:spcBef>
                <a:spcPts val="600"/>
              </a:spcBef>
            </a:pPr>
            <a:endParaRPr lang="en-US" sz="3800" dirty="0"/>
          </a:p>
          <a:p>
            <a:pPr>
              <a:spcBef>
                <a:spcPts val="600"/>
              </a:spcBef>
            </a:pPr>
            <a:r>
              <a:rPr lang="en-US" sz="3800" dirty="0"/>
              <a:t>	We will include more functionality as per the user requirements .</a:t>
            </a:r>
          </a:p>
          <a:p>
            <a:pPr>
              <a:spcBef>
                <a:spcPts val="600"/>
              </a:spcBef>
            </a:pPr>
            <a:endParaRPr lang="en-US" sz="3800" dirty="0"/>
          </a:p>
          <a:p>
            <a:pPr>
              <a:spcBef>
                <a:spcPts val="600"/>
              </a:spcBef>
            </a:pPr>
            <a:r>
              <a:rPr lang="en-US" sz="3800" dirty="0"/>
              <a:t>	In Future due to increase in records of database file, data redundancy occurs.</a:t>
            </a:r>
          </a:p>
          <a:p>
            <a:pPr>
              <a:spcBef>
                <a:spcPts val="600"/>
              </a:spcBef>
            </a:pPr>
            <a:endParaRPr lang="en-US" sz="3800" dirty="0"/>
          </a:p>
          <a:p>
            <a:pPr>
              <a:spcBef>
                <a:spcPts val="600"/>
              </a:spcBef>
            </a:pPr>
            <a:r>
              <a:rPr lang="en-US" sz="3800" dirty="0"/>
              <a:t>	More modules can be included in future.</a:t>
            </a:r>
          </a:p>
          <a:p>
            <a:pPr>
              <a:spcBef>
                <a:spcPts val="600"/>
              </a:spcBef>
            </a:pPr>
            <a:endParaRPr lang="en-US" sz="3800" dirty="0"/>
          </a:p>
          <a:p>
            <a:pPr>
              <a:spcBef>
                <a:spcPts val="600"/>
              </a:spcBef>
            </a:pPr>
            <a:r>
              <a:rPr lang="en-US" sz="3800" dirty="0"/>
              <a:t>	The system can be further enhanced by proposing an advance Facilities.</a:t>
            </a:r>
          </a:p>
          <a:p>
            <a:pPr>
              <a:spcBef>
                <a:spcPts val="600"/>
              </a:spcBef>
            </a:pPr>
            <a:endParaRPr lang="en-US" sz="3800" dirty="0"/>
          </a:p>
          <a:p>
            <a:pPr>
              <a:spcBef>
                <a:spcPts val="600"/>
              </a:spcBef>
            </a:pPr>
            <a:r>
              <a:rPr lang="en-US" sz="3800" dirty="0"/>
              <a:t>	We want to improved our home page, as it is the main thing which attracts all users.</a:t>
            </a:r>
          </a:p>
          <a:p>
            <a:pPr>
              <a:spcBef>
                <a:spcPts val="600"/>
              </a:spcBef>
            </a:pPr>
            <a:endParaRPr lang="en-US" sz="3800" dirty="0"/>
          </a:p>
          <a:p>
            <a:pPr>
              <a:spcBef>
                <a:spcPts val="600"/>
              </a:spcBef>
            </a:pPr>
            <a:r>
              <a:rPr lang="en-US" sz="3800" dirty="0"/>
              <a:t>	We can host the platform on online server to make it accessible worldwide</a:t>
            </a:r>
          </a:p>
          <a:p>
            <a:pPr>
              <a:spcBef>
                <a:spcPts val="600"/>
              </a:spcBef>
            </a:pPr>
            <a:endParaRPr lang="en-US" sz="3800" dirty="0"/>
          </a:p>
          <a:p>
            <a:pPr>
              <a:spcBef>
                <a:spcPts val="600"/>
              </a:spcBef>
            </a:pPr>
            <a:r>
              <a:rPr lang="en-US" sz="3800" dirty="0"/>
              <a:t>	Development and launching of Website and refining existing services and adding more  service.</a:t>
            </a:r>
          </a:p>
          <a:p>
            <a:endParaRPr lang="en-IN" sz="2400" dirty="0"/>
          </a:p>
        </p:txBody>
      </p:sp>
    </p:spTree>
    <p:extLst>
      <p:ext uri="{BB962C8B-B14F-4D97-AF65-F5344CB8AC3E}">
        <p14:creationId xmlns:p14="http://schemas.microsoft.com/office/powerpoint/2010/main" val="2721051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AA6F-D679-4197-9816-2EFB1E464001}"/>
              </a:ext>
            </a:extLst>
          </p:cNvPr>
          <p:cNvSpPr>
            <a:spLocks noGrp="1"/>
          </p:cNvSpPr>
          <p:nvPr>
            <p:ph type="title"/>
          </p:nvPr>
        </p:nvSpPr>
        <p:spPr>
          <a:xfrm>
            <a:off x="838200" y="681037"/>
            <a:ext cx="10515600" cy="363992"/>
          </a:xfrm>
        </p:spPr>
        <p:txBody>
          <a:bodyPr>
            <a:normAutofit fontScale="90000"/>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                       CONCLUSION</a:t>
            </a:r>
            <a:br>
              <a:rPr lang="en-IN" dirty="0"/>
            </a:br>
            <a:endParaRPr lang="en-IN" dirty="0"/>
          </a:p>
        </p:txBody>
      </p:sp>
      <p:sp>
        <p:nvSpPr>
          <p:cNvPr id="3" name="Content Placeholder 2">
            <a:extLst>
              <a:ext uri="{FF2B5EF4-FFF2-40B4-BE49-F238E27FC236}">
                <a16:creationId xmlns:a16="http://schemas.microsoft.com/office/drawing/2014/main" id="{73E046F5-79C3-4968-B266-C148FFC4CC2D}"/>
              </a:ext>
            </a:extLst>
          </p:cNvPr>
          <p:cNvSpPr>
            <a:spLocks noGrp="1"/>
          </p:cNvSpPr>
          <p:nvPr>
            <p:ph idx="1"/>
          </p:nvPr>
        </p:nvSpPr>
        <p:spPr>
          <a:xfrm>
            <a:off x="838200" y="1436914"/>
            <a:ext cx="10515600" cy="4740049"/>
          </a:xfrm>
        </p:spPr>
        <p:txBody>
          <a:bodyPr>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The project titled as “Well Health GYM Application” is a Desktop based application. This Project Is developed using C# </a:t>
            </a:r>
            <a:r>
              <a:rPr lang="en-US" sz="2400" dirty="0" err="1">
                <a:latin typeface="Times New Roman" panose="02020603050405020304" pitchFamily="18" charset="0"/>
                <a:cs typeface="Times New Roman" panose="02020603050405020304" pitchFamily="18" charset="0"/>
              </a:rPr>
              <a:t>.Net</a:t>
            </a:r>
            <a:r>
              <a:rPr lang="en-US" sz="2400" dirty="0">
                <a:latin typeface="Times New Roman" panose="02020603050405020304" pitchFamily="18" charset="0"/>
                <a:cs typeface="Times New Roman" panose="02020603050405020304" pitchFamily="18" charset="0"/>
              </a:rPr>
              <a:t> as front end and MS SQL for database in back end . This software provides facility for reporting of Member Information, Trainer Information etc. We are developing such types of the module which help to reduce the GYM work manually &amp; it helps to save the time of the user. considerable reduce the corruption in the transport department keep the GYM Data document safely.</a:t>
            </a:r>
          </a:p>
          <a:p>
            <a:pPr marL="0" indent="0" algn="just">
              <a:buNone/>
            </a:pPr>
            <a:r>
              <a:rPr lang="en-US" sz="2400" dirty="0">
                <a:latin typeface="Times New Roman" panose="02020603050405020304" pitchFamily="18" charset="0"/>
                <a:cs typeface="Times New Roman" panose="02020603050405020304" pitchFamily="18" charset="0"/>
              </a:rPr>
              <a:t>This software is developed with scalability in mind. Additional modules can be easily added when necessary. The software is developed with modular approach. All modules in the system have been tested with valid data and invalid data and everything work successfully. Thus the system has fulfilled all the objectives identified and is able to replace the existing system. The application has been tested with live data and has provided a successful result. Hence the software has proved to work efficiently</a:t>
            </a:r>
          </a:p>
          <a:p>
            <a:pPr marL="0" indent="0">
              <a:buNone/>
            </a:pPr>
            <a:endParaRPr lang="en-IN" sz="2400" dirty="0"/>
          </a:p>
        </p:txBody>
      </p:sp>
    </p:spTree>
    <p:extLst>
      <p:ext uri="{BB962C8B-B14F-4D97-AF65-F5344CB8AC3E}">
        <p14:creationId xmlns:p14="http://schemas.microsoft.com/office/powerpoint/2010/main" val="3318895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771D-5643-46E0-B391-6E92D33B200B}"/>
              </a:ext>
            </a:extLst>
          </p:cNvPr>
          <p:cNvSpPr>
            <a:spLocks noGrp="1"/>
          </p:cNvSpPr>
          <p:nvPr>
            <p:ph type="ctrTitle"/>
          </p:nvPr>
        </p:nvSpPr>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THANK YOU</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FB9D7E1-1C66-45CB-BBC9-8FD6F0FD79C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3082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A7232-C6C7-4187-915E-C476A34C902F}"/>
              </a:ext>
            </a:extLst>
          </p:cNvPr>
          <p:cNvSpPr>
            <a:spLocks noGrp="1"/>
          </p:cNvSpPr>
          <p:nvPr>
            <p:ph idx="1"/>
          </p:nvPr>
        </p:nvSpPr>
        <p:spPr>
          <a:xfrm>
            <a:off x="838200" y="665018"/>
            <a:ext cx="10515600" cy="5511945"/>
          </a:xfrm>
        </p:spPr>
        <p:txBody>
          <a:bodyPr>
            <a:normAutofit/>
          </a:bodyPr>
          <a:lstStyle/>
          <a:p>
            <a:r>
              <a:rPr lang="en-US" b="1" dirty="0">
                <a:latin typeface="Times New Roman" panose="02020603050405020304" pitchFamily="18" charset="0"/>
                <a:cs typeface="Times New Roman" panose="02020603050405020304" pitchFamily="18" charset="0"/>
              </a:rPr>
              <a:t>About project:</a:t>
            </a:r>
          </a:p>
          <a:p>
            <a:pPr marL="0" indent="0">
              <a:buNone/>
            </a:pPr>
            <a:endParaRPr lang="en-IN" b="1"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Well Health GYM Application is used to handle all the activity related to the billing in organization that uses this software. Many GYM works on very big Management and it is very hard to manage this manual work. To manage all the billing related activity, we have developed this software. To get easy manipulation in the GYM System owner should have strong network contact of Customers in daily routine. To make a successful owner needs to provide good quality of exercise to the customer. In present system GYM trainer has to do all management work manually. GYM manager keep all transactions information on papers. There is no system to check payment register and this task are very time consuming and tiresome. Keeping all these problems in mind we have developed this system helps the given organization to manage their paper work computerized and they can also retrieve report of last transaction they have completed.</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5122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39C4-DCD1-4D50-AD2C-4C0BF025246D}"/>
              </a:ext>
            </a:extLst>
          </p:cNvPr>
          <p:cNvSpPr>
            <a:spLocks noGrp="1"/>
          </p:cNvSpPr>
          <p:nvPr>
            <p:ph type="title"/>
          </p:nvPr>
        </p:nvSpPr>
        <p:spPr>
          <a:xfrm>
            <a:off x="838200" y="681036"/>
            <a:ext cx="10515600" cy="358055"/>
          </a:xfrm>
        </p:spPr>
        <p:txBody>
          <a:bodyPr>
            <a:noAutofit/>
          </a:bodyPr>
          <a:lstStyle/>
          <a:p>
            <a:r>
              <a:rPr lang="en-US" sz="4800" b="1" dirty="0">
                <a:latin typeface="Times New Roman" panose="02020603050405020304" pitchFamily="18" charset="0"/>
                <a:cs typeface="Times New Roman" panose="02020603050405020304" pitchFamily="18" charset="0"/>
              </a:rPr>
              <a:t>               </a:t>
            </a:r>
            <a:r>
              <a:rPr lang="en-US" sz="4800" b="1" dirty="0">
                <a:solidFill>
                  <a:schemeClr val="accent2">
                    <a:lumMod val="75000"/>
                  </a:schemeClr>
                </a:solidFill>
                <a:latin typeface="Times New Roman" panose="02020603050405020304" pitchFamily="18" charset="0"/>
                <a:cs typeface="Times New Roman" panose="02020603050405020304" pitchFamily="18" charset="0"/>
              </a:rPr>
              <a:t>SYSTEM DIAGRAM</a:t>
            </a:r>
            <a:br>
              <a:rPr lang="en-IN" sz="4800" dirty="0">
                <a:solidFill>
                  <a:schemeClr val="accent2">
                    <a:lumMod val="75000"/>
                  </a:schemeClr>
                </a:solidFill>
                <a:latin typeface="Times New Roman" panose="02020603050405020304" pitchFamily="18" charset="0"/>
                <a:cs typeface="Times New Roman" panose="02020603050405020304" pitchFamily="18" charset="0"/>
              </a:rPr>
            </a:br>
            <a:endParaRPr lang="en-IN" sz="4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9D680C-EAC3-49DB-82B2-ACE05694B726}"/>
              </a:ext>
            </a:extLst>
          </p:cNvPr>
          <p:cNvSpPr>
            <a:spLocks noGrp="1"/>
          </p:cNvSpPr>
          <p:nvPr>
            <p:ph idx="1"/>
          </p:nvPr>
        </p:nvSpPr>
        <p:spPr>
          <a:xfrm>
            <a:off x="838200" y="1191491"/>
            <a:ext cx="10515600" cy="4985472"/>
          </a:xfrm>
        </p:spPr>
        <p:txBody>
          <a:bodyPr/>
          <a:lstStyle/>
          <a:p>
            <a:pPr marL="0" indent="0">
              <a:buNone/>
            </a:pPr>
            <a:r>
              <a:rPr lang="pt-BR" sz="3200" b="1" dirty="0">
                <a:solidFill>
                  <a:schemeClr val="tx2">
                    <a:lumMod val="75000"/>
                  </a:schemeClr>
                </a:solidFill>
                <a:latin typeface="Times New Roman" panose="02020603050405020304" pitchFamily="18" charset="0"/>
                <a:cs typeface="Times New Roman" panose="02020603050405020304" pitchFamily="18" charset="0"/>
              </a:rPr>
              <a:t>Data Flow Diagram (DFD)</a:t>
            </a:r>
          </a:p>
          <a:p>
            <a:pPr marL="0" indent="0">
              <a:buNone/>
            </a:pPr>
            <a:r>
              <a:rPr lang="pt-BR" b="1" dirty="0">
                <a:latin typeface="Times New Roman" panose="02020603050405020304" pitchFamily="18" charset="0"/>
                <a:cs typeface="Times New Roman" panose="02020603050405020304" pitchFamily="18" charset="0"/>
              </a:rPr>
              <a:t> Zero level (Context Level Diagram):</a:t>
            </a:r>
          </a:p>
          <a:p>
            <a:pPr marL="0" indent="0">
              <a:buNone/>
            </a:pPr>
            <a:endParaRPr lang="en-IN" dirty="0"/>
          </a:p>
        </p:txBody>
      </p:sp>
      <p:pic>
        <p:nvPicPr>
          <p:cNvPr id="10" name="Picture 9">
            <a:extLst>
              <a:ext uri="{FF2B5EF4-FFF2-40B4-BE49-F238E27FC236}">
                <a16:creationId xmlns:a16="http://schemas.microsoft.com/office/drawing/2014/main" id="{5EC7AD31-F53E-46C2-8571-AB444180A5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3273" y="2795587"/>
            <a:ext cx="9157854" cy="2081213"/>
          </a:xfrm>
          <a:prstGeom prst="rect">
            <a:avLst/>
          </a:prstGeom>
          <a:noFill/>
          <a:ln>
            <a:noFill/>
          </a:ln>
        </p:spPr>
      </p:pic>
    </p:spTree>
    <p:extLst>
      <p:ext uri="{BB962C8B-B14F-4D97-AF65-F5344CB8AC3E}">
        <p14:creationId xmlns:p14="http://schemas.microsoft.com/office/powerpoint/2010/main" val="194745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9DAB-EDC5-484C-983B-F2259BAC29A3}"/>
              </a:ext>
            </a:extLst>
          </p:cNvPr>
          <p:cNvSpPr>
            <a:spLocks noGrp="1"/>
          </p:cNvSpPr>
          <p:nvPr>
            <p:ph type="title"/>
          </p:nvPr>
        </p:nvSpPr>
        <p:spPr>
          <a:xfrm>
            <a:off x="838200" y="365126"/>
            <a:ext cx="10515600" cy="535420"/>
          </a:xfrm>
        </p:spPr>
        <p:txBody>
          <a:bodyPr>
            <a:normAutofit fontScale="90000"/>
          </a:bodyPr>
          <a:lstStyle/>
          <a:p>
            <a:r>
              <a:rPr lang="en-IN" dirty="0"/>
              <a:t> </a:t>
            </a:r>
            <a:r>
              <a:rPr lang="en-IN" sz="3100" b="1" dirty="0">
                <a:latin typeface="Times New Roman" panose="02020603050405020304" pitchFamily="18" charset="0"/>
                <a:cs typeface="Times New Roman" panose="02020603050405020304" pitchFamily="18" charset="0"/>
              </a:rPr>
              <a:t>First Level Diagram:</a:t>
            </a:r>
          </a:p>
        </p:txBody>
      </p:sp>
      <p:pic>
        <p:nvPicPr>
          <p:cNvPr id="4" name="Content Placeholder 3">
            <a:extLst>
              <a:ext uri="{FF2B5EF4-FFF2-40B4-BE49-F238E27FC236}">
                <a16:creationId xmlns:a16="http://schemas.microsoft.com/office/drawing/2014/main" id="{E7A595A7-D268-4171-AD4B-1E0F8E5E3D5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9091" y="900546"/>
            <a:ext cx="10196945" cy="5999017"/>
          </a:xfrm>
          <a:prstGeom prst="rect">
            <a:avLst/>
          </a:prstGeom>
          <a:noFill/>
          <a:ln>
            <a:noFill/>
          </a:ln>
        </p:spPr>
      </p:pic>
    </p:spTree>
    <p:extLst>
      <p:ext uri="{BB962C8B-B14F-4D97-AF65-F5344CB8AC3E}">
        <p14:creationId xmlns:p14="http://schemas.microsoft.com/office/powerpoint/2010/main" val="13455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7DF5-5E12-471A-9D08-184F6FDEAF2E}"/>
              </a:ext>
            </a:extLst>
          </p:cNvPr>
          <p:cNvSpPr>
            <a:spLocks noGrp="1"/>
          </p:cNvSpPr>
          <p:nvPr>
            <p:ph type="title"/>
          </p:nvPr>
        </p:nvSpPr>
        <p:spPr>
          <a:xfrm>
            <a:off x="838200" y="365125"/>
            <a:ext cx="10515600" cy="701675"/>
          </a:xfrm>
        </p:spPr>
        <p:txBody>
          <a:bodyPr/>
          <a:lstStyle/>
          <a:p>
            <a:r>
              <a:rPr lang="en-IN" dirty="0"/>
              <a:t> </a:t>
            </a:r>
            <a:r>
              <a:rPr lang="en-IN" sz="2800" b="1" dirty="0">
                <a:latin typeface="Times New Roman" panose="02020603050405020304" pitchFamily="18" charset="0"/>
                <a:cs typeface="Times New Roman" panose="02020603050405020304" pitchFamily="18" charset="0"/>
              </a:rPr>
              <a:t>Entity Relationship Diagram (ERD)</a:t>
            </a:r>
          </a:p>
        </p:txBody>
      </p:sp>
      <p:pic>
        <p:nvPicPr>
          <p:cNvPr id="4" name="Content Placeholder 3">
            <a:extLst>
              <a:ext uri="{FF2B5EF4-FFF2-40B4-BE49-F238E27FC236}">
                <a16:creationId xmlns:a16="http://schemas.microsoft.com/office/drawing/2014/main" id="{8DE8240B-FB56-4B63-BF43-76D61976BB96}"/>
              </a:ext>
            </a:extLst>
          </p:cNvPr>
          <p:cNvPicPr>
            <a:picLocks noGrp="1" noChangeAspect="1"/>
          </p:cNvPicPr>
          <p:nvPr>
            <p:ph idx="1"/>
          </p:nvPr>
        </p:nvPicPr>
        <p:blipFill>
          <a:blip r:embed="rId2"/>
          <a:stretch>
            <a:fillRect/>
          </a:stretch>
        </p:blipFill>
        <p:spPr>
          <a:xfrm>
            <a:off x="838200" y="1335088"/>
            <a:ext cx="10515600" cy="5259387"/>
          </a:xfrm>
          <a:prstGeom prst="rect">
            <a:avLst/>
          </a:prstGeom>
        </p:spPr>
      </p:pic>
    </p:spTree>
    <p:extLst>
      <p:ext uri="{BB962C8B-B14F-4D97-AF65-F5344CB8AC3E}">
        <p14:creationId xmlns:p14="http://schemas.microsoft.com/office/powerpoint/2010/main" val="300525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B0C8-2188-4341-946A-B0A6A9B377B1}"/>
              </a:ext>
            </a:extLst>
          </p:cNvPr>
          <p:cNvSpPr>
            <a:spLocks noGrp="1"/>
          </p:cNvSpPr>
          <p:nvPr>
            <p:ph type="title"/>
          </p:nvPr>
        </p:nvSpPr>
        <p:spPr>
          <a:xfrm>
            <a:off x="838200" y="246743"/>
            <a:ext cx="10515600" cy="2438400"/>
          </a:xfrm>
        </p:spPr>
        <p:txBody>
          <a:bodyPr>
            <a:normAutofit fontScale="90000"/>
          </a:bodyPr>
          <a:lstStyle/>
          <a:p>
            <a:pPr>
              <a:lnSpc>
                <a:spcPct val="100000"/>
              </a:lnSpc>
            </a:pPr>
            <a:r>
              <a:rPr lang="en-US" sz="4000" b="1" dirty="0">
                <a:solidFill>
                  <a:schemeClr val="accent2">
                    <a:lumMod val="75000"/>
                  </a:schemeClr>
                </a:solidFill>
                <a:latin typeface="Times New Roman" panose="02020603050405020304" pitchFamily="18" charset="0"/>
                <a:cs typeface="Times New Roman" panose="02020603050405020304" pitchFamily="18" charset="0"/>
              </a:rPr>
              <a:t>                         </a:t>
            </a:r>
            <a:br>
              <a:rPr lang="en-US" sz="4000" b="1" dirty="0">
                <a:solidFill>
                  <a:schemeClr val="accent2">
                    <a:lumMod val="75000"/>
                  </a:schemeClr>
                </a:solidFill>
                <a:latin typeface="Times New Roman" panose="02020603050405020304" pitchFamily="18" charset="0"/>
                <a:cs typeface="Times New Roman" panose="02020603050405020304" pitchFamily="18" charset="0"/>
              </a:rPr>
            </a:br>
            <a:br>
              <a:rPr lang="en-US" sz="4000" b="1" dirty="0">
                <a:solidFill>
                  <a:schemeClr val="accent2">
                    <a:lumMod val="75000"/>
                  </a:schemeClr>
                </a:solidFill>
                <a:latin typeface="Times New Roman" panose="02020603050405020304" pitchFamily="18" charset="0"/>
                <a:cs typeface="Times New Roman" panose="02020603050405020304" pitchFamily="18" charset="0"/>
              </a:rPr>
            </a:br>
            <a:r>
              <a:rPr lang="en-US" sz="4000" b="1" dirty="0">
                <a:solidFill>
                  <a:schemeClr val="accent2">
                    <a:lumMod val="75000"/>
                  </a:schemeClr>
                </a:solidFill>
                <a:latin typeface="Times New Roman" panose="02020603050405020304" pitchFamily="18" charset="0"/>
                <a:cs typeface="Times New Roman" panose="02020603050405020304" pitchFamily="18" charset="0"/>
              </a:rPr>
              <a:t>                       DATABASE DESIGN</a:t>
            </a:r>
            <a:br>
              <a:rPr lang="en-US" sz="4000" b="1" dirty="0">
                <a:solidFill>
                  <a:schemeClr val="accent2">
                    <a:lumMod val="75000"/>
                  </a:schemeClr>
                </a:solidFill>
                <a:latin typeface="Times New Roman" panose="02020603050405020304" pitchFamily="18" charset="0"/>
                <a:cs typeface="Times New Roman" panose="02020603050405020304" pitchFamily="18" charset="0"/>
              </a:rPr>
            </a:br>
            <a:br>
              <a:rPr lang="en-US" sz="4000" b="1" dirty="0">
                <a:solidFill>
                  <a:schemeClr val="accent2">
                    <a:lumMod val="75000"/>
                  </a:schemeClr>
                </a:solidFill>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Table Name:- </a:t>
            </a:r>
            <a:r>
              <a:rPr lang="en-US" sz="2700" dirty="0">
                <a:latin typeface="Times New Roman" panose="02020603050405020304" pitchFamily="18" charset="0"/>
                <a:cs typeface="Times New Roman" panose="02020603050405020304" pitchFamily="18" charset="0"/>
              </a:rPr>
              <a:t>login</a:t>
            </a:r>
            <a:br>
              <a:rPr lang="en-IN" sz="27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Description:- </a:t>
            </a:r>
            <a:r>
              <a:rPr lang="en-US" sz="2700" dirty="0">
                <a:latin typeface="Times New Roman" panose="02020603050405020304" pitchFamily="18" charset="0"/>
                <a:cs typeface="Times New Roman" panose="02020603050405020304" pitchFamily="18" charset="0"/>
              </a:rPr>
              <a:t>It Store Login Information.</a:t>
            </a:r>
            <a:br>
              <a:rPr lang="en-IN" sz="27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Primary key:- </a:t>
            </a:r>
            <a:r>
              <a:rPr lang="en-US" sz="2700" dirty="0">
                <a:latin typeface="Times New Roman" panose="02020603050405020304" pitchFamily="18" charset="0"/>
                <a:cs typeface="Times New Roman" panose="02020603050405020304" pitchFamily="18" charset="0"/>
              </a:rPr>
              <a:t>No</a:t>
            </a:r>
            <a:br>
              <a:rPr lang="en-IN" sz="2700" dirty="0">
                <a:latin typeface="Times New Roman" panose="02020603050405020304" pitchFamily="18" charset="0"/>
                <a:cs typeface="Times New Roman" panose="02020603050405020304" pitchFamily="18" charset="0"/>
              </a:rPr>
            </a:br>
            <a:br>
              <a:rPr lang="en-IN" dirty="0"/>
            </a:br>
            <a:endParaRPr lang="en-IN" dirty="0"/>
          </a:p>
        </p:txBody>
      </p:sp>
      <p:pic>
        <p:nvPicPr>
          <p:cNvPr id="4" name="Content Placeholder 3">
            <a:extLst>
              <a:ext uri="{FF2B5EF4-FFF2-40B4-BE49-F238E27FC236}">
                <a16:creationId xmlns:a16="http://schemas.microsoft.com/office/drawing/2014/main" id="{C4510320-373F-42BA-ACB9-35FC2B4474FA}"/>
              </a:ext>
            </a:extLst>
          </p:cNvPr>
          <p:cNvPicPr>
            <a:picLocks noGrp="1" noChangeAspect="1"/>
          </p:cNvPicPr>
          <p:nvPr>
            <p:ph idx="1"/>
          </p:nvPr>
        </p:nvPicPr>
        <p:blipFill>
          <a:blip r:embed="rId2"/>
          <a:stretch>
            <a:fillRect/>
          </a:stretch>
        </p:blipFill>
        <p:spPr>
          <a:xfrm>
            <a:off x="1204686" y="3077029"/>
            <a:ext cx="10043885" cy="1901371"/>
          </a:xfrm>
          <a:prstGeom prst="rect">
            <a:avLst/>
          </a:prstGeom>
        </p:spPr>
      </p:pic>
    </p:spTree>
    <p:extLst>
      <p:ext uri="{BB962C8B-B14F-4D97-AF65-F5344CB8AC3E}">
        <p14:creationId xmlns:p14="http://schemas.microsoft.com/office/powerpoint/2010/main" val="5082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A6A5-F774-43DE-869B-EF2809D595C9}"/>
              </a:ext>
            </a:extLst>
          </p:cNvPr>
          <p:cNvSpPr>
            <a:spLocks noGrp="1"/>
          </p:cNvSpPr>
          <p:nvPr>
            <p:ph type="title"/>
          </p:nvPr>
        </p:nvSpPr>
        <p:spPr/>
        <p:txBody>
          <a:bodyPr>
            <a:normAutofit fontScale="90000"/>
          </a:bodyPr>
          <a:lstStyle/>
          <a:p>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Table Name:- </a:t>
            </a:r>
            <a:r>
              <a:rPr lang="en-US" sz="2700" dirty="0" err="1">
                <a:latin typeface="Times New Roman" panose="02020603050405020304" pitchFamily="18" charset="0"/>
                <a:cs typeface="Times New Roman" panose="02020603050405020304" pitchFamily="18" charset="0"/>
              </a:rPr>
              <a:t>Employee_Details</a:t>
            </a:r>
            <a:br>
              <a:rPr lang="en-IN" sz="27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Description:- </a:t>
            </a:r>
            <a:r>
              <a:rPr lang="en-US" sz="2700" dirty="0">
                <a:latin typeface="Times New Roman" panose="02020603050405020304" pitchFamily="18" charset="0"/>
                <a:cs typeface="Times New Roman" panose="02020603050405020304" pitchFamily="18" charset="0"/>
              </a:rPr>
              <a:t>It Store Employee Details.</a:t>
            </a:r>
            <a:br>
              <a:rPr lang="en-IN" sz="27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Primary key</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Emp_ID</a:t>
            </a:r>
            <a:br>
              <a:rPr lang="en-IN" dirty="0"/>
            </a:br>
            <a:r>
              <a:rPr lang="en-US" dirty="0"/>
              <a:t> </a:t>
            </a:r>
            <a:br>
              <a:rPr lang="en-IN" dirty="0"/>
            </a:br>
            <a:endParaRPr lang="en-IN" dirty="0"/>
          </a:p>
        </p:txBody>
      </p:sp>
      <p:pic>
        <p:nvPicPr>
          <p:cNvPr id="6" name="Content Placeholder 5">
            <a:extLst>
              <a:ext uri="{FF2B5EF4-FFF2-40B4-BE49-F238E27FC236}">
                <a16:creationId xmlns:a16="http://schemas.microsoft.com/office/drawing/2014/main" id="{8B73465D-84F8-41E4-8759-B668C9AFC89E}"/>
              </a:ext>
            </a:extLst>
          </p:cNvPr>
          <p:cNvPicPr>
            <a:picLocks noGrp="1" noChangeAspect="1"/>
          </p:cNvPicPr>
          <p:nvPr>
            <p:ph idx="1"/>
          </p:nvPr>
        </p:nvPicPr>
        <p:blipFill>
          <a:blip r:embed="rId2"/>
          <a:stretch>
            <a:fillRect/>
          </a:stretch>
        </p:blipFill>
        <p:spPr>
          <a:xfrm>
            <a:off x="838200" y="1901371"/>
            <a:ext cx="11049000" cy="4151086"/>
          </a:xfrm>
          <a:prstGeom prst="rect">
            <a:avLst/>
          </a:prstGeom>
        </p:spPr>
      </p:pic>
    </p:spTree>
    <p:extLst>
      <p:ext uri="{BB962C8B-B14F-4D97-AF65-F5344CB8AC3E}">
        <p14:creationId xmlns:p14="http://schemas.microsoft.com/office/powerpoint/2010/main" val="184927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1950-B033-4079-8171-8B7B8A8BF58B}"/>
              </a:ext>
            </a:extLst>
          </p:cNvPr>
          <p:cNvSpPr>
            <a:spLocks noGrp="1"/>
          </p:cNvSpPr>
          <p:nvPr>
            <p:ph type="title"/>
          </p:nvPr>
        </p:nvSpPr>
        <p:spPr/>
        <p:txBody>
          <a:bodyPr>
            <a:normAutofit fontScale="90000"/>
          </a:bodyPr>
          <a:lstStyle/>
          <a:p>
            <a:pPr>
              <a:lnSpc>
                <a:spcPct val="100000"/>
              </a:lnSpc>
            </a:pP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Table Name:- </a:t>
            </a:r>
            <a:r>
              <a:rPr lang="en-US" sz="3100" dirty="0" err="1">
                <a:latin typeface="Times New Roman" panose="02020603050405020304" pitchFamily="18" charset="0"/>
                <a:cs typeface="Times New Roman" panose="02020603050405020304" pitchFamily="18" charset="0"/>
              </a:rPr>
              <a:t>Member_Details</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t>
            </a:r>
            <a:r>
              <a:rPr lang="en-US" sz="3100" b="1" dirty="0">
                <a:latin typeface="Times New Roman" panose="02020603050405020304" pitchFamily="18" charset="0"/>
                <a:cs typeface="Times New Roman" panose="02020603050405020304" pitchFamily="18" charset="0"/>
              </a:rPr>
              <a:t>Description:</a:t>
            </a:r>
            <a:r>
              <a:rPr lang="en-US" sz="3100" dirty="0">
                <a:latin typeface="Times New Roman" panose="02020603050405020304" pitchFamily="18" charset="0"/>
                <a:cs typeface="Times New Roman" panose="02020603050405020304" pitchFamily="18" charset="0"/>
              </a:rPr>
              <a:t>-To Store Member Details.</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 </a:t>
            </a:r>
            <a:br>
              <a:rPr lang="en-US" sz="3100" b="1" dirty="0">
                <a:latin typeface="Times New Roman" panose="02020603050405020304" pitchFamily="18" charset="0"/>
                <a:cs typeface="Times New Roman" panose="02020603050405020304" pitchFamily="18" charset="0"/>
              </a:rPr>
            </a:br>
            <a:br>
              <a:rPr lang="en-US" sz="3100" b="1" dirty="0">
                <a:latin typeface="Times New Roman" panose="02020603050405020304" pitchFamily="18" charset="0"/>
                <a:cs typeface="Times New Roman" panose="02020603050405020304" pitchFamily="18" charset="0"/>
              </a:rPr>
            </a:br>
            <a:endParaRPr lang="en-IN" sz="31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5AB8979-911F-4535-8371-D1CF8763144B}"/>
              </a:ext>
            </a:extLst>
          </p:cNvPr>
          <p:cNvPicPr>
            <a:picLocks noGrp="1" noChangeAspect="1"/>
          </p:cNvPicPr>
          <p:nvPr>
            <p:ph idx="1"/>
          </p:nvPr>
        </p:nvPicPr>
        <p:blipFill>
          <a:blip r:embed="rId2"/>
          <a:stretch>
            <a:fillRect/>
          </a:stretch>
        </p:blipFill>
        <p:spPr>
          <a:xfrm>
            <a:off x="1393371" y="1480457"/>
            <a:ext cx="9739085" cy="4789714"/>
          </a:xfrm>
          <a:prstGeom prst="rect">
            <a:avLst/>
          </a:prstGeom>
        </p:spPr>
      </p:pic>
    </p:spTree>
    <p:extLst>
      <p:ext uri="{BB962C8B-B14F-4D97-AF65-F5344CB8AC3E}">
        <p14:creationId xmlns:p14="http://schemas.microsoft.com/office/powerpoint/2010/main" val="3367263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807</Words>
  <Application>Microsoft Office PowerPoint</Application>
  <PresentationFormat>Widescreen</PresentationFormat>
  <Paragraphs>50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Yashwantrao Chavan College Of Science Karad</vt:lpstr>
      <vt:lpstr>            Introduction To System</vt:lpstr>
      <vt:lpstr>PowerPoint Presentation</vt:lpstr>
      <vt:lpstr>               SYSTEM DIAGRAM </vt:lpstr>
      <vt:lpstr> First Level Diagram:</vt:lpstr>
      <vt:lpstr> Entity Relationship Diagram (ERD)</vt:lpstr>
      <vt:lpstr>                                                  DATABASE DESIGN  Table Name:- login Description:- It Store Login Information. Primary key:- No  </vt:lpstr>
      <vt:lpstr>   Table Name:- Employee_Details Description:- It Store Employee Details. Primary key:- Emp_ID   </vt:lpstr>
      <vt:lpstr>  Table Name:- Member_Details  Description:-To Store Member Details.    </vt:lpstr>
      <vt:lpstr>Table Name:- Payment_Details  Description:-It Stores Payment Details </vt:lpstr>
      <vt:lpstr>Table Name:- Package_Details Description:-To Store Package Details. </vt:lpstr>
      <vt:lpstr>Table Name:- Trainer_Details  Description:-To Stores Trainer Details </vt:lpstr>
      <vt:lpstr>            INPUT/OUTPUT DESIGN Loading Login Page</vt:lpstr>
      <vt:lpstr>Home Page -</vt:lpstr>
      <vt:lpstr>Member Page -</vt:lpstr>
      <vt:lpstr>Member List Page-</vt:lpstr>
      <vt:lpstr>Payment Page-</vt:lpstr>
      <vt:lpstr>             SYSTEM REQUIREMENTS </vt:lpstr>
      <vt:lpstr>                SCREENS AND REPORTS </vt:lpstr>
      <vt:lpstr>PowerPoint Presentation</vt:lpstr>
      <vt:lpstr>              FUTURE ENHANCEMENT </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Yashwantrao Chavan College Of Science Karad</dc:title>
  <dc:creator>Hp</dc:creator>
  <cp:lastModifiedBy>Hp</cp:lastModifiedBy>
  <cp:revision>9</cp:revision>
  <dcterms:created xsi:type="dcterms:W3CDTF">2024-03-12T00:01:50Z</dcterms:created>
  <dcterms:modified xsi:type="dcterms:W3CDTF">2024-03-13T05:36:55Z</dcterms:modified>
</cp:coreProperties>
</file>