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5" r:id="rId3"/>
    <p:sldId id="266" r:id="rId4"/>
    <p:sldId id="259" r:id="rId5"/>
    <p:sldId id="260" r:id="rId6"/>
    <p:sldId id="262" r:id="rId7"/>
    <p:sldId id="278" r:id="rId8"/>
    <p:sldId id="267" r:id="rId9"/>
    <p:sldId id="280" r:id="rId10"/>
    <p:sldId id="268" r:id="rId11"/>
    <p:sldId id="269" r:id="rId12"/>
    <p:sldId id="270" r:id="rId13"/>
    <p:sldId id="271" r:id="rId14"/>
    <p:sldId id="272" r:id="rId15"/>
    <p:sldId id="279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54B"/>
    <a:srgbClr val="019EAF"/>
    <a:srgbClr val="7ACACB"/>
    <a:srgbClr val="BAE0DE"/>
    <a:srgbClr val="DAEFE8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720"/>
      </p:cViewPr>
      <p:guideLst>
        <p:guide orient="horz" pos="216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3B4F1-3862-2549-8B28-7ADBF891BC5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54BBF352-647B-E24D-9A57-2B3D0632FDEF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April 17</a:t>
          </a:r>
        </a:p>
      </dgm:t>
    </dgm:pt>
    <dgm:pt modelId="{E6E9742F-CF63-3F49-BAAA-C57B59E72B88}" type="parTrans" cxnId="{8FFF31CC-5089-B04C-8AF6-EF9A04F0792D}">
      <dgm:prSet/>
      <dgm:spPr/>
      <dgm:t>
        <a:bodyPr/>
        <a:lstStyle/>
        <a:p>
          <a:endParaRPr lang="en-US"/>
        </a:p>
      </dgm:t>
    </dgm:pt>
    <dgm:pt modelId="{33C61D7C-9373-334B-967A-493529A0DFE5}" type="sibTrans" cxnId="{8FFF31CC-5089-B04C-8AF6-EF9A04F0792D}">
      <dgm:prSet/>
      <dgm:spPr/>
      <dgm:t>
        <a:bodyPr/>
        <a:lstStyle/>
        <a:p>
          <a:endParaRPr lang="en-US"/>
        </a:p>
      </dgm:t>
    </dgm:pt>
    <dgm:pt modelId="{C00277F8-935A-784A-8E0B-D957F63C9685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10</a:t>
          </a:r>
        </a:p>
      </dgm:t>
    </dgm:pt>
    <dgm:pt modelId="{852F3BE8-829B-EA43-B3EB-02A947EA600E}" type="parTrans" cxnId="{E08EB980-5EEA-E04F-8E70-2EEB8F0CBB69}">
      <dgm:prSet/>
      <dgm:spPr/>
      <dgm:t>
        <a:bodyPr/>
        <a:lstStyle/>
        <a:p>
          <a:endParaRPr lang="en-US"/>
        </a:p>
      </dgm:t>
    </dgm:pt>
    <dgm:pt modelId="{7038DDAB-BD3C-9C4D-83F6-0F760056AD01}" type="sibTrans" cxnId="{E08EB980-5EEA-E04F-8E70-2EEB8F0CBB69}">
      <dgm:prSet/>
      <dgm:spPr/>
      <dgm:t>
        <a:bodyPr/>
        <a:lstStyle/>
        <a:p>
          <a:endParaRPr lang="en-US"/>
        </a:p>
      </dgm:t>
    </dgm:pt>
    <dgm:pt modelId="{F708D847-9077-A04C-A3F6-2C10FEBF1873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20</a:t>
          </a:r>
        </a:p>
      </dgm:t>
    </dgm:pt>
    <dgm:pt modelId="{6647121B-DDA6-0B41-91EF-2E71728FAEBF}" type="parTrans" cxnId="{1DAAB400-FE81-FF4C-8D08-3A0558F4F253}">
      <dgm:prSet/>
      <dgm:spPr/>
      <dgm:t>
        <a:bodyPr/>
        <a:lstStyle/>
        <a:p>
          <a:endParaRPr lang="en-US"/>
        </a:p>
      </dgm:t>
    </dgm:pt>
    <dgm:pt modelId="{958549E8-C7EF-B446-9D15-CE962808D62C}" type="sibTrans" cxnId="{1DAAB400-FE81-FF4C-8D08-3A0558F4F253}">
      <dgm:prSet/>
      <dgm:spPr/>
      <dgm:t>
        <a:bodyPr/>
        <a:lstStyle/>
        <a:p>
          <a:endParaRPr lang="en-US"/>
        </a:p>
      </dgm:t>
    </dgm:pt>
    <dgm:pt modelId="{A16CB58E-7150-214F-8A3E-C2F11AEDBB4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22</a:t>
          </a:r>
        </a:p>
      </dgm:t>
    </dgm:pt>
    <dgm:pt modelId="{A38392AF-F556-E148-A459-D64F36E9809E}" type="parTrans" cxnId="{B89F80FD-E268-EA4F-92C6-97082C0B4A6F}">
      <dgm:prSet/>
      <dgm:spPr/>
      <dgm:t>
        <a:bodyPr/>
        <a:lstStyle/>
        <a:p>
          <a:endParaRPr lang="en-US"/>
        </a:p>
      </dgm:t>
    </dgm:pt>
    <dgm:pt modelId="{D7477170-634D-9346-ADD0-290200AC5815}" type="sibTrans" cxnId="{B89F80FD-E268-EA4F-92C6-97082C0B4A6F}">
      <dgm:prSet/>
      <dgm:spPr/>
      <dgm:t>
        <a:bodyPr/>
        <a:lstStyle/>
        <a:p>
          <a:endParaRPr lang="en-US"/>
        </a:p>
      </dgm:t>
    </dgm:pt>
    <dgm:pt modelId="{7B6494DC-F124-2C4A-87E9-78DF8E5D430D}" type="pres">
      <dgm:prSet presAssocID="{CAA3B4F1-3862-2549-8B28-7ADBF891BC59}" presName="Name0" presStyleCnt="0">
        <dgm:presLayoutVars>
          <dgm:dir/>
          <dgm:animLvl val="lvl"/>
          <dgm:resizeHandles val="exact"/>
        </dgm:presLayoutVars>
      </dgm:prSet>
      <dgm:spPr/>
    </dgm:pt>
    <dgm:pt modelId="{76A1A667-BEBB-4947-B669-23911775396B}" type="pres">
      <dgm:prSet presAssocID="{C00277F8-935A-784A-8E0B-D957F63C968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7EF77E-D549-5D48-808D-55C096AE19BF}" type="pres">
      <dgm:prSet presAssocID="{7038DDAB-BD3C-9C4D-83F6-0F760056AD01}" presName="parTxOnlySpace" presStyleCnt="0"/>
      <dgm:spPr/>
    </dgm:pt>
    <dgm:pt modelId="{4045ECF8-CF6D-BA40-B3CA-E2808320F901}" type="pres">
      <dgm:prSet presAssocID="{54BBF352-647B-E24D-9A57-2B3D0632FDE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5A0CE8-6202-334A-850B-F9FE022D900A}" type="pres">
      <dgm:prSet presAssocID="{33C61D7C-9373-334B-967A-493529A0DFE5}" presName="parTxOnlySpace" presStyleCnt="0"/>
      <dgm:spPr/>
    </dgm:pt>
    <dgm:pt modelId="{CE916A12-1810-864C-84E6-A6D244AF1DD2}" type="pres">
      <dgm:prSet presAssocID="{F708D847-9077-A04C-A3F6-2C10FEBF187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86625BB-7639-0C46-A840-727EE141D2DF}" type="pres">
      <dgm:prSet presAssocID="{958549E8-C7EF-B446-9D15-CE962808D62C}" presName="parTxOnlySpace" presStyleCnt="0"/>
      <dgm:spPr/>
    </dgm:pt>
    <dgm:pt modelId="{BC47CCA9-294C-454D-8F05-D280552ABF2D}" type="pres">
      <dgm:prSet presAssocID="{A16CB58E-7150-214F-8A3E-C2F11AEDBB4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AAB400-FE81-FF4C-8D08-3A0558F4F253}" srcId="{CAA3B4F1-3862-2549-8B28-7ADBF891BC59}" destId="{F708D847-9077-A04C-A3F6-2C10FEBF1873}" srcOrd="2" destOrd="0" parTransId="{6647121B-DDA6-0B41-91EF-2E71728FAEBF}" sibTransId="{958549E8-C7EF-B446-9D15-CE962808D62C}"/>
    <dgm:cxn modelId="{12F22654-42EA-EF49-B8C5-1CE58F467E06}" type="presOf" srcId="{A16CB58E-7150-214F-8A3E-C2F11AEDBB4D}" destId="{BC47CCA9-294C-454D-8F05-D280552ABF2D}" srcOrd="0" destOrd="0" presId="urn:microsoft.com/office/officeart/2005/8/layout/chevron1"/>
    <dgm:cxn modelId="{E08EB980-5EEA-E04F-8E70-2EEB8F0CBB69}" srcId="{CAA3B4F1-3862-2549-8B28-7ADBF891BC59}" destId="{C00277F8-935A-784A-8E0B-D957F63C9685}" srcOrd="0" destOrd="0" parTransId="{852F3BE8-829B-EA43-B3EB-02A947EA600E}" sibTransId="{7038DDAB-BD3C-9C4D-83F6-0F760056AD01}"/>
    <dgm:cxn modelId="{8D75FE82-5CE5-AB4B-AD81-7523C11245CC}" type="presOf" srcId="{F708D847-9077-A04C-A3F6-2C10FEBF1873}" destId="{CE916A12-1810-864C-84E6-A6D244AF1DD2}" srcOrd="0" destOrd="0" presId="urn:microsoft.com/office/officeart/2005/8/layout/chevron1"/>
    <dgm:cxn modelId="{73A54FA0-8A46-C24C-A2B0-2379C10709A4}" type="presOf" srcId="{C00277F8-935A-784A-8E0B-D957F63C9685}" destId="{76A1A667-BEBB-4947-B669-23911775396B}" srcOrd="0" destOrd="0" presId="urn:microsoft.com/office/officeart/2005/8/layout/chevron1"/>
    <dgm:cxn modelId="{3A16C7C3-AEDB-B84E-A7A2-28BB5B199E18}" type="presOf" srcId="{CAA3B4F1-3862-2549-8B28-7ADBF891BC59}" destId="{7B6494DC-F124-2C4A-87E9-78DF8E5D430D}" srcOrd="0" destOrd="0" presId="urn:microsoft.com/office/officeart/2005/8/layout/chevron1"/>
    <dgm:cxn modelId="{8FFF31CC-5089-B04C-8AF6-EF9A04F0792D}" srcId="{CAA3B4F1-3862-2549-8B28-7ADBF891BC59}" destId="{54BBF352-647B-E24D-9A57-2B3D0632FDEF}" srcOrd="1" destOrd="0" parTransId="{E6E9742F-CF63-3F49-BAAA-C57B59E72B88}" sibTransId="{33C61D7C-9373-334B-967A-493529A0DFE5}"/>
    <dgm:cxn modelId="{12C8D1F0-4E41-5F46-88D3-649D75D179CB}" type="presOf" srcId="{54BBF352-647B-E24D-9A57-2B3D0632FDEF}" destId="{4045ECF8-CF6D-BA40-B3CA-E2808320F901}" srcOrd="0" destOrd="0" presId="urn:microsoft.com/office/officeart/2005/8/layout/chevron1"/>
    <dgm:cxn modelId="{B89F80FD-E268-EA4F-92C6-97082C0B4A6F}" srcId="{CAA3B4F1-3862-2549-8B28-7ADBF891BC59}" destId="{A16CB58E-7150-214F-8A3E-C2F11AEDBB4D}" srcOrd="3" destOrd="0" parTransId="{A38392AF-F556-E148-A459-D64F36E9809E}" sibTransId="{D7477170-634D-9346-ADD0-290200AC5815}"/>
    <dgm:cxn modelId="{A52EF0FB-A8EA-C246-BD72-B98CB3210A5B}" type="presParOf" srcId="{7B6494DC-F124-2C4A-87E9-78DF8E5D430D}" destId="{76A1A667-BEBB-4947-B669-23911775396B}" srcOrd="0" destOrd="0" presId="urn:microsoft.com/office/officeart/2005/8/layout/chevron1"/>
    <dgm:cxn modelId="{82FC6337-D2E9-5D4A-8D12-7A93CAC9BA99}" type="presParOf" srcId="{7B6494DC-F124-2C4A-87E9-78DF8E5D430D}" destId="{EC7EF77E-D549-5D48-808D-55C096AE19BF}" srcOrd="1" destOrd="0" presId="urn:microsoft.com/office/officeart/2005/8/layout/chevron1"/>
    <dgm:cxn modelId="{FB37AEC2-975C-5544-8D82-3E543439311B}" type="presParOf" srcId="{7B6494DC-F124-2C4A-87E9-78DF8E5D430D}" destId="{4045ECF8-CF6D-BA40-B3CA-E2808320F901}" srcOrd="2" destOrd="0" presId="urn:microsoft.com/office/officeart/2005/8/layout/chevron1"/>
    <dgm:cxn modelId="{76FF697C-75DE-BD48-95BD-CB6161C4DDDC}" type="presParOf" srcId="{7B6494DC-F124-2C4A-87E9-78DF8E5D430D}" destId="{6B5A0CE8-6202-334A-850B-F9FE022D900A}" srcOrd="3" destOrd="0" presId="urn:microsoft.com/office/officeart/2005/8/layout/chevron1"/>
    <dgm:cxn modelId="{BA1D74E8-0159-CC4A-8AD8-65DBCC9FE859}" type="presParOf" srcId="{7B6494DC-F124-2C4A-87E9-78DF8E5D430D}" destId="{CE916A12-1810-864C-84E6-A6D244AF1DD2}" srcOrd="4" destOrd="0" presId="urn:microsoft.com/office/officeart/2005/8/layout/chevron1"/>
    <dgm:cxn modelId="{70757071-AF60-E643-A9A2-52E5585A9337}" type="presParOf" srcId="{7B6494DC-F124-2C4A-87E9-78DF8E5D430D}" destId="{D86625BB-7639-0C46-A840-727EE141D2DF}" srcOrd="5" destOrd="0" presId="urn:microsoft.com/office/officeart/2005/8/layout/chevron1"/>
    <dgm:cxn modelId="{296D23F6-FD00-FE44-926F-FEF4248C0C00}" type="presParOf" srcId="{7B6494DC-F124-2C4A-87E9-78DF8E5D430D}" destId="{BC47CCA9-294C-454D-8F05-D280552ABF2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1A667-BEBB-4947-B669-23911775396B}">
      <dsp:nvSpPr>
        <dsp:cNvPr id="0" name=""/>
        <dsp:cNvSpPr/>
      </dsp:nvSpPr>
      <dsp:spPr>
        <a:xfrm>
          <a:off x="3987" y="324905"/>
          <a:ext cx="2321172" cy="928468"/>
        </a:xfrm>
        <a:prstGeom prst="chevron">
          <a:avLst/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10</a:t>
          </a:r>
        </a:p>
      </dsp:txBody>
      <dsp:txXfrm>
        <a:off x="468221" y="324905"/>
        <a:ext cx="1392704" cy="928468"/>
      </dsp:txXfrm>
    </dsp:sp>
    <dsp:sp modelId="{4045ECF8-CF6D-BA40-B3CA-E2808320F901}">
      <dsp:nvSpPr>
        <dsp:cNvPr id="0" name=""/>
        <dsp:cNvSpPr/>
      </dsp:nvSpPr>
      <dsp:spPr>
        <a:xfrm>
          <a:off x="2093042" y="324905"/>
          <a:ext cx="2321172" cy="92846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April 17</a:t>
          </a:r>
        </a:p>
      </dsp:txBody>
      <dsp:txXfrm>
        <a:off x="2557276" y="324905"/>
        <a:ext cx="1392704" cy="928468"/>
      </dsp:txXfrm>
    </dsp:sp>
    <dsp:sp modelId="{CE916A12-1810-864C-84E6-A6D244AF1DD2}">
      <dsp:nvSpPr>
        <dsp:cNvPr id="0" name=""/>
        <dsp:cNvSpPr/>
      </dsp:nvSpPr>
      <dsp:spPr>
        <a:xfrm>
          <a:off x="4182097" y="324905"/>
          <a:ext cx="2321172" cy="928468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20</a:t>
          </a:r>
        </a:p>
      </dsp:txBody>
      <dsp:txXfrm>
        <a:off x="4646331" y="324905"/>
        <a:ext cx="1392704" cy="928468"/>
      </dsp:txXfrm>
    </dsp:sp>
    <dsp:sp modelId="{BC47CCA9-294C-454D-8F05-D280552ABF2D}">
      <dsp:nvSpPr>
        <dsp:cNvPr id="0" name=""/>
        <dsp:cNvSpPr/>
      </dsp:nvSpPr>
      <dsp:spPr>
        <a:xfrm>
          <a:off x="6271152" y="324905"/>
          <a:ext cx="2321172" cy="928468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April</a:t>
          </a:r>
          <a:r>
            <a:rPr lang="en-US" sz="3100" kern="1200" dirty="0"/>
            <a:t> </a:t>
          </a:r>
          <a:r>
            <a:rPr lang="en-US" sz="2000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22</a:t>
          </a:r>
        </a:p>
      </dsp:txBody>
      <dsp:txXfrm>
        <a:off x="6735386" y="324905"/>
        <a:ext cx="1392704" cy="928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2019/4/15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This domain includes entities that represent the following attributes: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a. People - Actors, Directors</a:t>
            </a:r>
            <a:endParaRPr lang="zh-CN" altLang="en-US"/>
          </a:p>
          <a:p>
            <a:r>
              <a:rPr lang="zh-CN" altLang="en-US">
                <a:sym typeface="+mn-ea"/>
              </a:rPr>
              <a:t>      b. Places - Company/Production house Address</a:t>
            </a:r>
            <a:endParaRPr lang="zh-CN" altLang="en-US"/>
          </a:p>
          <a:p>
            <a:r>
              <a:rPr lang="zh-CN" altLang="en-US">
                <a:sym typeface="+mn-ea"/>
              </a:rPr>
              <a:t>      c. Things - Movies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This domain includes entities that represent the following attributes: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a. People - Actors, Directors</a:t>
            </a:r>
            <a:endParaRPr lang="zh-CN" altLang="en-US"/>
          </a:p>
          <a:p>
            <a:r>
              <a:rPr lang="zh-CN" altLang="en-US">
                <a:sym typeface="+mn-ea"/>
              </a:rPr>
              <a:t>      b. Places - Company/Production house Address</a:t>
            </a:r>
            <a:endParaRPr lang="zh-CN" altLang="en-US"/>
          </a:p>
          <a:p>
            <a:r>
              <a:rPr lang="zh-CN" altLang="en-US">
                <a:sym typeface="+mn-ea"/>
              </a:rPr>
              <a:t>      c. Things - Movies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2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09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26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18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51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7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0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2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56" r:id="rId17"/>
    <p:sldLayoutId id="2147483658" r:id="rId18"/>
    <p:sldLayoutId id="214748365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eveloper.twitter.com/content/developer-twitter/en.html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developers.themoviedb.org/3/getting-started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yt/dev/api-resources/" TargetMode="External"/><Relationship Id="rId4" Type="http://schemas.openxmlformats.org/officeDocument/2006/relationships/hyperlink" Target="https://www.instagram.com/developer/" TargetMode="Externa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moviedb.org/" TargetMode="External"/><Relationship Id="rId3" Type="http://schemas.openxmlformats.org/officeDocument/2006/relationships/hyperlink" Target="https://developer.twitter.com/content/developer-twitter/en.html" TargetMode="External"/><Relationship Id="rId7" Type="http://schemas.openxmlformats.org/officeDocument/2006/relationships/hyperlink" Target="https://movielens.org/" TargetMode="External"/><Relationship Id="rId2" Type="http://schemas.openxmlformats.org/officeDocument/2006/relationships/hyperlink" Target="https://developers.themoviedb.org/3/getting-started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db.com/" TargetMode="External"/><Relationship Id="rId11" Type="http://schemas.openxmlformats.org/officeDocument/2006/relationships/hyperlink" Target="https://docs.python.org/3.7/library/sqlite3.html" TargetMode="External"/><Relationship Id="rId5" Type="http://schemas.openxmlformats.org/officeDocument/2006/relationships/hyperlink" Target="http://www.mysql.com/" TargetMode="External"/><Relationship Id="rId10" Type="http://schemas.openxmlformats.org/officeDocument/2006/relationships/hyperlink" Target="https://www.instagram.com/developer/" TargetMode="External"/><Relationship Id="rId4" Type="http://schemas.openxmlformats.org/officeDocument/2006/relationships/hyperlink" Target="https://www.kaggle.com/tmdb/tmdb-movie-metadata" TargetMode="External"/><Relationship Id="rId9" Type="http://schemas.openxmlformats.org/officeDocument/2006/relationships/hyperlink" Target="https://de.wikipedia.org/wiki/The_Movie_Databas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2540"/>
            <a:ext cx="12197715" cy="686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8655" y="2470785"/>
            <a:ext cx="57772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	</a:t>
            </a:r>
            <a:r>
              <a:rPr lang="en-US" altLang="zh-CN" sz="3600" b="1" dirty="0">
                <a:latin typeface="Times New Roman" panose="02020603050405020304" charset="0"/>
                <a:cs typeface="Times New Roman" panose="02020603050405020304" charset="0"/>
              </a:rPr>
              <a:t>Social Data News Site</a:t>
            </a:r>
          </a:p>
          <a:p>
            <a:pPr algn="r"/>
            <a:r>
              <a:rPr lang="en-US" altLang="zh-CN" sz="3600" b="1" dirty="0">
                <a:latin typeface="Times New Roman" panose="02020603050405020304" charset="0"/>
                <a:cs typeface="Times New Roman" panose="02020603050405020304" charset="0"/>
              </a:rPr>
              <a:t> 	About Movies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13140" y="4186555"/>
            <a:ext cx="2813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Anisha Ganguly</a:t>
            </a:r>
          </a:p>
          <a:p>
            <a:pPr algn="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Fan Ji</a:t>
            </a:r>
          </a:p>
          <a:p>
            <a:pPr algn="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Shashank Vaidya</a:t>
            </a:r>
          </a:p>
          <a:p>
            <a:pPr algn="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Zhouwei Wang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8976-1A92-9C43-AFDF-B4E65B49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6" y="219205"/>
            <a:ext cx="8596668" cy="807854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Sources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524D-A34A-DD4B-827B-5788F8EA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6" y="1027059"/>
            <a:ext cx="8505172" cy="55301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100" b="1" dirty="0"/>
              <a:t>TMDB</a:t>
            </a:r>
            <a:r>
              <a:rPr lang="zh-CN" altLang="en-US" sz="2100" dirty="0"/>
              <a:t> </a:t>
            </a:r>
            <a:endParaRPr lang="en-US" altLang="zh-CN" sz="2100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https://developers.themoviedb.org/3/getting-started/introduction</a:t>
            </a:r>
            <a:endParaRPr lang="en-US" altLang="zh-CN" dirty="0"/>
          </a:p>
          <a:p>
            <a:r>
              <a:rPr lang="en-US" sz="2100" b="1" dirty="0"/>
              <a:t> Social Media API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3"/>
              </a:rPr>
              <a:t>https://developer.twitter.com/content/developer-twitter/en.html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u="sng" dirty="0">
                <a:hlinkClick r:id="rId4"/>
              </a:rPr>
              <a:t>https://www.instagram.com/developer/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https://www.youtube.com/yt/dev/api-resources/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https://www.youtube.com/yt/dev/api-resources/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4AA3C3-6867-9342-A26F-FE83433DD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60" y="4386438"/>
            <a:ext cx="863368" cy="490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0234B-3C8A-9E47-BCD8-4516F581C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501" y="2420111"/>
            <a:ext cx="553680" cy="52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BFDB8C-A25C-9440-A554-04FEED4BC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377" y="3389430"/>
            <a:ext cx="573236" cy="52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04BD2-3B34-104F-A3E3-A63CCBD7B2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377" y="5414678"/>
            <a:ext cx="573236" cy="5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502-3593-5247-8752-4613A6EB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07" y="289431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Sample </a:t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1AC08-15FE-304A-8336-705D3BCE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720734"/>
            <a:ext cx="8454140" cy="4589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DCD081-68A9-8C4E-ADE4-79A49A24718E}"/>
              </a:ext>
            </a:extLst>
          </p:cNvPr>
          <p:cNvSpPr txBox="1"/>
          <p:nvPr/>
        </p:nvSpPr>
        <p:spPr>
          <a:xfrm>
            <a:off x="677335" y="1083688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Reddit</a:t>
            </a:r>
          </a:p>
        </p:txBody>
      </p:sp>
    </p:spTree>
    <p:extLst>
      <p:ext uri="{BB962C8B-B14F-4D97-AF65-F5344CB8AC3E}">
        <p14:creationId xmlns:p14="http://schemas.microsoft.com/office/powerpoint/2010/main" val="243306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2C65-1751-0B48-9695-08C687FC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9" y="418682"/>
            <a:ext cx="8596668" cy="606251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Sample </a:t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sz="27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A95C06-71C7-C542-91FD-B97896BD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88606"/>
            <a:ext cx="8596668" cy="4579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4D707-2BC7-2E4F-AC21-777293B0CB8C}"/>
              </a:ext>
            </a:extLst>
          </p:cNvPr>
          <p:cNvSpPr txBox="1"/>
          <p:nvPr/>
        </p:nvSpPr>
        <p:spPr>
          <a:xfrm>
            <a:off x="677334" y="131879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351878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3437-7D94-2A4F-BDB6-E8AAD88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11" y="227134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Sample </a:t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FB5AEA-7E9E-B74A-980A-2C519E7CF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11" y="1596869"/>
            <a:ext cx="8888797" cy="4824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6D959D-4C3D-964B-A0F1-113EBA22717E}"/>
              </a:ext>
            </a:extLst>
          </p:cNvPr>
          <p:cNvSpPr txBox="1"/>
          <p:nvPr/>
        </p:nvSpPr>
        <p:spPr>
          <a:xfrm>
            <a:off x="456811" y="1140993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20197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0812-9850-5247-A424-676A569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b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905-159E-C74C-A05C-F8643447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897"/>
            <a:ext cx="8596668" cy="3466681"/>
          </a:xfrm>
        </p:spPr>
        <p:txBody>
          <a:bodyPr>
            <a:normAutofit fontScale="92500"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Poor data quality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Resource usage limitations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Combining data which are fetched from different sources together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Since the dynamic data is coming from the API in real time, the application is running a bit slow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Coming up with relevant answers to the SQL queries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1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CFA8EA48-43D0-9944-A35A-437E74825C48}"/>
              </a:ext>
            </a:extLst>
          </p:cNvPr>
          <p:cNvSpPr/>
          <p:nvPr/>
        </p:nvSpPr>
        <p:spPr>
          <a:xfrm>
            <a:off x="4639945" y="1898015"/>
            <a:ext cx="3619500" cy="2504440"/>
          </a:xfrm>
          <a:prstGeom prst="rect">
            <a:avLst/>
          </a:prstGeom>
          <a:noFill/>
          <a:ln w="152400">
            <a:solidFill>
              <a:srgbClr val="01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538900E-8388-224A-AE89-C66D45D4F2CC}"/>
              </a:ext>
            </a:extLst>
          </p:cNvPr>
          <p:cNvSpPr/>
          <p:nvPr/>
        </p:nvSpPr>
        <p:spPr>
          <a:xfrm>
            <a:off x="4015740" y="2346960"/>
            <a:ext cx="1426845" cy="166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F770494-D29F-A247-86F8-B1B132DD8E70}"/>
              </a:ext>
            </a:extLst>
          </p:cNvPr>
          <p:cNvSpPr txBox="1"/>
          <p:nvPr/>
        </p:nvSpPr>
        <p:spPr>
          <a:xfrm>
            <a:off x="7556262" y="2412365"/>
            <a:ext cx="615553" cy="1476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4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BE7986E9-8696-FF48-99C3-DD33BDC7C49F}"/>
              </a:ext>
            </a:extLst>
          </p:cNvPr>
          <p:cNvSpPr txBox="1"/>
          <p:nvPr/>
        </p:nvSpPr>
        <p:spPr>
          <a:xfrm>
            <a:off x="3035300" y="2388870"/>
            <a:ext cx="4252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Plan and 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4CBBD-1E5D-9242-9669-DAB6FCBD3DBC}"/>
              </a:ext>
            </a:extLst>
          </p:cNvPr>
          <p:cNvSpPr txBox="1"/>
          <p:nvPr/>
        </p:nvSpPr>
        <p:spPr>
          <a:xfrm>
            <a:off x="381837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4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D9F2-E8B5-824A-8468-A3C0215B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0" y="368440"/>
            <a:ext cx="8596668" cy="847411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What’s</a:t>
            </a:r>
            <a:r>
              <a:rPr lang="en-US" dirty="0"/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Left</a:t>
            </a:r>
            <a:r>
              <a:rPr lang="en-US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4DD8-4CE9-4741-8492-D6A126370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50" y="1507445"/>
            <a:ext cx="8858551" cy="483306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Cleaning, auditing the data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Integrating all our data into the database and conceptual model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Thinking about and answering the SQL queries given to us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What are people saying about me (somebody)?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ii. How viral are my posts?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iii. What posts are likely to be interesting to me?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Create tables for the below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Domain tags (tags in your domain)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ii. Synonyms (which tags are synonyms?)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iii. Mis-spellings (mis-spelled versions of words)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iv. Semantic information (categories of tags)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509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7E21-61F9-9D4D-9011-ADC987CA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39" y="319417"/>
            <a:ext cx="8596668" cy="847411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Timeline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450931-E106-6D49-986A-7E6017DE6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63751"/>
              </p:ext>
            </p:extLst>
          </p:nvPr>
        </p:nvGraphicFramePr>
        <p:xfrm>
          <a:off x="778071" y="3056351"/>
          <a:ext cx="8596312" cy="1578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5740B6-BB57-C54D-908D-F6D2A5759DD8}"/>
              </a:ext>
            </a:extLst>
          </p:cNvPr>
          <p:cNvSpPr txBox="1"/>
          <p:nvPr/>
        </p:nvSpPr>
        <p:spPr>
          <a:xfrm>
            <a:off x="403174" y="1574536"/>
            <a:ext cx="354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Topic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Conceptual Model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Collecting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245A9-5F5C-424C-9D6F-F461ED293DA5}"/>
              </a:ext>
            </a:extLst>
          </p:cNvPr>
          <p:cNvSpPr txBox="1"/>
          <p:nvPr/>
        </p:nvSpPr>
        <p:spPr>
          <a:xfrm>
            <a:off x="2825290" y="5105597"/>
            <a:ext cx="2443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Database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E799A07-444D-9F40-8F2B-C5D74DF7A5D5}"/>
              </a:ext>
            </a:extLst>
          </p:cNvPr>
          <p:cNvSpPr/>
          <p:nvPr/>
        </p:nvSpPr>
        <p:spPr>
          <a:xfrm rot="16200000">
            <a:off x="1482328" y="2763250"/>
            <a:ext cx="649401" cy="53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A1E60EA-0392-AD41-997F-A7D15DA44C98}"/>
              </a:ext>
            </a:extLst>
          </p:cNvPr>
          <p:cNvSpPr/>
          <p:nvPr/>
        </p:nvSpPr>
        <p:spPr>
          <a:xfrm>
            <a:off x="3665189" y="4340270"/>
            <a:ext cx="571138" cy="73401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F3F4EE2-23D8-3F45-A9A4-24D10B41C0AD}"/>
              </a:ext>
            </a:extLst>
          </p:cNvPr>
          <p:cNvSpPr/>
          <p:nvPr/>
        </p:nvSpPr>
        <p:spPr>
          <a:xfrm rot="16200000">
            <a:off x="5771300" y="2750724"/>
            <a:ext cx="649401" cy="53609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E9A6F-C530-BF4B-B40B-E3DC49DC7D7E}"/>
              </a:ext>
            </a:extLst>
          </p:cNvPr>
          <p:cNvSpPr txBox="1"/>
          <p:nvPr/>
        </p:nvSpPr>
        <p:spPr>
          <a:xfrm>
            <a:off x="5076227" y="1610974"/>
            <a:ext cx="35237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Queries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tables as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the code and script </a:t>
            </a:r>
          </a:p>
          <a:p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0E7BAB9-D860-FF48-AC9F-AF84229FD8FC}"/>
              </a:ext>
            </a:extLst>
          </p:cNvPr>
          <p:cNvSpPr/>
          <p:nvPr/>
        </p:nvSpPr>
        <p:spPr>
          <a:xfrm>
            <a:off x="7955675" y="4360507"/>
            <a:ext cx="571138" cy="73401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61D6E-5EA7-134C-9A51-EC77A2033CC9}"/>
              </a:ext>
            </a:extLst>
          </p:cNvPr>
          <p:cNvSpPr txBox="1"/>
          <p:nvPr/>
        </p:nvSpPr>
        <p:spPr>
          <a:xfrm>
            <a:off x="7137288" y="5198690"/>
            <a:ext cx="2207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Ready to submit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75959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CAB5-4AF4-9340-BD53-1DD0453C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B5B8-3650-5C42-8EF5-E6BF10FCE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531"/>
            <a:ext cx="8596668" cy="4600869"/>
          </a:xfrm>
        </p:spPr>
        <p:txBody>
          <a:bodyPr>
            <a:normAutofit/>
          </a:bodyPr>
          <a:lstStyle/>
          <a:p>
            <a:pPr lvl="0"/>
            <a:r>
              <a:rPr lang="en-US" sz="2000" u="sng" dirty="0">
                <a:hlinkClick r:id="rId2"/>
              </a:rPr>
              <a:t>https://developers.themoviedb.org/3/getting-started/introduction</a:t>
            </a:r>
            <a:endParaRPr lang="en-US" sz="2000" dirty="0"/>
          </a:p>
          <a:p>
            <a:pPr lvl="0"/>
            <a:r>
              <a:rPr lang="en-US" sz="2000" u="sng" dirty="0">
                <a:hlinkClick r:id="rId3"/>
              </a:rPr>
              <a:t>https://developer.twitter.com/content/developer-twitter/en.html</a:t>
            </a:r>
            <a:endParaRPr lang="en-US" sz="2000" dirty="0"/>
          </a:p>
          <a:p>
            <a:pPr lvl="0"/>
            <a:r>
              <a:rPr lang="en-US" sz="2000" u="sng" dirty="0">
                <a:hlinkClick r:id="rId4"/>
              </a:rPr>
              <a:t>https://www.kaggle.com/tmdb/tmdb-movie-metadata</a:t>
            </a:r>
            <a:endParaRPr lang="en-US" sz="2000" dirty="0"/>
          </a:p>
          <a:p>
            <a:pPr lvl="0"/>
            <a:r>
              <a:rPr lang="en-US" sz="2000" u="sng" dirty="0">
                <a:hlinkClick r:id="rId5"/>
              </a:rPr>
              <a:t>http://www.mysql.com/</a:t>
            </a:r>
            <a:endParaRPr lang="en-US" sz="2000" dirty="0"/>
          </a:p>
          <a:p>
            <a:pPr lvl="0"/>
            <a:r>
              <a:rPr lang="en-US" sz="2000" u="sng" dirty="0">
                <a:hlinkClick r:id="rId6"/>
              </a:rPr>
              <a:t>http://www.imdb.com</a:t>
            </a:r>
            <a:endParaRPr lang="en-US" sz="2000" dirty="0"/>
          </a:p>
          <a:p>
            <a:pPr lvl="0"/>
            <a:r>
              <a:rPr lang="en-US" sz="2000" u="sng" dirty="0">
                <a:hlinkClick r:id="rId7"/>
              </a:rPr>
              <a:t>https://movielens.org</a:t>
            </a:r>
            <a:endParaRPr lang="en-US" sz="2000" u="sng" dirty="0"/>
          </a:p>
          <a:p>
            <a:pPr lvl="0"/>
            <a:r>
              <a:rPr lang="en-US" sz="2000" u="sng" dirty="0">
                <a:hlinkClick r:id="rId8"/>
              </a:rPr>
              <a:t>https://www.themoviedb.org</a:t>
            </a:r>
            <a:endParaRPr lang="en-US" sz="2000" dirty="0"/>
          </a:p>
          <a:p>
            <a:pPr lvl="0"/>
            <a:r>
              <a:rPr lang="en-US" sz="2000" u="sng" dirty="0">
                <a:hlinkClick r:id="rId9"/>
              </a:rPr>
              <a:t>https://de.wikipedia.org/wiki/The_Movie_Database</a:t>
            </a:r>
            <a:endParaRPr lang="en-US" sz="2000" dirty="0"/>
          </a:p>
          <a:p>
            <a:pPr lvl="0"/>
            <a:r>
              <a:rPr lang="en-US" sz="2000" u="sng" dirty="0">
                <a:hlinkClick r:id="rId10"/>
              </a:rPr>
              <a:t>https://www.instagram.com/developer/</a:t>
            </a:r>
            <a:endParaRPr lang="en-US" sz="2000" dirty="0"/>
          </a:p>
          <a:p>
            <a:pPr lvl="0"/>
            <a:r>
              <a:rPr lang="en-US" sz="2000" u="sng" dirty="0">
                <a:hlinkClick r:id="rId11"/>
              </a:rPr>
              <a:t>https://docs.python.org/3.7/library/sqlite3.html</a:t>
            </a:r>
            <a:endParaRPr lang="en-US" sz="2000" u="sng" dirty="0"/>
          </a:p>
          <a:p>
            <a:pPr marL="0" lv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59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4D3AD-81DB-644D-B919-89D7E21A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54998" y="119561"/>
            <a:ext cx="9294312" cy="6312554"/>
          </a:xfrm>
          <a:prstGeom prst="rect">
            <a:avLst/>
          </a:prstGeom>
          <a:effectLst>
            <a:outerShdw blurRad="457200" dist="800100" dir="5400000" sx="84000" sy="84000" algn="ctr" rotWithShape="0">
              <a:schemeClr val="bg1">
                <a:alpha val="84000"/>
              </a:scheme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058B8A-85CD-CA4E-A73B-8AB0C76A1176}"/>
              </a:ext>
            </a:extLst>
          </p:cNvPr>
          <p:cNvSpPr/>
          <p:nvPr/>
        </p:nvSpPr>
        <p:spPr>
          <a:xfrm>
            <a:off x="2149250" y="2334160"/>
            <a:ext cx="55563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2621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6E14-8F84-D546-9805-4D9A6AD2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Content</a:t>
            </a:r>
            <a:b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D737-7E1B-A149-8FE0-7329878C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Conceptual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Future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Citation &amp; Reference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3472CCF0-DBB3-2E4D-B828-CE32F9B012D2}"/>
              </a:ext>
            </a:extLst>
          </p:cNvPr>
          <p:cNvSpPr/>
          <p:nvPr/>
        </p:nvSpPr>
        <p:spPr>
          <a:xfrm>
            <a:off x="4639945" y="1898015"/>
            <a:ext cx="3619500" cy="2504440"/>
          </a:xfrm>
          <a:prstGeom prst="rect">
            <a:avLst/>
          </a:prstGeom>
          <a:noFill/>
          <a:ln w="152400">
            <a:solidFill>
              <a:srgbClr val="01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C1412F54-12FF-7E43-BF1E-97E0E187F324}"/>
              </a:ext>
            </a:extLst>
          </p:cNvPr>
          <p:cNvSpPr/>
          <p:nvPr/>
        </p:nvSpPr>
        <p:spPr>
          <a:xfrm>
            <a:off x="4015740" y="2346960"/>
            <a:ext cx="1426845" cy="166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C513BE25-8FF8-0148-9F48-7C2EE96E390B}"/>
              </a:ext>
            </a:extLst>
          </p:cNvPr>
          <p:cNvSpPr txBox="1"/>
          <p:nvPr/>
        </p:nvSpPr>
        <p:spPr>
          <a:xfrm>
            <a:off x="7558405" y="2412365"/>
            <a:ext cx="613410" cy="1476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</a:p>
        </p:txBody>
      </p:sp>
      <p:grpSp>
        <p:nvGrpSpPr>
          <p:cNvPr id="7" name="组合 10">
            <a:extLst>
              <a:ext uri="{FF2B5EF4-FFF2-40B4-BE49-F238E27FC236}">
                <a16:creationId xmlns:a16="http://schemas.microsoft.com/office/drawing/2014/main" id="{29B679B6-B389-4F48-997B-5D5A499CAC99}"/>
              </a:ext>
            </a:extLst>
          </p:cNvPr>
          <p:cNvGrpSpPr/>
          <p:nvPr/>
        </p:nvGrpSpPr>
        <p:grpSpPr>
          <a:xfrm>
            <a:off x="4015740" y="1898015"/>
            <a:ext cx="4243705" cy="2504440"/>
            <a:chOff x="6354" y="2616"/>
            <a:chExt cx="7293" cy="3944"/>
          </a:xfrm>
        </p:grpSpPr>
        <p:sp>
          <p:nvSpPr>
            <p:cNvPr id="8" name="矩形 8">
              <a:extLst>
                <a:ext uri="{FF2B5EF4-FFF2-40B4-BE49-F238E27FC236}">
                  <a16:creationId xmlns:a16="http://schemas.microsoft.com/office/drawing/2014/main" id="{38F3E507-8AB2-EE48-87F4-9D648E6E7809}"/>
                </a:ext>
              </a:extLst>
            </p:cNvPr>
            <p:cNvSpPr/>
            <p:nvPr/>
          </p:nvSpPr>
          <p:spPr>
            <a:xfrm>
              <a:off x="7337" y="2616"/>
              <a:ext cx="6310" cy="3944"/>
            </a:xfrm>
            <a:prstGeom prst="rect">
              <a:avLst/>
            </a:prstGeom>
            <a:noFill/>
            <a:ln w="152400">
              <a:solidFill>
                <a:srgbClr val="019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9DE096C3-A08B-1647-A354-86511038F4F9}"/>
                </a:ext>
              </a:extLst>
            </p:cNvPr>
            <p:cNvSpPr/>
            <p:nvPr/>
          </p:nvSpPr>
          <p:spPr>
            <a:xfrm>
              <a:off x="6354" y="3323"/>
              <a:ext cx="2247" cy="2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3">
            <a:extLst>
              <a:ext uri="{FF2B5EF4-FFF2-40B4-BE49-F238E27FC236}">
                <a16:creationId xmlns:a16="http://schemas.microsoft.com/office/drawing/2014/main" id="{5909ABAC-CDCE-2148-B30F-32F9F8AA672A}"/>
              </a:ext>
            </a:extLst>
          </p:cNvPr>
          <p:cNvSpPr txBox="1"/>
          <p:nvPr/>
        </p:nvSpPr>
        <p:spPr>
          <a:xfrm>
            <a:off x="3035300" y="2388870"/>
            <a:ext cx="4252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02C44AC4-5FA4-754E-8FBD-C741A0BC7C64}"/>
              </a:ext>
            </a:extLst>
          </p:cNvPr>
          <p:cNvSpPr txBox="1"/>
          <p:nvPr/>
        </p:nvSpPr>
        <p:spPr>
          <a:xfrm>
            <a:off x="3035300" y="3058795"/>
            <a:ext cx="3533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Goals and Objectives</a:t>
            </a:r>
          </a:p>
          <a:p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C4BE5-0CE8-824B-8344-BDBBAA4DF2DF}"/>
              </a:ext>
            </a:extLst>
          </p:cNvPr>
          <p:cNvSpPr txBox="1"/>
          <p:nvPr/>
        </p:nvSpPr>
        <p:spPr>
          <a:xfrm>
            <a:off x="381837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9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-3810"/>
            <a:ext cx="12223115" cy="7073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91330" y="4048760"/>
            <a:ext cx="6123940" cy="132207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10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Our Domain</a:t>
            </a:r>
          </a:p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MOVIE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1855" y="948055"/>
            <a:ext cx="4613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Goals</a:t>
            </a: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and</a:t>
            </a: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objectives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2210" y="2072640"/>
            <a:ext cx="5710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Build up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Create conceptual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Gather and clean data for the domain of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Integrate data from different social media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Create tables and queries that could support specific questions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755" y="-22860"/>
            <a:ext cx="4613910" cy="6903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3964" y="522170"/>
            <a:ext cx="378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charset="0"/>
                <a:ea typeface="+mj-ea"/>
                <a:cs typeface="Times New Roman" panose="02020603050405020304" charset="0"/>
              </a:rPr>
              <a:t>Requirements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8340" y="1582420"/>
            <a:ext cx="62401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Collect data from four social medias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Tag the social media data that we 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Update news and trend automatically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Answer some particular questions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5752" y="3429000"/>
            <a:ext cx="55079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i. What are people saying about me (somebody)? 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ii. How viral are my posts?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iii. What posts are likely to be interesting to me?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iv. What posts are like mine?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v. What users post like me?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vi. Who should I be following?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vii. What topics are trending in my domain?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viii. What keywords/ hashtags should I add to my post?</a:t>
            </a:r>
          </a:p>
          <a:p>
            <a:pPr lvl="0" algn="l" fontAlgn="auto">
              <a:lnSpc>
                <a:spcPts val="2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ix. Should I follow somebody back?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515" y="3810"/>
            <a:ext cx="4635500" cy="6861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>
            <a:extLst>
              <a:ext uri="{FF2B5EF4-FFF2-40B4-BE49-F238E27FC236}">
                <a16:creationId xmlns:a16="http://schemas.microsoft.com/office/drawing/2014/main" id="{DD16598F-D9C9-6146-8522-BE9D69139001}"/>
              </a:ext>
            </a:extLst>
          </p:cNvPr>
          <p:cNvSpPr/>
          <p:nvPr/>
        </p:nvSpPr>
        <p:spPr>
          <a:xfrm>
            <a:off x="4639945" y="1898015"/>
            <a:ext cx="3619500" cy="2504440"/>
          </a:xfrm>
          <a:prstGeom prst="rect">
            <a:avLst/>
          </a:prstGeom>
          <a:noFill/>
          <a:ln w="152400">
            <a:solidFill>
              <a:srgbClr val="01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8904B708-64DF-FF4E-B3A8-51BB9E23F914}"/>
              </a:ext>
            </a:extLst>
          </p:cNvPr>
          <p:cNvSpPr/>
          <p:nvPr/>
        </p:nvSpPr>
        <p:spPr>
          <a:xfrm>
            <a:off x="4015740" y="2346960"/>
            <a:ext cx="1426845" cy="166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AC16B289-2732-EA4B-93DE-1B0E217236B5}"/>
              </a:ext>
            </a:extLst>
          </p:cNvPr>
          <p:cNvSpPr txBox="1"/>
          <p:nvPr/>
        </p:nvSpPr>
        <p:spPr>
          <a:xfrm>
            <a:off x="7556262" y="2412365"/>
            <a:ext cx="615553" cy="1476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</a:p>
        </p:txBody>
      </p:sp>
      <p:grpSp>
        <p:nvGrpSpPr>
          <p:cNvPr id="8" name="组合 10">
            <a:extLst>
              <a:ext uri="{FF2B5EF4-FFF2-40B4-BE49-F238E27FC236}">
                <a16:creationId xmlns:a16="http://schemas.microsoft.com/office/drawing/2014/main" id="{DFF0B0E7-AFF1-774E-8EAA-678BBFC68C38}"/>
              </a:ext>
            </a:extLst>
          </p:cNvPr>
          <p:cNvGrpSpPr/>
          <p:nvPr/>
        </p:nvGrpSpPr>
        <p:grpSpPr>
          <a:xfrm>
            <a:off x="4015740" y="1898015"/>
            <a:ext cx="4243705" cy="2504440"/>
            <a:chOff x="6354" y="2616"/>
            <a:chExt cx="7293" cy="39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0F1883-0D53-8E4E-9185-17F1CDB40B62}"/>
                </a:ext>
              </a:extLst>
            </p:cNvPr>
            <p:cNvSpPr/>
            <p:nvPr/>
          </p:nvSpPr>
          <p:spPr>
            <a:xfrm>
              <a:off x="7337" y="2616"/>
              <a:ext cx="6310" cy="3944"/>
            </a:xfrm>
            <a:prstGeom prst="rect">
              <a:avLst/>
            </a:prstGeom>
            <a:noFill/>
            <a:ln w="152400">
              <a:solidFill>
                <a:srgbClr val="019E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968389-236E-FB43-A4E4-A18532FDC154}"/>
                </a:ext>
              </a:extLst>
            </p:cNvPr>
            <p:cNvSpPr/>
            <p:nvPr/>
          </p:nvSpPr>
          <p:spPr>
            <a:xfrm>
              <a:off x="6354" y="3323"/>
              <a:ext cx="2247" cy="2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3">
            <a:extLst>
              <a:ext uri="{FF2B5EF4-FFF2-40B4-BE49-F238E27FC236}">
                <a16:creationId xmlns:a16="http://schemas.microsoft.com/office/drawing/2014/main" id="{87E29CEC-525E-CD4D-97C8-998645DEC0FE}"/>
              </a:ext>
            </a:extLst>
          </p:cNvPr>
          <p:cNvSpPr txBox="1"/>
          <p:nvPr/>
        </p:nvSpPr>
        <p:spPr>
          <a:xfrm>
            <a:off x="3818374" y="2407207"/>
            <a:ext cx="4252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Conceptual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937E6-0217-574B-9C4E-63E42B124F78}"/>
              </a:ext>
            </a:extLst>
          </p:cNvPr>
          <p:cNvSpPr txBox="1"/>
          <p:nvPr/>
        </p:nvSpPr>
        <p:spPr>
          <a:xfrm>
            <a:off x="381837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2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4F15-6158-3948-9352-8C7BE463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10" y="338294"/>
            <a:ext cx="8596668" cy="13208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Conceptual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Model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CFB59CA2-D72D-DD43-9507-E81AA400F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10" y="1286190"/>
            <a:ext cx="8308239" cy="5392964"/>
          </a:xfrm>
        </p:spPr>
      </p:pic>
    </p:spTree>
    <p:extLst>
      <p:ext uri="{BB962C8B-B14F-4D97-AF65-F5344CB8AC3E}">
        <p14:creationId xmlns:p14="http://schemas.microsoft.com/office/powerpoint/2010/main" val="27667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CFA8EA48-43D0-9944-A35A-437E74825C48}"/>
              </a:ext>
            </a:extLst>
          </p:cNvPr>
          <p:cNvSpPr/>
          <p:nvPr/>
        </p:nvSpPr>
        <p:spPr>
          <a:xfrm>
            <a:off x="4639945" y="1898015"/>
            <a:ext cx="3619500" cy="2504440"/>
          </a:xfrm>
          <a:prstGeom prst="rect">
            <a:avLst/>
          </a:prstGeom>
          <a:noFill/>
          <a:ln w="152400">
            <a:solidFill>
              <a:srgbClr val="019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538900E-8388-224A-AE89-C66D45D4F2CC}"/>
              </a:ext>
            </a:extLst>
          </p:cNvPr>
          <p:cNvSpPr/>
          <p:nvPr/>
        </p:nvSpPr>
        <p:spPr>
          <a:xfrm>
            <a:off x="4015740" y="2346960"/>
            <a:ext cx="1426845" cy="166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F770494-D29F-A247-86F8-B1B132DD8E70}"/>
              </a:ext>
            </a:extLst>
          </p:cNvPr>
          <p:cNvSpPr txBox="1"/>
          <p:nvPr/>
        </p:nvSpPr>
        <p:spPr>
          <a:xfrm>
            <a:off x="7556262" y="2412365"/>
            <a:ext cx="615553" cy="1476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BE7986E9-8696-FF48-99C3-DD33BDC7C49F}"/>
              </a:ext>
            </a:extLst>
          </p:cNvPr>
          <p:cNvSpPr txBox="1"/>
          <p:nvPr/>
        </p:nvSpPr>
        <p:spPr>
          <a:xfrm>
            <a:off x="3035300" y="2388870"/>
            <a:ext cx="42525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Sources and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4CBBD-1E5D-9242-9669-DAB6FCBD3DBC}"/>
              </a:ext>
            </a:extLst>
          </p:cNvPr>
          <p:cNvSpPr txBox="1"/>
          <p:nvPr/>
        </p:nvSpPr>
        <p:spPr>
          <a:xfrm>
            <a:off x="3818374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6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511</Words>
  <Application>Microsoft Macintosh PowerPoint</Application>
  <PresentationFormat>Widescreen</PresentationFormat>
  <Paragraphs>130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Times New Roman</vt:lpstr>
      <vt:lpstr>Trebuchet MS</vt:lpstr>
      <vt:lpstr>Wingdings 3</vt:lpstr>
      <vt:lpstr>Facet</vt:lpstr>
      <vt:lpstr>PowerPoint Presentation</vt:lpstr>
      <vt:lpstr>Content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Model</vt:lpstr>
      <vt:lpstr>PowerPoint Presentation</vt:lpstr>
      <vt:lpstr>Data Sources </vt:lpstr>
      <vt:lpstr>Data Sample  </vt:lpstr>
      <vt:lpstr>Data Sample  </vt:lpstr>
      <vt:lpstr>Data Sample  </vt:lpstr>
      <vt:lpstr>Challenges </vt:lpstr>
      <vt:lpstr>PowerPoint Presentation</vt:lpstr>
      <vt:lpstr>What’s Left?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纪 帆</cp:lastModifiedBy>
  <cp:revision>17</cp:revision>
  <dcterms:created xsi:type="dcterms:W3CDTF">2019-04-15T01:21:12Z</dcterms:created>
  <dcterms:modified xsi:type="dcterms:W3CDTF">2019-04-15T20:14:57Z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