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24382412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86382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60578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86382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60578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86382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16057800" y="7364520"/>
            <a:ext cx="706572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69720" y="103716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WORD PREDICTION</a:t>
            </a:r>
            <a:br/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APPLICATION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269720" y="6477120"/>
            <a:ext cx="21841920" cy="6292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TEAM MEMBERS:</a:t>
            </a:r>
            <a:endParaRPr b="0" lang="en-IN" sz="6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185017 (ABHISHEK CHAUHAN)</a:t>
            </a:r>
            <a:endParaRPr b="0" lang="en-IN" sz="6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185039 (ANISH AGGARWAL)</a:t>
            </a:r>
            <a:endParaRPr b="0" lang="en-IN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/>
          <p:nvPr/>
        </p:nvPicPr>
        <p:blipFill>
          <a:blip r:embed="rId1"/>
          <a:stretch/>
        </p:blipFill>
        <p:spPr>
          <a:xfrm>
            <a:off x="6474240" y="4105800"/>
            <a:ext cx="11433240" cy="4239720"/>
          </a:xfrm>
          <a:prstGeom prst="rect">
            <a:avLst/>
          </a:prstGeom>
          <a:ln w="1260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7855200" y="1642320"/>
            <a:ext cx="935352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When we initially load the app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668480" y="9224280"/>
            <a:ext cx="1572660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The dictionary file is loaded as displays the options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Image" descr="Image"/>
          <p:cNvPicPr/>
          <p:nvPr/>
        </p:nvPicPr>
        <p:blipFill>
          <a:blip r:embed="rId1"/>
          <a:stretch/>
        </p:blipFill>
        <p:spPr>
          <a:xfrm>
            <a:off x="6215760" y="4674240"/>
            <a:ext cx="11950560" cy="7307640"/>
          </a:xfrm>
          <a:prstGeom prst="rect">
            <a:avLst/>
          </a:prstGeom>
          <a:ln w="12600"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4873680" y="2214000"/>
            <a:ext cx="1523304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When option 1 was used and partial word was “t”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" descr="Image"/>
          <p:cNvPicPr/>
          <p:nvPr/>
        </p:nvPicPr>
        <p:blipFill>
          <a:blip r:embed="rId1"/>
          <a:stretch/>
        </p:blipFill>
        <p:spPr>
          <a:xfrm>
            <a:off x="6134040" y="4627440"/>
            <a:ext cx="12113640" cy="7407360"/>
          </a:xfrm>
          <a:prstGeom prst="rect">
            <a:avLst/>
          </a:prstGeom>
          <a:ln w="12600">
            <a:noFill/>
          </a:ln>
        </p:spPr>
      </p:pic>
      <p:sp>
        <p:nvSpPr>
          <p:cNvPr id="138" name="CustomShape 1"/>
          <p:cNvSpPr/>
          <p:nvPr/>
        </p:nvSpPr>
        <p:spPr>
          <a:xfrm>
            <a:off x="4026960" y="2518200"/>
            <a:ext cx="1632888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When option 1 was chosen and partial word was “th”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Image" descr="Image"/>
          <p:cNvPicPr/>
          <p:nvPr/>
        </p:nvPicPr>
        <p:blipFill>
          <a:blip r:embed="rId1"/>
          <a:stretch/>
        </p:blipFill>
        <p:spPr>
          <a:xfrm>
            <a:off x="5570640" y="5370120"/>
            <a:ext cx="13240080" cy="5310000"/>
          </a:xfrm>
          <a:prstGeom prst="rect">
            <a:avLst/>
          </a:prstGeom>
          <a:ln w="12600"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5646960" y="2788920"/>
            <a:ext cx="1308852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When option other than 1,2,3 was pressed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977520" y="1501920"/>
            <a:ext cx="1042776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Entering new word into dictionary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56520" y="7469280"/>
            <a:ext cx="9870120" cy="83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2401"/>
              </a:spcBef>
            </a:pPr>
            <a:r>
              <a:rPr b="0" lang="en-IN" sz="4800" spc="-1" strike="noStrike">
                <a:solidFill>
                  <a:srgbClr val="d000ff"/>
                </a:solidFill>
                <a:latin typeface="Graphik Semibold"/>
                <a:ea typeface="Graphik Semibold"/>
              </a:rPr>
              <a:t>Checking if the word was added</a:t>
            </a:r>
            <a:endParaRPr b="0" lang="en-IN" sz="4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7272000" y="2952000"/>
            <a:ext cx="9936000" cy="42253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7344000" y="8357400"/>
            <a:ext cx="9000000" cy="4530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69720" y="-43164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CONCLUSION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105920" y="3543480"/>
            <a:ext cx="21841920" cy="9169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Word predictor is utilised in messaging applications like WhatsApp, Web Search Engines, Word processors, command like interpreters and so on.</a:t>
            </a:r>
            <a:r>
              <a:rPr b="0" lang="en-IN" sz="4800" spc="-1" strike="noStrike">
                <a:solidFill>
                  <a:srgbClr val="000000"/>
                </a:solidFill>
                <a:latin typeface="Graphik Medium"/>
                <a:ea typeface="Graphik Medium"/>
              </a:rPr>
              <a:t> </a:t>
            </a:r>
            <a:endParaRPr b="0" lang="en-IN" sz="4800" spc="-1" strike="noStrike">
              <a:latin typeface="Arial"/>
            </a:endParaRPr>
          </a:p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The original need or purpose of the word prediction software was to help people of all ages, children, students and adults, who are suffering with physical disabilities in</a:t>
            </a:r>
            <a:r>
              <a:rPr b="0" lang="en-IN" sz="4800" spc="-1" strike="noStrike">
                <a:solidFill>
                  <a:srgbClr val="000000"/>
                </a:solidFill>
                <a:latin typeface="Graphik Medium"/>
                <a:ea typeface="Graphik Medium"/>
              </a:rPr>
              <a:t> </a:t>
            </a: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increasing their typing speed. </a:t>
            </a:r>
            <a:endParaRPr b="0" lang="en-IN" sz="4800" spc="-1" strike="noStrike">
              <a:latin typeface="Arial"/>
            </a:endParaRPr>
          </a:p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It also helps them in decreasing the number of keystrokes needed in order to complete a word or a sentence. </a:t>
            </a:r>
            <a:endParaRPr b="0" lang="en-IN" sz="4800" spc="-1" strike="noStrike">
              <a:latin typeface="Arial"/>
            </a:endParaRPr>
          </a:p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Thus, in this manner, we developed our own program using Trie data structures to implement the concept of word predictor, which definitely increases efficiency of the user by at least 10%. 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269720" y="2683440"/>
            <a:ext cx="21841920" cy="448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80000"/>
              </a:lnSpc>
            </a:pPr>
            <a:r>
              <a:rPr b="0" lang="en-IN" sz="22400" spc="-500" strike="noStrike">
                <a:solidFill>
                  <a:srgbClr val="00e8ff"/>
                </a:solidFill>
                <a:latin typeface="Graphik Semibold"/>
                <a:ea typeface="Graphik Semibold"/>
              </a:rPr>
              <a:t>THANK YOU!</a:t>
            </a:r>
            <a:endParaRPr b="0" lang="en-IN" sz="224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269720" y="7874280"/>
            <a:ext cx="21841920" cy="289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SUBMITTED TO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PROF. NITIN GUPTA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269720" y="392760"/>
            <a:ext cx="21841920" cy="2315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INTRODUCTION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269720" y="3927960"/>
            <a:ext cx="21841920" cy="900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Technology is being developed each day to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increase the efficiency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and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extend the potency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. In this front,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word predictor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is a minor step which helps in increases our efficiency multifold times. </a:t>
            </a:r>
            <a:endParaRPr b="0" lang="en-IN" sz="4200" spc="-1" strike="noStrike">
              <a:latin typeface="Arial"/>
            </a:endParaRPr>
          </a:p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Word predictor has applications in varied fields like texting, search engine and so on. It helps students to enhance their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reading, writing and listening skills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. It also helps in building the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vocabulary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for people of all age groups. </a:t>
            </a:r>
            <a:endParaRPr b="0" lang="en-IN" sz="4200" spc="-1" strike="noStrike">
              <a:latin typeface="Arial"/>
            </a:endParaRPr>
          </a:p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Autocomplete increases the time efficiency and decreases the buffer time of human-computer interactions by predicting the words that the user intends to enter after a few initial characters of the desired word are input.</a:t>
            </a:r>
            <a:endParaRPr b="0" lang="en-IN" sz="4200" spc="-1" strike="noStrike">
              <a:latin typeface="Arial"/>
            </a:endParaRPr>
          </a:p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Many autocomplete algorithms also learn new words once the user has written them several times, and thus can suggest alternatives based on the learned habits of the individual user. 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269720" y="6012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DATA STRUCTURE USED</a:t>
            </a:r>
            <a:br/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[TRIE]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69720" y="4041360"/>
            <a:ext cx="21841920" cy="93092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this program code, Trie data structure is being implemented to search the data in an ordered fashion.</a:t>
            </a:r>
            <a:endParaRPr b="0" lang="en-IN" sz="4800" spc="-1" strike="noStrike">
              <a:latin typeface="Arial"/>
            </a:endParaRPr>
          </a:p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the field of computer science, a trie, which is also referred to as a </a:t>
            </a:r>
            <a:r>
              <a:rPr b="0" i="1" lang="en-IN" sz="48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digital tree or sometimes a radix tree or prefix tree </a:t>
            </a: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(as they can be searched by prefixes), is a type of search tree. </a:t>
            </a:r>
            <a:endParaRPr b="0" lang="en-IN" sz="4800" spc="-1" strike="noStrike">
              <a:latin typeface="Arial"/>
            </a:endParaRPr>
          </a:p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A </a:t>
            </a:r>
            <a:r>
              <a:rPr b="0" i="1" lang="en-IN" sz="48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search tree </a:t>
            </a: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is an ordered tree data structure that is implemented in storing a dynamic set or an associative array, where the keys are usually strings. It works unlike the case of a </a:t>
            </a:r>
            <a:r>
              <a:rPr b="0" i="1" lang="en-IN" sz="48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binary search tree</a:t>
            </a: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. </a:t>
            </a:r>
            <a:endParaRPr b="0" lang="en-IN" sz="4800" spc="-1" strike="noStrike">
              <a:latin typeface="Arial"/>
            </a:endParaRPr>
          </a:p>
          <a:p>
            <a:pPr marL="558720" indent="-55764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Here, not a single node in the tree stores the key that it is associated with that node. Instead of this, the </a:t>
            </a:r>
            <a:r>
              <a:rPr b="0" i="1" lang="en-IN" sz="48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position </a:t>
            </a:r>
            <a:r>
              <a:rPr b="0" lang="en-IN" sz="48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of the node in the tree defines the key to which it is associated to. 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69720" y="-150804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EXAMPLE OF TRIE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269720" y="8416800"/>
            <a:ext cx="21841920" cy="470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algn="ctr">
              <a:lnSpc>
                <a:spcPct val="100000"/>
              </a:lnSpc>
            </a:pPr>
            <a:r>
              <a:rPr b="0" lang="en-IN" sz="43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the above example displayed, the keys are shown within the nodes and their values are shown below them. For every complete english word in the file, there is an </a:t>
            </a:r>
            <a:r>
              <a:rPr b="0" i="1" lang="en-IN" sz="43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arbitrary integer </a:t>
            </a:r>
            <a:r>
              <a:rPr b="0" lang="en-IN" sz="43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value associated with it. Thus, a trie data structure can be seen as a tree- shaped </a:t>
            </a:r>
            <a:r>
              <a:rPr b="0" i="1" lang="en-IN" sz="43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deterministic finite automaton</a:t>
            </a:r>
            <a:r>
              <a:rPr b="0" lang="en-IN" sz="43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. So, we see that each finite language is generated by a trie data structure automaton, and each trie data structure can be compressed into a </a:t>
            </a:r>
            <a:r>
              <a:rPr b="0" i="1" lang="en-IN" sz="43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deterministic acyclic finite state automaton</a:t>
            </a:r>
            <a:r>
              <a:rPr b="0" lang="en-IN" sz="43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. </a:t>
            </a:r>
            <a:endParaRPr b="0" lang="en-IN" sz="4300" spc="-1" strike="noStrike">
              <a:latin typeface="Arial"/>
            </a:endParaRPr>
          </a:p>
        </p:txBody>
      </p:sp>
      <p:pic>
        <p:nvPicPr>
          <p:cNvPr id="122" name="Image" descr="Image"/>
          <p:cNvPicPr/>
          <p:nvPr/>
        </p:nvPicPr>
        <p:blipFill>
          <a:blip r:embed="rId1"/>
          <a:stretch/>
        </p:blipFill>
        <p:spPr>
          <a:xfrm>
            <a:off x="9588240" y="2705400"/>
            <a:ext cx="5204520" cy="55436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69720" y="24732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LANGUAGE,</a:t>
            </a:r>
            <a:br/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AND RESOURCES USED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69720" y="4123080"/>
            <a:ext cx="21841920" cy="8893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55560" indent="-6544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56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C++ It is one of the fastest languages compared to java and python.</a:t>
            </a:r>
            <a:endParaRPr b="0" lang="en-IN" sz="5600" spc="-1" strike="noStrike">
              <a:latin typeface="Arial"/>
            </a:endParaRPr>
          </a:p>
          <a:p>
            <a:pPr marL="655560" indent="-6544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56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It is powerful, has lot if built in functions like STL and is object oriented.It is portable.</a:t>
            </a:r>
            <a:endParaRPr b="0" lang="en-IN" sz="5600" spc="-1" strike="noStrike">
              <a:latin typeface="Arial"/>
            </a:endParaRPr>
          </a:p>
          <a:p>
            <a:pPr marL="655560" indent="-6544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56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C++ is scalable.</a:t>
            </a:r>
            <a:endParaRPr b="0" lang="en-IN" sz="5600" spc="-1" strike="noStrike">
              <a:latin typeface="Arial"/>
            </a:endParaRPr>
          </a:p>
          <a:p>
            <a:pPr marL="655560" indent="-6544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56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It can run programs that has small as well as large data.</a:t>
            </a:r>
            <a:endParaRPr b="0" lang="en-IN" sz="5600" spc="-1" strike="noStrike">
              <a:latin typeface="Arial"/>
            </a:endParaRPr>
          </a:p>
          <a:p>
            <a:pPr marL="655560" indent="-6544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56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Since word predictor is resource intensive, C++ would be the best suited language.</a:t>
            </a:r>
            <a:endParaRPr b="0" lang="en-IN" sz="5600" spc="-1" strike="noStrike">
              <a:latin typeface="Arial"/>
            </a:endParaRPr>
          </a:p>
          <a:p>
            <a:pPr marL="655560" indent="-6544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56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A .txt file with 1000 most used words in English.</a:t>
            </a:r>
            <a:endParaRPr b="0" lang="en-IN" sz="5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269720" y="-39456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WORKING PRINCIPLE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480320" y="4171320"/>
            <a:ext cx="21841920" cy="897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Autocomplete or word completion works in such a way that when the writer writes the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initial few letters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of a word, the program code predicts one or more possible words as options. </a:t>
            </a:r>
            <a:endParaRPr b="0" lang="en-IN" sz="4200" spc="-1" strike="noStrike">
              <a:latin typeface="Arial"/>
            </a:endParaRPr>
          </a:p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The program code of word prediction utilises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language modelling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, where within a collection of vocabulary the words, the one ones that are most likely to appear are calculated.</a:t>
            </a:r>
            <a:endParaRPr b="0" lang="en-IN" sz="4200" spc="-1" strike="noStrike">
              <a:latin typeface="Arial"/>
            </a:endParaRPr>
          </a:p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conjunction with language modelling, basic level word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prediction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on AAC devices is often combined with a recency model, where words used more frequently by the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AAC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user are more likely to be predicted and displayed in the list. </a:t>
            </a:r>
            <a:endParaRPr b="0" lang="en-IN" sz="4200" spc="-1" strike="noStrike">
              <a:latin typeface="Arial"/>
            </a:endParaRPr>
          </a:p>
          <a:p>
            <a:pPr marL="491760" indent="-49068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The word prediction software also permits the user to enter their own words into the word prediction </a:t>
            </a:r>
            <a:r>
              <a:rPr b="0" i="1" lang="en-IN" sz="42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dictionaries </a:t>
            </a:r>
            <a:r>
              <a:rPr b="0" lang="en-IN" sz="42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either directly, or by "learning" words that have been written.</a:t>
            </a:r>
            <a:endParaRPr b="0" lang="en-IN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69720" y="-115704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ADVANTAGES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69720" y="3639960"/>
            <a:ext cx="21841920" cy="9197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484200" indent="-483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Writing with a word processor has a number of potential advantages over writing by hand.It is easy to revise text produced on a word processor, as ideas can easily be </a:t>
            </a:r>
            <a:r>
              <a:rPr b="0" i="1" lang="en-IN" sz="41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added, modified, deleted, and moved</a:t>
            </a: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. Word processing </a:t>
            </a:r>
            <a:r>
              <a:rPr b="0" i="1" lang="en-IN" sz="41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enhances students’ motivation </a:t>
            </a: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to write. </a:t>
            </a:r>
            <a:endParaRPr b="0" lang="en-IN" sz="4100" spc="-1" strike="noStrike">
              <a:latin typeface="Arial"/>
            </a:endParaRPr>
          </a:p>
          <a:p>
            <a:pPr marL="484200" indent="-483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Support to the writer includes </a:t>
            </a:r>
            <a:r>
              <a:rPr b="0" i="1" lang="en-IN" sz="41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spelling and grammar </a:t>
            </a: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checkers, software for formatting text, </a:t>
            </a:r>
            <a:r>
              <a:rPr b="0" i="1" lang="en-IN" sz="41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speech synthesis </a:t>
            </a: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(typed text is converted to speech), </a:t>
            </a:r>
            <a:r>
              <a:rPr b="0" i="1" lang="en-IN" sz="41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speech recognition </a:t>
            </a: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(writers’ speech is converted to typed text), planning and outlining software, along with a modern software that provides us with detailed </a:t>
            </a:r>
            <a:r>
              <a:rPr b="0" i="1" lang="en-IN" sz="4100" spc="-1" strike="noStrike">
                <a:solidFill>
                  <a:srgbClr val="d5d5d5"/>
                </a:solidFill>
                <a:latin typeface="Times New Roman"/>
                <a:ea typeface="Times New Roman"/>
              </a:rPr>
              <a:t>feedback </a:t>
            </a: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on specific aspects of our written text. </a:t>
            </a:r>
            <a:endParaRPr b="0" lang="en-IN" sz="4100" spc="-1" strike="noStrike">
              <a:latin typeface="Arial"/>
            </a:endParaRPr>
          </a:p>
          <a:p>
            <a:pPr marL="484200" indent="-483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41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The obvious implication of these findings is that weaker writers/readers should use word processing as their primary tool for composing, since it increases such students’ motivation to write and produces superior writing outcomes when compared to writing by hand. </a:t>
            </a:r>
            <a:endParaRPr b="0" lang="en-IN" sz="4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269720" y="10692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REAL LIFE APPLICATION</a:t>
            </a:r>
            <a:br/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OF THE PROJECT</a:t>
            </a:r>
            <a:endParaRPr b="0" lang="en-IN" sz="11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269720" y="4218480"/>
            <a:ext cx="21841920" cy="8453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745200" indent="-744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E-mail programs.</a:t>
            </a:r>
            <a:endParaRPr b="0" lang="en-IN" sz="6400" spc="-1" strike="noStrike">
              <a:latin typeface="Arial"/>
            </a:endParaRPr>
          </a:p>
          <a:p>
            <a:pPr marL="745200" indent="-744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search engines</a:t>
            </a:r>
            <a:endParaRPr b="0" lang="en-IN" sz="6400" spc="-1" strike="noStrike">
              <a:latin typeface="Arial"/>
            </a:endParaRPr>
          </a:p>
          <a:p>
            <a:pPr marL="745200" indent="-744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source code editors</a:t>
            </a:r>
            <a:endParaRPr b="0" lang="en-IN" sz="6400" spc="-1" strike="noStrike">
              <a:latin typeface="Arial"/>
            </a:endParaRPr>
          </a:p>
          <a:p>
            <a:pPr marL="745200" indent="-744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database query tools</a:t>
            </a:r>
            <a:endParaRPr b="0" lang="en-IN" sz="6400" spc="-1" strike="noStrike">
              <a:latin typeface="Arial"/>
            </a:endParaRPr>
          </a:p>
          <a:p>
            <a:pPr marL="745200" indent="-744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In word processors</a:t>
            </a:r>
            <a:endParaRPr b="0" lang="en-IN" sz="6400" spc="-1" strike="noStrike">
              <a:latin typeface="Arial"/>
            </a:endParaRPr>
          </a:p>
          <a:p>
            <a:pPr marL="745200" indent="-744120">
              <a:lnSpc>
                <a:spcPct val="100000"/>
              </a:lnSpc>
              <a:buClr>
                <a:srgbClr val="d5d5d5"/>
              </a:buClr>
              <a:buFont typeface="Symbol"/>
              <a:buChar char=""/>
            </a:pPr>
            <a:r>
              <a:rPr b="0" lang="en-IN" sz="6400" spc="-1" strike="noStrike" u="sng">
                <a:solidFill>
                  <a:srgbClr val="d5d5d5"/>
                </a:solidFill>
                <a:uFillTx/>
                <a:latin typeface="Graphik Medium"/>
                <a:ea typeface="Graphik Medium"/>
              </a:rPr>
              <a:t>Future scope </a:t>
            </a:r>
            <a:r>
              <a:rPr b="0" lang="en-IN" sz="6400" spc="-1" strike="noStrike">
                <a:solidFill>
                  <a:srgbClr val="d5d5d5"/>
                </a:solidFill>
                <a:latin typeface="Graphik Medium"/>
                <a:ea typeface="Graphik Medium"/>
              </a:rPr>
              <a:t>- Assistive technology for people with physical  and cognitive disabilities.</a:t>
            </a:r>
            <a:endParaRPr b="0" lang="en-IN" sz="6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269720" y="4918320"/>
            <a:ext cx="21841920" cy="387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 algn="ctr">
              <a:lnSpc>
                <a:spcPct val="90000"/>
              </a:lnSpc>
            </a:pPr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DEMONSTRATION</a:t>
            </a:r>
            <a:br/>
            <a:r>
              <a:rPr b="0" lang="en-IN" sz="11600" spc="-401" strike="noStrike">
                <a:solidFill>
                  <a:srgbClr val="00e8ff"/>
                </a:solidFill>
                <a:latin typeface="Graphik Semibold"/>
                <a:ea typeface="Graphik Semibold"/>
              </a:rPr>
              <a:t>OF PROJECT</a:t>
            </a:r>
            <a:endParaRPr b="0" lang="en-IN" sz="1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2020-07-17T15:29:17Z</dcterms:modified>
  <cp:revision>5</cp:revision>
  <dc:subject/>
  <dc:title/>
</cp:coreProperties>
</file>