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9" r:id="rId8"/>
    <p:sldId id="263" r:id="rId9"/>
    <p:sldId id="270" r:id="rId10"/>
    <p:sldId id="271" r:id="rId11"/>
    <p:sldId id="272"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5" d="100"/>
          <a:sy n="95" d="100"/>
        </p:scale>
        <p:origin x="-109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3F691075-CA41-43C2-B0D5-636C5AC0B150}" type="datetimeFigureOut">
              <a:rPr lang="en-IN" smtClean="0"/>
              <a:t>18-04-2020</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1F3987C7-EAD8-40CE-B4D5-C62080E68837}" type="slidenum">
              <a:rPr lang="en-IN" smtClean="0"/>
              <a:t>‹#›</a:t>
            </a:fld>
            <a:endParaRPr lang="en-I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691075-CA41-43C2-B0D5-636C5AC0B150}" type="datetimeFigureOut">
              <a:rPr lang="en-IN" smtClean="0"/>
              <a:t>18-04-2020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3987C7-EAD8-40CE-B4D5-C62080E68837}"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691075-CA41-43C2-B0D5-636C5AC0B150}" type="datetimeFigureOut">
              <a:rPr lang="en-IN" smtClean="0"/>
              <a:t>18-04-2020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3987C7-EAD8-40CE-B4D5-C62080E68837}"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3F691075-CA41-43C2-B0D5-636C5AC0B150}" type="datetimeFigureOut">
              <a:rPr lang="en-IN" smtClean="0"/>
              <a:t>18-04-2020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3987C7-EAD8-40CE-B4D5-C62080E68837}" type="slidenum">
              <a:rPr lang="en-IN" smtClean="0"/>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F691075-CA41-43C2-B0D5-636C5AC0B150}" type="datetimeFigureOut">
              <a:rPr lang="en-IN" smtClean="0"/>
              <a:t>18-04-2020</a:t>
            </a:fld>
            <a:endParaRPr lang="en-IN"/>
          </a:p>
        </p:txBody>
      </p:sp>
      <p:sp>
        <p:nvSpPr>
          <p:cNvPr id="5" name="Footer Placeholder 4"/>
          <p:cNvSpPr>
            <a:spLocks noGrp="1"/>
          </p:cNvSpPr>
          <p:nvPr>
            <p:ph type="ftr" sz="quarter" idx="11"/>
          </p:nvPr>
        </p:nvSpPr>
        <p:spPr>
          <a:xfrm>
            <a:off x="800100" y="6172200"/>
            <a:ext cx="4000500" cy="457200"/>
          </a:xfrm>
        </p:spPr>
        <p:txBody>
          <a:bodyPr/>
          <a:lstStyle/>
          <a:p>
            <a:endParaRPr lang="en-IN"/>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1F3987C7-EAD8-40CE-B4D5-C62080E68837}"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F691075-CA41-43C2-B0D5-636C5AC0B150}" type="datetimeFigureOut">
              <a:rPr lang="en-IN" smtClean="0"/>
              <a:t>18-04-2020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3987C7-EAD8-40CE-B4D5-C62080E68837}" type="slidenum">
              <a:rPr lang="en-IN" smtClean="0"/>
              <a:t>‹#›</a:t>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3F691075-CA41-43C2-B0D5-636C5AC0B150}" type="datetimeFigureOut">
              <a:rPr lang="en-IN" smtClean="0"/>
              <a:t>18-04-2020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F3987C7-EAD8-40CE-B4D5-C62080E68837}" type="slidenum">
              <a:rPr lang="en-IN" smtClean="0"/>
              <a:t>‹#›</a:t>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F691075-CA41-43C2-B0D5-636C5AC0B150}" type="datetimeFigureOut">
              <a:rPr lang="en-IN" smtClean="0"/>
              <a:t>18-04-2020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F3987C7-EAD8-40CE-B4D5-C62080E68837}"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691075-CA41-43C2-B0D5-636C5AC0B150}" type="datetimeFigureOut">
              <a:rPr lang="en-IN" smtClean="0"/>
              <a:t>18-04-2020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F3987C7-EAD8-40CE-B4D5-C62080E68837}"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F691075-CA41-43C2-B0D5-636C5AC0B150}" type="datetimeFigureOut">
              <a:rPr lang="en-IN" smtClean="0"/>
              <a:t>18-04-2020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3987C7-EAD8-40CE-B4D5-C62080E68837}" type="slidenum">
              <a:rPr lang="en-IN" smtClean="0"/>
              <a:t>‹#›</a:t>
            </a:fld>
            <a:endParaRPr lang="en-I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F691075-CA41-43C2-B0D5-636C5AC0B150}" type="datetimeFigureOut">
              <a:rPr lang="en-IN" smtClean="0"/>
              <a:t>18-04-2020</a:t>
            </a:fld>
            <a:endParaRPr lang="en-IN"/>
          </a:p>
        </p:txBody>
      </p:sp>
      <p:sp>
        <p:nvSpPr>
          <p:cNvPr id="6" name="Footer Placeholder 5"/>
          <p:cNvSpPr>
            <a:spLocks noGrp="1"/>
          </p:cNvSpPr>
          <p:nvPr>
            <p:ph type="ftr" sz="quarter" idx="11"/>
          </p:nvPr>
        </p:nvSpPr>
        <p:spPr>
          <a:xfrm>
            <a:off x="914400" y="6172200"/>
            <a:ext cx="3886200" cy="457200"/>
          </a:xfrm>
        </p:spPr>
        <p:txBody>
          <a:bodyPr/>
          <a:lstStyle/>
          <a:p>
            <a:endParaRPr lang="en-IN"/>
          </a:p>
        </p:txBody>
      </p:sp>
      <p:sp>
        <p:nvSpPr>
          <p:cNvPr id="7" name="Slide Number Placeholder 6"/>
          <p:cNvSpPr>
            <a:spLocks noGrp="1"/>
          </p:cNvSpPr>
          <p:nvPr>
            <p:ph type="sldNum" sz="quarter" idx="12"/>
          </p:nvPr>
        </p:nvSpPr>
        <p:spPr>
          <a:xfrm>
            <a:off x="146304" y="6208776"/>
            <a:ext cx="457200" cy="457200"/>
          </a:xfrm>
        </p:spPr>
        <p:txBody>
          <a:bodyPr/>
          <a:lstStyle/>
          <a:p>
            <a:fld id="{1F3987C7-EAD8-40CE-B4D5-C62080E68837}" type="slidenum">
              <a:rPr lang="en-IN" smtClean="0"/>
              <a:t>‹#›</a:t>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3F691075-CA41-43C2-B0D5-636C5AC0B150}" type="datetimeFigureOut">
              <a:rPr lang="en-IN" smtClean="0"/>
              <a:t>18-04-2020</a:t>
            </a:fld>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1F3987C7-EAD8-40CE-B4D5-C62080E68837}"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31640" y="3501008"/>
            <a:ext cx="6400800" cy="2016224"/>
          </a:xfrm>
        </p:spPr>
        <p:txBody>
          <a:bodyPr>
            <a:normAutofit/>
          </a:bodyPr>
          <a:lstStyle/>
          <a:p>
            <a:pPr lvl="0" algn="just">
              <a:spcBef>
                <a:spcPts val="580"/>
              </a:spcBef>
              <a:buClr>
                <a:srgbClr val="DDDDDD"/>
              </a:buClr>
              <a:buSzPct val="85000"/>
            </a:pPr>
            <a:r>
              <a:rPr lang="en-IN" sz="2600" dirty="0">
                <a:solidFill>
                  <a:srgbClr val="000000"/>
                </a:solidFill>
                <a:latin typeface="Perpetua"/>
              </a:rPr>
              <a:t>Project Guide                      Batch Members</a:t>
            </a:r>
          </a:p>
          <a:p>
            <a:pPr lvl="0" algn="just">
              <a:spcBef>
                <a:spcPts val="580"/>
              </a:spcBef>
              <a:buClr>
                <a:srgbClr val="DDDDDD"/>
              </a:buClr>
              <a:buSzPct val="85000"/>
            </a:pPr>
            <a:r>
              <a:rPr lang="en-IN" sz="2600" dirty="0" err="1">
                <a:solidFill>
                  <a:srgbClr val="000000"/>
                </a:solidFill>
                <a:latin typeface="Perpetua"/>
              </a:rPr>
              <a:t>Ms.T.Aruna</a:t>
            </a:r>
            <a:r>
              <a:rPr lang="en-IN" sz="2600" dirty="0">
                <a:solidFill>
                  <a:srgbClr val="000000"/>
                </a:solidFill>
                <a:latin typeface="Perpetua"/>
              </a:rPr>
              <a:t>                       </a:t>
            </a:r>
            <a:r>
              <a:rPr lang="en-IN" sz="1600" dirty="0">
                <a:solidFill>
                  <a:srgbClr val="000000"/>
                </a:solidFill>
                <a:latin typeface="Perpetua"/>
              </a:rPr>
              <a:t>Anisha </a:t>
            </a:r>
            <a:r>
              <a:rPr lang="en-IN" sz="1600" dirty="0" err="1">
                <a:solidFill>
                  <a:srgbClr val="000000"/>
                </a:solidFill>
                <a:latin typeface="Perpetua"/>
              </a:rPr>
              <a:t>Kumari</a:t>
            </a:r>
            <a:r>
              <a:rPr lang="en-IN" sz="1600" dirty="0">
                <a:solidFill>
                  <a:srgbClr val="000000"/>
                </a:solidFill>
                <a:latin typeface="Perpetua"/>
              </a:rPr>
              <a:t> K(316136410003)</a:t>
            </a:r>
          </a:p>
          <a:p>
            <a:pPr lvl="0" algn="just">
              <a:spcBef>
                <a:spcPts val="580"/>
              </a:spcBef>
              <a:buClr>
                <a:srgbClr val="DDDDDD"/>
              </a:buClr>
              <a:buSzPct val="85000"/>
            </a:pPr>
            <a:r>
              <a:rPr lang="en-IN" sz="1600" dirty="0">
                <a:solidFill>
                  <a:srgbClr val="000000"/>
                </a:solidFill>
                <a:latin typeface="Perpetua"/>
              </a:rPr>
              <a:t>                                                                     K. </a:t>
            </a:r>
            <a:r>
              <a:rPr lang="en-IN" sz="1600" dirty="0" err="1">
                <a:solidFill>
                  <a:srgbClr val="000000"/>
                </a:solidFill>
                <a:latin typeface="Perpetua"/>
              </a:rPr>
              <a:t>Roop</a:t>
            </a:r>
            <a:r>
              <a:rPr lang="en-IN" sz="1600" dirty="0">
                <a:solidFill>
                  <a:srgbClr val="000000"/>
                </a:solidFill>
                <a:latin typeface="Perpetua"/>
              </a:rPr>
              <a:t> </a:t>
            </a:r>
            <a:r>
              <a:rPr lang="en-IN" sz="1600" dirty="0" err="1">
                <a:solidFill>
                  <a:srgbClr val="000000"/>
                </a:solidFill>
                <a:latin typeface="Perpetua"/>
              </a:rPr>
              <a:t>Hima</a:t>
            </a:r>
            <a:r>
              <a:rPr lang="en-IN" sz="1600" dirty="0">
                <a:solidFill>
                  <a:srgbClr val="000000"/>
                </a:solidFill>
                <a:latin typeface="Perpetua"/>
              </a:rPr>
              <a:t> </a:t>
            </a:r>
            <a:r>
              <a:rPr lang="en-IN" sz="1600" dirty="0" err="1">
                <a:solidFill>
                  <a:srgbClr val="000000"/>
                </a:solidFill>
                <a:latin typeface="Perpetua"/>
              </a:rPr>
              <a:t>Vaishnavi</a:t>
            </a:r>
            <a:r>
              <a:rPr lang="en-IN" sz="1600" dirty="0">
                <a:solidFill>
                  <a:srgbClr val="000000"/>
                </a:solidFill>
                <a:latin typeface="Perpetua"/>
              </a:rPr>
              <a:t>(316136410049)</a:t>
            </a:r>
          </a:p>
          <a:p>
            <a:pPr lvl="0" algn="just">
              <a:spcBef>
                <a:spcPts val="580"/>
              </a:spcBef>
              <a:buClr>
                <a:srgbClr val="DDDDDD"/>
              </a:buClr>
              <a:buSzPct val="85000"/>
            </a:pPr>
            <a:r>
              <a:rPr lang="en-IN" sz="1600" dirty="0">
                <a:solidFill>
                  <a:srgbClr val="000000"/>
                </a:solidFill>
                <a:latin typeface="Perpetua"/>
              </a:rPr>
              <a:t>                                                                     B. </a:t>
            </a:r>
            <a:r>
              <a:rPr lang="en-IN" sz="1600" dirty="0" err="1">
                <a:solidFill>
                  <a:srgbClr val="000000"/>
                </a:solidFill>
                <a:latin typeface="Perpetua"/>
              </a:rPr>
              <a:t>Krishnaveni</a:t>
            </a:r>
            <a:r>
              <a:rPr lang="en-IN" sz="1600" dirty="0">
                <a:solidFill>
                  <a:srgbClr val="000000"/>
                </a:solidFill>
                <a:latin typeface="Perpetua"/>
              </a:rPr>
              <a:t> (316136410013)</a:t>
            </a:r>
          </a:p>
          <a:p>
            <a:pPr lvl="0" algn="just">
              <a:spcBef>
                <a:spcPts val="580"/>
              </a:spcBef>
              <a:buClr>
                <a:srgbClr val="DDDDDD"/>
              </a:buClr>
              <a:buSzPct val="85000"/>
            </a:pPr>
            <a:r>
              <a:rPr lang="en-IN" sz="1600" dirty="0">
                <a:solidFill>
                  <a:srgbClr val="000000"/>
                </a:solidFill>
                <a:latin typeface="Perpetua"/>
              </a:rPr>
              <a:t>                                                                     B. </a:t>
            </a:r>
            <a:r>
              <a:rPr lang="en-IN" sz="1600" dirty="0" err="1">
                <a:solidFill>
                  <a:srgbClr val="000000"/>
                </a:solidFill>
                <a:latin typeface="Perpetua"/>
              </a:rPr>
              <a:t>Bhavana</a:t>
            </a:r>
            <a:r>
              <a:rPr lang="en-IN" sz="1600" dirty="0">
                <a:solidFill>
                  <a:srgbClr val="000000"/>
                </a:solidFill>
                <a:latin typeface="Perpetua"/>
              </a:rPr>
              <a:t> (316136410006)</a:t>
            </a:r>
          </a:p>
          <a:p>
            <a:pPr lvl="0" algn="just">
              <a:spcBef>
                <a:spcPts val="580"/>
              </a:spcBef>
              <a:buClr>
                <a:srgbClr val="DDDDDD"/>
              </a:buClr>
              <a:buSzPct val="85000"/>
            </a:pPr>
            <a:endParaRPr lang="en-IN" sz="1600" dirty="0">
              <a:solidFill>
                <a:srgbClr val="000000"/>
              </a:solidFill>
              <a:latin typeface="Perpetua"/>
            </a:endParaRPr>
          </a:p>
          <a:p>
            <a:pPr algn="just"/>
            <a:endParaRPr lang="en-IN" sz="3400" dirty="0" smtClean="0">
              <a:solidFill>
                <a:schemeClr val="tx1"/>
              </a:solidFill>
            </a:endParaRPr>
          </a:p>
          <a:p>
            <a:endParaRPr lang="en-IN" dirty="0"/>
          </a:p>
        </p:txBody>
      </p:sp>
      <p:sp>
        <p:nvSpPr>
          <p:cNvPr id="2" name="Title 1"/>
          <p:cNvSpPr>
            <a:spLocks noGrp="1"/>
          </p:cNvSpPr>
          <p:nvPr>
            <p:ph type="ctrTitle"/>
          </p:nvPr>
        </p:nvSpPr>
        <p:spPr/>
        <p:txBody>
          <a:bodyPr>
            <a:normAutofit/>
          </a:bodyPr>
          <a:lstStyle/>
          <a:p>
            <a:r>
              <a:rPr lang="en-US" sz="3600" b="1" dirty="0" smtClean="0"/>
              <a:t>Classification of Genuine Impressions in AdSense by Calculating User Dwell Time </a:t>
            </a:r>
            <a:endParaRPr lang="en-IN" sz="3600" b="1" dirty="0"/>
          </a:p>
        </p:txBody>
      </p:sp>
    </p:spTree>
    <p:extLst>
      <p:ext uri="{BB962C8B-B14F-4D97-AF65-F5344CB8AC3E}">
        <p14:creationId xmlns:p14="http://schemas.microsoft.com/office/powerpoint/2010/main" val="17466313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624" y="414933"/>
            <a:ext cx="4334228" cy="2438003"/>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60216" y="430050"/>
            <a:ext cx="4334228" cy="2438003"/>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0989" y="3378504"/>
            <a:ext cx="4299003" cy="2418189"/>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47876" y="3378504"/>
            <a:ext cx="4341813" cy="2442270"/>
          </a:xfrm>
          <a:prstGeom prst="rect">
            <a:avLst/>
          </a:prstGeom>
        </p:spPr>
      </p:pic>
    </p:spTree>
    <p:extLst>
      <p:ext uri="{BB962C8B-B14F-4D97-AF65-F5344CB8AC3E}">
        <p14:creationId xmlns:p14="http://schemas.microsoft.com/office/powerpoint/2010/main" val="24564334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93776" y="3429000"/>
            <a:ext cx="5688632" cy="3199856"/>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71210" y="131748"/>
            <a:ext cx="5733765" cy="3225243"/>
          </a:xfrm>
          <a:prstGeom prst="rect">
            <a:avLst/>
          </a:prstGeom>
        </p:spPr>
      </p:pic>
    </p:spTree>
    <p:extLst>
      <p:ext uri="{BB962C8B-B14F-4D97-AF65-F5344CB8AC3E}">
        <p14:creationId xmlns:p14="http://schemas.microsoft.com/office/powerpoint/2010/main" val="20197147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Conclusion</a:t>
            </a:r>
            <a:endParaRPr lang="en-IN" dirty="0"/>
          </a:p>
        </p:txBody>
      </p:sp>
      <p:sp>
        <p:nvSpPr>
          <p:cNvPr id="3" name="Content Placeholder 2"/>
          <p:cNvSpPr>
            <a:spLocks noGrp="1"/>
          </p:cNvSpPr>
          <p:nvPr>
            <p:ph sz="quarter" idx="1"/>
          </p:nvPr>
        </p:nvSpPr>
        <p:spPr/>
        <p:txBody>
          <a:bodyPr>
            <a:normAutofit fontScale="77500" lnSpcReduction="20000"/>
          </a:bodyPr>
          <a:lstStyle/>
          <a:p>
            <a:r>
              <a:rPr lang="en-US" dirty="0" smtClean="0"/>
              <a:t>This project has been envisioned for the purpose of predicting whether the click made by a user is genuine or not. </a:t>
            </a:r>
          </a:p>
          <a:p>
            <a:r>
              <a:rPr lang="en-US" dirty="0" smtClean="0"/>
              <a:t>Generally, the client pays the vendor for every click made by the user on an advertisement without having the knowledge of whether the user genuinely made that click or by an accident. </a:t>
            </a:r>
          </a:p>
          <a:p>
            <a:r>
              <a:rPr lang="en-US" dirty="0" smtClean="0"/>
              <a:t>To ensure that the client pays the vendor only for a click that’s genuine, we prepared a model where we track the user’s click and calculate his dwell time and comparing it with the threshold time.</a:t>
            </a:r>
          </a:p>
          <a:p>
            <a:r>
              <a:rPr lang="en-US" dirty="0" smtClean="0"/>
              <a:t> So, if the dwell time of the user on a webpage meets the threshold time or is greater than that, the click is considered to be genuine, if not, then the click is not genuine and the client doesn’t have to pay the vendor for that click.</a:t>
            </a:r>
          </a:p>
          <a:p>
            <a:r>
              <a:rPr lang="en-US" dirty="0" smtClean="0"/>
              <a:t> We have to keep it mind that this model is designed in such a way that we have to make an exception of a case where there might be a possibility of the user to open the webpage and then idle or abandon his computer without closing that webpage. </a:t>
            </a:r>
            <a:endParaRPr lang="en-IN" dirty="0"/>
          </a:p>
        </p:txBody>
      </p:sp>
    </p:spTree>
    <p:extLst>
      <p:ext uri="{BB962C8B-B14F-4D97-AF65-F5344CB8AC3E}">
        <p14:creationId xmlns:p14="http://schemas.microsoft.com/office/powerpoint/2010/main" val="21915415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2636912"/>
            <a:ext cx="7772400" cy="1143000"/>
          </a:xfrm>
        </p:spPr>
        <p:txBody>
          <a:bodyPr/>
          <a:lstStyle/>
          <a:p>
            <a:pPr algn="ctr"/>
            <a:r>
              <a:rPr lang="en-IN" dirty="0" smtClean="0"/>
              <a:t>THANK YOU</a:t>
            </a:r>
            <a:endParaRPr lang="en-IN" dirty="0"/>
          </a:p>
        </p:txBody>
      </p:sp>
    </p:spTree>
    <p:extLst>
      <p:ext uri="{BB962C8B-B14F-4D97-AF65-F5344CB8AC3E}">
        <p14:creationId xmlns:p14="http://schemas.microsoft.com/office/powerpoint/2010/main" val="23294723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Abstract</a:t>
            </a:r>
            <a:endParaRPr lang="en-IN" dirty="0"/>
          </a:p>
        </p:txBody>
      </p:sp>
      <p:sp>
        <p:nvSpPr>
          <p:cNvPr id="3" name="Content Placeholder 2"/>
          <p:cNvSpPr>
            <a:spLocks noGrp="1"/>
          </p:cNvSpPr>
          <p:nvPr>
            <p:ph sz="quarter" idx="1"/>
          </p:nvPr>
        </p:nvSpPr>
        <p:spPr/>
        <p:txBody>
          <a:bodyPr>
            <a:normAutofit fontScale="85000" lnSpcReduction="10000"/>
          </a:bodyPr>
          <a:lstStyle/>
          <a:p>
            <a:r>
              <a:rPr lang="en-US" dirty="0" smtClean="0"/>
              <a:t>Nowadays, advertisements are publicized through webpages and the webpage owners charge their clients for each click/impression.</a:t>
            </a:r>
          </a:p>
          <a:p>
            <a:r>
              <a:rPr lang="en-US" dirty="0" smtClean="0"/>
              <a:t> Recent studies show that half of the impressions are in fact not viewed by users.</a:t>
            </a:r>
          </a:p>
          <a:p>
            <a:r>
              <a:rPr lang="en-US" dirty="0" smtClean="0"/>
              <a:t> In this case, although advertisers are charged for the impressions, their marketing  message is not received by users. </a:t>
            </a:r>
          </a:p>
          <a:p>
            <a:r>
              <a:rPr lang="en-US" dirty="0" smtClean="0"/>
              <a:t>This project implements  a model to predict the </a:t>
            </a:r>
            <a:r>
              <a:rPr lang="en-US" dirty="0" err="1" smtClean="0"/>
              <a:t>genuinity</a:t>
            </a:r>
            <a:r>
              <a:rPr lang="en-US" dirty="0" smtClean="0"/>
              <a:t> of an impression made by the users when they click an ad, by considering the page depth and the time spent by the user to read that page.</a:t>
            </a:r>
          </a:p>
          <a:p>
            <a:r>
              <a:rPr lang="en-US" dirty="0" smtClean="0"/>
              <a:t>In this project, we design a model to predict the genuineness of an impression made by the users when they click an ad by considering the page depth and the time spent by the user to read that page.</a:t>
            </a:r>
            <a:endParaRPr lang="en-IN" dirty="0"/>
          </a:p>
        </p:txBody>
      </p:sp>
    </p:spTree>
    <p:extLst>
      <p:ext uri="{BB962C8B-B14F-4D97-AF65-F5344CB8AC3E}">
        <p14:creationId xmlns:p14="http://schemas.microsoft.com/office/powerpoint/2010/main" val="28348820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Software Requirement Specifications </a:t>
            </a:r>
            <a:endParaRPr lang="en-IN"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403648" y="1268760"/>
            <a:ext cx="6336704" cy="4857403"/>
          </a:xfrm>
        </p:spPr>
      </p:pic>
    </p:spTree>
    <p:extLst>
      <p:ext uri="{BB962C8B-B14F-4D97-AF65-F5344CB8AC3E}">
        <p14:creationId xmlns:p14="http://schemas.microsoft.com/office/powerpoint/2010/main" val="21049603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Use Case Diagram</a:t>
            </a:r>
            <a:endParaRPr lang="en-IN"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557337" y="1524000"/>
            <a:ext cx="6486525" cy="4419600"/>
          </a:xfrm>
        </p:spPr>
      </p:pic>
    </p:spTree>
    <p:extLst>
      <p:ext uri="{BB962C8B-B14F-4D97-AF65-F5344CB8AC3E}">
        <p14:creationId xmlns:p14="http://schemas.microsoft.com/office/powerpoint/2010/main" val="27568460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Procedure</a:t>
            </a:r>
            <a:endParaRPr lang="en-IN" dirty="0"/>
          </a:p>
        </p:txBody>
      </p:sp>
      <p:sp>
        <p:nvSpPr>
          <p:cNvPr id="3" name="Content Placeholder 2"/>
          <p:cNvSpPr>
            <a:spLocks noGrp="1"/>
          </p:cNvSpPr>
          <p:nvPr>
            <p:ph sz="quarter" idx="1"/>
          </p:nvPr>
        </p:nvSpPr>
        <p:spPr/>
        <p:txBody>
          <a:bodyPr>
            <a:normAutofit fontScale="92500"/>
          </a:bodyPr>
          <a:lstStyle/>
          <a:p>
            <a:pPr marL="514350" indent="-514350">
              <a:buAutoNum type="arabicPeriod"/>
            </a:pPr>
            <a:r>
              <a:rPr lang="en-US" dirty="0" smtClean="0"/>
              <a:t>The blog is created and the advertisements are added to the blog. The blog is then deployed in a distributed server. </a:t>
            </a:r>
          </a:p>
          <a:p>
            <a:pPr marL="514350" indent="-514350">
              <a:buAutoNum type="arabicPeriod"/>
            </a:pPr>
            <a:r>
              <a:rPr lang="en-US" dirty="0" smtClean="0"/>
              <a:t>Google Tag Manager and Google Analytics are linked to the blog. </a:t>
            </a:r>
          </a:p>
          <a:p>
            <a:pPr marL="514350" indent="-514350">
              <a:buAutoNum type="arabicPeriod"/>
            </a:pPr>
            <a:r>
              <a:rPr lang="en-US" dirty="0" smtClean="0"/>
              <a:t>In Google Tag Manager, Tags, Triggers and Variables are created and using these, we tracked the user clicks and calculated the dwell time.</a:t>
            </a:r>
          </a:p>
          <a:p>
            <a:pPr marL="514350" indent="-514350">
              <a:buAutoNum type="arabicPeriod"/>
            </a:pPr>
            <a:r>
              <a:rPr lang="en-US" dirty="0" smtClean="0"/>
              <a:t> The dwell time is displayed as a graph, using Google Analytics. </a:t>
            </a:r>
          </a:p>
          <a:p>
            <a:pPr marL="514350" indent="-514350">
              <a:buAutoNum type="arabicPeriod"/>
            </a:pPr>
            <a:r>
              <a:rPr lang="en-US" dirty="0" smtClean="0"/>
              <a:t>Based on a threshold time that we fixed as per the depth of the webpage of the ad, we compare the user dwell time with the threshold time and differentiate the clicks as genuine or accidental. </a:t>
            </a:r>
            <a:endParaRPr lang="en-IN" dirty="0"/>
          </a:p>
        </p:txBody>
      </p:sp>
    </p:spTree>
    <p:extLst>
      <p:ext uri="{BB962C8B-B14F-4D97-AF65-F5344CB8AC3E}">
        <p14:creationId xmlns:p14="http://schemas.microsoft.com/office/powerpoint/2010/main" val="27629928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Test Cases</a:t>
            </a:r>
            <a:endParaRPr lang="en-IN"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475656" y="1386290"/>
            <a:ext cx="6120681" cy="4995038"/>
          </a:xfrm>
        </p:spPr>
      </p:pic>
    </p:spTree>
    <p:extLst>
      <p:ext uri="{BB962C8B-B14F-4D97-AF65-F5344CB8AC3E}">
        <p14:creationId xmlns:p14="http://schemas.microsoft.com/office/powerpoint/2010/main" val="31640614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1196752"/>
            <a:ext cx="6059033" cy="4597851"/>
          </a:xfrm>
          <a:prstGeom prst="rect">
            <a:avLst/>
          </a:prstGeom>
        </p:spPr>
      </p:pic>
    </p:spTree>
    <p:extLst>
      <p:ext uri="{BB962C8B-B14F-4D97-AF65-F5344CB8AC3E}">
        <p14:creationId xmlns:p14="http://schemas.microsoft.com/office/powerpoint/2010/main" val="18482435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Output Screens</a:t>
            </a:r>
            <a:endParaRPr lang="en-IN" dirty="0"/>
          </a:p>
        </p:txBody>
      </p:sp>
      <p:pic>
        <p:nvPicPr>
          <p:cNvPr id="5" name="Content Placeholder 4"/>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395536" y="1556792"/>
            <a:ext cx="4038600" cy="2271712"/>
          </a:xfrm>
        </p:spPr>
      </p:pic>
      <p:pic>
        <p:nvPicPr>
          <p:cNvPr id="6" name="Content Placeholder 5"/>
          <p:cNvPicPr>
            <a:picLocks noGrp="1" noChangeAspect="1"/>
          </p:cNvPicPr>
          <p:nvPr>
            <p:ph sz="quarter" idx="2"/>
          </p:nvPr>
        </p:nvPicPr>
        <p:blipFill>
          <a:blip r:embed="rId3" cstate="print">
            <a:extLst>
              <a:ext uri="{28A0092B-C50C-407E-A947-70E740481C1C}">
                <a14:useLocalDpi xmlns:a14="http://schemas.microsoft.com/office/drawing/2010/main" val="0"/>
              </a:ext>
            </a:extLst>
          </a:blip>
          <a:stretch>
            <a:fillRect/>
          </a:stretch>
        </p:blipFill>
        <p:spPr>
          <a:xfrm>
            <a:off x="539552" y="4221088"/>
            <a:ext cx="4038600" cy="2271712"/>
          </a:xfr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88024" y="1556792"/>
            <a:ext cx="4023431" cy="2263180"/>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60114" y="4139846"/>
            <a:ext cx="4204374" cy="2364960"/>
          </a:xfrm>
          <a:prstGeom prst="rect">
            <a:avLst/>
          </a:prstGeom>
        </p:spPr>
      </p:pic>
    </p:spTree>
    <p:extLst>
      <p:ext uri="{BB962C8B-B14F-4D97-AF65-F5344CB8AC3E}">
        <p14:creationId xmlns:p14="http://schemas.microsoft.com/office/powerpoint/2010/main" val="115381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35696" y="3501008"/>
            <a:ext cx="5760640" cy="3240360"/>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63688" y="188640"/>
            <a:ext cx="5760640" cy="3240360"/>
          </a:xfrm>
          <a:prstGeom prst="rect">
            <a:avLst/>
          </a:prstGeom>
        </p:spPr>
      </p:pic>
    </p:spTree>
    <p:extLst>
      <p:ext uri="{BB962C8B-B14F-4D97-AF65-F5344CB8AC3E}">
        <p14:creationId xmlns:p14="http://schemas.microsoft.com/office/powerpoint/2010/main" val="273495255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90</TotalTime>
  <Words>506</Words>
  <Application>Microsoft Office PowerPoint</Application>
  <PresentationFormat>On-screen Show (4:3)</PresentationFormat>
  <Paragraphs>30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Equity</vt:lpstr>
      <vt:lpstr>Classification of Genuine Impressions in AdSense by Calculating User Dwell Time </vt:lpstr>
      <vt:lpstr>Abstract</vt:lpstr>
      <vt:lpstr> Software Requirement Specifications </vt:lpstr>
      <vt:lpstr>Use Case Diagram</vt:lpstr>
      <vt:lpstr>Procedure</vt:lpstr>
      <vt:lpstr>Test Cases</vt:lpstr>
      <vt:lpstr>PowerPoint Presentation</vt:lpstr>
      <vt:lpstr>Output Screens</vt:lpstr>
      <vt:lpstr>PowerPoint Presentation</vt:lpstr>
      <vt:lpstr>PowerPoint Presentation</vt:lpstr>
      <vt:lpstr>PowerPoint Presentation</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of Genuine Impressions in AdSense by Calculating User Dwell Time</dc:title>
  <dc:creator>Anisha</dc:creator>
  <cp:lastModifiedBy>Anisha</cp:lastModifiedBy>
  <cp:revision>10</cp:revision>
  <dcterms:created xsi:type="dcterms:W3CDTF">2020-04-18T10:55:26Z</dcterms:created>
  <dcterms:modified xsi:type="dcterms:W3CDTF">2020-04-18T12:26:20Z</dcterms:modified>
</cp:coreProperties>
</file>