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wfp.org/api/documents/WFP-0000157424/download/?_ga=2.223841682.884694252.1713484518-1081353811.1713484517" TargetMode="External"/><Relationship Id="rId3" Type="http://schemas.openxmlformats.org/officeDocument/2006/relationships/hyperlink" Target="https://docs.wfp.org/api/documents/WFP-0000157424/download/?_ga=2.223841682.884694252.1713484518-1081353811.1713484517" TargetMode="External"/><Relationship Id="rId4" Type="http://schemas.openxmlformats.org/officeDocument/2006/relationships/hyperlink" Target="https://www.bloomberg.com/opinion/articles/2023-07-24/climate-change-is-choking-india-s-food-security?embedded-checkout=tru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pswire.com/maps/india/"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dc0103a3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dc0103a3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dc0103a3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dc0103a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a:p>
            <a:pPr indent="0" lvl="0" marL="0" rtl="0" algn="l">
              <a:lnSpc>
                <a:spcPct val="115000"/>
              </a:lnSpc>
              <a:spcBef>
                <a:spcPts val="0"/>
              </a:spcBef>
              <a:spcAft>
                <a:spcPts val="0"/>
              </a:spcAft>
              <a:buClr>
                <a:schemeClr val="dk1"/>
              </a:buClr>
              <a:buSzPts val="1100"/>
              <a:buFont typeface="Arial"/>
              <a:buNone/>
            </a:pPr>
            <a:r>
              <a:rPr lang="en">
                <a:solidFill>
                  <a:srgbClr val="0D0D0D"/>
                </a:solidFill>
              </a:rPr>
              <a:t>As we conclude our analysis, it's clear that </a:t>
            </a:r>
            <a:r>
              <a:rPr lang="en">
                <a:solidFill>
                  <a:schemeClr val="dk1"/>
                </a:solidFill>
              </a:rPr>
              <a:t>rainfall indeed has a significant impact on crop yields</a:t>
            </a:r>
            <a:r>
              <a:rPr lang="en">
                <a:solidFill>
                  <a:srgbClr val="0D0D0D"/>
                </a:solidFill>
              </a:rPr>
              <a:t> - affecting not just the overall volume but also the variability of agricultural output</a:t>
            </a:r>
            <a:r>
              <a:rPr lang="en">
                <a:solidFill>
                  <a:schemeClr val="dk1"/>
                </a:solidFill>
              </a:rPr>
              <a:t>.Our models have captured this fundamental relationship, offering insights into how both extremes of rainfall, be it scarcity or surplus, critically influence yields, particularly for staple crops such as maize and rice.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Furthermore, our work with Random Forest models has shed light on the power of machine learning in agricultural data science.By leveraging feature importance rankings and creating scatter plots for our cleaned data, we were able to refine our research focus and identify the most influential factors affecting crop yield.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0D0D0D"/>
                </a:solidFill>
              </a:rPr>
              <a:t>However, real-world data presents unique challenges. It's often untidy and unpredictable, reflecting the chaotic nature of the environments from which it is sourced</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c0103a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c0103a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c0103a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c0103a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a:p>
            <a:pPr indent="0" lvl="0" marL="0" rtl="0" algn="l">
              <a:spcBef>
                <a:spcPts val="0"/>
              </a:spcBef>
              <a:spcAft>
                <a:spcPts val="0"/>
              </a:spcAft>
              <a:buNone/>
            </a:pPr>
            <a:r>
              <a:rPr lang="en"/>
              <a:t>Give background info on food scarcity information in India before posing question &gt; gives context to why this data </a:t>
            </a:r>
            <a:r>
              <a:rPr lang="en"/>
              <a:t>matters</a:t>
            </a:r>
            <a:endParaRPr/>
          </a:p>
          <a:p>
            <a:pPr indent="0" lvl="0" marL="0" rtl="0" algn="l">
              <a:spcBef>
                <a:spcPts val="0"/>
              </a:spcBef>
              <a:spcAft>
                <a:spcPts val="0"/>
              </a:spcAft>
              <a:buNone/>
            </a:pPr>
            <a:r>
              <a:t/>
            </a:r>
            <a:endParaRPr>
              <a:solidFill>
                <a:srgbClr val="3C4043"/>
              </a:solidFill>
              <a:latin typeface="Roboto"/>
              <a:ea typeface="Roboto"/>
              <a:cs typeface="Roboto"/>
              <a:sym typeface="Roboto"/>
            </a:endParaRPr>
          </a:p>
          <a:p>
            <a:pPr indent="-298450" lvl="0" marL="457200" rtl="0" algn="l">
              <a:spcBef>
                <a:spcPts val="0"/>
              </a:spcBef>
              <a:spcAft>
                <a:spcPts val="0"/>
              </a:spcAft>
              <a:buSzPts val="1100"/>
              <a:buAutoNum type="arabicPeriod"/>
            </a:pPr>
            <a:r>
              <a:rPr lang="en">
                <a:solidFill>
                  <a:srgbClr val="3C4043"/>
                </a:solidFill>
                <a:latin typeface="Roboto"/>
                <a:ea typeface="Roboto"/>
                <a:cs typeface="Roboto"/>
                <a:sym typeface="Roboto"/>
              </a:rPr>
              <a:t>World Food Programme. “WFP India Country Brief February 2024.” </a:t>
            </a:r>
            <a:r>
              <a:rPr lang="en" u="sng">
                <a:solidFill>
                  <a:srgbClr val="0277BD"/>
                </a:solidFill>
                <a:latin typeface="Roboto"/>
                <a:ea typeface="Roboto"/>
                <a:cs typeface="Roboto"/>
                <a:sym typeface="Roboto"/>
                <a:hlinkClick r:id="rId2">
                  <a:extLst>
                    <a:ext uri="{A12FA001-AC4F-418D-AE19-62706E023703}">
                      <ahyp:hlinkClr val="tx"/>
                    </a:ext>
                  </a:extLst>
                </a:hlinkClick>
              </a:rPr>
              <a:t>https://docs.wfp.org/api/documents/WFP-0000157424/download/?_ga=2.223841682.884694252.1713484518-10813538</a:t>
            </a:r>
            <a:endParaRPr sz="1400">
              <a:solidFill>
                <a:schemeClr val="dk1"/>
              </a:solidFill>
            </a:endParaRPr>
          </a:p>
          <a:p>
            <a:pPr indent="0" lvl="0" marL="457200" rtl="0" algn="l">
              <a:spcBef>
                <a:spcPts val="0"/>
              </a:spcBef>
              <a:spcAft>
                <a:spcPts val="0"/>
              </a:spcAft>
              <a:buNone/>
            </a:pPr>
            <a:r>
              <a:rPr lang="en" u="sng">
                <a:solidFill>
                  <a:srgbClr val="0277BD"/>
                </a:solidFill>
                <a:latin typeface="Roboto"/>
                <a:ea typeface="Roboto"/>
                <a:cs typeface="Roboto"/>
                <a:sym typeface="Roboto"/>
                <a:hlinkClick r:id="rId3">
                  <a:extLst>
                    <a:ext uri="{A12FA001-AC4F-418D-AE19-62706E023703}">
                      <ahyp:hlinkClr val="tx"/>
                    </a:ext>
                  </a:extLst>
                </a:hlinkClick>
              </a:rPr>
              <a:t>11.1713484517</a:t>
            </a:r>
            <a:r>
              <a:rPr lang="en">
                <a:solidFill>
                  <a:srgbClr val="3C4043"/>
                </a:solidFill>
                <a:latin typeface="Roboto"/>
                <a:ea typeface="Roboto"/>
                <a:cs typeface="Roboto"/>
                <a:sym typeface="Roboto"/>
              </a:rPr>
              <a:t>.</a:t>
            </a:r>
            <a:endParaRPr/>
          </a:p>
          <a:p>
            <a:pPr indent="-298450" lvl="0" marL="457200" rtl="0" algn="l">
              <a:spcBef>
                <a:spcPts val="0"/>
              </a:spcBef>
              <a:spcAft>
                <a:spcPts val="0"/>
              </a:spcAft>
              <a:buSzPts val="1100"/>
              <a:buAutoNum type="arabicPeriod"/>
            </a:pPr>
            <a:r>
              <a:rPr lang="en">
                <a:solidFill>
                  <a:srgbClr val="3C4043"/>
                </a:solidFill>
                <a:latin typeface="Roboto"/>
                <a:ea typeface="Roboto"/>
                <a:cs typeface="Roboto"/>
                <a:sym typeface="Roboto"/>
              </a:rPr>
              <a:t>Fickling, David. “India’s Food Security is Being Choked by Climate Change.” Bloomberg.com. </a:t>
            </a:r>
            <a:endParaRPr>
              <a:solidFill>
                <a:srgbClr val="3C4043"/>
              </a:solidFill>
              <a:latin typeface="Roboto"/>
              <a:ea typeface="Roboto"/>
              <a:cs typeface="Roboto"/>
              <a:sym typeface="Roboto"/>
            </a:endParaRPr>
          </a:p>
          <a:p>
            <a:pPr indent="0" lvl="0" marL="457200" rtl="0" algn="l">
              <a:spcBef>
                <a:spcPts val="0"/>
              </a:spcBef>
              <a:spcAft>
                <a:spcPts val="0"/>
              </a:spcAft>
              <a:buNone/>
            </a:pPr>
            <a:r>
              <a:rPr lang="en" u="sng">
                <a:solidFill>
                  <a:srgbClr val="0277BD"/>
                </a:solidFill>
                <a:latin typeface="Roboto"/>
                <a:ea typeface="Roboto"/>
                <a:cs typeface="Roboto"/>
                <a:sym typeface="Roboto"/>
                <a:hlinkClick r:id="rId4">
                  <a:extLst>
                    <a:ext uri="{A12FA001-AC4F-418D-AE19-62706E023703}">
                      <ahyp:hlinkClr val="tx"/>
                    </a:ext>
                  </a:extLst>
                </a:hlinkClick>
              </a:rPr>
              <a:t>https://www.bloomberg.com/opinion/articles/2023-07-24/climate-change-is-choking-india-s-food-security?embedded-checkout=true</a:t>
            </a:r>
            <a:r>
              <a:rPr lang="en">
                <a:solidFill>
                  <a:srgbClr val="3C4043"/>
                </a:solidFill>
                <a:latin typeface="Roboto"/>
                <a:ea typeface="Roboto"/>
                <a:cs typeface="Roboto"/>
                <a:sym typeface="Roboto"/>
              </a:rPr>
              <a:t>. Accessed April 18, 2024.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dc0103a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dc0103a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a:p>
            <a:pPr indent="0" lvl="0" marL="0" rtl="0" algn="l">
              <a:spcBef>
                <a:spcPts val="0"/>
              </a:spcBef>
              <a:spcAft>
                <a:spcPts val="0"/>
              </a:spcAft>
              <a:buNone/>
            </a:pPr>
            <a:r>
              <a:rPr lang="en"/>
              <a:t>3. </a:t>
            </a:r>
            <a:r>
              <a:rPr lang="en" sz="1200">
                <a:solidFill>
                  <a:srgbClr val="222222"/>
                </a:solidFill>
                <a:highlight>
                  <a:srgbClr val="FFFFFF"/>
                </a:highlight>
                <a:latin typeface="Roboto"/>
                <a:ea typeface="Roboto"/>
                <a:cs typeface="Roboto"/>
                <a:sym typeface="Roboto"/>
              </a:rPr>
              <a:t>Bowden, C., Foster, T. &amp; Parkes, B. Identifying links between monsoon variability and rice production in India through machine learning. </a:t>
            </a:r>
            <a:r>
              <a:rPr i="1" lang="en" sz="1200">
                <a:solidFill>
                  <a:srgbClr val="222222"/>
                </a:solidFill>
                <a:highlight>
                  <a:srgbClr val="FFFFFF"/>
                </a:highlight>
                <a:latin typeface="Roboto"/>
                <a:ea typeface="Roboto"/>
                <a:cs typeface="Roboto"/>
                <a:sym typeface="Roboto"/>
              </a:rPr>
              <a:t>Sci Rep</a:t>
            </a:r>
            <a:r>
              <a:rPr lang="en" sz="1200">
                <a:solidFill>
                  <a:srgbClr val="222222"/>
                </a:solidFill>
                <a:highlight>
                  <a:srgbClr val="FFFFFF"/>
                </a:highlight>
                <a:latin typeface="Roboto"/>
                <a:ea typeface="Roboto"/>
                <a:cs typeface="Roboto"/>
                <a:sym typeface="Roboto"/>
              </a:rPr>
              <a:t> 13, 2446 (2023). https://doi.org/10.1038/s41598-023-27752-8</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c0103a3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c0103a3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a:p>
            <a:pPr indent="0" lvl="0" marL="0" rtl="0" algn="l">
              <a:spcBef>
                <a:spcPts val="0"/>
              </a:spcBef>
              <a:spcAft>
                <a:spcPts val="0"/>
              </a:spcAft>
              <a:buNone/>
            </a:pPr>
            <a:r>
              <a:rPr lang="en"/>
              <a:t>Image: </a:t>
            </a:r>
            <a:r>
              <a:rPr lang="en" u="sng">
                <a:solidFill>
                  <a:schemeClr val="hlink"/>
                </a:solidFill>
                <a:hlinkClick r:id="rId2"/>
              </a:rPr>
              <a:t>https://mapswire.com/maps/india/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c0103a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c0103a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c0103a3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c0103a3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a:p>
            <a:pPr indent="-298450" lvl="0" marL="457200" rtl="0" algn="l">
              <a:spcBef>
                <a:spcPts val="0"/>
              </a:spcBef>
              <a:spcAft>
                <a:spcPts val="0"/>
              </a:spcAft>
              <a:buSzPts val="1100"/>
              <a:buChar char="-"/>
            </a:pPr>
            <a:r>
              <a:rPr lang="en"/>
              <a:t>Mention trying ARIMA model, why that didn’t work</a:t>
            </a:r>
            <a:endParaRPr/>
          </a:p>
          <a:p>
            <a:pPr indent="-298450" lvl="0" marL="457200" rtl="0" algn="l">
              <a:spcBef>
                <a:spcPts val="0"/>
              </a:spcBef>
              <a:spcAft>
                <a:spcPts val="0"/>
              </a:spcAft>
              <a:buSzPts val="1100"/>
              <a:buChar char="-"/>
            </a:pPr>
            <a:r>
              <a:rPr lang="en"/>
              <a:t>Mention how neural network was giving an awful rt mse and accuracy score </a:t>
            </a:r>
            <a:endParaRPr/>
          </a:p>
          <a:p>
            <a:pPr indent="-298450" lvl="0" marL="457200" rtl="0" algn="l">
              <a:spcBef>
                <a:spcPts val="0"/>
              </a:spcBef>
              <a:spcAft>
                <a:spcPts val="0"/>
              </a:spcAft>
              <a:buSzPts val="1100"/>
              <a:buChar char="-"/>
            </a:pPr>
            <a:r>
              <a:rPr lang="en"/>
              <a:t>Random forest performed better </a:t>
            </a:r>
            <a:endParaRPr/>
          </a:p>
          <a:p>
            <a:pPr indent="-298450" lvl="0" marL="457200" rtl="0" algn="l">
              <a:spcBef>
                <a:spcPts val="0"/>
              </a:spcBef>
              <a:spcAft>
                <a:spcPts val="0"/>
              </a:spcAft>
              <a:buSzPts val="1100"/>
              <a:buChar char="-"/>
            </a:pPr>
            <a:r>
              <a:rPr lang="en"/>
              <a:t>Some great visualizations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dc0103a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dc0103a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dc0103a3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dc0103a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dc0103a3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dc0103a3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sz="8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Employed Random Forest models due to their robustness in handling complex datasets with multiple features.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Models excel at capturing non-linear relationships and interactions, ideal for the multifaceted nature of agricultural datasets.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Visual representation comparing model predictions to actual crop yields.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Focus on four significant crops: maize, moong, rice, and urad.</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Line of Perfect Prediction:</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Black dashed line represents perfect prediction accuracy.</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Ideal scenario: all predictions align perfectly with this line.</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Most predictions are close to the line of perfect prediction, indicating reasonable accuracy.</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Scatter points around the line show that the model’s accuracy is not perfect, especially at higher yield values.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Despite challenges, the model is proficient in predicting yields for diverse crop types.</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a:t>
            </a:r>
            <a:r>
              <a:rPr lang="en" sz="4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Suggestions for improvement: incorporating more data sources and using advanced algorithms to enhance accuracy.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i.org/10.1038/s41598-023-27752-8" TargetMode="External"/><Relationship Id="rId4" Type="http://schemas.openxmlformats.org/officeDocument/2006/relationships/hyperlink" Target="https://www.bloomberg.com/opinion/articles/2023-07-24/climate-change-is-choking-india-s-food-security?embedded-checkout=true" TargetMode="External"/><Relationship Id="rId11" Type="http://schemas.openxmlformats.org/officeDocument/2006/relationships/hyperlink" Target="https://docs.wfp.org/api/documents/WFP-0000157424/download/?_ga=2.223841682.884694252.1713484518-1081353811.1713484517" TargetMode="External"/><Relationship Id="rId10" Type="http://schemas.openxmlformats.org/officeDocument/2006/relationships/hyperlink" Target="https://www.wfp.org/countries/india" TargetMode="External"/><Relationship Id="rId12" Type="http://schemas.openxmlformats.org/officeDocument/2006/relationships/hyperlink" Target="https://docs.wfp.org/api/documents/WFP-0000157424/download/?_ga=2.223841682.884694252.1713484518-1081353811.1713484517" TargetMode="External"/><Relationship Id="rId9" Type="http://schemas.openxmlformats.org/officeDocument/2006/relationships/hyperlink" Target="https://www.kaggle.com/datasets/saisaran2/rainfall-data-from-1901-to-2017-for-india/data" TargetMode="External"/><Relationship Id="rId5" Type="http://schemas.openxmlformats.org/officeDocument/2006/relationships/hyperlink" Target="https://www.bloomberg.com/opinion/articles/2023-07-24/climate-change-is-choking-india-s-food-security?embedded-checkout=true" TargetMode="External"/><Relationship Id="rId6" Type="http://schemas.openxmlformats.org/officeDocument/2006/relationships/hyperlink" Target="https://mapswire.com/maps/india/" TargetMode="External"/><Relationship Id="rId7" Type="http://schemas.openxmlformats.org/officeDocument/2006/relationships/hyperlink" Target="https://aps.dac.gov.in/" TargetMode="External"/><Relationship Id="rId8" Type="http://schemas.openxmlformats.org/officeDocument/2006/relationships/hyperlink" Target="https://www.kaggle.com/datasets/pyatakov/india-agriculture-crop-p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Predictions: </a:t>
            </a:r>
            <a:r>
              <a:rPr i="1" lang="en"/>
              <a:t>Crop Yields &amp; Rainfall in India</a:t>
            </a:r>
            <a:endParaRPr i="1"/>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Anisha, Bridget, Eileen, Matt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1" name="Shape 131"/>
        <p:cNvGrpSpPr/>
        <p:nvPr/>
      </p:nvGrpSpPr>
      <p:grpSpPr>
        <a:xfrm>
          <a:off x="0" y="0"/>
          <a:ext cx="0" cy="0"/>
          <a:chOff x="0" y="0"/>
          <a:chExt cx="0" cy="0"/>
        </a:xfrm>
      </p:grpSpPr>
      <p:sp>
        <p:nvSpPr>
          <p:cNvPr id="132" name="Google Shape;132;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Considerations</a:t>
            </a:r>
            <a:endParaRPr/>
          </a:p>
        </p:txBody>
      </p:sp>
      <p:sp>
        <p:nvSpPr>
          <p:cNvPr id="133" name="Google Shape;133;p22"/>
          <p:cNvSpPr txBox="1"/>
          <p:nvPr>
            <p:ph idx="1" type="body"/>
          </p:nvPr>
        </p:nvSpPr>
        <p:spPr>
          <a:xfrm>
            <a:off x="2400250" y="1211350"/>
            <a:ext cx="6321600" cy="3265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Accuracy can be misleading </a:t>
            </a:r>
            <a:r>
              <a:rPr lang="en"/>
              <a:t>- the cost of different predictors may vary, and the current model does not account for this </a:t>
            </a:r>
            <a:endParaRPr/>
          </a:p>
          <a:p>
            <a:pPr indent="-317500" lvl="1" marL="914400" rtl="0" algn="l">
              <a:spcBef>
                <a:spcPts val="0"/>
              </a:spcBef>
              <a:spcAft>
                <a:spcPts val="0"/>
              </a:spcAft>
              <a:buSzPts val="1400"/>
              <a:buChar char="○"/>
            </a:pPr>
            <a:r>
              <a:rPr lang="en"/>
              <a:t>For example, rainfall is the only predictor being looked at, when we know several factors influence crop growth</a:t>
            </a:r>
            <a:endParaRPr/>
          </a:p>
          <a:p>
            <a:pPr indent="-342900" lvl="0" marL="457200" rtl="0" algn="l">
              <a:spcBef>
                <a:spcPts val="0"/>
              </a:spcBef>
              <a:spcAft>
                <a:spcPts val="0"/>
              </a:spcAft>
              <a:buSzPts val="1800"/>
              <a:buChar char="●"/>
            </a:pPr>
            <a:r>
              <a:rPr lang="en"/>
              <a:t>We know the data was </a:t>
            </a:r>
            <a:r>
              <a:rPr b="1" lang="en"/>
              <a:t>not</a:t>
            </a:r>
            <a:r>
              <a:rPr lang="en"/>
              <a:t> overfit - AKA no overlap between training and test data</a:t>
            </a:r>
            <a:endParaRPr/>
          </a:p>
          <a:p>
            <a:pPr indent="-317500" lvl="1" marL="914400" rtl="0" algn="l">
              <a:spcBef>
                <a:spcPts val="0"/>
              </a:spcBef>
              <a:spcAft>
                <a:spcPts val="0"/>
              </a:spcAft>
              <a:buSzPts val="1400"/>
              <a:buChar char="○"/>
            </a:pPr>
            <a:r>
              <a:rPr lang="en"/>
              <a:t>Some models do not perform well with unseen data</a:t>
            </a:r>
            <a:endParaRPr/>
          </a:p>
          <a:p>
            <a:pPr indent="-342900" lvl="0" marL="457200" rtl="0" algn="l">
              <a:spcBef>
                <a:spcPts val="0"/>
              </a:spcBef>
              <a:spcAft>
                <a:spcPts val="0"/>
              </a:spcAft>
              <a:buSzPts val="1800"/>
              <a:buChar char="●"/>
            </a:pPr>
            <a:r>
              <a:rPr lang="en"/>
              <a:t>Knowing the nature of the data, the model did a good job predicting crop yields based on rainfall</a:t>
            </a:r>
            <a:endParaRPr/>
          </a:p>
          <a:p>
            <a:pPr indent="-342900" lvl="0" marL="457200" rtl="0" algn="l">
              <a:spcBef>
                <a:spcPts val="0"/>
              </a:spcBef>
              <a:spcAft>
                <a:spcPts val="0"/>
              </a:spcAft>
              <a:buSzPts val="1800"/>
              <a:buChar char="●"/>
            </a:pPr>
            <a:r>
              <a:rPr lang="en"/>
              <a:t>A different type of linear regression may be able to better handle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Future Questions</a:t>
            </a:r>
            <a:endParaRPr/>
          </a:p>
        </p:txBody>
      </p:sp>
      <p:sp>
        <p:nvSpPr>
          <p:cNvPr id="139" name="Google Shape;139;p23"/>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Rainfall </a:t>
            </a:r>
            <a:r>
              <a:rPr i="1" lang="en"/>
              <a:t>does</a:t>
            </a:r>
            <a:r>
              <a:rPr lang="en"/>
              <a:t> affect crop yield</a:t>
            </a:r>
            <a:endParaRPr/>
          </a:p>
          <a:p>
            <a:pPr indent="-342900" lvl="0" marL="457200" rtl="0" algn="l">
              <a:spcBef>
                <a:spcPts val="0"/>
              </a:spcBef>
              <a:spcAft>
                <a:spcPts val="0"/>
              </a:spcAft>
              <a:buSzPts val="1800"/>
              <a:buChar char="●"/>
            </a:pPr>
            <a:r>
              <a:rPr lang="en"/>
              <a:t>Too little rainfall, as well as too much will </a:t>
            </a:r>
            <a:r>
              <a:rPr lang="en" u="sng"/>
              <a:t>greatly</a:t>
            </a:r>
            <a:r>
              <a:rPr lang="en"/>
              <a:t> influence the yield of maize and rice</a:t>
            </a:r>
            <a:endParaRPr/>
          </a:p>
          <a:p>
            <a:pPr indent="-342900" lvl="0" marL="457200" rtl="0" algn="l">
              <a:spcBef>
                <a:spcPts val="0"/>
              </a:spcBef>
              <a:spcAft>
                <a:spcPts val="0"/>
              </a:spcAft>
              <a:buSzPts val="1800"/>
              <a:buChar char="●"/>
            </a:pPr>
            <a:r>
              <a:rPr lang="en"/>
              <a:t>Random Forest features and scatter plots of c</a:t>
            </a:r>
            <a:r>
              <a:rPr lang="en"/>
              <a:t>leaned </a:t>
            </a:r>
            <a:r>
              <a:rPr lang="en"/>
              <a:t>cdata can help narrow the focus of your question</a:t>
            </a:r>
            <a:endParaRPr/>
          </a:p>
          <a:p>
            <a:pPr indent="-342900" lvl="0" marL="457200" rtl="0" algn="l">
              <a:spcBef>
                <a:spcPts val="0"/>
              </a:spcBef>
              <a:spcAft>
                <a:spcPts val="0"/>
              </a:spcAft>
              <a:buSzPts val="1800"/>
              <a:buChar char="●"/>
            </a:pPr>
            <a:r>
              <a:rPr lang="en"/>
              <a:t>Machine learning models are difficult to train with real world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45" name="Google Shape;145;p24"/>
          <p:cNvSpPr txBox="1"/>
          <p:nvPr/>
        </p:nvSpPr>
        <p:spPr>
          <a:xfrm>
            <a:off x="441650" y="1033850"/>
            <a:ext cx="8240700" cy="3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Roboto"/>
                <a:ea typeface="Roboto"/>
                <a:cs typeface="Roboto"/>
                <a:sym typeface="Roboto"/>
              </a:rPr>
              <a:t>Bowden, C., Foster, T. &amp; Parkes, B. Identifying links between monsoon variability and rice production in India through </a:t>
            </a:r>
            <a:endParaRPr sz="1200">
              <a:solidFill>
                <a:srgbClr val="222222"/>
              </a:solidFill>
              <a:latin typeface="Roboto"/>
              <a:ea typeface="Roboto"/>
              <a:cs typeface="Roboto"/>
              <a:sym typeface="Roboto"/>
            </a:endParaRPr>
          </a:p>
          <a:p>
            <a:pPr indent="457200" lvl="0" marL="0" rtl="0" algn="l">
              <a:spcBef>
                <a:spcPts val="0"/>
              </a:spcBef>
              <a:spcAft>
                <a:spcPts val="0"/>
              </a:spcAft>
              <a:buNone/>
            </a:pPr>
            <a:r>
              <a:rPr lang="en" sz="1200">
                <a:solidFill>
                  <a:srgbClr val="222222"/>
                </a:solidFill>
                <a:latin typeface="Roboto"/>
                <a:ea typeface="Roboto"/>
                <a:cs typeface="Roboto"/>
                <a:sym typeface="Roboto"/>
              </a:rPr>
              <a:t>machine learning. </a:t>
            </a:r>
            <a:r>
              <a:rPr i="1" lang="en" sz="1200">
                <a:solidFill>
                  <a:srgbClr val="222222"/>
                </a:solidFill>
                <a:latin typeface="Roboto"/>
                <a:ea typeface="Roboto"/>
                <a:cs typeface="Roboto"/>
                <a:sym typeface="Roboto"/>
              </a:rPr>
              <a:t>Sci Rep</a:t>
            </a:r>
            <a:r>
              <a:rPr lang="en" sz="1200">
                <a:solidFill>
                  <a:srgbClr val="222222"/>
                </a:solidFill>
                <a:latin typeface="Roboto"/>
                <a:ea typeface="Roboto"/>
                <a:cs typeface="Roboto"/>
                <a:sym typeface="Roboto"/>
              </a:rPr>
              <a:t> 13, 2446 (2023). </a:t>
            </a:r>
            <a:r>
              <a:rPr lang="en" sz="1200" u="sng">
                <a:solidFill>
                  <a:schemeClr val="hlink"/>
                </a:solidFill>
                <a:latin typeface="Roboto"/>
                <a:ea typeface="Roboto"/>
                <a:cs typeface="Roboto"/>
                <a:sym typeface="Roboto"/>
                <a:hlinkClick r:id="rId3"/>
              </a:rPr>
              <a:t>https://doi.org/10.1038/s41598-023-27752-8</a:t>
            </a:r>
            <a:r>
              <a:rPr lang="en" sz="1200">
                <a:solidFill>
                  <a:srgbClr val="222222"/>
                </a:solidFill>
                <a:latin typeface="Roboto"/>
                <a:ea typeface="Roboto"/>
                <a:cs typeface="Roboto"/>
                <a:sym typeface="Roboto"/>
              </a:rPr>
              <a:t>.</a:t>
            </a:r>
            <a:endParaRPr sz="1200">
              <a:solidFill>
                <a:srgbClr val="222222"/>
              </a:solidFill>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Fickling, David. “India’s Food Security is Being Choked by Climate Change.” Bloomberg.com. </a:t>
            </a:r>
            <a:endParaRPr sz="1100">
              <a:solidFill>
                <a:srgbClr val="3C4043"/>
              </a:solidFill>
              <a:latin typeface="Roboto"/>
              <a:ea typeface="Roboto"/>
              <a:cs typeface="Roboto"/>
              <a:sym typeface="Roboto"/>
            </a:endParaRPr>
          </a:p>
          <a:p>
            <a:pPr indent="457200" lvl="0" marL="0" rtl="0" algn="l">
              <a:spcBef>
                <a:spcPts val="0"/>
              </a:spcBef>
              <a:spcAft>
                <a:spcPts val="0"/>
              </a:spcAft>
              <a:buNone/>
            </a:pPr>
            <a:r>
              <a:rPr lang="en" sz="1100" u="sng">
                <a:solidFill>
                  <a:schemeClr val="hlink"/>
                </a:solidFill>
                <a:latin typeface="Roboto"/>
                <a:ea typeface="Roboto"/>
                <a:cs typeface="Roboto"/>
                <a:sym typeface="Roboto"/>
                <a:hlinkClick r:id="rId4"/>
              </a:rPr>
              <a:t>https://www.bloomberg.com/opinion/articles/2023-07-24/climate-change-is-choking-india-s-food-security?embedded-che</a:t>
            </a:r>
            <a:endParaRPr/>
          </a:p>
          <a:p>
            <a:pPr indent="457200" lvl="0" marL="0" rtl="0" algn="l">
              <a:spcBef>
                <a:spcPts val="0"/>
              </a:spcBef>
              <a:spcAft>
                <a:spcPts val="0"/>
              </a:spcAft>
              <a:buNone/>
            </a:pPr>
            <a:r>
              <a:rPr lang="en" sz="1100" u="sng">
                <a:solidFill>
                  <a:schemeClr val="hlink"/>
                </a:solidFill>
                <a:latin typeface="Roboto"/>
                <a:ea typeface="Roboto"/>
                <a:cs typeface="Roboto"/>
                <a:sym typeface="Roboto"/>
                <a:hlinkClick r:id="rId5"/>
              </a:rPr>
              <a:t>ckout=true</a:t>
            </a:r>
            <a:r>
              <a:rPr lang="en" sz="1100">
                <a:solidFill>
                  <a:srgbClr val="3C4043"/>
                </a:solidFill>
                <a:latin typeface="Roboto"/>
                <a:ea typeface="Roboto"/>
                <a:cs typeface="Roboto"/>
                <a:sym typeface="Roboto"/>
              </a:rPr>
              <a:t>. Accessed April 18, 2024. </a:t>
            </a:r>
            <a:endParaRPr sz="1100">
              <a:solidFill>
                <a:srgbClr val="3C4043"/>
              </a:solidFill>
              <a:latin typeface="Roboto"/>
              <a:ea typeface="Roboto"/>
              <a:cs typeface="Roboto"/>
              <a:sym typeface="Roboto"/>
            </a:endParaRPr>
          </a:p>
          <a:p>
            <a:pPr indent="0" lvl="0" marL="0" rtl="0" algn="l">
              <a:spcBef>
                <a:spcPts val="0"/>
              </a:spcBef>
              <a:spcAft>
                <a:spcPts val="0"/>
              </a:spcAft>
              <a:buNone/>
            </a:pPr>
            <a:r>
              <a:t/>
            </a:r>
            <a:endParaRPr sz="1100">
              <a:solidFill>
                <a:srgbClr val="3C4043"/>
              </a:solidFill>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Mapswire. “Physical Map of India. Projection: Lambert Conformal Conic.” </a:t>
            </a:r>
            <a:r>
              <a:rPr lang="en" sz="1100" u="sng">
                <a:solidFill>
                  <a:schemeClr val="hlink"/>
                </a:solidFill>
                <a:latin typeface="Roboto"/>
                <a:ea typeface="Roboto"/>
                <a:cs typeface="Roboto"/>
                <a:sym typeface="Roboto"/>
                <a:hlinkClick r:id="rId6"/>
              </a:rPr>
              <a:t>https://mapswire.com/maps/india/</a:t>
            </a:r>
            <a:r>
              <a:rPr lang="en" sz="1100">
                <a:solidFill>
                  <a:srgbClr val="3C4043"/>
                </a:solidFill>
                <a:latin typeface="Roboto"/>
                <a:ea typeface="Roboto"/>
                <a:cs typeface="Roboto"/>
                <a:sym typeface="Roboto"/>
              </a:rPr>
              <a:t>.</a:t>
            </a:r>
            <a:endParaRPr sz="1100">
              <a:solidFill>
                <a:srgbClr val="3C4043"/>
              </a:solidFill>
              <a:latin typeface="Roboto"/>
              <a:ea typeface="Roboto"/>
              <a:cs typeface="Roboto"/>
              <a:sym typeface="Roboto"/>
            </a:endParaRPr>
          </a:p>
          <a:p>
            <a:pPr indent="0" lvl="0" marL="0" rtl="0" algn="l">
              <a:spcBef>
                <a:spcPts val="0"/>
              </a:spcBef>
              <a:spcAft>
                <a:spcPts val="0"/>
              </a:spcAft>
              <a:buNone/>
            </a:pPr>
            <a:r>
              <a:t/>
            </a:r>
            <a:endParaRPr sz="1100">
              <a:solidFill>
                <a:srgbClr val="3C4043"/>
              </a:solidFill>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Pyatakov, Oleg. </a:t>
            </a:r>
            <a:r>
              <a:rPr lang="en" sz="1050">
                <a:solidFill>
                  <a:srgbClr val="3C4043"/>
                </a:solidFill>
              </a:rPr>
              <a:t>Data collected from </a:t>
            </a:r>
            <a:r>
              <a:rPr lang="en" sz="1050">
                <a:solidFill>
                  <a:srgbClr val="3C4043"/>
                </a:solidFill>
                <a:uFill>
                  <a:noFill/>
                </a:uFill>
                <a:hlinkClick r:id="rId7">
                  <a:extLst>
                    <a:ext uri="{A12FA001-AC4F-418D-AE19-62706E023703}">
                      <ahyp:hlinkClr val="tx"/>
                    </a:ext>
                  </a:extLst>
                </a:hlinkClick>
              </a:rPr>
              <a:t>Ministry of Agriculture and Farmers Welfare of India</a:t>
            </a:r>
            <a:r>
              <a:rPr lang="en" sz="1100">
                <a:solidFill>
                  <a:srgbClr val="3C4043"/>
                </a:solidFill>
                <a:latin typeface="Roboto"/>
                <a:ea typeface="Roboto"/>
                <a:cs typeface="Roboto"/>
                <a:sym typeface="Roboto"/>
              </a:rPr>
              <a:t> (2023). “India Agriculture Crop Production” </a:t>
            </a:r>
            <a:endParaRPr sz="1100">
              <a:solidFill>
                <a:srgbClr val="3C4043"/>
              </a:solidFill>
              <a:latin typeface="Roboto"/>
              <a:ea typeface="Roboto"/>
              <a:cs typeface="Roboto"/>
              <a:sym typeface="Roboto"/>
            </a:endParaRPr>
          </a:p>
          <a:p>
            <a:pPr indent="457200" lvl="0" marL="0" rtl="0" algn="l">
              <a:spcBef>
                <a:spcPts val="0"/>
              </a:spcBef>
              <a:spcAft>
                <a:spcPts val="0"/>
              </a:spcAft>
              <a:buNone/>
            </a:pPr>
            <a:r>
              <a:rPr lang="en" sz="1100">
                <a:solidFill>
                  <a:srgbClr val="3C4043"/>
                </a:solidFill>
                <a:latin typeface="Roboto"/>
                <a:ea typeface="Roboto"/>
                <a:cs typeface="Roboto"/>
                <a:sym typeface="Roboto"/>
              </a:rPr>
              <a:t>[dataset]. </a:t>
            </a:r>
            <a:r>
              <a:rPr lang="en" sz="1100" u="sng">
                <a:solidFill>
                  <a:schemeClr val="hlink"/>
                </a:solidFill>
                <a:latin typeface="Roboto"/>
                <a:ea typeface="Roboto"/>
                <a:cs typeface="Roboto"/>
                <a:sym typeface="Roboto"/>
                <a:hlinkClick r:id="rId8"/>
              </a:rPr>
              <a:t>https://www.kaggle.com/datasets/pyatakov/india-agriculture-crop-production</a:t>
            </a:r>
            <a:r>
              <a:rPr lang="en" sz="1100">
                <a:solidFill>
                  <a:srgbClr val="3C4043"/>
                </a:solidFill>
                <a:latin typeface="Roboto"/>
                <a:ea typeface="Roboto"/>
                <a:cs typeface="Roboto"/>
                <a:sym typeface="Roboto"/>
              </a:rPr>
              <a:t>.</a:t>
            </a:r>
            <a:endParaRPr sz="1100">
              <a:solidFill>
                <a:srgbClr val="3C4043"/>
              </a:solidFill>
              <a:latin typeface="Roboto"/>
              <a:ea typeface="Roboto"/>
              <a:cs typeface="Roboto"/>
              <a:sym typeface="Roboto"/>
            </a:endParaRPr>
          </a:p>
          <a:p>
            <a:pPr indent="457200" lvl="0" marL="0" rtl="0" algn="l">
              <a:spcBef>
                <a:spcPts val="0"/>
              </a:spcBef>
              <a:spcAft>
                <a:spcPts val="0"/>
              </a:spcAft>
              <a:buNone/>
            </a:pPr>
            <a:r>
              <a:t/>
            </a:r>
            <a:endParaRPr sz="1100">
              <a:solidFill>
                <a:srgbClr val="3C4043"/>
              </a:solidFill>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Saran, Sai. (2021). “Rainfall Data from 1901 to 2017” [dataset]. </a:t>
            </a:r>
            <a:endParaRPr sz="1100">
              <a:solidFill>
                <a:srgbClr val="3C4043"/>
              </a:solidFill>
              <a:latin typeface="Roboto"/>
              <a:ea typeface="Roboto"/>
              <a:cs typeface="Roboto"/>
              <a:sym typeface="Roboto"/>
            </a:endParaRPr>
          </a:p>
          <a:p>
            <a:pPr indent="457200" lvl="0" marL="0" rtl="0" algn="l">
              <a:spcBef>
                <a:spcPts val="0"/>
              </a:spcBef>
              <a:spcAft>
                <a:spcPts val="0"/>
              </a:spcAft>
              <a:buNone/>
            </a:pPr>
            <a:r>
              <a:rPr lang="en" sz="1100" u="sng">
                <a:solidFill>
                  <a:schemeClr val="hlink"/>
                </a:solidFill>
                <a:latin typeface="Roboto"/>
                <a:ea typeface="Roboto"/>
                <a:cs typeface="Roboto"/>
                <a:sym typeface="Roboto"/>
                <a:hlinkClick r:id="rId9"/>
              </a:rPr>
              <a:t>https://www.kaggle.com/datasets/saisaran2/rainfall-data-from-1901-to-2017-for-india/data</a:t>
            </a:r>
            <a:r>
              <a:rPr lang="en" sz="1100">
                <a:solidFill>
                  <a:srgbClr val="3C4043"/>
                </a:solidFill>
                <a:latin typeface="Roboto"/>
                <a:ea typeface="Roboto"/>
                <a:cs typeface="Roboto"/>
                <a:sym typeface="Roboto"/>
              </a:rPr>
              <a:t>.</a:t>
            </a:r>
            <a:endParaRPr sz="1100">
              <a:solidFill>
                <a:srgbClr val="3C4043"/>
              </a:solidFill>
              <a:latin typeface="Roboto"/>
              <a:ea typeface="Roboto"/>
              <a:cs typeface="Roboto"/>
              <a:sym typeface="Roboto"/>
            </a:endParaRPr>
          </a:p>
          <a:p>
            <a:pPr indent="0" lvl="0" marL="0" rtl="0" algn="l">
              <a:spcBef>
                <a:spcPts val="0"/>
              </a:spcBef>
              <a:spcAft>
                <a:spcPts val="0"/>
              </a:spcAft>
              <a:buNone/>
            </a:pPr>
            <a:r>
              <a:t/>
            </a:r>
            <a:endParaRPr sz="1100" u="sng">
              <a:solidFill>
                <a:srgbClr val="3C4043"/>
              </a:solidFill>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World Food Programme. “India.” </a:t>
            </a:r>
            <a:r>
              <a:rPr lang="en" sz="1100" u="sng">
                <a:solidFill>
                  <a:schemeClr val="hlink"/>
                </a:solidFill>
                <a:latin typeface="Roboto"/>
                <a:ea typeface="Roboto"/>
                <a:cs typeface="Roboto"/>
                <a:sym typeface="Roboto"/>
                <a:hlinkClick r:id="rId10"/>
              </a:rPr>
              <a:t>https://www.wfp.org/countries/india</a:t>
            </a:r>
            <a:r>
              <a:rPr lang="en" sz="1100">
                <a:solidFill>
                  <a:srgbClr val="3C4043"/>
                </a:solidFill>
                <a:latin typeface="Roboto"/>
                <a:ea typeface="Roboto"/>
                <a:cs typeface="Roboto"/>
                <a:sym typeface="Roboto"/>
              </a:rPr>
              <a:t>.</a:t>
            </a:r>
            <a:endParaRPr sz="1100">
              <a:solidFill>
                <a:srgbClr val="3C4043"/>
              </a:solidFill>
              <a:latin typeface="Roboto"/>
              <a:ea typeface="Roboto"/>
              <a:cs typeface="Roboto"/>
              <a:sym typeface="Roboto"/>
            </a:endParaRPr>
          </a:p>
          <a:p>
            <a:pPr indent="0" lvl="0" marL="0" rtl="0" algn="l">
              <a:spcBef>
                <a:spcPts val="0"/>
              </a:spcBef>
              <a:spcAft>
                <a:spcPts val="0"/>
              </a:spcAft>
              <a:buNone/>
            </a:pPr>
            <a:r>
              <a:t/>
            </a:r>
            <a:endParaRPr sz="1100">
              <a:solidFill>
                <a:srgbClr val="3C4043"/>
              </a:solidFill>
              <a:latin typeface="Roboto"/>
              <a:ea typeface="Roboto"/>
              <a:cs typeface="Roboto"/>
              <a:sym typeface="Roboto"/>
            </a:endParaRPr>
          </a:p>
          <a:p>
            <a:pPr indent="0" lvl="0" marL="0" rtl="0" algn="l">
              <a:spcBef>
                <a:spcPts val="0"/>
              </a:spcBef>
              <a:spcAft>
                <a:spcPts val="0"/>
              </a:spcAft>
              <a:buNone/>
            </a:pPr>
            <a:r>
              <a:rPr lang="en" sz="1100">
                <a:solidFill>
                  <a:srgbClr val="3C4043"/>
                </a:solidFill>
                <a:latin typeface="Roboto"/>
                <a:ea typeface="Roboto"/>
                <a:cs typeface="Roboto"/>
                <a:sym typeface="Roboto"/>
              </a:rPr>
              <a:t>World Food Programme. “WFP India Country Brief February 2024.” </a:t>
            </a:r>
            <a:endParaRPr sz="1100">
              <a:solidFill>
                <a:srgbClr val="3C4043"/>
              </a:solidFill>
              <a:latin typeface="Roboto"/>
              <a:ea typeface="Roboto"/>
              <a:cs typeface="Roboto"/>
              <a:sym typeface="Roboto"/>
            </a:endParaRPr>
          </a:p>
          <a:p>
            <a:pPr indent="457200" lvl="0" marL="0" rtl="0" algn="l">
              <a:spcBef>
                <a:spcPts val="0"/>
              </a:spcBef>
              <a:spcAft>
                <a:spcPts val="0"/>
              </a:spcAft>
              <a:buNone/>
            </a:pPr>
            <a:r>
              <a:rPr lang="en" sz="1100" u="sng">
                <a:solidFill>
                  <a:schemeClr val="hlink"/>
                </a:solidFill>
                <a:latin typeface="Roboto"/>
                <a:ea typeface="Roboto"/>
                <a:cs typeface="Roboto"/>
                <a:sym typeface="Roboto"/>
                <a:hlinkClick r:id="rId11"/>
              </a:rPr>
              <a:t>https://docs.wfp.org/api/documents/WFP-0000157424/download/?_ga=2.223841682.884694252.1713484518-10813538</a:t>
            </a:r>
            <a:endParaRPr/>
          </a:p>
          <a:p>
            <a:pPr indent="457200" lvl="0" marL="0" rtl="0" algn="l">
              <a:spcBef>
                <a:spcPts val="0"/>
              </a:spcBef>
              <a:spcAft>
                <a:spcPts val="0"/>
              </a:spcAft>
              <a:buNone/>
            </a:pPr>
            <a:r>
              <a:rPr lang="en" sz="1100" u="sng">
                <a:solidFill>
                  <a:schemeClr val="hlink"/>
                </a:solidFill>
                <a:latin typeface="Roboto"/>
                <a:ea typeface="Roboto"/>
                <a:cs typeface="Roboto"/>
                <a:sym typeface="Roboto"/>
                <a:hlinkClick r:id="rId12"/>
              </a:rPr>
              <a:t>11.1713484517</a:t>
            </a:r>
            <a:r>
              <a:rPr lang="en" sz="1100">
                <a:solidFill>
                  <a:srgbClr val="3C4043"/>
                </a:solidFill>
                <a:latin typeface="Roboto"/>
                <a:ea typeface="Roboto"/>
                <a:cs typeface="Roboto"/>
                <a:sym typeface="Roboto"/>
              </a:rPr>
              <a:t>.</a:t>
            </a:r>
            <a:endParaRPr sz="1100">
              <a:solidFill>
                <a:srgbClr val="3C4043"/>
              </a:solidFill>
              <a:latin typeface="Roboto"/>
              <a:ea typeface="Roboto"/>
              <a:cs typeface="Roboto"/>
              <a:sym typeface="Roboto"/>
            </a:endParaRPr>
          </a:p>
          <a:p>
            <a:pPr indent="0" lvl="0" marL="0" rtl="0" algn="l">
              <a:spcBef>
                <a:spcPts val="0"/>
              </a:spcBef>
              <a:spcAft>
                <a:spcPts val="0"/>
              </a:spcAft>
              <a:buNone/>
            </a:pPr>
            <a:r>
              <a:t/>
            </a:r>
            <a:endParaRPr sz="1100">
              <a:solidFill>
                <a:srgbClr val="3C4043"/>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sz="1100">
              <a:solidFill>
                <a:srgbClr val="3C40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Insecurity in India</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large </a:t>
            </a:r>
            <a:r>
              <a:rPr b="1" lang="en"/>
              <a:t>population - 1.3 billion</a:t>
            </a:r>
            <a:r>
              <a:rPr lang="en"/>
              <a:t>¹</a:t>
            </a:r>
            <a:endParaRPr/>
          </a:p>
          <a:p>
            <a:pPr indent="-342900" lvl="0" marL="457200" rtl="0" algn="l">
              <a:spcBef>
                <a:spcPts val="0"/>
              </a:spcBef>
              <a:spcAft>
                <a:spcPts val="0"/>
              </a:spcAft>
              <a:buSzPts val="1800"/>
              <a:buChar char="●"/>
            </a:pPr>
            <a:r>
              <a:rPr lang="en"/>
              <a:t>Home to </a:t>
            </a:r>
            <a:r>
              <a:rPr b="1" lang="en"/>
              <a:t>25% of the world’s undernourished</a:t>
            </a:r>
            <a:r>
              <a:rPr lang="en"/>
              <a:t> population¹</a:t>
            </a:r>
            <a:endParaRPr/>
          </a:p>
          <a:p>
            <a:pPr indent="-342900" lvl="0" marL="457200" rtl="0" algn="l">
              <a:spcBef>
                <a:spcPts val="0"/>
              </a:spcBef>
              <a:spcAft>
                <a:spcPts val="0"/>
              </a:spcAft>
              <a:buSzPts val="1800"/>
              <a:buChar char="●"/>
            </a:pPr>
            <a:r>
              <a:rPr lang="en"/>
              <a:t>Over </a:t>
            </a:r>
            <a:r>
              <a:rPr b="1" lang="en"/>
              <a:t>50% of women and children</a:t>
            </a:r>
            <a:r>
              <a:rPr lang="en"/>
              <a:t> suffer from </a:t>
            </a:r>
            <a:r>
              <a:rPr b="1" lang="en"/>
              <a:t>anemia</a:t>
            </a:r>
            <a:r>
              <a:rPr lang="en"/>
              <a:t>¹</a:t>
            </a:r>
            <a:endParaRPr b="1"/>
          </a:p>
          <a:p>
            <a:pPr indent="-342900" lvl="0" marL="457200" rtl="0" algn="l">
              <a:spcBef>
                <a:spcPts val="0"/>
              </a:spcBef>
              <a:spcAft>
                <a:spcPts val="0"/>
              </a:spcAft>
              <a:buSzPts val="1800"/>
              <a:buChar char="●"/>
            </a:pPr>
            <a:r>
              <a:rPr lang="en"/>
              <a:t>Climate change is affecting rainfall, which threatens crop yields²</a:t>
            </a:r>
            <a:endParaRPr/>
          </a:p>
          <a:p>
            <a:pPr indent="-317500" lvl="1" marL="914400" rtl="0" algn="l">
              <a:spcBef>
                <a:spcPts val="0"/>
              </a:spcBef>
              <a:spcAft>
                <a:spcPts val="0"/>
              </a:spcAft>
              <a:buSzPts val="1400"/>
              <a:buChar char="○"/>
            </a:pPr>
            <a:r>
              <a:rPr lang="en"/>
              <a:t>Could lead to increased food </a:t>
            </a:r>
            <a:r>
              <a:rPr lang="en"/>
              <a:t>insecurity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Rainfall and Crop Yields in India</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large portion of agricultural production occurs in Southwest India during summer monsoon season³</a:t>
            </a:r>
            <a:endParaRPr/>
          </a:p>
          <a:p>
            <a:pPr indent="-342900" lvl="0" marL="457200" rtl="0" algn="l">
              <a:spcBef>
                <a:spcPts val="0"/>
              </a:spcBef>
              <a:spcAft>
                <a:spcPts val="0"/>
              </a:spcAft>
              <a:buSzPts val="1800"/>
              <a:buChar char="●"/>
            </a:pPr>
            <a:r>
              <a:rPr b="1" lang="en"/>
              <a:t>Small changes in rainfall</a:t>
            </a:r>
            <a:r>
              <a:rPr lang="en"/>
              <a:t> during this season have been shown to </a:t>
            </a:r>
            <a:r>
              <a:rPr b="1" lang="en"/>
              <a:t>greatly affect crop yield</a:t>
            </a:r>
            <a:r>
              <a:rPr lang="en"/>
              <a:t>³</a:t>
            </a:r>
            <a:endParaRPr/>
          </a:p>
          <a:p>
            <a:pPr indent="-342900" lvl="0" marL="457200" rtl="0" algn="l">
              <a:spcBef>
                <a:spcPts val="0"/>
              </a:spcBef>
              <a:spcAft>
                <a:spcPts val="0"/>
              </a:spcAft>
              <a:buSzPts val="1800"/>
              <a:buChar char="●"/>
            </a:pPr>
            <a:r>
              <a:rPr lang="en"/>
              <a:t>A 1% change in rainfall results in a 0.34% change in annual agricultural GDP </a:t>
            </a:r>
            <a:endParaRPr/>
          </a:p>
          <a:p>
            <a:pPr indent="-342900" lvl="0" marL="457200" rtl="0" algn="l">
              <a:spcBef>
                <a:spcPts val="0"/>
              </a:spcBef>
              <a:spcAft>
                <a:spcPts val="0"/>
              </a:spcAft>
              <a:buSzPts val="1800"/>
              <a:buChar char="●"/>
            </a:pPr>
            <a:r>
              <a:rPr i="1" lang="en"/>
              <a:t>Understanding how rainfall influences crop yields is important for the food security and overall health of the population</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222975"/>
            <a:ext cx="4045200" cy="131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does rainfall affect crop yields in India?</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Two data sets:</a:t>
            </a:r>
            <a:endParaRPr/>
          </a:p>
          <a:p>
            <a:pPr indent="-317500" lvl="1" marL="914400" rtl="0" algn="l">
              <a:spcBef>
                <a:spcPts val="0"/>
              </a:spcBef>
              <a:spcAft>
                <a:spcPts val="0"/>
              </a:spcAft>
              <a:buSzPts val="1400"/>
              <a:buChar char="○"/>
            </a:pPr>
            <a:r>
              <a:rPr lang="en"/>
              <a:t>Crop yields by state</a:t>
            </a:r>
            <a:endParaRPr/>
          </a:p>
          <a:p>
            <a:pPr indent="-317500" lvl="1" marL="914400" rtl="0" algn="l">
              <a:spcBef>
                <a:spcPts val="0"/>
              </a:spcBef>
              <a:spcAft>
                <a:spcPts val="0"/>
              </a:spcAft>
              <a:buSzPts val="1400"/>
              <a:buChar char="○"/>
            </a:pPr>
            <a:r>
              <a:rPr lang="en"/>
              <a:t>Rainfall monthly by state</a:t>
            </a:r>
            <a:endParaRPr/>
          </a:p>
          <a:p>
            <a:pPr indent="-342900" lvl="0" marL="457200" rtl="0" algn="l">
              <a:spcBef>
                <a:spcPts val="0"/>
              </a:spcBef>
              <a:spcAft>
                <a:spcPts val="0"/>
              </a:spcAft>
              <a:buSzPts val="1800"/>
              <a:buChar char="●"/>
            </a:pPr>
            <a:r>
              <a:rPr lang="en"/>
              <a:t>Duration: 1997-2017</a:t>
            </a:r>
            <a:endParaRPr/>
          </a:p>
          <a:p>
            <a:pPr indent="-342900" lvl="0" marL="457200" rtl="0" algn="l">
              <a:spcBef>
                <a:spcPts val="0"/>
              </a:spcBef>
              <a:spcAft>
                <a:spcPts val="0"/>
              </a:spcAft>
              <a:buSzPts val="1800"/>
              <a:buChar char="●"/>
            </a:pPr>
            <a:r>
              <a:rPr lang="en"/>
              <a:t>Four key crops:</a:t>
            </a:r>
            <a:endParaRPr/>
          </a:p>
          <a:p>
            <a:pPr indent="-317500" lvl="1" marL="914400" rtl="0" algn="l">
              <a:spcBef>
                <a:spcPts val="0"/>
              </a:spcBef>
              <a:spcAft>
                <a:spcPts val="0"/>
              </a:spcAft>
              <a:buSzPts val="1400"/>
              <a:buChar char="○"/>
            </a:pPr>
            <a:r>
              <a:rPr lang="en"/>
              <a:t>Maize</a:t>
            </a:r>
            <a:endParaRPr/>
          </a:p>
          <a:p>
            <a:pPr indent="-317500" lvl="1" marL="914400" rtl="0" algn="l">
              <a:spcBef>
                <a:spcPts val="0"/>
              </a:spcBef>
              <a:spcAft>
                <a:spcPts val="0"/>
              </a:spcAft>
              <a:buSzPts val="1400"/>
              <a:buChar char="○"/>
            </a:pPr>
            <a:r>
              <a:rPr lang="en"/>
              <a:t>Moong (Green Gram)</a:t>
            </a:r>
            <a:endParaRPr/>
          </a:p>
          <a:p>
            <a:pPr indent="-317500" lvl="1" marL="914400" rtl="0" algn="l">
              <a:spcBef>
                <a:spcPts val="0"/>
              </a:spcBef>
              <a:spcAft>
                <a:spcPts val="0"/>
              </a:spcAft>
              <a:buSzPts val="1400"/>
              <a:buChar char="○"/>
            </a:pPr>
            <a:r>
              <a:rPr lang="en"/>
              <a:t>Rice</a:t>
            </a:r>
            <a:endParaRPr/>
          </a:p>
          <a:p>
            <a:pPr indent="-317500" lvl="1" marL="914400" rtl="0" algn="l">
              <a:spcBef>
                <a:spcPts val="0"/>
              </a:spcBef>
              <a:spcAft>
                <a:spcPts val="0"/>
              </a:spcAft>
              <a:buSzPts val="1400"/>
              <a:buChar char="○"/>
            </a:pPr>
            <a:r>
              <a:rPr lang="en"/>
              <a:t>Urad</a:t>
            </a:r>
            <a:endParaRPr/>
          </a:p>
        </p:txBody>
      </p:sp>
      <p:pic>
        <p:nvPicPr>
          <p:cNvPr id="92" name="Google Shape;92;p16"/>
          <p:cNvPicPr preferRelativeResize="0"/>
          <p:nvPr/>
        </p:nvPicPr>
        <p:blipFill>
          <a:blip r:embed="rId3">
            <a:alphaModFix/>
          </a:blip>
          <a:stretch>
            <a:fillRect/>
          </a:stretch>
        </p:blipFill>
        <p:spPr>
          <a:xfrm>
            <a:off x="695675" y="1692725"/>
            <a:ext cx="3098424" cy="3208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SQL Table Join</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cleaning</a:t>
            </a:r>
            <a:endParaRPr/>
          </a:p>
          <a:p>
            <a:pPr indent="-317500" lvl="1" marL="914400" rtl="0" algn="l">
              <a:spcBef>
                <a:spcPts val="0"/>
              </a:spcBef>
              <a:spcAft>
                <a:spcPts val="0"/>
              </a:spcAft>
              <a:buSzPts val="1400"/>
              <a:buAutoNum type="alphaLcPeriod"/>
            </a:pPr>
            <a:r>
              <a:rPr lang="en"/>
              <a:t>Rain data was based on yearly rainfall</a:t>
            </a:r>
            <a:endParaRPr/>
          </a:p>
          <a:p>
            <a:pPr indent="-317500" lvl="1" marL="914400" rtl="0" algn="l">
              <a:spcBef>
                <a:spcPts val="0"/>
              </a:spcBef>
              <a:spcAft>
                <a:spcPts val="0"/>
              </a:spcAft>
              <a:buSzPts val="1400"/>
              <a:buAutoNum type="alphaLcPeriod"/>
            </a:pPr>
            <a:r>
              <a:rPr lang="en"/>
              <a:t>Crop data on seasonal yields for harvest</a:t>
            </a:r>
            <a:endParaRPr/>
          </a:p>
          <a:p>
            <a:pPr indent="-317500" lvl="1" marL="914400" rtl="0" algn="l">
              <a:spcBef>
                <a:spcPts val="0"/>
              </a:spcBef>
              <a:spcAft>
                <a:spcPts val="0"/>
              </a:spcAft>
              <a:buSzPts val="1400"/>
              <a:buAutoNum type="alphaLcPeriod"/>
            </a:pPr>
            <a:r>
              <a:rPr lang="en"/>
              <a:t>Both data sets aggregated on year</a:t>
            </a:r>
            <a:endParaRPr/>
          </a:p>
          <a:p>
            <a:pPr indent="-317500" lvl="1" marL="914400" rtl="0" algn="l">
              <a:spcBef>
                <a:spcPts val="0"/>
              </a:spcBef>
              <a:spcAft>
                <a:spcPts val="0"/>
              </a:spcAft>
              <a:buSzPts val="1400"/>
              <a:buAutoNum type="alphaLcPeriod"/>
            </a:pPr>
            <a:r>
              <a:rPr lang="en"/>
              <a:t>Matched districts to states</a:t>
            </a:r>
            <a:endParaRPr/>
          </a:p>
          <a:p>
            <a:pPr indent="-342900" lvl="0" marL="457200" rtl="0" algn="l">
              <a:spcBef>
                <a:spcPts val="0"/>
              </a:spcBef>
              <a:spcAft>
                <a:spcPts val="0"/>
              </a:spcAft>
              <a:buSzPts val="1800"/>
              <a:buAutoNum type="arabicPeriod"/>
            </a:pPr>
            <a:r>
              <a:rPr lang="en"/>
              <a:t>Joined data on state and year using inner join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4817850" y="150950"/>
            <a:ext cx="4045200" cy="72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38976"/>
              <a:buNone/>
            </a:pPr>
            <a:r>
              <a:rPr lang="en" sz="2540">
                <a:solidFill>
                  <a:schemeClr val="lt1"/>
                </a:solidFill>
              </a:rPr>
              <a:t>Machine Learning Methods</a:t>
            </a:r>
            <a:endParaRPr sz="2540">
              <a:solidFill>
                <a:schemeClr val="lt1"/>
              </a:solidFill>
            </a:endParaRPr>
          </a:p>
        </p:txBody>
      </p:sp>
      <p:sp>
        <p:nvSpPr>
          <p:cNvPr id="104" name="Google Shape;104;p18"/>
          <p:cNvSpPr txBox="1"/>
          <p:nvPr>
            <p:ph idx="2" type="body"/>
          </p:nvPr>
        </p:nvSpPr>
        <p:spPr>
          <a:xfrm>
            <a:off x="4921950" y="842700"/>
            <a:ext cx="3837000" cy="3458100"/>
          </a:xfrm>
          <a:prstGeom prst="rect">
            <a:avLst/>
          </a:prstGeom>
        </p:spPr>
        <p:txBody>
          <a:bodyPr anchorCtr="0" anchor="ctr"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Split data into training and test sets for each crop</a:t>
            </a:r>
            <a:endParaRPr/>
          </a:p>
          <a:p>
            <a:pPr indent="-334327" lvl="0" marL="457200" rtl="0" algn="l">
              <a:spcBef>
                <a:spcPts val="0"/>
              </a:spcBef>
              <a:spcAft>
                <a:spcPts val="0"/>
              </a:spcAft>
              <a:buSzPct val="100000"/>
              <a:buAutoNum type="arabicPeriod"/>
            </a:pPr>
            <a:r>
              <a:rPr lang="en"/>
              <a:t>Added lag variables to ensure no overlap between training and test set</a:t>
            </a:r>
            <a:endParaRPr/>
          </a:p>
          <a:p>
            <a:pPr indent="-334327" lvl="0" marL="457200" rtl="0" algn="l">
              <a:spcBef>
                <a:spcPts val="0"/>
              </a:spcBef>
              <a:spcAft>
                <a:spcPts val="0"/>
              </a:spcAft>
              <a:buSzPct val="100000"/>
              <a:buAutoNum type="arabicPeriod"/>
            </a:pPr>
            <a:r>
              <a:rPr lang="en"/>
              <a:t>Made </a:t>
            </a:r>
            <a:r>
              <a:rPr lang="en"/>
              <a:t>separate</a:t>
            </a:r>
            <a:r>
              <a:rPr lang="en"/>
              <a:t> sets based on the different crops</a:t>
            </a:r>
            <a:endParaRPr/>
          </a:p>
          <a:p>
            <a:pPr indent="-334327" lvl="0" marL="457200" rtl="0" algn="l">
              <a:spcBef>
                <a:spcPts val="0"/>
              </a:spcBef>
              <a:spcAft>
                <a:spcPts val="0"/>
              </a:spcAft>
              <a:buSzPct val="100000"/>
              <a:buAutoNum type="arabicPeriod"/>
            </a:pPr>
            <a:r>
              <a:rPr lang="en"/>
              <a:t>Compiled and trained a neural network model</a:t>
            </a:r>
            <a:endParaRPr/>
          </a:p>
          <a:p>
            <a:pPr indent="-334327" lvl="0" marL="457200" rtl="0" algn="l">
              <a:spcBef>
                <a:spcPts val="0"/>
              </a:spcBef>
              <a:spcAft>
                <a:spcPts val="0"/>
              </a:spcAft>
              <a:buSzPct val="100000"/>
              <a:buAutoNum type="arabicPeriod"/>
            </a:pPr>
            <a:r>
              <a:rPr lang="en"/>
              <a:t>Performed RandomForest linear regression</a:t>
            </a:r>
            <a:endParaRPr/>
          </a:p>
          <a:p>
            <a:pPr indent="-334327" lvl="0" marL="457200" rtl="0" algn="l">
              <a:spcBef>
                <a:spcPts val="0"/>
              </a:spcBef>
              <a:spcAft>
                <a:spcPts val="0"/>
              </a:spcAft>
              <a:buSzPct val="100000"/>
              <a:buAutoNum type="arabicPeriod"/>
            </a:pPr>
            <a:r>
              <a:rPr lang="en"/>
              <a:t>Created several visualizations to represent our analyses</a:t>
            </a:r>
            <a:endParaRPr/>
          </a:p>
        </p:txBody>
      </p:sp>
      <p:pic>
        <p:nvPicPr>
          <p:cNvPr id="105" name="Google Shape;105;p18"/>
          <p:cNvPicPr preferRelativeResize="0"/>
          <p:nvPr/>
        </p:nvPicPr>
        <p:blipFill>
          <a:blip r:embed="rId3">
            <a:alphaModFix/>
          </a:blip>
          <a:stretch>
            <a:fillRect/>
          </a:stretch>
        </p:blipFill>
        <p:spPr>
          <a:xfrm>
            <a:off x="-3" y="246800"/>
            <a:ext cx="4598108" cy="4649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t>Crop Yields vs. Rainfall by State</a:t>
            </a:r>
            <a:endParaRPr b="1" sz="2000"/>
          </a:p>
          <a:p>
            <a:pPr indent="-342900" lvl="0" marL="457200" rtl="0" algn="l">
              <a:spcBef>
                <a:spcPts val="1200"/>
              </a:spcBef>
              <a:spcAft>
                <a:spcPts val="0"/>
              </a:spcAft>
              <a:buSzPts val="1800"/>
              <a:buChar char="●"/>
            </a:pPr>
            <a:r>
              <a:rPr lang="en"/>
              <a:t>All crops do best in rainfall ranging from 500 to 1700 cm annually</a:t>
            </a:r>
            <a:endParaRPr/>
          </a:p>
          <a:p>
            <a:pPr indent="-342900" lvl="0" marL="457200" rtl="0" algn="l">
              <a:spcBef>
                <a:spcPts val="0"/>
              </a:spcBef>
              <a:spcAft>
                <a:spcPts val="0"/>
              </a:spcAft>
              <a:buSzPts val="1800"/>
              <a:buChar char="●"/>
            </a:pPr>
            <a:r>
              <a:rPr lang="en"/>
              <a:t>In too little or too much rain, crop yield decreases</a:t>
            </a:r>
            <a:endParaRPr/>
          </a:p>
          <a:p>
            <a:pPr indent="-317500" lvl="1" marL="914400" rtl="0" algn="l">
              <a:spcBef>
                <a:spcPts val="0"/>
              </a:spcBef>
              <a:spcAft>
                <a:spcPts val="0"/>
              </a:spcAft>
              <a:buSzPts val="1400"/>
              <a:buChar char="○"/>
            </a:pPr>
            <a:r>
              <a:rPr lang="en"/>
              <a:t>This could be related to heavy monsoon seasons that kill crops</a:t>
            </a:r>
            <a:endParaRPr/>
          </a:p>
        </p:txBody>
      </p:sp>
      <p:pic>
        <p:nvPicPr>
          <p:cNvPr id="111" name="Google Shape;111;p19"/>
          <p:cNvPicPr preferRelativeResize="0"/>
          <p:nvPr/>
        </p:nvPicPr>
        <p:blipFill>
          <a:blip r:embed="rId3">
            <a:alphaModFix/>
          </a:blip>
          <a:stretch>
            <a:fillRect/>
          </a:stretch>
        </p:blipFill>
        <p:spPr>
          <a:xfrm>
            <a:off x="0" y="848688"/>
            <a:ext cx="4594834" cy="3446125"/>
          </a:xfrm>
          <a:prstGeom prst="rect">
            <a:avLst/>
          </a:prstGeom>
          <a:noFill/>
          <a:ln>
            <a:noFill/>
          </a:ln>
        </p:spPr>
      </p:pic>
      <p:sp>
        <p:nvSpPr>
          <p:cNvPr id="112" name="Google Shape;112;p19"/>
          <p:cNvSpPr txBox="1"/>
          <p:nvPr/>
        </p:nvSpPr>
        <p:spPr>
          <a:xfrm>
            <a:off x="1897000" y="4135375"/>
            <a:ext cx="11142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Lato"/>
                <a:ea typeface="Lato"/>
                <a:cs typeface="Lato"/>
                <a:sym typeface="Lato"/>
              </a:rPr>
              <a:t>Annual Rainfall</a:t>
            </a:r>
            <a:endParaRPr sz="1000">
              <a:solidFill>
                <a:schemeClr val="dk2"/>
              </a:solidFill>
              <a:latin typeface="Lato"/>
              <a:ea typeface="Lato"/>
              <a:cs typeface="Lato"/>
              <a:sym typeface="Lato"/>
            </a:endParaRPr>
          </a:p>
        </p:txBody>
      </p:sp>
      <p:sp>
        <p:nvSpPr>
          <p:cNvPr id="113" name="Google Shape;113;p19"/>
          <p:cNvSpPr txBox="1"/>
          <p:nvPr/>
        </p:nvSpPr>
        <p:spPr>
          <a:xfrm rot="-5400000">
            <a:off x="-254700" y="2262026"/>
            <a:ext cx="10011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Lato"/>
                <a:ea typeface="Lato"/>
                <a:cs typeface="Lato"/>
                <a:sym typeface="Lato"/>
              </a:rPr>
              <a:t>Crop Yields</a:t>
            </a:r>
            <a:endParaRPr sz="1000">
              <a:solidFill>
                <a:schemeClr val="dk2"/>
              </a:solidFill>
              <a:latin typeface="Lato"/>
              <a:ea typeface="Lato"/>
              <a:cs typeface="Lato"/>
              <a:sym typeface="Lato"/>
            </a:endParaRPr>
          </a:p>
        </p:txBody>
      </p:sp>
      <p:sp>
        <p:nvSpPr>
          <p:cNvPr id="114" name="Google Shape;114;p19"/>
          <p:cNvSpPr txBox="1"/>
          <p:nvPr/>
        </p:nvSpPr>
        <p:spPr>
          <a:xfrm>
            <a:off x="491700" y="724200"/>
            <a:ext cx="36636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Lato"/>
                <a:ea typeface="Lato"/>
                <a:cs typeface="Lato"/>
                <a:sym typeface="Lato"/>
              </a:rPr>
              <a:t>Crop Yields vs. Rainfall by State</a:t>
            </a:r>
            <a:endParaRPr b="1"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t>Feature Importances</a:t>
            </a:r>
            <a:endParaRPr b="1" sz="2000"/>
          </a:p>
          <a:p>
            <a:pPr indent="-342900" lvl="0" marL="457200" rtl="0" algn="l">
              <a:spcBef>
                <a:spcPts val="1200"/>
              </a:spcBef>
              <a:spcAft>
                <a:spcPts val="0"/>
              </a:spcAft>
              <a:buSzPts val="1800"/>
              <a:buChar char="●"/>
            </a:pPr>
            <a:r>
              <a:rPr lang="en"/>
              <a:t>Why the 4 selected crops were chosen </a:t>
            </a:r>
            <a:endParaRPr/>
          </a:p>
        </p:txBody>
      </p:sp>
      <p:pic>
        <p:nvPicPr>
          <p:cNvPr id="120" name="Google Shape;120;p20"/>
          <p:cNvPicPr preferRelativeResize="0"/>
          <p:nvPr/>
        </p:nvPicPr>
        <p:blipFill rotWithShape="1">
          <a:blip r:embed="rId3">
            <a:alphaModFix/>
          </a:blip>
          <a:srcRect b="0" l="3689" r="20540" t="0"/>
          <a:stretch/>
        </p:blipFill>
        <p:spPr>
          <a:xfrm>
            <a:off x="50175" y="1112711"/>
            <a:ext cx="4475374" cy="291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835400" y="49400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6" name="Google Shape;126;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t>Actual vs. Predicted Yields</a:t>
            </a:r>
            <a:endParaRPr b="1" sz="2000"/>
          </a:p>
          <a:p>
            <a:pPr indent="-342900" lvl="0" marL="457200" rtl="0" algn="l">
              <a:spcBef>
                <a:spcPts val="1200"/>
              </a:spcBef>
              <a:spcAft>
                <a:spcPts val="0"/>
              </a:spcAft>
              <a:buSzPts val="1800"/>
              <a:buChar char="●"/>
            </a:pPr>
            <a:r>
              <a:rPr lang="en"/>
              <a:t>Black line shows 100% accuracy of prediction</a:t>
            </a:r>
            <a:endParaRPr/>
          </a:p>
          <a:p>
            <a:pPr indent="-342900" lvl="0" marL="457200" rtl="0" algn="l">
              <a:spcBef>
                <a:spcPts val="0"/>
              </a:spcBef>
              <a:spcAft>
                <a:spcPts val="0"/>
              </a:spcAft>
              <a:buSzPts val="1800"/>
              <a:buChar char="●"/>
            </a:pPr>
            <a:r>
              <a:rPr lang="en"/>
              <a:t>Most crops fell along the line, but accuracy of the model is not perfect</a:t>
            </a:r>
            <a:endParaRPr/>
          </a:p>
        </p:txBody>
      </p:sp>
      <p:pic>
        <p:nvPicPr>
          <p:cNvPr id="127" name="Google Shape;127;p21"/>
          <p:cNvPicPr preferRelativeResize="0"/>
          <p:nvPr/>
        </p:nvPicPr>
        <p:blipFill>
          <a:blip r:embed="rId3">
            <a:alphaModFix/>
          </a:blip>
          <a:stretch>
            <a:fillRect/>
          </a:stretch>
        </p:blipFill>
        <p:spPr>
          <a:xfrm>
            <a:off x="0" y="1011250"/>
            <a:ext cx="4572001" cy="31210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