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9" r:id="rId16"/>
    <p:sldId id="280" r:id="rId17"/>
    <p:sldId id="281" r:id="rId18"/>
    <p:sldId id="283" r:id="rId19"/>
    <p:sldId id="284" r:id="rId20"/>
    <p:sldId id="270" r:id="rId21"/>
    <p:sldId id="271" r:id="rId22"/>
    <p:sldId id="272" r:id="rId23"/>
    <p:sldId id="273" r:id="rId24"/>
    <p:sldId id="274" r:id="rId25"/>
    <p:sldId id="275" r:id="rId26"/>
    <p:sldId id="276" r:id="rId27"/>
    <p:sldId id="278"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E9A3-1E3E-488C-8BB0-B806479D4A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A672AE-2FEE-43A6-A424-1A01FCE28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5CC08F-DE6D-4B2C-BC8B-B02D8527902D}"/>
              </a:ext>
            </a:extLst>
          </p:cNvPr>
          <p:cNvSpPr>
            <a:spLocks noGrp="1"/>
          </p:cNvSpPr>
          <p:nvPr>
            <p:ph type="dt" sz="half" idx="10"/>
          </p:nvPr>
        </p:nvSpPr>
        <p:spPr/>
        <p:txBody>
          <a:bodyPr/>
          <a:lstStyle/>
          <a:p>
            <a:fld id="{AA1020D4-BCCC-47F5-A898-00B79FFB51F1}" type="datetimeFigureOut">
              <a:rPr lang="en-IN" smtClean="0"/>
              <a:t>12-08-2022</a:t>
            </a:fld>
            <a:endParaRPr lang="en-IN"/>
          </a:p>
        </p:txBody>
      </p:sp>
      <p:sp>
        <p:nvSpPr>
          <p:cNvPr id="5" name="Footer Placeholder 4">
            <a:extLst>
              <a:ext uri="{FF2B5EF4-FFF2-40B4-BE49-F238E27FC236}">
                <a16:creationId xmlns:a16="http://schemas.microsoft.com/office/drawing/2014/main" id="{8B9A24C7-E571-4109-BB00-B78D9C5AD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CFE4D-ADEA-43DE-AEEB-7EDC92762AAC}"/>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514588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B4F9-6093-4305-8899-21B3D9A2EE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3A4CEF-FCF2-49B4-9E12-F56B2DC8C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22CCEF-5EFF-43E8-B80C-0C9B95760C9E}"/>
              </a:ext>
            </a:extLst>
          </p:cNvPr>
          <p:cNvSpPr>
            <a:spLocks noGrp="1"/>
          </p:cNvSpPr>
          <p:nvPr>
            <p:ph type="dt" sz="half" idx="10"/>
          </p:nvPr>
        </p:nvSpPr>
        <p:spPr/>
        <p:txBody>
          <a:bodyPr/>
          <a:lstStyle/>
          <a:p>
            <a:fld id="{AA1020D4-BCCC-47F5-A898-00B79FFB51F1}" type="datetimeFigureOut">
              <a:rPr lang="en-IN" smtClean="0"/>
              <a:t>12-08-2022</a:t>
            </a:fld>
            <a:endParaRPr lang="en-IN"/>
          </a:p>
        </p:txBody>
      </p:sp>
      <p:sp>
        <p:nvSpPr>
          <p:cNvPr id="5" name="Footer Placeholder 4">
            <a:extLst>
              <a:ext uri="{FF2B5EF4-FFF2-40B4-BE49-F238E27FC236}">
                <a16:creationId xmlns:a16="http://schemas.microsoft.com/office/drawing/2014/main" id="{8EF8ED9E-3D17-4E86-ABC1-6B67C5CD2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06E70-49BD-41AA-84B2-56194FF62AB7}"/>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80087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52CD2A-22F2-4434-B9E9-113B1FD175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4E7A32-2F6B-4A2A-9980-6E6AAC8C4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BB9F54-E918-48D1-967D-158C3FD90019}"/>
              </a:ext>
            </a:extLst>
          </p:cNvPr>
          <p:cNvSpPr>
            <a:spLocks noGrp="1"/>
          </p:cNvSpPr>
          <p:nvPr>
            <p:ph type="dt" sz="half" idx="10"/>
          </p:nvPr>
        </p:nvSpPr>
        <p:spPr/>
        <p:txBody>
          <a:bodyPr/>
          <a:lstStyle/>
          <a:p>
            <a:fld id="{AA1020D4-BCCC-47F5-A898-00B79FFB51F1}" type="datetimeFigureOut">
              <a:rPr lang="en-IN" smtClean="0"/>
              <a:t>12-08-2022</a:t>
            </a:fld>
            <a:endParaRPr lang="en-IN"/>
          </a:p>
        </p:txBody>
      </p:sp>
      <p:sp>
        <p:nvSpPr>
          <p:cNvPr id="5" name="Footer Placeholder 4">
            <a:extLst>
              <a:ext uri="{FF2B5EF4-FFF2-40B4-BE49-F238E27FC236}">
                <a16:creationId xmlns:a16="http://schemas.microsoft.com/office/drawing/2014/main" id="{AEB2FF66-D694-487A-8F8F-9BBA967115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4287BD-9BA2-4321-9EF8-4B0E01775B3F}"/>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418757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080D-CBCB-48D2-961E-93F9243521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AF7C3A-AAF5-40F5-BDE8-C09A6E9927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5FE8A0-4BF9-4AB8-9A3E-7CFEE7128A0E}"/>
              </a:ext>
            </a:extLst>
          </p:cNvPr>
          <p:cNvSpPr>
            <a:spLocks noGrp="1"/>
          </p:cNvSpPr>
          <p:nvPr>
            <p:ph type="dt" sz="half" idx="10"/>
          </p:nvPr>
        </p:nvSpPr>
        <p:spPr/>
        <p:txBody>
          <a:bodyPr/>
          <a:lstStyle/>
          <a:p>
            <a:fld id="{AA1020D4-BCCC-47F5-A898-00B79FFB51F1}" type="datetimeFigureOut">
              <a:rPr lang="en-IN" smtClean="0"/>
              <a:t>12-08-2022</a:t>
            </a:fld>
            <a:endParaRPr lang="en-IN"/>
          </a:p>
        </p:txBody>
      </p:sp>
      <p:sp>
        <p:nvSpPr>
          <p:cNvPr id="5" name="Footer Placeholder 4">
            <a:extLst>
              <a:ext uri="{FF2B5EF4-FFF2-40B4-BE49-F238E27FC236}">
                <a16:creationId xmlns:a16="http://schemas.microsoft.com/office/drawing/2014/main" id="{04F240D6-128E-4513-BEDF-030ACBF7D1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2AEEFC-0916-4C9B-872C-A3AB1241BBB1}"/>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345894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6F1CA-94A4-43F0-817A-8250F361C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E719DD-0E78-4758-96F3-BE71486ED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7E15C-E852-461C-8BFA-D72556B5B854}"/>
              </a:ext>
            </a:extLst>
          </p:cNvPr>
          <p:cNvSpPr>
            <a:spLocks noGrp="1"/>
          </p:cNvSpPr>
          <p:nvPr>
            <p:ph type="dt" sz="half" idx="10"/>
          </p:nvPr>
        </p:nvSpPr>
        <p:spPr/>
        <p:txBody>
          <a:bodyPr/>
          <a:lstStyle/>
          <a:p>
            <a:fld id="{AA1020D4-BCCC-47F5-A898-00B79FFB51F1}" type="datetimeFigureOut">
              <a:rPr lang="en-IN" smtClean="0"/>
              <a:t>12-08-2022</a:t>
            </a:fld>
            <a:endParaRPr lang="en-IN"/>
          </a:p>
        </p:txBody>
      </p:sp>
      <p:sp>
        <p:nvSpPr>
          <p:cNvPr id="5" name="Footer Placeholder 4">
            <a:extLst>
              <a:ext uri="{FF2B5EF4-FFF2-40B4-BE49-F238E27FC236}">
                <a16:creationId xmlns:a16="http://schemas.microsoft.com/office/drawing/2014/main" id="{7AB81511-F19D-4C70-A28D-925C3BF1C5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45D5EB-5338-4137-AFC4-16E445837FC6}"/>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734250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92A4-814E-4CE1-ACE3-6A465DAC32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4A56BB-E2C9-41A0-9E01-A4366DA8C6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1C2D04-2638-413D-B681-E92D5977D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A4042D-0633-487A-9B57-809B2E0421FA}"/>
              </a:ext>
            </a:extLst>
          </p:cNvPr>
          <p:cNvSpPr>
            <a:spLocks noGrp="1"/>
          </p:cNvSpPr>
          <p:nvPr>
            <p:ph type="dt" sz="half" idx="10"/>
          </p:nvPr>
        </p:nvSpPr>
        <p:spPr/>
        <p:txBody>
          <a:bodyPr/>
          <a:lstStyle/>
          <a:p>
            <a:fld id="{AA1020D4-BCCC-47F5-A898-00B79FFB51F1}" type="datetimeFigureOut">
              <a:rPr lang="en-IN" smtClean="0"/>
              <a:t>12-08-2022</a:t>
            </a:fld>
            <a:endParaRPr lang="en-IN"/>
          </a:p>
        </p:txBody>
      </p:sp>
      <p:sp>
        <p:nvSpPr>
          <p:cNvPr id="6" name="Footer Placeholder 5">
            <a:extLst>
              <a:ext uri="{FF2B5EF4-FFF2-40B4-BE49-F238E27FC236}">
                <a16:creationId xmlns:a16="http://schemas.microsoft.com/office/drawing/2014/main" id="{4874FBC1-5071-43E2-8C3A-E50ABB5CC1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6D0B44-6F56-4FB2-BE75-81D790A0E34A}"/>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200538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1D02-4891-4838-B7BF-B2ECD5EFFA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250975-841D-4D55-A4E5-1FCC55783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D2D739-1AEA-4505-8207-DB1D66627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048017-6C54-4222-B6DA-60C0A83E4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77083F-F4ED-4487-9458-223A2AFC96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FA0590-7E7D-4349-A5EA-968151442F48}"/>
              </a:ext>
            </a:extLst>
          </p:cNvPr>
          <p:cNvSpPr>
            <a:spLocks noGrp="1"/>
          </p:cNvSpPr>
          <p:nvPr>
            <p:ph type="dt" sz="half" idx="10"/>
          </p:nvPr>
        </p:nvSpPr>
        <p:spPr/>
        <p:txBody>
          <a:bodyPr/>
          <a:lstStyle/>
          <a:p>
            <a:fld id="{AA1020D4-BCCC-47F5-A898-00B79FFB51F1}" type="datetimeFigureOut">
              <a:rPr lang="en-IN" smtClean="0"/>
              <a:t>12-08-2022</a:t>
            </a:fld>
            <a:endParaRPr lang="en-IN"/>
          </a:p>
        </p:txBody>
      </p:sp>
      <p:sp>
        <p:nvSpPr>
          <p:cNvPr id="8" name="Footer Placeholder 7">
            <a:extLst>
              <a:ext uri="{FF2B5EF4-FFF2-40B4-BE49-F238E27FC236}">
                <a16:creationId xmlns:a16="http://schemas.microsoft.com/office/drawing/2014/main" id="{AE45A532-2699-4315-9BD1-35A0D33318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9D59FE-C7C2-484F-A759-5BE0B1C958F2}"/>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52818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273C-3EC8-4685-BA4D-7D68103744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1CF6CA-888E-41E3-84CE-6708A40BB3A8}"/>
              </a:ext>
            </a:extLst>
          </p:cNvPr>
          <p:cNvSpPr>
            <a:spLocks noGrp="1"/>
          </p:cNvSpPr>
          <p:nvPr>
            <p:ph type="dt" sz="half" idx="10"/>
          </p:nvPr>
        </p:nvSpPr>
        <p:spPr/>
        <p:txBody>
          <a:bodyPr/>
          <a:lstStyle/>
          <a:p>
            <a:fld id="{AA1020D4-BCCC-47F5-A898-00B79FFB51F1}" type="datetimeFigureOut">
              <a:rPr lang="en-IN" smtClean="0"/>
              <a:t>12-08-2022</a:t>
            </a:fld>
            <a:endParaRPr lang="en-IN"/>
          </a:p>
        </p:txBody>
      </p:sp>
      <p:sp>
        <p:nvSpPr>
          <p:cNvPr id="4" name="Footer Placeholder 3">
            <a:extLst>
              <a:ext uri="{FF2B5EF4-FFF2-40B4-BE49-F238E27FC236}">
                <a16:creationId xmlns:a16="http://schemas.microsoft.com/office/drawing/2014/main" id="{3FB58C27-2EE4-4634-B749-A8AF0175FE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7573A4-1BC8-432A-B0AC-D8B2BD3CDF45}"/>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295174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464FD-CA71-435D-A923-4D44B8B99630}"/>
              </a:ext>
            </a:extLst>
          </p:cNvPr>
          <p:cNvSpPr>
            <a:spLocks noGrp="1"/>
          </p:cNvSpPr>
          <p:nvPr>
            <p:ph type="dt" sz="half" idx="10"/>
          </p:nvPr>
        </p:nvSpPr>
        <p:spPr/>
        <p:txBody>
          <a:bodyPr/>
          <a:lstStyle/>
          <a:p>
            <a:fld id="{AA1020D4-BCCC-47F5-A898-00B79FFB51F1}" type="datetimeFigureOut">
              <a:rPr lang="en-IN" smtClean="0"/>
              <a:t>12-08-2022</a:t>
            </a:fld>
            <a:endParaRPr lang="en-IN"/>
          </a:p>
        </p:txBody>
      </p:sp>
      <p:sp>
        <p:nvSpPr>
          <p:cNvPr id="3" name="Footer Placeholder 2">
            <a:extLst>
              <a:ext uri="{FF2B5EF4-FFF2-40B4-BE49-F238E27FC236}">
                <a16:creationId xmlns:a16="http://schemas.microsoft.com/office/drawing/2014/main" id="{D4E44BD0-CB84-42F2-8718-6236745B31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EFD0EA-9E0E-4E2A-B5B0-AAB4FB6CBDF0}"/>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7878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9121-C6A2-4B92-A9C4-CB77CBA4E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48E934-2815-4E52-84D3-B6843061E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4B9666-3FBB-40EE-999E-FC8F695A1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2D9A0-0135-439B-A308-E13BDDC0A698}"/>
              </a:ext>
            </a:extLst>
          </p:cNvPr>
          <p:cNvSpPr>
            <a:spLocks noGrp="1"/>
          </p:cNvSpPr>
          <p:nvPr>
            <p:ph type="dt" sz="half" idx="10"/>
          </p:nvPr>
        </p:nvSpPr>
        <p:spPr/>
        <p:txBody>
          <a:bodyPr/>
          <a:lstStyle/>
          <a:p>
            <a:fld id="{AA1020D4-BCCC-47F5-A898-00B79FFB51F1}" type="datetimeFigureOut">
              <a:rPr lang="en-IN" smtClean="0"/>
              <a:t>12-08-2022</a:t>
            </a:fld>
            <a:endParaRPr lang="en-IN"/>
          </a:p>
        </p:txBody>
      </p:sp>
      <p:sp>
        <p:nvSpPr>
          <p:cNvPr id="6" name="Footer Placeholder 5">
            <a:extLst>
              <a:ext uri="{FF2B5EF4-FFF2-40B4-BE49-F238E27FC236}">
                <a16:creationId xmlns:a16="http://schemas.microsoft.com/office/drawing/2014/main" id="{0717705E-A9A1-474D-9A48-2573FBAFF9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F72553-BB86-4AA7-BEB0-C62896110293}"/>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238694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ED8D-A6E9-4041-AB1D-6ABB360A2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19B286-8B8C-442A-AA5F-804F0D366C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C714CE-4F19-4951-943C-CC206B80D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8881B-500D-4877-9F2B-3570C2110F5B}"/>
              </a:ext>
            </a:extLst>
          </p:cNvPr>
          <p:cNvSpPr>
            <a:spLocks noGrp="1"/>
          </p:cNvSpPr>
          <p:nvPr>
            <p:ph type="dt" sz="half" idx="10"/>
          </p:nvPr>
        </p:nvSpPr>
        <p:spPr/>
        <p:txBody>
          <a:bodyPr/>
          <a:lstStyle/>
          <a:p>
            <a:fld id="{AA1020D4-BCCC-47F5-A898-00B79FFB51F1}" type="datetimeFigureOut">
              <a:rPr lang="en-IN" smtClean="0"/>
              <a:t>12-08-2022</a:t>
            </a:fld>
            <a:endParaRPr lang="en-IN"/>
          </a:p>
        </p:txBody>
      </p:sp>
      <p:sp>
        <p:nvSpPr>
          <p:cNvPr id="6" name="Footer Placeholder 5">
            <a:extLst>
              <a:ext uri="{FF2B5EF4-FFF2-40B4-BE49-F238E27FC236}">
                <a16:creationId xmlns:a16="http://schemas.microsoft.com/office/drawing/2014/main" id="{27FF08D2-1D80-4144-9F0A-7D875D461C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C5FA7B-B688-45B7-A9BD-061DB8C07B43}"/>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290057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4341A-920C-43CC-8F2A-E09905E4E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9DB4B1-3D40-4B8B-B5AE-408549130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C625B7-7AE5-490B-83E7-641F62D7B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020D4-BCCC-47F5-A898-00B79FFB51F1}" type="datetimeFigureOut">
              <a:rPr lang="en-IN" smtClean="0"/>
              <a:t>12-08-2022</a:t>
            </a:fld>
            <a:endParaRPr lang="en-IN"/>
          </a:p>
        </p:txBody>
      </p:sp>
      <p:sp>
        <p:nvSpPr>
          <p:cNvPr id="5" name="Footer Placeholder 4">
            <a:extLst>
              <a:ext uri="{FF2B5EF4-FFF2-40B4-BE49-F238E27FC236}">
                <a16:creationId xmlns:a16="http://schemas.microsoft.com/office/drawing/2014/main" id="{988334B2-043F-4A65-8303-CA8AF8EAF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4668CD-9ACE-4394-A0AF-6AD8AAAD6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12D04-F733-45BF-8B8C-5C9F78C26FBA}" type="slidenum">
              <a:rPr lang="en-IN" smtClean="0"/>
              <a:t>‹#›</a:t>
            </a:fld>
            <a:endParaRPr lang="en-IN"/>
          </a:p>
        </p:txBody>
      </p:sp>
    </p:spTree>
    <p:extLst>
      <p:ext uri="{BB962C8B-B14F-4D97-AF65-F5344CB8AC3E}">
        <p14:creationId xmlns:p14="http://schemas.microsoft.com/office/powerpoint/2010/main" val="25256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F7F6-163A-40D7-AC90-359A1ECC39ED}"/>
              </a:ext>
            </a:extLst>
          </p:cNvPr>
          <p:cNvSpPr>
            <a:spLocks noGrp="1"/>
          </p:cNvSpPr>
          <p:nvPr>
            <p:ph type="ctrTitle"/>
          </p:nvPr>
        </p:nvSpPr>
        <p:spPr/>
        <p:txBody>
          <a:bodyPr/>
          <a:lstStyle/>
          <a:p>
            <a:r>
              <a:rPr lang="en-IN" sz="2800" b="1" dirty="0">
                <a:latin typeface="Calibri" panose="020F0502020204030204" pitchFamily="34" charset="0"/>
                <a:ea typeface="Calibri" panose="020F0502020204030204" pitchFamily="34" charset="0"/>
                <a:cs typeface="Times New Roman" panose="02020603050405020304" pitchFamily="18" charset="0"/>
              </a:rPr>
              <a:t>FLIGHT</a:t>
            </a:r>
            <a:r>
              <a:rPr lang="en-IN" sz="2800" b="1" dirty="0">
                <a:effectLst/>
                <a:latin typeface="Calibri" panose="020F0502020204030204" pitchFamily="34" charset="0"/>
                <a:ea typeface="Calibri" panose="020F0502020204030204" pitchFamily="34" charset="0"/>
                <a:cs typeface="Times New Roman" panose="02020603050405020304" pitchFamily="18" charset="0"/>
              </a:rPr>
              <a:t> PRICE PREDICTION PROJECT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6BCC3D9A-B84E-49DA-AB8D-DC451494F69F}"/>
              </a:ext>
            </a:extLst>
          </p:cNvPr>
          <p:cNvSpPr>
            <a:spLocks noGrp="1"/>
          </p:cNvSpPr>
          <p:nvPr>
            <p:ph type="subTitle" idx="1"/>
          </p:nvPr>
        </p:nvSpPr>
        <p:spPr>
          <a:xfrm>
            <a:off x="1417982" y="4635708"/>
            <a:ext cx="9144000" cy="1655762"/>
          </a:xfrm>
        </p:spPr>
        <p:txBody>
          <a:bodyPr/>
          <a:lstStyle/>
          <a:p>
            <a:pPr algn="ctr">
              <a:lnSpc>
                <a:spcPct val="107000"/>
              </a:lnSpc>
              <a:spcAft>
                <a:spcPts val="800"/>
              </a:spcAft>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Submitted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ANISH ANTONY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91202EC-1304-42A8-ABF7-73DF148574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13655" y="1610139"/>
            <a:ext cx="1964690" cy="584200"/>
          </a:xfrm>
          <a:prstGeom prst="rect">
            <a:avLst/>
          </a:prstGeom>
          <a:noFill/>
          <a:ln>
            <a:noFill/>
          </a:ln>
        </p:spPr>
      </p:pic>
    </p:spTree>
    <p:extLst>
      <p:ext uri="{BB962C8B-B14F-4D97-AF65-F5344CB8AC3E}">
        <p14:creationId xmlns:p14="http://schemas.microsoft.com/office/powerpoint/2010/main" val="1031918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2140-2BC1-4A49-A7D1-40140CB704B9}"/>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No of days:</a:t>
            </a:r>
            <a:endParaRPr lang="en-IN" b="1" dirty="0"/>
          </a:p>
        </p:txBody>
      </p:sp>
      <p:sp>
        <p:nvSpPr>
          <p:cNvPr id="5" name="Content Placeholder 4">
            <a:extLst>
              <a:ext uri="{FF2B5EF4-FFF2-40B4-BE49-F238E27FC236}">
                <a16:creationId xmlns:a16="http://schemas.microsoft.com/office/drawing/2014/main" id="{EC7CFA64-AF62-40F7-AFC1-66693BBE87AC}"/>
              </a:ext>
            </a:extLst>
          </p:cNvPr>
          <p:cNvSpPr>
            <a:spLocks noGrp="1"/>
          </p:cNvSpPr>
          <p:nvPr>
            <p:ph idx="1"/>
          </p:nvPr>
        </p:nvSpPr>
        <p:spPr/>
        <p:txBody>
          <a:bodyPr/>
          <a:lstStyle/>
          <a:p>
            <a:endParaRPr lang="en-IN"/>
          </a:p>
        </p:txBody>
      </p:sp>
      <p:pic>
        <p:nvPicPr>
          <p:cNvPr id="5122" name="Picture 2">
            <a:extLst>
              <a:ext uri="{FF2B5EF4-FFF2-40B4-BE49-F238E27FC236}">
                <a16:creationId xmlns:a16="http://schemas.microsoft.com/office/drawing/2014/main" id="{E39A88E0-3F3B-45CB-976E-55025F449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97496"/>
            <a:ext cx="11277600" cy="4765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833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E449-C107-4732-A3CE-D1EE24CA698A}"/>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Departure Time:</a:t>
            </a:r>
            <a:endParaRPr lang="en-IN" b="1" dirty="0"/>
          </a:p>
        </p:txBody>
      </p:sp>
      <p:sp>
        <p:nvSpPr>
          <p:cNvPr id="5" name="Content Placeholder 4">
            <a:extLst>
              <a:ext uri="{FF2B5EF4-FFF2-40B4-BE49-F238E27FC236}">
                <a16:creationId xmlns:a16="http://schemas.microsoft.com/office/drawing/2014/main" id="{7165E345-DEB7-4D63-9294-8DFEF681905F}"/>
              </a:ext>
            </a:extLst>
          </p:cNvPr>
          <p:cNvSpPr>
            <a:spLocks noGrp="1"/>
          </p:cNvSpPr>
          <p:nvPr>
            <p:ph idx="1"/>
          </p:nvPr>
        </p:nvSpPr>
        <p:spPr/>
        <p:txBody>
          <a:bodyPr/>
          <a:lstStyle/>
          <a:p>
            <a:endParaRPr lang="en-IN"/>
          </a:p>
        </p:txBody>
      </p:sp>
      <p:pic>
        <p:nvPicPr>
          <p:cNvPr id="6146" name="Picture 2">
            <a:extLst>
              <a:ext uri="{FF2B5EF4-FFF2-40B4-BE49-F238E27FC236}">
                <a16:creationId xmlns:a16="http://schemas.microsoft.com/office/drawing/2014/main" id="{F5650A29-B5A2-4F0D-875F-8419DE455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4487"/>
            <a:ext cx="11277600" cy="481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94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61D3-E96E-4E2C-B1C5-41927B6B8D0F}"/>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Departure Month:</a:t>
            </a:r>
            <a:endParaRPr lang="en-IN" b="1" dirty="0"/>
          </a:p>
        </p:txBody>
      </p:sp>
      <p:sp>
        <p:nvSpPr>
          <p:cNvPr id="5" name="Content Placeholder 4">
            <a:extLst>
              <a:ext uri="{FF2B5EF4-FFF2-40B4-BE49-F238E27FC236}">
                <a16:creationId xmlns:a16="http://schemas.microsoft.com/office/drawing/2014/main" id="{CF98567A-91DC-4F58-A786-7B5DB026AC18}"/>
              </a:ext>
            </a:extLst>
          </p:cNvPr>
          <p:cNvSpPr>
            <a:spLocks noGrp="1"/>
          </p:cNvSpPr>
          <p:nvPr>
            <p:ph idx="1"/>
          </p:nvPr>
        </p:nvSpPr>
        <p:spPr/>
        <p:txBody>
          <a:bodyPr/>
          <a:lstStyle/>
          <a:p>
            <a:endParaRPr lang="en-IN"/>
          </a:p>
        </p:txBody>
      </p:sp>
      <p:pic>
        <p:nvPicPr>
          <p:cNvPr id="7170" name="Picture 2">
            <a:extLst>
              <a:ext uri="{FF2B5EF4-FFF2-40B4-BE49-F238E27FC236}">
                <a16:creationId xmlns:a16="http://schemas.microsoft.com/office/drawing/2014/main" id="{77C2634D-F0A9-443C-B8FE-5722CACD6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90688"/>
            <a:ext cx="11277600" cy="459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03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FC36-6E8D-4C73-9ECF-3230C8BCAEA2}"/>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Arrival Time:</a:t>
            </a:r>
            <a:endParaRPr lang="en-IN" b="1" dirty="0"/>
          </a:p>
        </p:txBody>
      </p:sp>
      <p:pic>
        <p:nvPicPr>
          <p:cNvPr id="8194" name="Picture 2">
            <a:extLst>
              <a:ext uri="{FF2B5EF4-FFF2-40B4-BE49-F238E27FC236}">
                <a16:creationId xmlns:a16="http://schemas.microsoft.com/office/drawing/2014/main" id="{986AA84C-DBD2-4155-B67C-FC11AA24FD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9313" y="1825625"/>
            <a:ext cx="867337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897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A59D-E199-484F-A0D1-4CA778544365}"/>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Departure Day:</a:t>
            </a:r>
            <a:endParaRPr lang="en-IN" b="1"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536C0BD6-C5D8-4F4D-BCB9-531538E418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4040" y="1825625"/>
            <a:ext cx="854392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791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A59D-E199-484F-A0D1-4CA778544365}"/>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Arrival Day: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A0715B-E59A-48B8-A66D-ACCF38909879}"/>
              </a:ext>
            </a:extLst>
          </p:cNvPr>
          <p:cNvSpPr>
            <a:spLocks noGrp="1"/>
          </p:cNvSpPr>
          <p:nvPr>
            <p:ph idx="1"/>
          </p:nvPr>
        </p:nvSpPr>
        <p:spPr/>
        <p:txBody>
          <a:bodyPr/>
          <a:lstStyle/>
          <a:p>
            <a:endParaRPr lang="en-IN"/>
          </a:p>
        </p:txBody>
      </p:sp>
      <p:pic>
        <p:nvPicPr>
          <p:cNvPr id="14338" name="Picture 2">
            <a:extLst>
              <a:ext uri="{FF2B5EF4-FFF2-40B4-BE49-F238E27FC236}">
                <a16:creationId xmlns:a16="http://schemas.microsoft.com/office/drawing/2014/main" id="{724FAFA0-639E-4ACA-9D52-FFB5786CD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61" y="1445109"/>
            <a:ext cx="11277600" cy="574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01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A59D-E199-484F-A0D1-4CA778544365}"/>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Duration: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59E8EF-892D-4412-8FBB-B4DC871BCB09}"/>
              </a:ext>
            </a:extLst>
          </p:cNvPr>
          <p:cNvSpPr>
            <a:spLocks noGrp="1"/>
          </p:cNvSpPr>
          <p:nvPr>
            <p:ph idx="1"/>
          </p:nvPr>
        </p:nvSpPr>
        <p:spPr/>
        <p:txBody>
          <a:bodyPr/>
          <a:lstStyle/>
          <a:p>
            <a:endParaRPr lang="en-IN"/>
          </a:p>
        </p:txBody>
      </p:sp>
      <p:pic>
        <p:nvPicPr>
          <p:cNvPr id="13314" name="Picture 2">
            <a:extLst>
              <a:ext uri="{FF2B5EF4-FFF2-40B4-BE49-F238E27FC236}">
                <a16:creationId xmlns:a16="http://schemas.microsoft.com/office/drawing/2014/main" id="{A8C5A975-6990-425C-BE80-CB075D1B9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435" y="1690688"/>
            <a:ext cx="8746435" cy="465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51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A59D-E199-484F-A0D1-4CA778544365}"/>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Meal:</a:t>
            </a:r>
            <a:endParaRPr lang="en-IN" b="1" dirty="0">
              <a:latin typeface="Times New Roman" panose="02020603050405020304" pitchFamily="18" charset="0"/>
              <a:cs typeface="Times New Roman" panose="02020603050405020304" pitchFamily="18" charset="0"/>
            </a:endParaRPr>
          </a:p>
        </p:txBody>
      </p:sp>
      <p:pic>
        <p:nvPicPr>
          <p:cNvPr id="12290" name="Picture 2">
            <a:extLst>
              <a:ext uri="{FF2B5EF4-FFF2-40B4-BE49-F238E27FC236}">
                <a16:creationId xmlns:a16="http://schemas.microsoft.com/office/drawing/2014/main" id="{2D8251B2-8437-4A41-B6BD-C9DBFEA713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4102" y="1825625"/>
            <a:ext cx="820379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920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A59D-E199-484F-A0D1-4CA778544365}"/>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Luggage:</a:t>
            </a:r>
            <a:endParaRPr lang="en-IN" b="1"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EC50DB3D-86D0-47BC-96D4-0568B94E73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000" y="1825625"/>
            <a:ext cx="86880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783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A59D-E199-484F-A0D1-4CA778544365}"/>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Connecting Flights: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DE9AAE-E7C0-492D-A37D-D649378ED537}"/>
              </a:ext>
            </a:extLst>
          </p:cNvPr>
          <p:cNvSpPr>
            <a:spLocks noGrp="1"/>
          </p:cNvSpPr>
          <p:nvPr>
            <p:ph idx="1"/>
          </p:nvPr>
        </p:nvSpPr>
        <p:spPr/>
        <p:txBody>
          <a:bodyPr/>
          <a:lstStyle/>
          <a:p>
            <a:endParaRPr lang="en-IN"/>
          </a:p>
        </p:txBody>
      </p:sp>
      <p:pic>
        <p:nvPicPr>
          <p:cNvPr id="15362" name="Picture 2">
            <a:extLst>
              <a:ext uri="{FF2B5EF4-FFF2-40B4-BE49-F238E27FC236}">
                <a16:creationId xmlns:a16="http://schemas.microsoft.com/office/drawing/2014/main" id="{1696A0A1-AA1B-4DB1-9969-F3E35233C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7" y="1767163"/>
            <a:ext cx="8086725" cy="446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7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48CC-2CF3-412E-9A11-76E692CE542D}"/>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9B5B5DCA-1238-4125-BF57-520B5631B07C}"/>
              </a:ext>
            </a:extLst>
          </p:cNvPr>
          <p:cNvSpPr>
            <a:spLocks noGrp="1"/>
          </p:cNvSpPr>
          <p:nvPr>
            <p:ph idx="1"/>
          </p:nvPr>
        </p:nvSpPr>
        <p:spPr/>
        <p:txBody>
          <a:bodyPr/>
          <a:lstStyle/>
          <a:p>
            <a:pPr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Traveling in an airplane is one of the most exciting and expensive modes of travel. Since it is expensive, we must plan well accordingly. In this project we will see how the ticket vary based on advance booking of the flight and also how the price varies as the dates come closer. In this project we will be predicting the flight price from machine learning models. To predict this model, we need to scrape the flight booking details for two months from online websites using selenium web driver, and the data have preprocessed, trained and tested using the regression algorithms. Then it is hypertuned and best algorithm with best parameters is obtained and finally the ticket price of the flight is predicted.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Keywords: Flight ticket ,Selenium ,Data cleaning ,Ticket Price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7958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C820-5907-4325-A7DF-5ABE4A2CECBE}"/>
              </a:ext>
            </a:extLst>
          </p:cNvPr>
          <p:cNvSpPr>
            <a:spLocks noGrp="1"/>
          </p:cNvSpPr>
          <p:nvPr>
            <p:ph type="title"/>
          </p:nvPr>
        </p:nvSpPr>
        <p:spPr>
          <a:xfrm>
            <a:off x="844826" y="101203"/>
            <a:ext cx="10515600" cy="926704"/>
          </a:xfrm>
        </p:spPr>
        <p:txBody>
          <a:bodyPr/>
          <a:lstStyle/>
          <a:p>
            <a:r>
              <a:rPr lang="en-IN" dirty="0">
                <a:latin typeface="Times New Roman" panose="02020603050405020304" pitchFamily="18" charset="0"/>
                <a:cs typeface="Times New Roman" panose="02020603050405020304" pitchFamily="18" charset="0"/>
              </a:rPr>
              <a:t>Heatmap:</a:t>
            </a:r>
          </a:p>
        </p:txBody>
      </p:sp>
      <p:sp>
        <p:nvSpPr>
          <p:cNvPr id="5" name="Content Placeholder 4">
            <a:extLst>
              <a:ext uri="{FF2B5EF4-FFF2-40B4-BE49-F238E27FC236}">
                <a16:creationId xmlns:a16="http://schemas.microsoft.com/office/drawing/2014/main" id="{C44D2C83-79CA-4D5C-B3DE-D09D9BC7B732}"/>
              </a:ext>
            </a:extLst>
          </p:cNvPr>
          <p:cNvSpPr>
            <a:spLocks noGrp="1"/>
          </p:cNvSpPr>
          <p:nvPr>
            <p:ph idx="1"/>
          </p:nvPr>
        </p:nvSpPr>
        <p:spPr/>
        <p:txBody>
          <a:bodyPr/>
          <a:lstStyle/>
          <a:p>
            <a:endParaRPr lang="en-IN"/>
          </a:p>
        </p:txBody>
      </p:sp>
      <p:pic>
        <p:nvPicPr>
          <p:cNvPr id="16386" name="Picture 2">
            <a:extLst>
              <a:ext uri="{FF2B5EF4-FFF2-40B4-BE49-F238E27FC236}">
                <a16:creationId xmlns:a16="http://schemas.microsoft.com/office/drawing/2014/main" id="{C3CF5A35-DD3A-4412-8666-903629AC0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13" y="1027906"/>
            <a:ext cx="10827026" cy="575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50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6CD0E-B3C2-4929-8FA2-11D8F1E04FC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Boxplot:</a:t>
            </a:r>
          </a:p>
        </p:txBody>
      </p:sp>
      <p:sp>
        <p:nvSpPr>
          <p:cNvPr id="5" name="Content Placeholder 4">
            <a:extLst>
              <a:ext uri="{FF2B5EF4-FFF2-40B4-BE49-F238E27FC236}">
                <a16:creationId xmlns:a16="http://schemas.microsoft.com/office/drawing/2014/main" id="{6AFF3CF7-D574-4461-980A-D085D494D2D2}"/>
              </a:ext>
            </a:extLst>
          </p:cNvPr>
          <p:cNvSpPr>
            <a:spLocks noGrp="1"/>
          </p:cNvSpPr>
          <p:nvPr>
            <p:ph idx="1"/>
          </p:nvPr>
        </p:nvSpPr>
        <p:spPr/>
        <p:txBody>
          <a:bodyPr/>
          <a:lstStyle/>
          <a:p>
            <a:endParaRPr lang="en-IN"/>
          </a:p>
        </p:txBody>
      </p:sp>
      <p:pic>
        <p:nvPicPr>
          <p:cNvPr id="17410" name="Picture 2">
            <a:extLst>
              <a:ext uri="{FF2B5EF4-FFF2-40B4-BE49-F238E27FC236}">
                <a16:creationId xmlns:a16="http://schemas.microsoft.com/office/drawing/2014/main" id="{908524D9-2D9E-44DF-A7C9-35A381A9C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213" y="1825624"/>
            <a:ext cx="7267575" cy="416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393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C78-689C-435B-AEC4-064BB97A5CE0}"/>
              </a:ext>
            </a:extLst>
          </p:cNvPr>
          <p:cNvSpPr>
            <a:spLocks noGrp="1"/>
          </p:cNvSpPr>
          <p:nvPr>
            <p:ph type="title"/>
          </p:nvPr>
        </p:nvSpPr>
        <p:spPr>
          <a:xfrm>
            <a:off x="838200" y="18255"/>
            <a:ext cx="10515600" cy="1325563"/>
          </a:xfrm>
        </p:spPr>
        <p:txBody>
          <a:bodyPr/>
          <a:lstStyle/>
          <a:p>
            <a:r>
              <a:rPr lang="en-IN" dirty="0">
                <a:latin typeface="Times New Roman" panose="02020603050405020304" pitchFamily="18" charset="0"/>
                <a:cs typeface="Times New Roman" panose="02020603050405020304" pitchFamily="18" charset="0"/>
              </a:rPr>
              <a:t>Histogram:</a:t>
            </a:r>
          </a:p>
        </p:txBody>
      </p:sp>
      <p:pic>
        <p:nvPicPr>
          <p:cNvPr id="18434" name="Picture 2">
            <a:extLst>
              <a:ext uri="{FF2B5EF4-FFF2-40B4-BE49-F238E27FC236}">
                <a16:creationId xmlns:a16="http://schemas.microsoft.com/office/drawing/2014/main" id="{26EE07CC-9A0E-4FD3-983A-1DA97BB5BF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313" y="1285461"/>
            <a:ext cx="10084904" cy="4891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707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C7D4-CFB0-4CD0-9550-A67A606D699C}"/>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Testing of Identified Approaches (Algorithms):</a:t>
            </a:r>
            <a:endParaRPr lang="en-IN" dirty="0"/>
          </a:p>
        </p:txBody>
      </p:sp>
      <p:sp>
        <p:nvSpPr>
          <p:cNvPr id="3" name="Content Placeholder 2">
            <a:extLst>
              <a:ext uri="{FF2B5EF4-FFF2-40B4-BE49-F238E27FC236}">
                <a16:creationId xmlns:a16="http://schemas.microsoft.com/office/drawing/2014/main" id="{10954BA0-DD45-40B3-BB70-3D80A66783EC}"/>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Linear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Gradient Boosting Regressor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AdaBoost Regressor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 Tree 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KNeighbors 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Extra Trees 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Random Forest 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29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012C-A1BA-4157-A5C3-ECB0EEDC0B3A}"/>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Y test plot:</a:t>
            </a:r>
          </a:p>
        </p:txBody>
      </p:sp>
      <p:pic>
        <p:nvPicPr>
          <p:cNvPr id="19458" name="Picture 2">
            <a:extLst>
              <a:ext uri="{FF2B5EF4-FFF2-40B4-BE49-F238E27FC236}">
                <a16:creationId xmlns:a16="http://schemas.microsoft.com/office/drawing/2014/main" id="{A4644609-351C-47A2-923B-C699AE2D12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1565" y="2016904"/>
            <a:ext cx="6637373" cy="447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760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F302129-E354-4403-B058-FCBED85F20B0}"/>
              </a:ext>
            </a:extLst>
          </p:cNvPr>
          <p:cNvSpPr>
            <a:spLocks noGrp="1" noChangeArrowheads="1"/>
          </p:cNvSpPr>
          <p:nvPr>
            <p:ph type="title"/>
          </p:nvPr>
        </p:nvSpPr>
        <p:spPr bwMode="auto">
          <a:xfrm>
            <a:off x="838200" y="666269"/>
            <a:ext cx="8217249" cy="7232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Distribution of Predicted Values:</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0482" name="Picture 2">
            <a:extLst>
              <a:ext uri="{FF2B5EF4-FFF2-40B4-BE49-F238E27FC236}">
                <a16:creationId xmlns:a16="http://schemas.microsoft.com/office/drawing/2014/main" id="{AA140821-228A-44F3-B79B-7E29F7112E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108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5E40-99F2-4A5D-8FEE-A9FE18EEA42A}"/>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Feature importance’s</a:t>
            </a:r>
            <a:endParaRPr lang="en-IN" b="1" dirty="0"/>
          </a:p>
        </p:txBody>
      </p:sp>
      <p:pic>
        <p:nvPicPr>
          <p:cNvPr id="21506" name="Picture 2">
            <a:extLst>
              <a:ext uri="{FF2B5EF4-FFF2-40B4-BE49-F238E27FC236}">
                <a16:creationId xmlns:a16="http://schemas.microsoft.com/office/drawing/2014/main" id="{924C3008-D532-4C78-B2EC-EE0BD76497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0603" y="1825625"/>
            <a:ext cx="513079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743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5E40-99F2-4A5D-8FEE-A9FE18EEA42A}"/>
              </a:ext>
            </a:extLst>
          </p:cNvPr>
          <p:cNvSpPr>
            <a:spLocks noGrp="1"/>
          </p:cNvSpPr>
          <p:nvPr>
            <p:ph type="title"/>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Accuracy Parameter:</a:t>
            </a:r>
          </a:p>
        </p:txBody>
      </p:sp>
      <p:sp>
        <p:nvSpPr>
          <p:cNvPr id="5" name="Content Placeholder 4">
            <a:extLst>
              <a:ext uri="{FF2B5EF4-FFF2-40B4-BE49-F238E27FC236}">
                <a16:creationId xmlns:a16="http://schemas.microsoft.com/office/drawing/2014/main" id="{66C4D582-4417-4B27-89DA-6AFFE1BE61ED}"/>
              </a:ext>
            </a:extLst>
          </p:cNvPr>
          <p:cNvSpPr>
            <a:spLocks noGrp="1"/>
          </p:cNvSpPr>
          <p:nvPr>
            <p:ph idx="1"/>
          </p:nvPr>
        </p:nvSpPr>
        <p:spPr>
          <a:xfrm>
            <a:off x="838200" y="4264025"/>
            <a:ext cx="10515600" cy="4351338"/>
          </a:xfrm>
        </p:spPr>
        <p:txBody>
          <a:bodyPr/>
          <a:lstStyle/>
          <a:p>
            <a:endParaRPr lang="en-US" dirty="0">
              <a:latin typeface="Times New Roman" panose="02020603050405020304" pitchFamily="18" charset="0"/>
              <a:cs typeface="Times New Roman" panose="02020603050405020304" pitchFamily="18" charset="0"/>
            </a:endParaRPr>
          </a:p>
          <a:p>
            <a:endParaRPr lang="en-IN" dirty="0"/>
          </a:p>
        </p:txBody>
      </p:sp>
      <p:sp>
        <p:nvSpPr>
          <p:cNvPr id="11" name="Content Placeholder 2">
            <a:extLst>
              <a:ext uri="{FF2B5EF4-FFF2-40B4-BE49-F238E27FC236}">
                <a16:creationId xmlns:a16="http://schemas.microsoft.com/office/drawing/2014/main" id="{2F0F8E94-84A1-4F57-A11E-BBD35DD7AB3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R2 Score: 98.48414998011373</a:t>
            </a:r>
          </a:p>
          <a:p>
            <a:pPr algn="just">
              <a:lnSpc>
                <a:spcPct val="107000"/>
              </a:lnSpc>
            </a:pPr>
            <a:r>
              <a:rPr lang="en-IN" sz="1800" dirty="0">
                <a:latin typeface="Times New Roman" panose="02020603050405020304" pitchFamily="18" charset="0"/>
                <a:ea typeface="Calibri" panose="020F0502020204030204" pitchFamily="34" charset="0"/>
                <a:cs typeface="Times New Roman" panose="02020603050405020304" pitchFamily="18" charset="0"/>
              </a:rPr>
              <a:t>Mean Absolute Error:  10.476769408502774</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sz="1800" dirty="0">
                <a:latin typeface="Times New Roman" panose="02020603050405020304" pitchFamily="18" charset="0"/>
                <a:ea typeface="Calibri" panose="020F0502020204030204" pitchFamily="34" charset="0"/>
                <a:cs typeface="Times New Roman" panose="02020603050405020304" pitchFamily="18" charset="0"/>
              </a:rPr>
              <a:t>Extra Forest Regression gives an R2 score 0.98</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rPr>
              <a:t>Flight class dominates the flight price more</a:t>
            </a:r>
            <a:r>
              <a:rPr lang="en-IN" sz="1800" dirty="0">
                <a:latin typeface="Times New Roman" panose="02020603050405020304" pitchFamily="18" charset="0"/>
                <a:ea typeface="Calibri" panose="020F0502020204030204" pitchFamily="34" charset="0"/>
                <a:cs typeface="Times New Roman" panose="02020603050405020304" pitchFamily="18" charset="0"/>
              </a:rPr>
              <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5188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D415-6A82-4709-815A-6FA2DB420CE0}"/>
              </a:ext>
            </a:extLst>
          </p:cNvPr>
          <p:cNvSpPr>
            <a:spLocks noGrp="1"/>
          </p:cNvSpPr>
          <p:nvPr>
            <p:ph type="title"/>
          </p:nvPr>
        </p:nvSpPr>
        <p:spPr/>
        <p:txBody>
          <a:bodyPr>
            <a:normAutofit/>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Key Findings and Conclusions of the Study:</a:t>
            </a:r>
            <a:endParaRPr lang="en-IN" dirty="0"/>
          </a:p>
        </p:txBody>
      </p:sp>
      <p:sp>
        <p:nvSpPr>
          <p:cNvPr id="3" name="Content Placeholder 2">
            <a:extLst>
              <a:ext uri="{FF2B5EF4-FFF2-40B4-BE49-F238E27FC236}">
                <a16:creationId xmlns:a16="http://schemas.microsoft.com/office/drawing/2014/main" id="{382A9C9A-ADE3-4842-ABB9-5AE594EED836}"/>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dataset has been taken from 2 websites of this, Yatra and MakeMyTrip constitutes the majority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Since the target feature is continuous data, this problem can be solved by regression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Extra Forest Regression gives an R2 score 0.98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Flight class dominates the flight price more.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765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BF3D-A415-4C9E-880B-9650CD04EAB2}"/>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The features used in the dataset are:</a:t>
            </a:r>
            <a:endParaRPr lang="en-IN" b="1" dirty="0"/>
          </a:p>
        </p:txBody>
      </p:sp>
      <p:sp>
        <p:nvSpPr>
          <p:cNvPr id="3" name="Content Placeholder 2">
            <a:extLst>
              <a:ext uri="{FF2B5EF4-FFF2-40B4-BE49-F238E27FC236}">
                <a16:creationId xmlns:a16="http://schemas.microsoft.com/office/drawing/2014/main" id="{338C446B-3745-4626-A500-9889B54EDB89}"/>
              </a:ext>
            </a:extLst>
          </p:cNvPr>
          <p:cNvSpPr>
            <a:spLocks noGrp="1"/>
          </p:cNvSpPr>
          <p:nvPr>
            <p:ph idx="1"/>
          </p:nvPr>
        </p:nvSpPr>
        <p:spPr>
          <a:xfrm>
            <a:off x="838200" y="1690688"/>
            <a:ext cx="10515600" cy="4486275"/>
          </a:xfrm>
        </p:spPr>
        <p:txBody>
          <a:bodyPr>
            <a:normAutofit fontScale="25000" lnSpcReduction="20000"/>
          </a:bodyPr>
          <a:lstStyle/>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Flight Company</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Flight No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Flight Class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Flight Model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Travel</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Departure Time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Departure Day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Departure Date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Departure Month</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Departure Duration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Arrival Time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Arrival Day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Meal</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Flight Ticket Price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Luggage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Connecting Planes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No of days</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300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C5B6-E73B-4184-A2F8-3BFED0217D8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1ECDFD2E-616F-4D16-8ED9-EC0845287DAF}"/>
              </a:ext>
            </a:extLst>
          </p:cNvPr>
          <p:cNvSpPr>
            <a:spLocks noGrp="1"/>
          </p:cNvSpPr>
          <p:nvPr>
            <p:ph idx="1"/>
          </p:nvPr>
        </p:nvSpPr>
        <p:spPr/>
        <p:txBody>
          <a:bodyPr>
            <a:normAutofit fontScale="47500" lnSpcReduction="20000"/>
          </a:bodyPr>
          <a:lstStyle/>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Flight Company – Grouped as str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Flight No – Grouped as str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Flight Class – Grouped as str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Flight Model – Grouped as str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Travel – Combined source and destination grouped as str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Departure Time – Converted to hours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Departure Day – Grouped as str </a:t>
            </a: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Departure Date – Grouped as str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Departure Month – Grouped as str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Departure Duration – Converted to minutes as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Arrival Time – Grouped as str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Arrival Day – Grouped as str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Meal – Grouped as str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Flight Ticket Price – Grouped as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Luggage – Grouped as str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Connecting Planes – Grouped as str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 of days – Grouped as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05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C3C6-8E56-4296-A44A-23B7CB8E1BB4}"/>
              </a:ext>
            </a:extLst>
          </p:cNvPr>
          <p:cNvSpPr>
            <a:spLocks noGrp="1"/>
          </p:cNvSpPr>
          <p:nvPr>
            <p:ph type="title"/>
          </p:nvPr>
        </p:nvSpPr>
        <p:spPr>
          <a:xfrm>
            <a:off x="838200" y="365125"/>
            <a:ext cx="10515600" cy="695049"/>
          </a:xfrm>
        </p:spPr>
        <p:txBody>
          <a:bodyPr>
            <a:norm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Dataset Description:</a:t>
            </a:r>
            <a:endParaRPr lang="en-IN" b="1" dirty="0"/>
          </a:p>
        </p:txBody>
      </p:sp>
      <p:graphicFrame>
        <p:nvGraphicFramePr>
          <p:cNvPr id="6" name="Content Placeholder 5">
            <a:extLst>
              <a:ext uri="{FF2B5EF4-FFF2-40B4-BE49-F238E27FC236}">
                <a16:creationId xmlns:a16="http://schemas.microsoft.com/office/drawing/2014/main" id="{DBF38448-FA56-49FD-8D7B-F76FE2D376D3}"/>
              </a:ext>
            </a:extLst>
          </p:cNvPr>
          <p:cNvGraphicFramePr>
            <a:graphicFrameLocks noGrp="1"/>
          </p:cNvGraphicFramePr>
          <p:nvPr>
            <p:ph idx="1"/>
            <p:extLst>
              <p:ext uri="{D42A27DB-BD31-4B8C-83A1-F6EECF244321}">
                <p14:modId xmlns:p14="http://schemas.microsoft.com/office/powerpoint/2010/main" val="4283140576"/>
              </p:ext>
            </p:extLst>
          </p:nvPr>
        </p:nvGraphicFramePr>
        <p:xfrm>
          <a:off x="2199861" y="1060174"/>
          <a:ext cx="6612835" cy="5643532"/>
        </p:xfrm>
        <a:graphic>
          <a:graphicData uri="http://schemas.openxmlformats.org/drawingml/2006/table">
            <a:tbl>
              <a:tblPr firstRow="1" firstCol="1" bandRow="1">
                <a:tableStyleId>{5C22544A-7EE6-4342-B048-85BDC9FD1C3A}</a:tableStyleId>
              </a:tblPr>
              <a:tblGrid>
                <a:gridCol w="768158">
                  <a:extLst>
                    <a:ext uri="{9D8B030D-6E8A-4147-A177-3AD203B41FA5}">
                      <a16:colId xmlns:a16="http://schemas.microsoft.com/office/drawing/2014/main" val="2387266618"/>
                    </a:ext>
                  </a:extLst>
                </a:gridCol>
                <a:gridCol w="2845955">
                  <a:extLst>
                    <a:ext uri="{9D8B030D-6E8A-4147-A177-3AD203B41FA5}">
                      <a16:colId xmlns:a16="http://schemas.microsoft.com/office/drawing/2014/main" val="505324385"/>
                    </a:ext>
                  </a:extLst>
                </a:gridCol>
                <a:gridCol w="999574">
                  <a:extLst>
                    <a:ext uri="{9D8B030D-6E8A-4147-A177-3AD203B41FA5}">
                      <a16:colId xmlns:a16="http://schemas.microsoft.com/office/drawing/2014/main" val="2314154614"/>
                    </a:ext>
                  </a:extLst>
                </a:gridCol>
                <a:gridCol w="999574">
                  <a:extLst>
                    <a:ext uri="{9D8B030D-6E8A-4147-A177-3AD203B41FA5}">
                      <a16:colId xmlns:a16="http://schemas.microsoft.com/office/drawing/2014/main" val="2409782269"/>
                    </a:ext>
                  </a:extLst>
                </a:gridCol>
                <a:gridCol w="999574">
                  <a:extLst>
                    <a:ext uri="{9D8B030D-6E8A-4147-A177-3AD203B41FA5}">
                      <a16:colId xmlns:a16="http://schemas.microsoft.com/office/drawing/2014/main" val="72763387"/>
                    </a:ext>
                  </a:extLst>
                </a:gridCol>
              </a:tblGrid>
              <a:tr h="300769">
                <a:tc>
                  <a:txBody>
                    <a:bodyPr/>
                    <a:lstStyle/>
                    <a:p>
                      <a:pPr algn="ctr">
                        <a:lnSpc>
                          <a:spcPct val="107000"/>
                        </a:lnSpc>
                        <a:spcBef>
                          <a:spcPts val="1200"/>
                        </a:spcBef>
                        <a:spcAft>
                          <a:spcPts val="800"/>
                        </a:spcAft>
                      </a:pPr>
                      <a:r>
                        <a:rPr lang="en-IN" sz="1200" dirty="0">
                          <a:effectLst/>
                        </a:rPr>
                        <a:t>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dirty="0">
                          <a:effectLst/>
                        </a:rPr>
                        <a:t>Datatype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Unique values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Mode Mean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Values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2981213371"/>
                  </a:ext>
                </a:extLst>
              </a:tr>
              <a:tr h="620469">
                <a:tc>
                  <a:txBody>
                    <a:bodyPr/>
                    <a:lstStyle/>
                    <a:p>
                      <a:pPr algn="ctr">
                        <a:lnSpc>
                          <a:spcPct val="107000"/>
                        </a:lnSpc>
                        <a:spcBef>
                          <a:spcPts val="1200"/>
                        </a:spcBef>
                        <a:spcAft>
                          <a:spcPts val="8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dirty="0">
                          <a:effectLst/>
                        </a:rPr>
                        <a:t>Flight Company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Vistara Premium Economy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1215093437"/>
                  </a:ext>
                </a:extLst>
              </a:tr>
              <a:tr h="235695">
                <a:tc>
                  <a:txBody>
                    <a:bodyPr/>
                    <a:lstStyle/>
                    <a:p>
                      <a:pPr algn="ctr">
                        <a:lnSpc>
                          <a:spcPct val="107000"/>
                        </a:lnSpc>
                        <a:spcBef>
                          <a:spcPts val="1200"/>
                        </a:spcBef>
                        <a:spcAft>
                          <a:spcPts val="8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dirty="0">
                          <a:effectLst/>
                        </a:rPr>
                        <a:t>Flight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446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UK832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3855994785"/>
                  </a:ext>
                </a:extLst>
              </a:tr>
              <a:tr h="235695">
                <a:tc>
                  <a:txBody>
                    <a:bodyPr/>
                    <a:lstStyle/>
                    <a:p>
                      <a:pPr algn="ctr">
                        <a:lnSpc>
                          <a:spcPct val="107000"/>
                        </a:lnSpc>
                        <a:spcBef>
                          <a:spcPts val="1200"/>
                        </a:spcBef>
                        <a:spcAft>
                          <a:spcPts val="8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Flight Class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Economy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884391217"/>
                  </a:ext>
                </a:extLst>
              </a:tr>
              <a:tr h="467014">
                <a:tc>
                  <a:txBody>
                    <a:bodyPr/>
                    <a:lstStyle/>
                    <a:p>
                      <a:pPr algn="ctr">
                        <a:lnSpc>
                          <a:spcPct val="107000"/>
                        </a:lnSpc>
                        <a:spcBef>
                          <a:spcPts val="1200"/>
                        </a:spcBef>
                        <a:spcAft>
                          <a:spcPts val="8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Flight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Vistara, Airbus A32-100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2920444943"/>
                  </a:ext>
                </a:extLst>
              </a:tr>
              <a:tr h="428081">
                <a:tc>
                  <a:txBody>
                    <a:bodyPr/>
                    <a:lstStyle/>
                    <a:p>
                      <a:pPr algn="ctr">
                        <a:lnSpc>
                          <a:spcPct val="107000"/>
                        </a:lnSpc>
                        <a:spcBef>
                          <a:spcPts val="1200"/>
                        </a:spcBef>
                        <a:spcAft>
                          <a:spcPts val="80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dirty="0">
                          <a:effectLst/>
                        </a:rPr>
                        <a:t>Travel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Bengaluru to Mumbai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3312934493"/>
                  </a:ext>
                </a:extLst>
              </a:tr>
              <a:tr h="235695">
                <a:tc>
                  <a:txBody>
                    <a:bodyPr/>
                    <a:lstStyle/>
                    <a:p>
                      <a:pPr algn="ctr">
                        <a:lnSpc>
                          <a:spcPct val="107000"/>
                        </a:lnSpc>
                        <a:spcBef>
                          <a:spcPts val="1200"/>
                        </a:spcBef>
                        <a:spcAft>
                          <a:spcPts val="800"/>
                        </a:spcAft>
                      </a:pPr>
                      <a:r>
                        <a:rPr lang="en-IN"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Departure 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3623969196"/>
                  </a:ext>
                </a:extLst>
              </a:tr>
              <a:tr h="235695">
                <a:tc>
                  <a:txBody>
                    <a:bodyPr/>
                    <a:lstStyle/>
                    <a:p>
                      <a:pPr algn="ctr">
                        <a:lnSpc>
                          <a:spcPct val="107000"/>
                        </a:lnSpc>
                        <a:spcBef>
                          <a:spcPts val="1200"/>
                        </a:spcBef>
                        <a:spcAft>
                          <a:spcPts val="8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dirty="0">
                          <a:effectLst/>
                        </a:rPr>
                        <a:t>Departure Day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Sat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1756855972"/>
                  </a:ext>
                </a:extLst>
              </a:tr>
              <a:tr h="235695">
                <a:tc>
                  <a:txBody>
                    <a:bodyPr/>
                    <a:lstStyle/>
                    <a:p>
                      <a:pPr algn="ctr">
                        <a:lnSpc>
                          <a:spcPct val="107000"/>
                        </a:lnSpc>
                        <a:spcBef>
                          <a:spcPts val="1200"/>
                        </a:spcBef>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Departure 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3837924597"/>
                  </a:ext>
                </a:extLst>
              </a:tr>
              <a:tr h="235695">
                <a:tc>
                  <a:txBody>
                    <a:bodyPr/>
                    <a:lstStyle/>
                    <a:p>
                      <a:pPr algn="ctr">
                        <a:lnSpc>
                          <a:spcPct val="107000"/>
                        </a:lnSpc>
                        <a:spcBef>
                          <a:spcPts val="1200"/>
                        </a:spcBef>
                        <a:spcAft>
                          <a:spcPts val="800"/>
                        </a:spcAft>
                      </a:pPr>
                      <a:r>
                        <a:rPr lang="en-IN"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Departure Month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dirty="0">
                          <a:effectLst/>
                        </a:rPr>
                        <a:t>object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Aug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924458699"/>
                  </a:ext>
                </a:extLst>
              </a:tr>
              <a:tr h="235695">
                <a:tc>
                  <a:txBody>
                    <a:bodyPr/>
                    <a:lstStyle/>
                    <a:p>
                      <a:pPr algn="ctr">
                        <a:lnSpc>
                          <a:spcPct val="107000"/>
                        </a:lnSpc>
                        <a:spcBef>
                          <a:spcPts val="1200"/>
                        </a:spcBef>
                        <a:spcAft>
                          <a:spcPts val="8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Departure Duration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int32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126.74935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2246011123"/>
                  </a:ext>
                </a:extLst>
              </a:tr>
              <a:tr h="235695">
                <a:tc>
                  <a:txBody>
                    <a:bodyPr/>
                    <a:lstStyle/>
                    <a:p>
                      <a:pPr algn="ctr">
                        <a:lnSpc>
                          <a:spcPct val="107000"/>
                        </a:lnSpc>
                        <a:spcBef>
                          <a:spcPts val="1200"/>
                        </a:spcBef>
                        <a:spcAft>
                          <a:spcPts val="800"/>
                        </a:spcAft>
                      </a:pPr>
                      <a:r>
                        <a:rPr lang="en-IN" sz="12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Arrival 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dirty="0">
                          <a:effectLst/>
                        </a:rPr>
                        <a:t>int32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15.164451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3283089948"/>
                  </a:ext>
                </a:extLst>
              </a:tr>
              <a:tr h="235695">
                <a:tc>
                  <a:txBody>
                    <a:bodyPr/>
                    <a:lstStyle/>
                    <a:p>
                      <a:pPr algn="ctr">
                        <a:lnSpc>
                          <a:spcPct val="107000"/>
                        </a:lnSpc>
                        <a:spcBef>
                          <a:spcPts val="1200"/>
                        </a:spcBef>
                        <a:spcAft>
                          <a:spcPts val="800"/>
                        </a:spcAft>
                      </a:pPr>
                      <a:r>
                        <a:rPr lang="en-IN" sz="12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Arrival Day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Sat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2153841898"/>
                  </a:ext>
                </a:extLst>
              </a:tr>
              <a:tr h="235695">
                <a:tc>
                  <a:txBody>
                    <a:bodyPr/>
                    <a:lstStyle/>
                    <a:p>
                      <a:pPr algn="ctr">
                        <a:lnSpc>
                          <a:spcPct val="107000"/>
                        </a:lnSpc>
                        <a:spcBef>
                          <a:spcPts val="1200"/>
                        </a:spcBef>
                        <a:spcAft>
                          <a:spcPts val="800"/>
                        </a:spcAft>
                      </a:pPr>
                      <a:r>
                        <a:rPr lang="en-IN" sz="12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Meal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dirty="0">
                          <a:effectLst/>
                        </a:rPr>
                        <a:t>object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Free Meal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3669670507"/>
                  </a:ext>
                </a:extLst>
              </a:tr>
              <a:tr h="300769">
                <a:tc>
                  <a:txBody>
                    <a:bodyPr/>
                    <a:lstStyle/>
                    <a:p>
                      <a:pPr algn="ctr">
                        <a:lnSpc>
                          <a:spcPct val="107000"/>
                        </a:lnSpc>
                        <a:spcBef>
                          <a:spcPts val="1200"/>
                        </a:spcBef>
                        <a:spcAft>
                          <a:spcPts val="80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Flight Ticket Price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dirty="0">
                          <a:effectLst/>
                        </a:rPr>
                        <a:t>652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19838.348439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3384562127"/>
                  </a:ext>
                </a:extLst>
              </a:tr>
              <a:tr h="235695">
                <a:tc>
                  <a:txBody>
                    <a:bodyPr/>
                    <a:lstStyle/>
                    <a:p>
                      <a:pPr algn="ctr">
                        <a:lnSpc>
                          <a:spcPct val="107000"/>
                        </a:lnSpc>
                        <a:spcBef>
                          <a:spcPts val="1200"/>
                        </a:spcBef>
                        <a:spcAft>
                          <a:spcPts val="80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Luggage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3628492310"/>
                  </a:ext>
                </a:extLst>
              </a:tr>
              <a:tr h="620469">
                <a:tc>
                  <a:txBody>
                    <a:bodyPr/>
                    <a:lstStyle/>
                    <a:p>
                      <a:pPr algn="ctr">
                        <a:lnSpc>
                          <a:spcPct val="107000"/>
                        </a:lnSpc>
                        <a:spcBef>
                          <a:spcPts val="1200"/>
                        </a:spcBef>
                        <a:spcAft>
                          <a:spcPts val="800"/>
                        </a:spcAft>
                      </a:pPr>
                      <a:r>
                        <a:rPr lang="en-IN" sz="12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Connecting Planes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dirty="0">
                          <a:effectLst/>
                        </a:rPr>
                        <a:t>Has one connecting plane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3193497217"/>
                  </a:ext>
                </a:extLst>
              </a:tr>
              <a:tr h="235695">
                <a:tc>
                  <a:txBody>
                    <a:bodyPr/>
                    <a:lstStyle/>
                    <a:p>
                      <a:pPr algn="ctr">
                        <a:lnSpc>
                          <a:spcPct val="107000"/>
                        </a:lnSpc>
                        <a:spcBef>
                          <a:spcPts val="1200"/>
                        </a:spcBef>
                        <a:spcAft>
                          <a:spcPts val="800"/>
                        </a:spcAft>
                      </a:pPr>
                      <a:r>
                        <a:rPr lang="en-IN" sz="1200">
                          <a:effectLst/>
                        </a:rPr>
                        <a:t>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No of days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int32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tc>
                  <a:txBody>
                    <a:bodyPr/>
                    <a:lstStyle/>
                    <a:p>
                      <a:pPr algn="ctr">
                        <a:lnSpc>
                          <a:spcPct val="107000"/>
                        </a:lnSpc>
                        <a:spcBef>
                          <a:spcPts val="1200"/>
                        </a:spcBef>
                        <a:spcAft>
                          <a:spcPts val="800"/>
                        </a:spcAft>
                      </a:pPr>
                      <a:r>
                        <a:rPr lang="en-IN" sz="1200" dirty="0">
                          <a:effectLst/>
                        </a:rPr>
                        <a:t>19.52242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346" marR="26346" marT="26346" marB="26346" anchor="ctr"/>
                </a:tc>
                <a:extLst>
                  <a:ext uri="{0D108BD9-81ED-4DB2-BD59-A6C34878D82A}">
                    <a16:rowId xmlns:a16="http://schemas.microsoft.com/office/drawing/2014/main" val="4141910432"/>
                  </a:ext>
                </a:extLst>
              </a:tr>
            </a:tbl>
          </a:graphicData>
        </a:graphic>
      </p:graphicFrame>
    </p:spTree>
    <p:extLst>
      <p:ext uri="{BB962C8B-B14F-4D97-AF65-F5344CB8AC3E}">
        <p14:creationId xmlns:p14="http://schemas.microsoft.com/office/powerpoint/2010/main" val="65375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43DB6-28AE-4563-BFF8-7975A2F76EBE}"/>
              </a:ext>
            </a:extLst>
          </p:cNvPr>
          <p:cNvSpPr>
            <a:spLocks noGrp="1"/>
          </p:cNvSpPr>
          <p:nvPr>
            <p:ph type="title"/>
          </p:nvPr>
        </p:nvSpPr>
        <p:spPr/>
        <p:txBody>
          <a:bodyPr>
            <a:normAutofit/>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Hardware and Software Requirements and Tools Used:</a:t>
            </a:r>
            <a:endParaRPr lang="en-IN" dirty="0"/>
          </a:p>
        </p:txBody>
      </p:sp>
      <p:sp>
        <p:nvSpPr>
          <p:cNvPr id="3" name="Content Placeholder 2">
            <a:extLst>
              <a:ext uri="{FF2B5EF4-FFF2-40B4-BE49-F238E27FC236}">
                <a16:creationId xmlns:a16="http://schemas.microsoft.com/office/drawing/2014/main" id="{2090421F-0B10-4B14-8AA2-F7734991B173}"/>
              </a:ext>
            </a:extLst>
          </p:cNvPr>
          <p:cNvSpPr>
            <a:spLocks noGrp="1"/>
          </p:cNvSpPr>
          <p:nvPr>
            <p:ph idx="1"/>
          </p:nvPr>
        </p:nvSpPr>
        <p:spPr/>
        <p:txBody>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Hardware – PC Windows 10, 4 GB 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Software – Google chrome, MS Excel, Python, Selenium webdriver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Libraries – Pandas, NumPy, Matplotlib, Seaborn, sklearn, SciPy. Stats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buFont typeface="Wingdings" panose="05000000000000000000" pitchFamily="2" charset="2"/>
              <a:buChar char="q"/>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Browsing – Google Chrome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buFont typeface="Wingdings" panose="05000000000000000000" pitchFamily="2" charset="2"/>
              <a:buChar char="q"/>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Webscraping – Python, Selenium webdriver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buFont typeface="Wingdings" panose="05000000000000000000" pitchFamily="2" charset="2"/>
              <a:buChar char="q"/>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Data cleaning – Python, Pandas, NumPy &amp; SciPy. Stats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buFont typeface="Wingdings" panose="05000000000000000000" pitchFamily="2" charset="2"/>
              <a:buChar char="q"/>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Data visualization – Matplotlib &amp; Seaborn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spcAft>
                <a:spcPts val="800"/>
              </a:spcAft>
              <a:buFont typeface="Wingdings" panose="05000000000000000000" pitchFamily="2" charset="2"/>
              <a:buChar char="q"/>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Machine </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learning – Sklearn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6694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3CE7-F46D-4EAC-B54B-50F51D2CB942}"/>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Flight Company :</a:t>
            </a:r>
            <a:endParaRPr lang="en-IN" b="1" dirty="0"/>
          </a:p>
        </p:txBody>
      </p:sp>
      <p:sp>
        <p:nvSpPr>
          <p:cNvPr id="5" name="Content Placeholder 4">
            <a:extLst>
              <a:ext uri="{FF2B5EF4-FFF2-40B4-BE49-F238E27FC236}">
                <a16:creationId xmlns:a16="http://schemas.microsoft.com/office/drawing/2014/main" id="{5F5F5679-8B97-42EA-9E21-60843CD6FD81}"/>
              </a:ext>
            </a:extLst>
          </p:cNvPr>
          <p:cNvSpPr>
            <a:spLocks noGrp="1"/>
          </p:cNvSpPr>
          <p:nvPr>
            <p:ph idx="1"/>
          </p:nvPr>
        </p:nvSpPr>
        <p:spPr/>
        <p:txBody>
          <a:bodyPr/>
          <a:lstStyle/>
          <a:p>
            <a:endParaRPr lang="en-IN"/>
          </a:p>
        </p:txBody>
      </p:sp>
      <p:pic>
        <p:nvPicPr>
          <p:cNvPr id="2050" name="Picture 2">
            <a:extLst>
              <a:ext uri="{FF2B5EF4-FFF2-40B4-BE49-F238E27FC236}">
                <a16:creationId xmlns:a16="http://schemas.microsoft.com/office/drawing/2014/main" id="{1ABA43D9-5622-4419-B27E-6B8798F28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825625"/>
            <a:ext cx="8620125" cy="447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79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CDF3-2113-4692-9245-15252B64D7DF}"/>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Flight No:</a:t>
            </a:r>
            <a:endParaRPr lang="en-IN" b="1" dirty="0"/>
          </a:p>
        </p:txBody>
      </p:sp>
      <p:pic>
        <p:nvPicPr>
          <p:cNvPr id="3074" name="Picture 2">
            <a:extLst>
              <a:ext uri="{FF2B5EF4-FFF2-40B4-BE49-F238E27FC236}">
                <a16:creationId xmlns:a16="http://schemas.microsoft.com/office/drawing/2014/main" id="{3E93EA32-6FBB-4D76-A286-F84B74B6A5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0119" y="1825625"/>
            <a:ext cx="835176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244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F740-CA90-489B-8013-46BB8981B5E8}"/>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Travel:</a:t>
            </a:r>
            <a:endParaRPr lang="en-IN" b="1" dirty="0"/>
          </a:p>
        </p:txBody>
      </p:sp>
      <p:pic>
        <p:nvPicPr>
          <p:cNvPr id="4098" name="Picture 2">
            <a:extLst>
              <a:ext uri="{FF2B5EF4-FFF2-40B4-BE49-F238E27FC236}">
                <a16:creationId xmlns:a16="http://schemas.microsoft.com/office/drawing/2014/main" id="{C695205A-F923-4B5B-9467-158AFC3429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6375" y="1825625"/>
            <a:ext cx="749924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693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673</Words>
  <Application>Microsoft Office PowerPoint</Application>
  <PresentationFormat>Widescreen</PresentationFormat>
  <Paragraphs>180</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Symbol</vt:lpstr>
      <vt:lpstr>Times New Roman</vt:lpstr>
      <vt:lpstr>Wingdings</vt:lpstr>
      <vt:lpstr>Office Theme</vt:lpstr>
      <vt:lpstr>FLIGHT PRICE PREDICTION PROJECT </vt:lpstr>
      <vt:lpstr>ABSTRACT:</vt:lpstr>
      <vt:lpstr>The features used in the dataset are:</vt:lpstr>
      <vt:lpstr>Data Cleaning:</vt:lpstr>
      <vt:lpstr>Dataset Description:</vt:lpstr>
      <vt:lpstr>Hardware and Software Requirements and Tools Used:</vt:lpstr>
      <vt:lpstr>Flight Company :</vt:lpstr>
      <vt:lpstr>Flight No:</vt:lpstr>
      <vt:lpstr>Travel:</vt:lpstr>
      <vt:lpstr>No of days:</vt:lpstr>
      <vt:lpstr>Departure Time:</vt:lpstr>
      <vt:lpstr>Departure Month:</vt:lpstr>
      <vt:lpstr>Arrival Time:</vt:lpstr>
      <vt:lpstr>Departure Day:</vt:lpstr>
      <vt:lpstr>Arrival Day:</vt:lpstr>
      <vt:lpstr>Duration:</vt:lpstr>
      <vt:lpstr>Meal:</vt:lpstr>
      <vt:lpstr>Luggage:</vt:lpstr>
      <vt:lpstr>Connecting Flights:</vt:lpstr>
      <vt:lpstr>Heatmap:</vt:lpstr>
      <vt:lpstr>Boxplot:</vt:lpstr>
      <vt:lpstr>Histogram:</vt:lpstr>
      <vt:lpstr>Testing of Identified Approaches (Algorithms):</vt:lpstr>
      <vt:lpstr>Y test plot:</vt:lpstr>
      <vt:lpstr>Distribution of Predicted Values: </vt:lpstr>
      <vt:lpstr>Feature importance’s</vt:lpstr>
      <vt:lpstr>Accuracy Parameter:</vt:lpstr>
      <vt:lpstr>Key Findings and Conclusions of the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Anish Antony</dc:creator>
  <cp:lastModifiedBy>Anish Antony</cp:lastModifiedBy>
  <cp:revision>2</cp:revision>
  <dcterms:created xsi:type="dcterms:W3CDTF">2022-07-28T21:02:44Z</dcterms:created>
  <dcterms:modified xsi:type="dcterms:W3CDTF">2022-08-12T18:23:50Z</dcterms:modified>
</cp:coreProperties>
</file>