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E9A3-1E3E-488C-8BB0-B806479D4A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A672AE-2FEE-43A6-A424-1A01FCE28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5CC08F-DE6D-4B2C-BC8B-B02D8527902D}"/>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8B9A24C7-E571-4109-BB00-B78D9C5AD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FE4D-ADEA-43DE-AEEB-7EDC92762AAC}"/>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1458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B4F9-6093-4305-8899-21B3D9A2EE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A4CEF-FCF2-49B4-9E12-F56B2DC8C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2CCEF-5EFF-43E8-B80C-0C9B95760C9E}"/>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8EF8ED9E-3D17-4E86-ABC1-6B67C5CD2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06E70-49BD-41AA-84B2-56194FF62AB7}"/>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80087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2CD2A-22F2-4434-B9E9-113B1FD175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E7A32-2F6B-4A2A-9980-6E6AAC8C4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B9F54-E918-48D1-967D-158C3FD90019}"/>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AEB2FF66-D694-487A-8F8F-9BBA96711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287BD-9BA2-4321-9EF8-4B0E01775B3F}"/>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418757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080D-CBCB-48D2-961E-93F9243521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F7C3A-AAF5-40F5-BDE8-C09A6E992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FE8A0-4BF9-4AB8-9A3E-7CFEE7128A0E}"/>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04F240D6-128E-4513-BEDF-030ACBF7D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2AEEFC-0916-4C9B-872C-A3AB1241BBB1}"/>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345894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F1CA-94A4-43F0-817A-8250F361C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719DD-0E78-4758-96F3-BE71486ED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7E15C-E852-461C-8BFA-D72556B5B854}"/>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7AB81511-F19D-4C70-A28D-925C3BF1C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45D5EB-5338-4137-AFC4-16E445837FC6}"/>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3425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92A4-814E-4CE1-ACE3-6A465DAC3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A56BB-E2C9-41A0-9E01-A4366DA8C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1C2D04-2638-413D-B681-E92D5977D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A4042D-0633-487A-9B57-809B2E0421FA}"/>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6" name="Footer Placeholder 5">
            <a:extLst>
              <a:ext uri="{FF2B5EF4-FFF2-40B4-BE49-F238E27FC236}">
                <a16:creationId xmlns:a16="http://schemas.microsoft.com/office/drawing/2014/main" id="{4874FBC1-5071-43E2-8C3A-E50ABB5CC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D0B44-6F56-4FB2-BE75-81D790A0E34A}"/>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00538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1D02-4891-4838-B7BF-B2ECD5EFF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250975-841D-4D55-A4E5-1FCC55783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2D739-1AEA-4505-8207-DB1D66627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048017-6C54-4222-B6DA-60C0A83E4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7083F-F4ED-4487-9458-223A2AFC96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FA0590-7E7D-4349-A5EA-968151442F48}"/>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8" name="Footer Placeholder 7">
            <a:extLst>
              <a:ext uri="{FF2B5EF4-FFF2-40B4-BE49-F238E27FC236}">
                <a16:creationId xmlns:a16="http://schemas.microsoft.com/office/drawing/2014/main" id="{AE45A532-2699-4315-9BD1-35A0D33318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9D59FE-C7C2-484F-A759-5BE0B1C958F2}"/>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5281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73C-3EC8-4685-BA4D-7D6810374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1CF6CA-888E-41E3-84CE-6708A40BB3A8}"/>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4" name="Footer Placeholder 3">
            <a:extLst>
              <a:ext uri="{FF2B5EF4-FFF2-40B4-BE49-F238E27FC236}">
                <a16:creationId xmlns:a16="http://schemas.microsoft.com/office/drawing/2014/main" id="{3FB58C27-2EE4-4634-B749-A8AF0175F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573A4-1BC8-432A-B0AC-D8B2BD3CDF45}"/>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5174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464FD-CA71-435D-A923-4D44B8B99630}"/>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3" name="Footer Placeholder 2">
            <a:extLst>
              <a:ext uri="{FF2B5EF4-FFF2-40B4-BE49-F238E27FC236}">
                <a16:creationId xmlns:a16="http://schemas.microsoft.com/office/drawing/2014/main" id="{D4E44BD0-CB84-42F2-8718-6236745B31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EFD0EA-9E0E-4E2A-B5B0-AAB4FB6CBDF0}"/>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7878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121-C6A2-4B92-A9C4-CB77CBA4E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48E934-2815-4E52-84D3-B6843061E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4B9666-3FBB-40EE-999E-FC8F695A1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D9A0-0135-439B-A308-E13BDDC0A698}"/>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6" name="Footer Placeholder 5">
            <a:extLst>
              <a:ext uri="{FF2B5EF4-FFF2-40B4-BE49-F238E27FC236}">
                <a16:creationId xmlns:a16="http://schemas.microsoft.com/office/drawing/2014/main" id="{0717705E-A9A1-474D-9A48-2573FBAFF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72553-BB86-4AA7-BEB0-C6289611029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38694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ED8D-A6E9-4041-AB1D-6ABB360A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19B286-8B8C-442A-AA5F-804F0D366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C714CE-4F19-4951-943C-CC206B80D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8881B-500D-4877-9F2B-3570C2110F5B}"/>
              </a:ext>
            </a:extLst>
          </p:cNvPr>
          <p:cNvSpPr>
            <a:spLocks noGrp="1"/>
          </p:cNvSpPr>
          <p:nvPr>
            <p:ph type="dt" sz="half" idx="10"/>
          </p:nvPr>
        </p:nvSpPr>
        <p:spPr/>
        <p:txBody>
          <a:bodyPr/>
          <a:lstStyle/>
          <a:p>
            <a:fld id="{AA1020D4-BCCC-47F5-A898-00B79FFB51F1}" type="datetimeFigureOut">
              <a:rPr lang="en-IN" smtClean="0"/>
              <a:t>29-07-2022</a:t>
            </a:fld>
            <a:endParaRPr lang="en-IN"/>
          </a:p>
        </p:txBody>
      </p:sp>
      <p:sp>
        <p:nvSpPr>
          <p:cNvPr id="6" name="Footer Placeholder 5">
            <a:extLst>
              <a:ext uri="{FF2B5EF4-FFF2-40B4-BE49-F238E27FC236}">
                <a16:creationId xmlns:a16="http://schemas.microsoft.com/office/drawing/2014/main" id="{27FF08D2-1D80-4144-9F0A-7D875D461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5FA7B-B688-45B7-A9BD-061DB8C07B43}"/>
              </a:ext>
            </a:extLst>
          </p:cNvPr>
          <p:cNvSpPr>
            <a:spLocks noGrp="1"/>
          </p:cNvSpPr>
          <p:nvPr>
            <p:ph type="sldNum" sz="quarter" idx="12"/>
          </p:nvPr>
        </p:nvSpPr>
        <p:spPr/>
        <p:txBody>
          <a:bodyPr/>
          <a:lstStyle/>
          <a:p>
            <a:fld id="{6A412D04-F733-45BF-8B8C-5C9F78C26FBA}" type="slidenum">
              <a:rPr lang="en-IN" smtClean="0"/>
              <a:t>‹#›</a:t>
            </a:fld>
            <a:endParaRPr lang="en-IN"/>
          </a:p>
        </p:txBody>
      </p:sp>
    </p:spTree>
    <p:extLst>
      <p:ext uri="{BB962C8B-B14F-4D97-AF65-F5344CB8AC3E}">
        <p14:creationId xmlns:p14="http://schemas.microsoft.com/office/powerpoint/2010/main" val="290057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4341A-920C-43CC-8F2A-E09905E4E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DB4B1-3D40-4B8B-B5AE-408549130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625B7-7AE5-490B-83E7-641F62D7B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020D4-BCCC-47F5-A898-00B79FFB51F1}" type="datetimeFigureOut">
              <a:rPr lang="en-IN" smtClean="0"/>
              <a:t>29-07-2022</a:t>
            </a:fld>
            <a:endParaRPr lang="en-IN"/>
          </a:p>
        </p:txBody>
      </p:sp>
      <p:sp>
        <p:nvSpPr>
          <p:cNvPr id="5" name="Footer Placeholder 4">
            <a:extLst>
              <a:ext uri="{FF2B5EF4-FFF2-40B4-BE49-F238E27FC236}">
                <a16:creationId xmlns:a16="http://schemas.microsoft.com/office/drawing/2014/main" id="{988334B2-043F-4A65-8303-CA8AF8EA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4668CD-9ACE-4394-A0AF-6AD8AAAD6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2D04-F733-45BF-8B8C-5C9F78C26FBA}" type="slidenum">
              <a:rPr lang="en-IN" smtClean="0"/>
              <a:t>‹#›</a:t>
            </a:fld>
            <a:endParaRPr lang="en-IN"/>
          </a:p>
        </p:txBody>
      </p:sp>
    </p:spTree>
    <p:extLst>
      <p:ext uri="{BB962C8B-B14F-4D97-AF65-F5344CB8AC3E}">
        <p14:creationId xmlns:p14="http://schemas.microsoft.com/office/powerpoint/2010/main" val="25256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F7F6-163A-40D7-AC90-359A1ECC39ED}"/>
              </a:ext>
            </a:extLst>
          </p:cNvPr>
          <p:cNvSpPr>
            <a:spLocks noGrp="1"/>
          </p:cNvSpPr>
          <p:nvPr>
            <p:ph type="ctrTitle"/>
          </p:nvPr>
        </p:nvSpPr>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CAR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BCC3D9A-B84E-49DA-AB8D-DC451494F69F}"/>
              </a:ext>
            </a:extLst>
          </p:cNvPr>
          <p:cNvSpPr>
            <a:spLocks noGrp="1"/>
          </p:cNvSpPr>
          <p:nvPr>
            <p:ph type="subTitle" idx="1"/>
          </p:nvPr>
        </p:nvSpPr>
        <p:spPr>
          <a:xfrm>
            <a:off x="1417982" y="4635708"/>
            <a:ext cx="9144000" cy="1655762"/>
          </a:xfrm>
        </p:spPr>
        <p:txBody>
          <a:bodyPr/>
          <a:lstStyle/>
          <a:p>
            <a:pPr algn="ctr">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ANISH ANTONY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91202EC-1304-42A8-ABF7-73DF148574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3655" y="1610139"/>
            <a:ext cx="1964690" cy="584200"/>
          </a:xfrm>
          <a:prstGeom prst="rect">
            <a:avLst/>
          </a:prstGeom>
          <a:noFill/>
          <a:ln>
            <a:noFill/>
          </a:ln>
        </p:spPr>
      </p:pic>
    </p:spTree>
    <p:extLst>
      <p:ext uri="{BB962C8B-B14F-4D97-AF65-F5344CB8AC3E}">
        <p14:creationId xmlns:p14="http://schemas.microsoft.com/office/powerpoint/2010/main" val="103191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2140-2BC1-4A49-A7D1-40140CB704B9}"/>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KM’s driven:</a:t>
            </a:r>
            <a:endParaRPr lang="en-IN" b="1" dirty="0"/>
          </a:p>
        </p:txBody>
      </p:sp>
      <p:pic>
        <p:nvPicPr>
          <p:cNvPr id="4" name="Content Placeholder 3">
            <a:extLst>
              <a:ext uri="{FF2B5EF4-FFF2-40B4-BE49-F238E27FC236}">
                <a16:creationId xmlns:a16="http://schemas.microsoft.com/office/drawing/2014/main" id="{721C6678-91F6-4997-A1E4-A50F124912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2210" y="1825625"/>
            <a:ext cx="8287580" cy="4351338"/>
          </a:xfrm>
          <a:prstGeom prst="rect">
            <a:avLst/>
          </a:prstGeom>
          <a:noFill/>
          <a:ln>
            <a:noFill/>
          </a:ln>
        </p:spPr>
      </p:pic>
    </p:spTree>
    <p:extLst>
      <p:ext uri="{BB962C8B-B14F-4D97-AF65-F5344CB8AC3E}">
        <p14:creationId xmlns:p14="http://schemas.microsoft.com/office/powerpoint/2010/main" val="121183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E449-C107-4732-A3CE-D1EE24CA698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No of owners:</a:t>
            </a:r>
            <a:endParaRPr lang="en-IN" b="1" dirty="0"/>
          </a:p>
        </p:txBody>
      </p:sp>
      <p:pic>
        <p:nvPicPr>
          <p:cNvPr id="4" name="Content Placeholder 3">
            <a:extLst>
              <a:ext uri="{FF2B5EF4-FFF2-40B4-BE49-F238E27FC236}">
                <a16:creationId xmlns:a16="http://schemas.microsoft.com/office/drawing/2014/main" id="{10346F8D-B27E-4326-BE54-1AC1E0EE99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9815" y="1825625"/>
            <a:ext cx="8392370" cy="4351338"/>
          </a:xfrm>
          <a:prstGeom prst="rect">
            <a:avLst/>
          </a:prstGeom>
          <a:noFill/>
          <a:ln>
            <a:noFill/>
          </a:ln>
        </p:spPr>
      </p:pic>
    </p:spTree>
    <p:extLst>
      <p:ext uri="{BB962C8B-B14F-4D97-AF65-F5344CB8AC3E}">
        <p14:creationId xmlns:p14="http://schemas.microsoft.com/office/powerpoint/2010/main" val="272894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61D3-E96E-4E2C-B1C5-41927B6B8D0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Transmission:</a:t>
            </a:r>
            <a:endParaRPr lang="en-IN" b="1" dirty="0"/>
          </a:p>
        </p:txBody>
      </p:sp>
      <p:pic>
        <p:nvPicPr>
          <p:cNvPr id="4" name="Content Placeholder 3">
            <a:extLst>
              <a:ext uri="{FF2B5EF4-FFF2-40B4-BE49-F238E27FC236}">
                <a16:creationId xmlns:a16="http://schemas.microsoft.com/office/drawing/2014/main" id="{C97592B0-CD42-4379-9394-CA32BFC284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2248" y="1825625"/>
            <a:ext cx="7747504" cy="4351338"/>
          </a:xfrm>
          <a:prstGeom prst="rect">
            <a:avLst/>
          </a:prstGeom>
          <a:noFill/>
          <a:ln>
            <a:noFill/>
          </a:ln>
        </p:spPr>
      </p:pic>
    </p:spTree>
    <p:extLst>
      <p:ext uri="{BB962C8B-B14F-4D97-AF65-F5344CB8AC3E}">
        <p14:creationId xmlns:p14="http://schemas.microsoft.com/office/powerpoint/2010/main" val="129703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FC36-6E8D-4C73-9ECF-3230C8BCAEA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Fuel Type:</a:t>
            </a:r>
            <a:endParaRPr lang="en-IN" b="1" dirty="0"/>
          </a:p>
        </p:txBody>
      </p:sp>
      <p:pic>
        <p:nvPicPr>
          <p:cNvPr id="4" name="Content Placeholder 3">
            <a:extLst>
              <a:ext uri="{FF2B5EF4-FFF2-40B4-BE49-F238E27FC236}">
                <a16:creationId xmlns:a16="http://schemas.microsoft.com/office/drawing/2014/main" id="{368793D6-EB9D-47A6-94AD-9C2CEBE63E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9353" y="1825625"/>
            <a:ext cx="7753293" cy="4351338"/>
          </a:xfrm>
          <a:prstGeom prst="rect">
            <a:avLst/>
          </a:prstGeom>
          <a:noFill/>
          <a:ln>
            <a:noFill/>
          </a:ln>
        </p:spPr>
      </p:pic>
    </p:spTree>
    <p:extLst>
      <p:ext uri="{BB962C8B-B14F-4D97-AF65-F5344CB8AC3E}">
        <p14:creationId xmlns:p14="http://schemas.microsoft.com/office/powerpoint/2010/main" val="237489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A59D-E199-484F-A0D1-4CA778544365}"/>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Location</a:t>
            </a:r>
          </a:p>
        </p:txBody>
      </p:sp>
      <p:pic>
        <p:nvPicPr>
          <p:cNvPr id="4" name="Content Placeholder 3">
            <a:extLst>
              <a:ext uri="{FF2B5EF4-FFF2-40B4-BE49-F238E27FC236}">
                <a16:creationId xmlns:a16="http://schemas.microsoft.com/office/drawing/2014/main" id="{DCF1D077-9D24-42FB-8E74-9B6851E12C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5291" y="1825625"/>
            <a:ext cx="7881418" cy="4351338"/>
          </a:xfrm>
          <a:prstGeom prst="rect">
            <a:avLst/>
          </a:prstGeom>
          <a:noFill/>
          <a:ln>
            <a:noFill/>
          </a:ln>
        </p:spPr>
      </p:pic>
    </p:spTree>
    <p:extLst>
      <p:ext uri="{BB962C8B-B14F-4D97-AF65-F5344CB8AC3E}">
        <p14:creationId xmlns:p14="http://schemas.microsoft.com/office/powerpoint/2010/main" val="811791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C820-5907-4325-A7DF-5ABE4A2CEC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Heatmap:</a:t>
            </a:r>
          </a:p>
        </p:txBody>
      </p:sp>
      <p:pic>
        <p:nvPicPr>
          <p:cNvPr id="4" name="Content Placeholder 3">
            <a:extLst>
              <a:ext uri="{FF2B5EF4-FFF2-40B4-BE49-F238E27FC236}">
                <a16:creationId xmlns:a16="http://schemas.microsoft.com/office/drawing/2014/main" id="{8BD84166-0803-4A89-92AE-2EA464B3E2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8713" y="1524000"/>
            <a:ext cx="8587409" cy="4652963"/>
          </a:xfrm>
          <a:prstGeom prst="rect">
            <a:avLst/>
          </a:prstGeom>
          <a:noFill/>
          <a:ln>
            <a:noFill/>
          </a:ln>
        </p:spPr>
      </p:pic>
    </p:spTree>
    <p:extLst>
      <p:ext uri="{BB962C8B-B14F-4D97-AF65-F5344CB8AC3E}">
        <p14:creationId xmlns:p14="http://schemas.microsoft.com/office/powerpoint/2010/main" val="27265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CD0E-B3C2-4929-8FA2-11D8F1E04F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Boxplot:</a:t>
            </a:r>
          </a:p>
        </p:txBody>
      </p:sp>
      <p:pic>
        <p:nvPicPr>
          <p:cNvPr id="4" name="Content Placeholder 3">
            <a:extLst>
              <a:ext uri="{FF2B5EF4-FFF2-40B4-BE49-F238E27FC236}">
                <a16:creationId xmlns:a16="http://schemas.microsoft.com/office/drawing/2014/main" id="{ABDB1D2F-C0AD-4305-9A7A-0FA404DA70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0136" y="1825625"/>
            <a:ext cx="6291728" cy="4351338"/>
          </a:xfrm>
          <a:prstGeom prst="rect">
            <a:avLst/>
          </a:prstGeom>
          <a:noFill/>
          <a:ln>
            <a:noFill/>
          </a:ln>
        </p:spPr>
      </p:pic>
    </p:spTree>
    <p:extLst>
      <p:ext uri="{BB962C8B-B14F-4D97-AF65-F5344CB8AC3E}">
        <p14:creationId xmlns:p14="http://schemas.microsoft.com/office/powerpoint/2010/main" val="76039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C78-689C-435B-AEC4-064BB97A5C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Histogram:</a:t>
            </a:r>
          </a:p>
        </p:txBody>
      </p:sp>
      <p:pic>
        <p:nvPicPr>
          <p:cNvPr id="4" name="Content Placeholder 3">
            <a:extLst>
              <a:ext uri="{FF2B5EF4-FFF2-40B4-BE49-F238E27FC236}">
                <a16:creationId xmlns:a16="http://schemas.microsoft.com/office/drawing/2014/main" id="{0C086153-85DC-4166-AFFC-8CB040417D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6726" y="1825625"/>
            <a:ext cx="6078547" cy="4351338"/>
          </a:xfrm>
          <a:prstGeom prst="rect">
            <a:avLst/>
          </a:prstGeom>
          <a:noFill/>
          <a:ln>
            <a:noFill/>
          </a:ln>
        </p:spPr>
      </p:pic>
    </p:spTree>
    <p:extLst>
      <p:ext uri="{BB962C8B-B14F-4D97-AF65-F5344CB8AC3E}">
        <p14:creationId xmlns:p14="http://schemas.microsoft.com/office/powerpoint/2010/main" val="88370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C7D4-CFB0-4CD0-9550-A67A606D699C}"/>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Testing of Identified Approaches (Algorithms):</a:t>
            </a:r>
            <a:endParaRPr lang="en-IN" dirty="0"/>
          </a:p>
        </p:txBody>
      </p:sp>
      <p:sp>
        <p:nvSpPr>
          <p:cNvPr id="3" name="Content Placeholder 2">
            <a:extLst>
              <a:ext uri="{FF2B5EF4-FFF2-40B4-BE49-F238E27FC236}">
                <a16:creationId xmlns:a16="http://schemas.microsoft.com/office/drawing/2014/main" id="{10954BA0-DD45-40B3-BB70-3D80A66783EC}"/>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AdaBoost Regressor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KNeighbors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94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012C-A1BA-4157-A5C3-ECB0EEDC0B3A}"/>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Y test plot:</a:t>
            </a:r>
          </a:p>
        </p:txBody>
      </p:sp>
      <p:pic>
        <p:nvPicPr>
          <p:cNvPr id="4" name="Content Placeholder 3">
            <a:extLst>
              <a:ext uri="{FF2B5EF4-FFF2-40B4-BE49-F238E27FC236}">
                <a16:creationId xmlns:a16="http://schemas.microsoft.com/office/drawing/2014/main" id="{3AA5C952-0BE4-4F30-B1B3-C99C0AC887D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0762" y="2261611"/>
            <a:ext cx="4990476" cy="3479365"/>
          </a:xfrm>
          <a:prstGeom prst="rect">
            <a:avLst/>
          </a:prstGeom>
          <a:noFill/>
          <a:ln>
            <a:noFill/>
          </a:ln>
        </p:spPr>
      </p:pic>
    </p:spTree>
    <p:extLst>
      <p:ext uri="{BB962C8B-B14F-4D97-AF65-F5344CB8AC3E}">
        <p14:creationId xmlns:p14="http://schemas.microsoft.com/office/powerpoint/2010/main" val="253676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8CC-2CF3-412E-9A11-76E692CE542D}"/>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9B5B5DCA-1238-4125-BF57-520B5631B07C}"/>
              </a:ext>
            </a:extLst>
          </p:cNvPr>
          <p:cNvSpPr>
            <a:spLocks noGrp="1"/>
          </p:cNvSpPr>
          <p:nvPr>
            <p:ph idx="1"/>
          </p:nvPr>
        </p:nvSpPr>
        <p:spPr/>
        <p:txBody>
          <a:bodyPr/>
          <a:lstStyle/>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To predict this model, we need to scrape the used car details from online websites using selenium web driver, and the data have preprocessed, trained and tested using the regression algorithms. Then it is hypertuned and best algorithm with best parameters is obtained and finally the selling price of the car is predicted.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Keywords: Cars ,Selenium ,Data cleaning ,Selling Price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958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F302129-E354-4403-B058-FCBED85F20B0}"/>
              </a:ext>
            </a:extLst>
          </p:cNvPr>
          <p:cNvSpPr>
            <a:spLocks noGrp="1" noChangeArrowheads="1"/>
          </p:cNvSpPr>
          <p:nvPr>
            <p:ph type="title"/>
          </p:nvPr>
        </p:nvSpPr>
        <p:spPr bwMode="auto">
          <a:xfrm>
            <a:off x="838200" y="666269"/>
            <a:ext cx="8217249"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Predicted Values: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0968550F-72C3-4CAC-8424-A40EFB0C30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861108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Feature importance’s</a:t>
            </a:r>
            <a:endParaRPr lang="en-IN" b="1" dirty="0"/>
          </a:p>
        </p:txBody>
      </p:sp>
      <p:pic>
        <p:nvPicPr>
          <p:cNvPr id="4" name="Content Placeholder 3">
            <a:extLst>
              <a:ext uri="{FF2B5EF4-FFF2-40B4-BE49-F238E27FC236}">
                <a16:creationId xmlns:a16="http://schemas.microsoft.com/office/drawing/2014/main" id="{84A2671A-D169-4D7A-96D3-430681DB07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9792" y="1825625"/>
            <a:ext cx="5032416" cy="4351338"/>
          </a:xfrm>
          <a:prstGeom prst="rect">
            <a:avLst/>
          </a:prstGeom>
          <a:noFill/>
          <a:ln>
            <a:noFill/>
          </a:ln>
        </p:spPr>
      </p:pic>
    </p:spTree>
    <p:extLst>
      <p:ext uri="{BB962C8B-B14F-4D97-AF65-F5344CB8AC3E}">
        <p14:creationId xmlns:p14="http://schemas.microsoft.com/office/powerpoint/2010/main" val="2246743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5E40-99F2-4A5D-8FEE-A9FE18EEA42A}"/>
              </a:ext>
            </a:extLst>
          </p:cNvPr>
          <p:cNvSpPr>
            <a:spLocks noGrp="1"/>
          </p:cNvSpPr>
          <p:nvPr>
            <p:ph type="title"/>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Accuracy Parameter:</a:t>
            </a:r>
          </a:p>
        </p:txBody>
      </p:sp>
      <p:sp>
        <p:nvSpPr>
          <p:cNvPr id="5" name="Content Placeholder 4">
            <a:extLst>
              <a:ext uri="{FF2B5EF4-FFF2-40B4-BE49-F238E27FC236}">
                <a16:creationId xmlns:a16="http://schemas.microsoft.com/office/drawing/2014/main" id="{66C4D582-4417-4B27-89DA-6AFFE1BE61ED}"/>
              </a:ext>
            </a:extLst>
          </p:cNvPr>
          <p:cNvSpPr>
            <a:spLocks noGrp="1"/>
          </p:cNvSpPr>
          <p:nvPr>
            <p:ph idx="1"/>
          </p:nvPr>
        </p:nvSpPr>
        <p:spPr/>
        <p:txBody>
          <a:bodyPr/>
          <a:lstStyle/>
          <a:p>
            <a:pPr marL="457200" lvl="1" indent="0">
              <a:buNone/>
            </a:pPr>
            <a:r>
              <a:rPr lang="en-US" dirty="0">
                <a:latin typeface="Times New Roman" panose="02020603050405020304" pitchFamily="18" charset="0"/>
                <a:cs typeface="Times New Roman" panose="02020603050405020304" pitchFamily="18" charset="0"/>
              </a:rPr>
              <a:t>•	R2 Score: 88.5718027742514</a:t>
            </a:r>
          </a:p>
          <a:p>
            <a:pPr marL="457200" lvl="1" indent="0">
              <a:buNone/>
            </a:pPr>
            <a:r>
              <a:rPr lang="en-US" dirty="0">
                <a:latin typeface="Times New Roman" panose="02020603050405020304" pitchFamily="18" charset="0"/>
                <a:cs typeface="Times New Roman" panose="02020603050405020304" pitchFamily="18" charset="0"/>
              </a:rPr>
              <a:t>•	Mean Absolute Error:  43667.17472188806</a:t>
            </a:r>
          </a:p>
          <a:p>
            <a:pPr marL="457200" lvl="1" indent="0">
              <a:buNone/>
            </a:pPr>
            <a:r>
              <a:rPr lang="en-US" dirty="0">
                <a:latin typeface="Times New Roman" panose="02020603050405020304" pitchFamily="18" charset="0"/>
                <a:cs typeface="Times New Roman" panose="02020603050405020304" pitchFamily="18" charset="0"/>
              </a:rPr>
              <a:t>•	Mean squared Error:  14141070734.25445</a:t>
            </a:r>
          </a:p>
          <a:p>
            <a:pPr marL="457200" lvl="1" indent="0">
              <a:buNone/>
            </a:pPr>
            <a:r>
              <a:rPr lang="en-US" dirty="0">
                <a:latin typeface="Times New Roman" panose="02020603050405020304" pitchFamily="18" charset="0"/>
                <a:cs typeface="Times New Roman" panose="02020603050405020304" pitchFamily="18" charset="0"/>
              </a:rPr>
              <a:t>•	Root Mean Absolute Error:  208.96692255447527</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best model is obtained by Hypertuning the existing models.</a:t>
            </a:r>
          </a:p>
          <a:p>
            <a:endParaRPr lang="en-IN" dirty="0"/>
          </a:p>
        </p:txBody>
      </p:sp>
    </p:spTree>
    <p:extLst>
      <p:ext uri="{BB962C8B-B14F-4D97-AF65-F5344CB8AC3E}">
        <p14:creationId xmlns:p14="http://schemas.microsoft.com/office/powerpoint/2010/main" val="5518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D415-6A82-4709-815A-6FA2DB420CE0}"/>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a:t>
            </a:r>
            <a:endParaRPr lang="en-IN" dirty="0"/>
          </a:p>
        </p:txBody>
      </p:sp>
      <p:sp>
        <p:nvSpPr>
          <p:cNvPr id="3" name="Content Placeholder 2">
            <a:extLst>
              <a:ext uri="{FF2B5EF4-FFF2-40B4-BE49-F238E27FC236}">
                <a16:creationId xmlns:a16="http://schemas.microsoft.com/office/drawing/2014/main" id="{382A9C9A-ADE3-4842-ABB9-5AE594EED83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dataset has been taken from 3 websites of this, Droom website constitutes the majority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Since the target feature is continuous data, this problem can be solved by regression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Regression gives an R2 score 0.88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 year dominates the selling price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765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BF3D-A415-4C9E-880B-9650CD04EAB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The features used in the dataset are:</a:t>
            </a:r>
            <a:endParaRPr lang="en-IN" b="1" dirty="0"/>
          </a:p>
        </p:txBody>
      </p:sp>
      <p:sp>
        <p:nvSpPr>
          <p:cNvPr id="3" name="Content Placeholder 2">
            <a:extLst>
              <a:ext uri="{FF2B5EF4-FFF2-40B4-BE49-F238E27FC236}">
                <a16:creationId xmlns:a16="http://schemas.microsoft.com/office/drawing/2014/main" id="{338C446B-3745-4626-A500-9889B54EDB89}"/>
              </a:ext>
            </a:extLst>
          </p:cNvPr>
          <p:cNvSpPr>
            <a:spLocks noGrp="1"/>
          </p:cNvSpPr>
          <p:nvPr>
            <p:ph idx="1"/>
          </p:nvPr>
        </p:nvSpPr>
        <p:spPr/>
        <p:txBody>
          <a:bodyPr>
            <a:normAutofit/>
          </a:bodyPr>
          <a:lstStyle/>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Make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KMs Driven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 of Owners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Transmission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Fuel Type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Mileage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Selling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300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C5B6-E73B-4184-A2F8-3BFED0217D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1ECDFD2E-616F-4D16-8ED9-EC0845287DAF}"/>
              </a:ext>
            </a:extLst>
          </p:cNvPr>
          <p:cNvSpPr>
            <a:spLocks noGrp="1"/>
          </p:cNvSpPr>
          <p:nvPr>
            <p:ph idx="1"/>
          </p:nvPr>
        </p:nvSpPr>
        <p:spPr/>
        <p:txBody>
          <a:bodyPr/>
          <a:lstStyle/>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 Year – (Converted to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Make – (Extracted from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 (Extracted from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KMs Driven – (Removed the string and converted to integer)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 of Owners	- (Made as unique variables for all websites)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Transmission	– If not available in some websites, then give the data as not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Fuel Type - (Made as unique variables for all websites)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Registration – If not available in some websites, then give the data as not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Location – (Based on the location give the location)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Selling Price – (Removed the string and converted to integer)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05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C3C6-8E56-4296-A44A-23B7CB8E1BB4}"/>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Dataset Description:</a:t>
            </a:r>
            <a:endParaRPr lang="en-IN" b="1" dirty="0"/>
          </a:p>
        </p:txBody>
      </p:sp>
      <p:graphicFrame>
        <p:nvGraphicFramePr>
          <p:cNvPr id="4" name="Content Placeholder 3">
            <a:extLst>
              <a:ext uri="{FF2B5EF4-FFF2-40B4-BE49-F238E27FC236}">
                <a16:creationId xmlns:a16="http://schemas.microsoft.com/office/drawing/2014/main" id="{F4E38AD9-D0D8-431A-A5C8-2AE2CD00E580}"/>
              </a:ext>
            </a:extLst>
          </p:cNvPr>
          <p:cNvGraphicFramePr>
            <a:graphicFrameLocks noGrp="1"/>
          </p:cNvGraphicFramePr>
          <p:nvPr>
            <p:ph idx="1"/>
          </p:nvPr>
        </p:nvGraphicFramePr>
        <p:xfrm>
          <a:off x="838200" y="2154079"/>
          <a:ext cx="10515600" cy="3705860"/>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1898507278"/>
                    </a:ext>
                  </a:extLst>
                </a:gridCol>
                <a:gridCol w="2103120">
                  <a:extLst>
                    <a:ext uri="{9D8B030D-6E8A-4147-A177-3AD203B41FA5}">
                      <a16:colId xmlns:a16="http://schemas.microsoft.com/office/drawing/2014/main" val="1083608108"/>
                    </a:ext>
                  </a:extLst>
                </a:gridCol>
                <a:gridCol w="2103120">
                  <a:extLst>
                    <a:ext uri="{9D8B030D-6E8A-4147-A177-3AD203B41FA5}">
                      <a16:colId xmlns:a16="http://schemas.microsoft.com/office/drawing/2014/main" val="1684140562"/>
                    </a:ext>
                  </a:extLst>
                </a:gridCol>
                <a:gridCol w="2103120">
                  <a:extLst>
                    <a:ext uri="{9D8B030D-6E8A-4147-A177-3AD203B41FA5}">
                      <a16:colId xmlns:a16="http://schemas.microsoft.com/office/drawing/2014/main" val="4106553596"/>
                    </a:ext>
                  </a:extLst>
                </a:gridCol>
                <a:gridCol w="2103120">
                  <a:extLst>
                    <a:ext uri="{9D8B030D-6E8A-4147-A177-3AD203B41FA5}">
                      <a16:colId xmlns:a16="http://schemas.microsoft.com/office/drawing/2014/main" val="448490090"/>
                    </a:ext>
                  </a:extLst>
                </a:gridCol>
              </a:tblGrid>
              <a:tr h="0">
                <a:tc>
                  <a:txBody>
                    <a:bodyPr/>
                    <a:lstStyle/>
                    <a:p>
                      <a:pPr algn="ctr">
                        <a:lnSpc>
                          <a:spcPct val="107000"/>
                        </a:lnSpc>
                        <a:spcBef>
                          <a:spcPts val="1200"/>
                        </a:spcBef>
                        <a:spcAft>
                          <a:spcPts val="800"/>
                        </a:spcAft>
                      </a:pPr>
                      <a:r>
                        <a:rPr lang="en-IN" sz="14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Columns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Datatype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Unique 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Mode/Mean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536681225"/>
                  </a:ext>
                </a:extLst>
              </a:tr>
              <a:tr h="0">
                <a:tc>
                  <a:txBody>
                    <a:bodyPr/>
                    <a:lstStyle/>
                    <a:p>
                      <a:pPr algn="ctr">
                        <a:lnSpc>
                          <a:spcPct val="107000"/>
                        </a:lnSpc>
                        <a:spcBef>
                          <a:spcPts val="1200"/>
                        </a:spcBef>
                        <a:spcAft>
                          <a:spcPts val="80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Registration Year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2013.56283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929545314"/>
                  </a:ext>
                </a:extLst>
              </a:tr>
              <a:tr h="0">
                <a:tc>
                  <a:txBody>
                    <a:bodyPr/>
                    <a:lstStyle/>
                    <a:p>
                      <a:pPr algn="ctr">
                        <a:lnSpc>
                          <a:spcPct val="107000"/>
                        </a:lnSpc>
                        <a:spcBef>
                          <a:spcPts val="1200"/>
                        </a:spcBef>
                        <a:spcAft>
                          <a:spcPts val="800"/>
                        </a:spcAft>
                      </a:pPr>
                      <a:r>
                        <a:rPr lang="en-IN" sz="14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Make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Maruti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771287603"/>
                  </a:ext>
                </a:extLst>
              </a:tr>
              <a:tr h="0">
                <a:tc>
                  <a:txBody>
                    <a:bodyPr/>
                    <a:lstStyle/>
                    <a:p>
                      <a:pPr algn="ctr">
                        <a:lnSpc>
                          <a:spcPct val="107000"/>
                        </a:lnSpc>
                        <a:spcBef>
                          <a:spcPts val="1200"/>
                        </a:spcBef>
                        <a:spcAft>
                          <a:spcPts val="800"/>
                        </a:spcAft>
                      </a:pPr>
                      <a:r>
                        <a:rPr lang="en-IN"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1155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Maruti Suzuki Swift VXi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6976126"/>
                  </a:ext>
                </a:extLst>
              </a:tr>
              <a:tr h="0">
                <a:tc>
                  <a:txBody>
                    <a:bodyPr/>
                    <a:lstStyle/>
                    <a:p>
                      <a:pPr algn="ctr">
                        <a:lnSpc>
                          <a:spcPct val="107000"/>
                        </a:lnSpc>
                        <a:spcBef>
                          <a:spcPts val="1200"/>
                        </a:spcBef>
                        <a:spcAft>
                          <a:spcPts val="800"/>
                        </a:spcAft>
                      </a:pPr>
                      <a:r>
                        <a:rPr lang="en-IN"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KMs Driven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int64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629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77207.429351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871364503"/>
                  </a:ext>
                </a:extLst>
              </a:tr>
              <a:tr h="0">
                <a:tc>
                  <a:txBody>
                    <a:bodyPr/>
                    <a:lstStyle/>
                    <a:p>
                      <a:pPr algn="ctr">
                        <a:lnSpc>
                          <a:spcPct val="107000"/>
                        </a:lnSpc>
                        <a:spcBef>
                          <a:spcPts val="1200"/>
                        </a:spcBef>
                        <a:spcAft>
                          <a:spcPts val="800"/>
                        </a:spcAft>
                      </a:pPr>
                      <a:r>
                        <a:rPr lang="en-IN"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No of Owners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First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11954878"/>
                  </a:ext>
                </a:extLst>
              </a:tr>
              <a:tr h="0">
                <a:tc>
                  <a:txBody>
                    <a:bodyPr/>
                    <a:lstStyle/>
                    <a:p>
                      <a:pPr algn="ctr">
                        <a:lnSpc>
                          <a:spcPct val="107000"/>
                        </a:lnSpc>
                        <a:spcBef>
                          <a:spcPts val="1200"/>
                        </a:spcBef>
                        <a:spcAft>
                          <a:spcPts val="800"/>
                        </a:spcAft>
                      </a:pPr>
                      <a:r>
                        <a:rPr lang="en-IN"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Transmission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Manual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604453816"/>
                  </a:ext>
                </a:extLst>
              </a:tr>
              <a:tr h="0">
                <a:tc>
                  <a:txBody>
                    <a:bodyPr/>
                    <a:lstStyle/>
                    <a:p>
                      <a:pPr algn="ctr">
                        <a:lnSpc>
                          <a:spcPct val="107000"/>
                        </a:lnSpc>
                        <a:spcBef>
                          <a:spcPts val="1200"/>
                        </a:spcBef>
                        <a:spcAft>
                          <a:spcPts val="800"/>
                        </a:spcAft>
                      </a:pPr>
                      <a:r>
                        <a:rPr lang="en-IN"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Fuel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Petrol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92501320"/>
                  </a:ext>
                </a:extLst>
              </a:tr>
              <a:tr h="0">
                <a:tc>
                  <a:txBody>
                    <a:bodyPr/>
                    <a:lstStyle/>
                    <a:p>
                      <a:pPr algn="ctr">
                        <a:lnSpc>
                          <a:spcPct val="107000"/>
                        </a:lnSpc>
                        <a:spcBef>
                          <a:spcPts val="1200"/>
                        </a:spcBef>
                        <a:spcAft>
                          <a:spcPts val="800"/>
                        </a:spcAft>
                      </a:pPr>
                      <a:r>
                        <a:rPr lang="en-IN" sz="14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Location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Coimbatore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67823960"/>
                  </a:ext>
                </a:extLst>
              </a:tr>
              <a:tr h="0">
                <a:tc>
                  <a:txBody>
                    <a:bodyPr/>
                    <a:lstStyle/>
                    <a:p>
                      <a:pPr algn="ctr">
                        <a:lnSpc>
                          <a:spcPct val="107000"/>
                        </a:lnSpc>
                        <a:spcBef>
                          <a:spcPts val="1200"/>
                        </a:spcBef>
                        <a:spcAft>
                          <a:spcPts val="800"/>
                        </a:spcAft>
                      </a:pPr>
                      <a:r>
                        <a:rPr lang="en-IN" sz="14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Selling 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nSpc>
                          <a:spcPct val="107000"/>
                        </a:lnSpc>
                        <a:spcBef>
                          <a:spcPts val="1200"/>
                        </a:spcBef>
                        <a:spcAft>
                          <a:spcPts val="800"/>
                        </a:spcAft>
                      </a:pPr>
                      <a:r>
                        <a:rPr lang="en-IN" sz="1400">
                          <a:effectLst/>
                        </a:rPr>
                        <a:t>int32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400">
                          <a:effectLst/>
                        </a:rPr>
                        <a:t>805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800"/>
                        </a:spcAft>
                      </a:pPr>
                      <a:r>
                        <a:rPr lang="en-IN" sz="1400" dirty="0">
                          <a:effectLst/>
                        </a:rPr>
                        <a:t>607882.439353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53538714"/>
                  </a:ext>
                </a:extLst>
              </a:tr>
            </a:tbl>
          </a:graphicData>
        </a:graphic>
      </p:graphicFrame>
    </p:spTree>
    <p:extLst>
      <p:ext uri="{BB962C8B-B14F-4D97-AF65-F5344CB8AC3E}">
        <p14:creationId xmlns:p14="http://schemas.microsoft.com/office/powerpoint/2010/main" val="6537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3DB6-28AE-4563-BFF8-7975A2F76EBE}"/>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IN" dirty="0"/>
          </a:p>
        </p:txBody>
      </p:sp>
      <p:sp>
        <p:nvSpPr>
          <p:cNvPr id="3" name="Content Placeholder 2">
            <a:extLst>
              <a:ext uri="{FF2B5EF4-FFF2-40B4-BE49-F238E27FC236}">
                <a16:creationId xmlns:a16="http://schemas.microsoft.com/office/drawing/2014/main" id="{2090421F-0B10-4B14-8AA2-F7734991B173}"/>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 PC Windows 10, 4 GB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Software – Google chrome, MS Excel, Python, Selenium webdriver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Libraries – Pandas, NumPy, Matplotlib, Seaborn, sklearn, SciPy. Stats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Browsing – Google Chrome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Webscraping – Python, Selenium webdriver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cleaning – Python, Pandas, NumPy &amp; SciPy. Stats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 visualization – Matplotlib &amp; Seaborn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2" algn="just">
              <a:lnSpc>
                <a:spcPct val="107000"/>
              </a:lnSpc>
              <a:spcAft>
                <a:spcPts val="800"/>
              </a:spcAft>
              <a:buFont typeface="Wingdings" panose="05000000000000000000" pitchFamily="2" charset="2"/>
              <a:buChar char="q"/>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Machine </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learning – Sklearn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6694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3CE7-F46D-4EAC-B54B-50F51D2CB942}"/>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Registration Year:</a:t>
            </a:r>
            <a:endParaRPr lang="en-IN" b="1" dirty="0"/>
          </a:p>
        </p:txBody>
      </p:sp>
      <p:pic>
        <p:nvPicPr>
          <p:cNvPr id="4" name="Content Placeholder 3">
            <a:extLst>
              <a:ext uri="{FF2B5EF4-FFF2-40B4-BE49-F238E27FC236}">
                <a16:creationId xmlns:a16="http://schemas.microsoft.com/office/drawing/2014/main" id="{E306D6F5-25C4-4071-8030-FC466894803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234" y="1825625"/>
            <a:ext cx="8279531" cy="4351338"/>
          </a:xfrm>
          <a:prstGeom prst="rect">
            <a:avLst/>
          </a:prstGeom>
          <a:noFill/>
          <a:ln>
            <a:noFill/>
          </a:ln>
        </p:spPr>
      </p:pic>
    </p:spTree>
    <p:extLst>
      <p:ext uri="{BB962C8B-B14F-4D97-AF65-F5344CB8AC3E}">
        <p14:creationId xmlns:p14="http://schemas.microsoft.com/office/powerpoint/2010/main" val="403979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CDF3-2113-4692-9245-15252B64D7DF}"/>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Make:</a:t>
            </a:r>
            <a:endParaRPr lang="en-IN" b="1" dirty="0"/>
          </a:p>
        </p:txBody>
      </p:sp>
      <p:pic>
        <p:nvPicPr>
          <p:cNvPr id="4" name="Content Placeholder 3">
            <a:extLst>
              <a:ext uri="{FF2B5EF4-FFF2-40B4-BE49-F238E27FC236}">
                <a16:creationId xmlns:a16="http://schemas.microsoft.com/office/drawing/2014/main" id="{94CEE26F-C0DE-4711-9586-D876FC10A50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3080" y="1825625"/>
            <a:ext cx="7565839" cy="4351338"/>
          </a:xfrm>
          <a:prstGeom prst="rect">
            <a:avLst/>
          </a:prstGeom>
          <a:noFill/>
          <a:ln>
            <a:noFill/>
          </a:ln>
        </p:spPr>
      </p:pic>
    </p:spTree>
    <p:extLst>
      <p:ext uri="{BB962C8B-B14F-4D97-AF65-F5344CB8AC3E}">
        <p14:creationId xmlns:p14="http://schemas.microsoft.com/office/powerpoint/2010/main" val="424124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F740-CA90-489B-8013-46BB8981B5E8}"/>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Model:</a:t>
            </a:r>
            <a:endParaRPr lang="en-IN" b="1" dirty="0"/>
          </a:p>
        </p:txBody>
      </p:sp>
      <p:pic>
        <p:nvPicPr>
          <p:cNvPr id="4" name="Content Placeholder 3">
            <a:extLst>
              <a:ext uri="{FF2B5EF4-FFF2-40B4-BE49-F238E27FC236}">
                <a16:creationId xmlns:a16="http://schemas.microsoft.com/office/drawing/2014/main" id="{152987F9-E0CA-43AD-AF5A-435A002E8A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ln>
            <a:noFill/>
          </a:ln>
        </p:spPr>
      </p:pic>
    </p:spTree>
    <p:extLst>
      <p:ext uri="{BB962C8B-B14F-4D97-AF65-F5344CB8AC3E}">
        <p14:creationId xmlns:p14="http://schemas.microsoft.com/office/powerpoint/2010/main" val="3879693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644</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Symbol</vt:lpstr>
      <vt:lpstr>Times New Roman</vt:lpstr>
      <vt:lpstr>Wingdings</vt:lpstr>
      <vt:lpstr>Office Theme</vt:lpstr>
      <vt:lpstr>CAR PRICE PREDICTION PROJECT </vt:lpstr>
      <vt:lpstr>ABSTRACT:</vt:lpstr>
      <vt:lpstr>The features used in the dataset are:</vt:lpstr>
      <vt:lpstr>Data Cleaning:</vt:lpstr>
      <vt:lpstr>Dataset Description:</vt:lpstr>
      <vt:lpstr>Hardware and Software Requirements and Tools Used:</vt:lpstr>
      <vt:lpstr>Registration Year:</vt:lpstr>
      <vt:lpstr>Make:</vt:lpstr>
      <vt:lpstr>Model:</vt:lpstr>
      <vt:lpstr>KM’s driven:</vt:lpstr>
      <vt:lpstr>No of owners:</vt:lpstr>
      <vt:lpstr>Transmission:</vt:lpstr>
      <vt:lpstr>Fuel Type:</vt:lpstr>
      <vt:lpstr>Location</vt:lpstr>
      <vt:lpstr>Heatmap:</vt:lpstr>
      <vt:lpstr>Boxplot:</vt:lpstr>
      <vt:lpstr>Histogram:</vt:lpstr>
      <vt:lpstr>Testing of Identified Approaches (Algorithms):</vt:lpstr>
      <vt:lpstr>Y test plot:</vt:lpstr>
      <vt:lpstr>Distribution of Predicted Values: </vt:lpstr>
      <vt:lpstr>Feature importance’s</vt:lpstr>
      <vt:lpstr>Accuracy Parameter:</vt:lpstr>
      <vt:lpstr>Key Findings and Conclusions of the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 </dc:title>
  <dc:creator>Anish Antony</dc:creator>
  <cp:lastModifiedBy>Anish Antony</cp:lastModifiedBy>
  <cp:revision>1</cp:revision>
  <dcterms:created xsi:type="dcterms:W3CDTF">2022-07-28T21:02:44Z</dcterms:created>
  <dcterms:modified xsi:type="dcterms:W3CDTF">2022-07-28T21:04:03Z</dcterms:modified>
</cp:coreProperties>
</file>