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p:restoredTop sz="94637"/>
  </p:normalViewPr>
  <p:slideViewPr>
    <p:cSldViewPr snapToGrid="0" snapToObjects="1">
      <p:cViewPr varScale="1">
        <p:scale>
          <a:sx n="82" d="100"/>
          <a:sy n="82" d="100"/>
        </p:scale>
        <p:origin x="17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1073B4-70DD-DC44-B92E-58EAE28EE0D8}"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27238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073B4-70DD-DC44-B92E-58EAE28EE0D8}"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86777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073B4-70DD-DC44-B92E-58EAE28EE0D8}"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8521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073B4-70DD-DC44-B92E-58EAE28EE0D8}"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210410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1073B4-70DD-DC44-B92E-58EAE28EE0D8}"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02529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1073B4-70DD-DC44-B92E-58EAE28EE0D8}"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66179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1073B4-70DD-DC44-B92E-58EAE28EE0D8}" type="datetimeFigureOut">
              <a:rPr lang="en-US" smtClean="0"/>
              <a:t>8/23/16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93791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1073B4-70DD-DC44-B92E-58EAE28EE0D8}" type="datetimeFigureOut">
              <a:rPr lang="en-US" smtClean="0"/>
              <a:t>8/23/16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02943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073B4-70DD-DC44-B92E-58EAE28EE0D8}" type="datetimeFigureOut">
              <a:rPr lang="en-US" smtClean="0"/>
              <a:t>8/23/16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60902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073B4-70DD-DC44-B92E-58EAE28EE0D8}"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833782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073B4-70DD-DC44-B92E-58EAE28EE0D8}"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AF5E3-3895-D94E-B81D-B8DB96CFBCEC}" type="slidenum">
              <a:rPr lang="en-US" smtClean="0"/>
              <a:t>‹#›</a:t>
            </a:fld>
            <a:endParaRPr lang="en-US"/>
          </a:p>
        </p:txBody>
      </p:sp>
    </p:spTree>
    <p:extLst>
      <p:ext uri="{BB962C8B-B14F-4D97-AF65-F5344CB8AC3E}">
        <p14:creationId xmlns:p14="http://schemas.microsoft.com/office/powerpoint/2010/main" val="18382559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073B4-70DD-DC44-B92E-58EAE28EE0D8}" type="datetimeFigureOut">
              <a:rPr lang="en-US" smtClean="0"/>
              <a:t>8/23/16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AF5E3-3895-D94E-B81D-B8DB96CFBCEC}" type="slidenum">
              <a:rPr lang="en-US" smtClean="0"/>
              <a:t>‹#›</a:t>
            </a:fld>
            <a:endParaRPr lang="en-US"/>
          </a:p>
        </p:txBody>
      </p:sp>
    </p:spTree>
    <p:extLst>
      <p:ext uri="{BB962C8B-B14F-4D97-AF65-F5344CB8AC3E}">
        <p14:creationId xmlns:p14="http://schemas.microsoft.com/office/powerpoint/2010/main" val="1337417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rrl.org/files/file/Technology/tis/info/pdf/8506025.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nuradio.org/redmine/projects/gnuradio/wiki/InstallingG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searchgate.net/publication/247957486_NOAA_Signal_Decoding_And_Image_Processing_Using_GNU-Radio" TargetMode="Externa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Decode NOAA signals using </a:t>
            </a:r>
            <a:r>
              <a:rPr lang="en-US" dirty="0" err="1" smtClean="0"/>
              <a:t>GNURadio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408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194" y="557940"/>
            <a:ext cx="10515600" cy="5966845"/>
          </a:xfrm>
        </p:spPr>
        <p:txBody>
          <a:bodyPr>
            <a:normAutofit/>
          </a:bodyPr>
          <a:lstStyle/>
          <a:p>
            <a:r>
              <a:rPr lang="en-US" sz="2200" b="1" dirty="0"/>
              <a:t>Float to Complex, </a:t>
            </a:r>
            <a:r>
              <a:rPr lang="en-US" sz="2200" b="1" dirty="0" smtClean="0"/>
              <a:t>skip </a:t>
            </a:r>
            <a:r>
              <a:rPr lang="en-US" sz="2200" b="1" dirty="0"/>
              <a:t>head, Keep 1 in N</a:t>
            </a:r>
            <a:r>
              <a:rPr lang="en-US" sz="2200" b="1" dirty="0" smtClean="0"/>
              <a:t>: </a:t>
            </a:r>
            <a:r>
              <a:rPr lang="en-US" sz="2200" dirty="0"/>
              <a:t>Using two consecutive samples we can detect the instantaneous amplitude of the AM 2.4 KHz signal at a rate of 4.8 KHz. The amplitude will </a:t>
            </a:r>
            <a:r>
              <a:rPr lang="en-US" sz="2200" dirty="0" smtClean="0"/>
              <a:t>be A = </a:t>
            </a:r>
            <a:r>
              <a:rPr lang="en-US" sz="2200" dirty="0" err="1" smtClean="0"/>
              <a:t>sqrt</a:t>
            </a:r>
            <a:r>
              <a:rPr lang="en-US" sz="2200" dirty="0" smtClean="0"/>
              <a:t> (x</a:t>
            </a:r>
            <a:r>
              <a:rPr lang="en-US" sz="2200" baseline="30000" dirty="0" smtClean="0"/>
              <a:t>2 </a:t>
            </a:r>
            <a:r>
              <a:rPr lang="en-US" sz="2200" dirty="0" smtClean="0"/>
              <a:t>+ y</a:t>
            </a:r>
            <a:r>
              <a:rPr lang="en-US" sz="2200" baseline="30000" dirty="0" smtClean="0"/>
              <a:t>2</a:t>
            </a:r>
            <a:r>
              <a:rPr lang="en-US" sz="2200" dirty="0" smtClean="0"/>
              <a:t>), </a:t>
            </a:r>
            <a:r>
              <a:rPr lang="en-US" sz="2200" dirty="0"/>
              <a:t>if every pair of two consecutive samples is converted to a complex number</a:t>
            </a:r>
            <a:r>
              <a:rPr lang="en-US" sz="2200" dirty="0" smtClean="0">
                <a:effectLst/>
              </a:rPr>
              <a:t> V = x + </a:t>
            </a:r>
            <a:r>
              <a:rPr lang="en-US" sz="2200" dirty="0" err="1" smtClean="0">
                <a:effectLst/>
              </a:rPr>
              <a:t>iy</a:t>
            </a:r>
            <a:r>
              <a:rPr lang="en-US" sz="2200" dirty="0" smtClean="0">
                <a:effectLst/>
              </a:rPr>
              <a:t>, </a:t>
            </a:r>
            <a:r>
              <a:rPr lang="en-US" sz="2200" dirty="0"/>
              <a:t>where x and y are float variables. </a:t>
            </a:r>
            <a:r>
              <a:rPr lang="en-US" sz="2200" dirty="0" smtClean="0"/>
              <a:t>The real and imaginary parts are interleaved as float variables in the signal, use Skip Head and Keep 1 in N blocks to obtain these parts. This will be fed to the Complex to Mag block. </a:t>
            </a:r>
          </a:p>
          <a:p>
            <a:r>
              <a:rPr lang="en-US" sz="2200" b="1" dirty="0" smtClean="0"/>
              <a:t>Complex </a:t>
            </a:r>
            <a:r>
              <a:rPr lang="en-US" sz="2200" b="1" dirty="0"/>
              <a:t>to Mag: </a:t>
            </a:r>
            <a:r>
              <a:rPr lang="en-US" sz="2200" dirty="0" smtClean="0"/>
              <a:t>The </a:t>
            </a:r>
            <a:r>
              <a:rPr lang="en-US" sz="2200" dirty="0"/>
              <a:t>block Complex to Magnitude acts like an AM demodulator and thus the signal caring the useful data about the image is present at the output of the block.</a:t>
            </a:r>
            <a:r>
              <a:rPr lang="en-US" sz="2200" dirty="0" smtClean="0">
                <a:effectLst/>
              </a:rPr>
              <a:t> </a:t>
            </a:r>
          </a:p>
          <a:p>
            <a:r>
              <a:rPr lang="en-US" sz="2200" b="1" dirty="0"/>
              <a:t>Rational </a:t>
            </a:r>
            <a:r>
              <a:rPr lang="en-US" sz="2200" b="1" dirty="0" err="1"/>
              <a:t>Resampler</a:t>
            </a:r>
            <a:r>
              <a:rPr lang="en-US" sz="2200" b="1" dirty="0"/>
              <a:t> </a:t>
            </a:r>
            <a:r>
              <a:rPr lang="en-US" sz="2200" b="1" dirty="0" smtClean="0"/>
              <a:t>2:</a:t>
            </a:r>
            <a:r>
              <a:rPr lang="en-US" sz="2200" dirty="0" smtClean="0"/>
              <a:t> The </a:t>
            </a:r>
            <a:r>
              <a:rPr lang="en-US" sz="2200" dirty="0"/>
              <a:t>demodulated signal is not yet ready for saving because the true symbol rate in APT format is 4.16 KHz. The second ration </a:t>
            </a:r>
            <a:r>
              <a:rPr lang="en-US" sz="2200" dirty="0" err="1"/>
              <a:t>resampler</a:t>
            </a:r>
            <a:r>
              <a:rPr lang="en-US" sz="2200" dirty="0"/>
              <a:t> is used to resample it to 4.16 KHz</a:t>
            </a:r>
            <a:r>
              <a:rPr lang="en-US" sz="2200" dirty="0" smtClean="0"/>
              <a:t>. [Interpolation = 4160, Decimation = 4800]</a:t>
            </a:r>
          </a:p>
          <a:p>
            <a:r>
              <a:rPr lang="en-US" sz="2400" b="1" dirty="0"/>
              <a:t>Multiply </a:t>
            </a:r>
            <a:r>
              <a:rPr lang="en-US" sz="2400" b="1" dirty="0" smtClean="0"/>
              <a:t>constant:</a:t>
            </a:r>
            <a:r>
              <a:rPr lang="en-US" sz="2400" dirty="0" smtClean="0"/>
              <a:t> This </a:t>
            </a:r>
            <a:r>
              <a:rPr lang="en-US" sz="2400" dirty="0"/>
              <a:t>block is used to expand the range of the signal between 0 and 255 to make it ready for saving. This range happens to be equal to the number we can render </a:t>
            </a:r>
            <a:r>
              <a:rPr lang="en-US" sz="2400" dirty="0" smtClean="0"/>
              <a:t>using </a:t>
            </a:r>
            <a:r>
              <a:rPr lang="en-US" sz="2400" dirty="0"/>
              <a:t>eight bits</a:t>
            </a:r>
            <a:r>
              <a:rPr lang="en-US" sz="2400" dirty="0" smtClean="0"/>
              <a:t>. [Constant = 255]</a:t>
            </a:r>
            <a:endParaRPr lang="en-US" sz="2200" dirty="0"/>
          </a:p>
          <a:p>
            <a:endParaRPr lang="en-US" sz="2200" dirty="0"/>
          </a:p>
        </p:txBody>
      </p:sp>
      <p:sp>
        <p:nvSpPr>
          <p:cNvPr id="14" name="Rectangle 12"/>
          <p:cNvSpPr>
            <a:spLocks noChangeArrowheads="1"/>
          </p:cNvSpPr>
          <p:nvPr/>
        </p:nvSpPr>
        <p:spPr bwMode="auto">
          <a:xfrm>
            <a:off x="294469" y="1394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4746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4434"/>
            <a:ext cx="10515600" cy="5572529"/>
          </a:xfrm>
        </p:spPr>
        <p:txBody>
          <a:bodyPr/>
          <a:lstStyle/>
          <a:p>
            <a:r>
              <a:rPr lang="en-US" b="1" dirty="0"/>
              <a:t>Float to </a:t>
            </a:r>
            <a:r>
              <a:rPr lang="en-US" b="1" dirty="0" err="1"/>
              <a:t>UCHar</a:t>
            </a:r>
            <a:r>
              <a:rPr lang="en-US" b="1" dirty="0"/>
              <a:t>: </a:t>
            </a:r>
            <a:r>
              <a:rPr lang="en-US" dirty="0" smtClean="0"/>
              <a:t>This </a:t>
            </a:r>
            <a:r>
              <a:rPr lang="en-US" dirty="0"/>
              <a:t>block is used to convert float numbers to unsigned char which is appropriate for saving the data file at the end</a:t>
            </a:r>
            <a:r>
              <a:rPr lang="en-US" dirty="0" smtClean="0"/>
              <a:t>.</a:t>
            </a:r>
          </a:p>
          <a:p>
            <a:r>
              <a:rPr lang="en-US" b="1" dirty="0"/>
              <a:t>Skip </a:t>
            </a:r>
            <a:r>
              <a:rPr lang="en-US" b="1" dirty="0" smtClean="0"/>
              <a:t>head:</a:t>
            </a:r>
            <a:r>
              <a:rPr lang="en-US" dirty="0" smtClean="0"/>
              <a:t> To skip </a:t>
            </a:r>
            <a:r>
              <a:rPr lang="en-US" dirty="0"/>
              <a:t>the first row of the data which is usually not a complete row</a:t>
            </a:r>
            <a:r>
              <a:rPr lang="en-US" dirty="0" smtClean="0"/>
              <a:t>. [</a:t>
            </a:r>
            <a:r>
              <a:rPr lang="en-US" dirty="0" err="1" smtClean="0"/>
              <a:t>Num</a:t>
            </a:r>
            <a:r>
              <a:rPr lang="en-US" dirty="0" smtClean="0"/>
              <a:t> items = 1750]</a:t>
            </a:r>
          </a:p>
          <a:p>
            <a:r>
              <a:rPr lang="en-US" b="1" dirty="0"/>
              <a:t>File </a:t>
            </a:r>
            <a:r>
              <a:rPr lang="en-US" b="1" dirty="0" smtClean="0"/>
              <a:t>Sink:</a:t>
            </a:r>
            <a:r>
              <a:rPr lang="en-US" dirty="0" smtClean="0"/>
              <a:t> Finally</a:t>
            </a:r>
            <a:r>
              <a:rPr lang="en-US" dirty="0"/>
              <a:t>, the signal is saved as is, in a .</a:t>
            </a:r>
            <a:r>
              <a:rPr lang="en-US" dirty="0" err="1"/>
              <a:t>dat</a:t>
            </a:r>
            <a:r>
              <a:rPr lang="en-US" dirty="0"/>
              <a:t> file, by this last block.</a:t>
            </a:r>
          </a:p>
          <a:p>
            <a:pPr marL="0" indent="0">
              <a:buNone/>
            </a:pPr>
            <a:r>
              <a:rPr lang="en-US" dirty="0"/>
              <a:t>[</a:t>
            </a:r>
            <a:r>
              <a:rPr lang="en-US" dirty="0" err="1" smtClean="0"/>
              <a:t>Github</a:t>
            </a:r>
            <a:r>
              <a:rPr lang="en-US" dirty="0" smtClean="0"/>
              <a:t> instruction - The .</a:t>
            </a:r>
            <a:r>
              <a:rPr lang="en-US" dirty="0" err="1" smtClean="0"/>
              <a:t>dat</a:t>
            </a:r>
            <a:r>
              <a:rPr lang="en-US" dirty="0" smtClean="0"/>
              <a:t> file must </a:t>
            </a:r>
            <a:r>
              <a:rPr lang="en-US" dirty="0"/>
              <a:t>be converted to </a:t>
            </a:r>
            <a:r>
              <a:rPr lang="en-US" dirty="0" err="1"/>
              <a:t>png</a:t>
            </a:r>
            <a:r>
              <a:rPr lang="en-US" dirty="0"/>
              <a:t> format to view the image. This can be done </a:t>
            </a:r>
            <a:r>
              <a:rPr lang="en-US" dirty="0" smtClean="0"/>
              <a:t>on the terminal via </a:t>
            </a:r>
          </a:p>
          <a:p>
            <a:pPr marL="0" indent="0">
              <a:buNone/>
            </a:pPr>
            <a:r>
              <a:rPr lang="en-US" dirty="0" smtClean="0"/>
              <a:t>convert -size 2080x1024 -depth 8 </a:t>
            </a:r>
            <a:r>
              <a:rPr lang="en-US" dirty="0" err="1" smtClean="0"/>
              <a:t>gray:output.dat</a:t>
            </a:r>
            <a:r>
              <a:rPr lang="en-US" dirty="0" smtClean="0"/>
              <a:t> </a:t>
            </a:r>
            <a:r>
              <a:rPr lang="en-US" dirty="0" err="1" smtClean="0"/>
              <a:t>output.png</a:t>
            </a:r>
            <a:r>
              <a:rPr lang="en-US" dirty="0" smtClean="0"/>
              <a:t>]</a:t>
            </a:r>
            <a:endParaRPr lang="en-US" dirty="0"/>
          </a:p>
          <a:p>
            <a:pPr marL="0" indent="0">
              <a:buNone/>
            </a:pPr>
            <a:endParaRPr lang="en-US" dirty="0" smtClean="0"/>
          </a:p>
          <a:p>
            <a:pPr marL="0" indent="0">
              <a:buNone/>
            </a:pPr>
            <a:r>
              <a:rPr lang="en-US" dirty="0" smtClean="0"/>
              <a:t>Now you can use this to decode live images over Hyderabad!</a:t>
            </a:r>
            <a:endParaRPr lang="en-US" dirty="0"/>
          </a:p>
          <a:p>
            <a:endParaRPr lang="en-US" dirty="0"/>
          </a:p>
        </p:txBody>
      </p:sp>
    </p:spTree>
    <p:extLst>
      <p:ext uri="{BB962C8B-B14F-4D97-AF65-F5344CB8AC3E}">
        <p14:creationId xmlns:p14="http://schemas.microsoft.com/office/powerpoint/2010/main" val="161679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an FM receiver using GNU radio</a:t>
            </a:r>
            <a:endParaRPr lang="en-US" dirty="0"/>
          </a:p>
        </p:txBody>
      </p:sp>
      <p:sp>
        <p:nvSpPr>
          <p:cNvPr id="3" name="Content Placeholder 2"/>
          <p:cNvSpPr>
            <a:spLocks noGrp="1"/>
          </p:cNvSpPr>
          <p:nvPr>
            <p:ph idx="1"/>
          </p:nvPr>
        </p:nvSpPr>
        <p:spPr/>
        <p:txBody>
          <a:bodyPr/>
          <a:lstStyle/>
          <a:p>
            <a:r>
              <a:rPr lang="en-US" dirty="0" smtClean="0"/>
              <a:t>Now that you have used GNU radio, you must be able to design an FM receiver on your own!</a:t>
            </a:r>
          </a:p>
          <a:p>
            <a:r>
              <a:rPr lang="en-US" dirty="0" smtClean="0"/>
              <a:t>Try using the </a:t>
            </a:r>
            <a:r>
              <a:rPr lang="en-US" dirty="0" err="1" smtClean="0"/>
              <a:t>fm_receiver.pyc</a:t>
            </a:r>
            <a:r>
              <a:rPr lang="en-US" dirty="0" smtClean="0"/>
              <a:t> on </a:t>
            </a:r>
            <a:r>
              <a:rPr lang="en-US" dirty="0" err="1" smtClean="0"/>
              <a:t>github</a:t>
            </a:r>
            <a:r>
              <a:rPr lang="en-US" dirty="0" smtClean="0"/>
              <a:t>. Is it noisy? The objective is to design a good FM receiver.</a:t>
            </a:r>
          </a:p>
          <a:p>
            <a:r>
              <a:rPr lang="en-US" dirty="0" smtClean="0"/>
              <a:t>What do you need to know about FM signals?</a:t>
            </a:r>
          </a:p>
          <a:p>
            <a:pPr marL="514350" indent="-514350">
              <a:buFont typeface="+mj-lt"/>
              <a:buAutoNum type="arabicPeriod"/>
            </a:pPr>
            <a:r>
              <a:rPr lang="en-US" dirty="0" smtClean="0"/>
              <a:t>Read up - </a:t>
            </a:r>
            <a:r>
              <a:rPr lang="en-US" dirty="0" smtClean="0">
                <a:hlinkClick r:id="rId2"/>
              </a:rPr>
              <a:t>http://www.arrl.org/files/file/Technology/tis/info/pdf/8506025.pdf</a:t>
            </a:r>
          </a:p>
        </p:txBody>
      </p:sp>
    </p:spTree>
    <p:extLst>
      <p:ext uri="{BB962C8B-B14F-4D97-AF65-F5344CB8AC3E}">
        <p14:creationId xmlns:p14="http://schemas.microsoft.com/office/powerpoint/2010/main" val="458864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7424"/>
            <a:ext cx="10515600" cy="5479539"/>
          </a:xfrm>
        </p:spPr>
        <p:txBody>
          <a:bodyPr/>
          <a:lstStyle/>
          <a:p>
            <a:pPr marL="514350" indent="-514350">
              <a:buAutoNum type="arabicPeriod" startAt="2"/>
            </a:pPr>
            <a:r>
              <a:rPr lang="en-US" dirty="0" smtClean="0"/>
              <a:t>Search online about the basics –</a:t>
            </a:r>
          </a:p>
          <a:p>
            <a:r>
              <a:rPr lang="en-US" dirty="0" smtClean="0"/>
              <a:t>What is VHF? What is the frequency range of FM signals? Will the daughterboard on the USRP be capable of tuning to this range?</a:t>
            </a:r>
          </a:p>
          <a:p>
            <a:r>
              <a:rPr lang="en-US" dirty="0" smtClean="0"/>
              <a:t>Bandwidth of FM channels – What is narrowband FM? What is wideband FM? Where are they used?</a:t>
            </a:r>
          </a:p>
          <a:p>
            <a:r>
              <a:rPr lang="en-US" dirty="0" smtClean="0"/>
              <a:t>Now, you need a ‘USRP source’ block on GNU radio. What is its center frequency and sampling rate? If WBX daughterboard is being used, the ‘Ch0: Antenna’ port should be set to “RX2” or “TX/RX”. This is physically written on the daughterboard (check!)</a:t>
            </a:r>
          </a:p>
          <a:p>
            <a:r>
              <a:rPr lang="en-US" dirty="0" smtClean="0"/>
              <a:t>What are the ‘FM receive’ blocks in GNU radio? Based on narrowband and wideband FM, what should be the rate of samples being passed to the FM block? </a:t>
            </a:r>
          </a:p>
        </p:txBody>
      </p:sp>
    </p:spTree>
    <p:extLst>
      <p:ext uri="{BB962C8B-B14F-4D97-AF65-F5344CB8AC3E}">
        <p14:creationId xmlns:p14="http://schemas.microsoft.com/office/powerpoint/2010/main" val="171859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702" y="557939"/>
            <a:ext cx="10515600" cy="5650021"/>
          </a:xfrm>
        </p:spPr>
        <p:txBody>
          <a:bodyPr/>
          <a:lstStyle/>
          <a:p>
            <a:r>
              <a:rPr lang="en-US" dirty="0" smtClean="0"/>
              <a:t>How do we resample the signal from the USRP to the FM block? </a:t>
            </a:r>
          </a:p>
          <a:p>
            <a:r>
              <a:rPr lang="en-US" dirty="0" smtClean="0"/>
              <a:t>The PC speakers require 48k sample rate – this is usually a default rate that sound cards use. Choose the Audio Sink block for this. Set ‘OK to Block’ to No. ‘Device Name’ can be blank.</a:t>
            </a:r>
          </a:p>
          <a:p>
            <a:r>
              <a:rPr lang="en-US" dirty="0" smtClean="0"/>
              <a:t>After answering the above questions and setting up an FM receiver - is it still noisy? What is the gain of the USRP block? Should there be a low pass filter included?</a:t>
            </a:r>
          </a:p>
          <a:p>
            <a:endParaRPr lang="en-US" dirty="0"/>
          </a:p>
          <a:p>
            <a:r>
              <a:rPr lang="en-US" dirty="0" smtClean="0"/>
              <a:t>Once you are satisfied with your FM receiver, can you rig up an AM receiver?!</a:t>
            </a:r>
            <a:endParaRPr lang="en-US" dirty="0" smtClean="0"/>
          </a:p>
          <a:p>
            <a:endParaRPr lang="en-US" dirty="0"/>
          </a:p>
        </p:txBody>
      </p:sp>
    </p:spTree>
    <p:extLst>
      <p:ext uri="{BB962C8B-B14F-4D97-AF65-F5344CB8AC3E}">
        <p14:creationId xmlns:p14="http://schemas.microsoft.com/office/powerpoint/2010/main" val="81123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149"/>
            <a:ext cx="10515600" cy="1325563"/>
          </a:xfrm>
        </p:spPr>
        <p:txBody>
          <a:bodyPr/>
          <a:lstStyle/>
          <a:p>
            <a:r>
              <a:rPr lang="en-US" dirty="0" smtClean="0"/>
              <a:t>Introduction</a:t>
            </a:r>
            <a:endParaRPr lang="en-US" dirty="0"/>
          </a:p>
        </p:txBody>
      </p:sp>
      <p:sp>
        <p:nvSpPr>
          <p:cNvPr id="3" name="Content Placeholder 2"/>
          <p:cNvSpPr>
            <a:spLocks noGrp="1"/>
          </p:cNvSpPr>
          <p:nvPr>
            <p:ph idx="1"/>
          </p:nvPr>
        </p:nvSpPr>
        <p:spPr>
          <a:xfrm>
            <a:off x="838200" y="1317356"/>
            <a:ext cx="10515600" cy="4859607"/>
          </a:xfrm>
        </p:spPr>
        <p:txBody>
          <a:bodyPr>
            <a:noAutofit/>
          </a:bodyPr>
          <a:lstStyle/>
          <a:p>
            <a:r>
              <a:rPr lang="en-US" sz="2200" dirty="0"/>
              <a:t>There are three different types of weather satellites: low earth orbiters (LEO), medium earth orbiters (MEO) and geostationary orbiters (GEO). Low earth orbiting satellites range from a few hundreds to a thousand kilometers in altitude. Medium earth orbiting satellites orbit at about 10,000 km above the earth. On the other hand, geostationary orbiting satellites are at approximately 40,000 kilometers in </a:t>
            </a:r>
            <a:r>
              <a:rPr lang="en-US" sz="2200" dirty="0" smtClean="0"/>
              <a:t>altitude.</a:t>
            </a:r>
            <a:endParaRPr lang="en-US" sz="2200" dirty="0"/>
          </a:p>
          <a:p>
            <a:r>
              <a:rPr lang="en-US" sz="2200" dirty="0"/>
              <a:t>The GEO satellites move at the same speed as the earth’s rotational speed and hence they appear to be suspended above one point. LEO satellites constantly move with respect to the earth’s surface and are lower orbiting satellites so they tend to achieve sharper pictures. In this case, LEO satellites are used to receive the signal. This is mainly due to the better image quality and also due to the fact that LEO satellites orbit from pole to pole, implying that they are bound to pass over a particular region at least twice a day. Their orbits are 840 kilometers in altitude and they circle the planet once every 104 minutes. The US National Oceanographic and Atmospheric Administration (NOAA) have both GEO and LEO </a:t>
            </a:r>
            <a:r>
              <a:rPr lang="en-US" sz="2200" dirty="0" smtClean="0"/>
              <a:t>satellites.</a:t>
            </a:r>
            <a:endParaRPr lang="en-US" sz="2200" dirty="0"/>
          </a:p>
        </p:txBody>
      </p:sp>
    </p:spTree>
    <p:extLst>
      <p:ext uri="{BB962C8B-B14F-4D97-AF65-F5344CB8AC3E}">
        <p14:creationId xmlns:p14="http://schemas.microsoft.com/office/powerpoint/2010/main" val="115615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9897"/>
            <a:ext cx="10515600" cy="5247065"/>
          </a:xfrm>
        </p:spPr>
        <p:txBody>
          <a:bodyPr>
            <a:normAutofit/>
          </a:bodyPr>
          <a:lstStyle/>
          <a:p>
            <a:r>
              <a:rPr lang="en-US" sz="2200" dirty="0" smtClean="0"/>
              <a:t>Currently, there are 4 operational NOAA satellites that orbit and send signals: NOAA-15, NOAA-17, NOAA-18 and NOAA-19. The basic operation of the satellite uses cameras that scan the visible spectrum as well as the infrared spectrum and take strips of images that would span approximately 3000 km. This is done repeatedly to make a continuous image. This image is then transmitted at </a:t>
            </a:r>
            <a:r>
              <a:rPr lang="en-US" sz="2200" b="1" dirty="0" smtClean="0"/>
              <a:t>137 MHz </a:t>
            </a:r>
            <a:r>
              <a:rPr lang="en-US" sz="2200" dirty="0" smtClean="0"/>
              <a:t>right away and not stored on the satellite. This signal can be received through the antenna while the satellite is overhead, which can last up to </a:t>
            </a:r>
            <a:r>
              <a:rPr lang="en-US" sz="2200" b="1" dirty="0" smtClean="0"/>
              <a:t>16 minutes</a:t>
            </a:r>
            <a:r>
              <a:rPr lang="en-US" sz="2200" dirty="0" smtClean="0"/>
              <a:t>.</a:t>
            </a:r>
          </a:p>
          <a:p>
            <a:r>
              <a:rPr lang="en-US" sz="2200" dirty="0" smtClean="0"/>
              <a:t>Although, the signal can be detected for up to 16 minutes, it tends to be noisy for the first and last minutes. The best signal to noise ratio can be achieved when the satellite pass is directly overhead the antenna. Once the signal arrives at the antenna it is amplified immediately using a pre-amplifier to achieve a better noise figure for the entire system. Once the signal is amplified it can be FM demodulated using a receiver operating at </a:t>
            </a:r>
            <a:r>
              <a:rPr lang="en-US" sz="2200" b="1" dirty="0" smtClean="0"/>
              <a:t>137 </a:t>
            </a:r>
            <a:r>
              <a:rPr lang="en-US" sz="2200" b="1" dirty="0" err="1" smtClean="0"/>
              <a:t>MHz</a:t>
            </a:r>
            <a:r>
              <a:rPr lang="en-US" sz="2200" dirty="0" err="1" smtClean="0"/>
              <a:t>.</a:t>
            </a:r>
            <a:r>
              <a:rPr lang="en-US" sz="2200" dirty="0" smtClean="0"/>
              <a:t> The receiver demodulates the FM carrier and leaves an AM sub-carrier data signal at </a:t>
            </a:r>
            <a:r>
              <a:rPr lang="en-US" sz="2200" b="1" dirty="0" smtClean="0"/>
              <a:t>2400 Hz</a:t>
            </a:r>
            <a:r>
              <a:rPr lang="en-US" sz="2200" dirty="0" smtClean="0"/>
              <a:t> that is processed to display an image.</a:t>
            </a:r>
            <a:r>
              <a:rPr lang="en-US" sz="2200" dirty="0" smtClean="0">
                <a:effectLst/>
              </a:rPr>
              <a:t> </a:t>
            </a:r>
            <a:endParaRPr lang="en-US" sz="2200" dirty="0" smtClean="0"/>
          </a:p>
          <a:p>
            <a:endParaRPr lang="en-US" sz="2200" dirty="0"/>
          </a:p>
        </p:txBody>
      </p:sp>
    </p:spTree>
    <p:extLst>
      <p:ext uri="{BB962C8B-B14F-4D97-AF65-F5344CB8AC3E}">
        <p14:creationId xmlns:p14="http://schemas.microsoft.com/office/powerpoint/2010/main" val="185118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38093" y="422005"/>
            <a:ext cx="1128010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NOAA satellites orbits the earth 24- hours and there exist plenty of different software that can be used to track the satellites.  The main advantage of tracking the satellite is to know exactly which satellite is going to pass over to turn your receiver to the correct frequency. Also, it gives a detailed information about when the satellite is going to pass over and the detailed angles, velocity, visibility and more. For this </a:t>
            </a:r>
            <a:r>
              <a:rPr kumimoji="0" lang="en-US" altLang="en-US" sz="1800" b="0" i="0" u="none" strike="noStrike" cap="none" normalizeH="0" baseline="0" dirty="0" smtClean="0">
                <a:ln>
                  <a:noFill/>
                </a:ln>
                <a:solidFill>
                  <a:schemeClr val="tx1"/>
                </a:solidFill>
                <a:effectLst/>
                <a:latin typeface="Arial" charset="0"/>
              </a:rPr>
              <a:t>project </a:t>
            </a:r>
            <a:r>
              <a:rPr kumimoji="0" lang="en-US" altLang="en-US" sz="1800" b="1" i="0" u="none" strike="noStrike" cap="none" normalizeH="0" baseline="0" dirty="0" err="1" smtClean="0">
                <a:ln>
                  <a:noFill/>
                </a:ln>
                <a:solidFill>
                  <a:schemeClr val="tx1"/>
                </a:solidFill>
                <a:effectLst/>
                <a:latin typeface="Arial" charset="0"/>
              </a:rPr>
              <a:t>gpreict</a:t>
            </a:r>
            <a:r>
              <a:rPr kumimoji="0" lang="en-US" altLang="en-US" sz="1800" b="1" i="0" u="none" strike="noStrike" cap="none" normalizeH="0" baseline="0" dirty="0" smtClean="0">
                <a:ln>
                  <a:noFill/>
                </a:ln>
                <a:solidFill>
                  <a:schemeClr val="tx1"/>
                </a:solidFill>
                <a:effectLst/>
                <a:latin typeface="Arial" charset="0"/>
              </a:rPr>
              <a:t> </a:t>
            </a:r>
            <a:r>
              <a:rPr kumimoji="0" lang="en-US" altLang="en-US" sz="1800" i="0" u="none" strike="noStrike" cap="none" normalizeH="0" baseline="0" dirty="0" smtClean="0">
                <a:ln>
                  <a:noFill/>
                </a:ln>
                <a:solidFill>
                  <a:schemeClr val="tx1"/>
                </a:solidFill>
                <a:effectLst/>
                <a:latin typeface="Arial" charset="0"/>
              </a:rPr>
              <a:t>can be used </a:t>
            </a:r>
            <a:r>
              <a:rPr kumimoji="0" lang="en-US" altLang="en-US" sz="1800" i="0" u="none" strike="noStrike" cap="none" normalizeH="0" baseline="0" dirty="0">
                <a:ln>
                  <a:noFill/>
                </a:ln>
                <a:solidFill>
                  <a:schemeClr val="tx1"/>
                </a:solidFill>
                <a:effectLst/>
                <a:latin typeface="Arial" charset="0"/>
              </a:rPr>
              <a:t>to track NOAA satellite as it gives more options on whether the satellite is in LOS or not to the receiver, figure </a:t>
            </a:r>
            <a:r>
              <a:rPr kumimoji="0" lang="en-US" altLang="en-US" sz="1800" i="0" u="none" strike="noStrike" cap="none" normalizeH="0" baseline="0" dirty="0" smtClean="0">
                <a:ln>
                  <a:noFill/>
                </a:ln>
                <a:solidFill>
                  <a:schemeClr val="tx1"/>
                </a:solidFill>
                <a:effectLst/>
                <a:latin typeface="Arial" charset="0"/>
              </a:rPr>
              <a:t>1. There is a </a:t>
            </a:r>
            <a:r>
              <a:rPr kumimoji="0" lang="en-US" altLang="en-US" sz="1800" i="0" u="none" strike="noStrike" cap="none" normalizeH="0" baseline="0" dirty="0" err="1" smtClean="0">
                <a:ln>
                  <a:noFill/>
                </a:ln>
                <a:solidFill>
                  <a:schemeClr val="tx1"/>
                </a:solidFill>
                <a:effectLst/>
                <a:latin typeface="Arial" charset="0"/>
              </a:rPr>
              <a:t>GNURadio</a:t>
            </a:r>
            <a:r>
              <a:rPr kumimoji="0" lang="en-US" altLang="en-US" sz="1800" i="0" u="none" strike="noStrike" cap="none" normalizeH="0" dirty="0" smtClean="0">
                <a:ln>
                  <a:noFill/>
                </a:ln>
                <a:solidFill>
                  <a:schemeClr val="tx1"/>
                </a:solidFill>
                <a:effectLst/>
                <a:latin typeface="Arial" charset="0"/>
              </a:rPr>
              <a:t> Companion (GRC) file on </a:t>
            </a:r>
            <a:r>
              <a:rPr kumimoji="0" lang="en-US" altLang="en-US" sz="1800" i="0" u="none" strike="noStrike" cap="none" normalizeH="0" dirty="0" err="1" smtClean="0">
                <a:ln>
                  <a:noFill/>
                </a:ln>
                <a:solidFill>
                  <a:schemeClr val="tx1"/>
                </a:solidFill>
                <a:effectLst/>
                <a:latin typeface="Arial" charset="0"/>
              </a:rPr>
              <a:t>github</a:t>
            </a:r>
            <a:r>
              <a:rPr kumimoji="0" lang="en-US" altLang="en-US" sz="1800" i="0" u="none" strike="noStrike" cap="none" normalizeH="0" dirty="0" smtClean="0">
                <a:ln>
                  <a:noFill/>
                </a:ln>
                <a:solidFill>
                  <a:schemeClr val="tx1"/>
                </a:solidFill>
                <a:effectLst/>
                <a:latin typeface="Arial" charset="0"/>
              </a:rPr>
              <a:t> that can be used to record these signals.</a:t>
            </a:r>
            <a:endParaRPr kumimoji="0" lang="en-US" altLang="en-US" sz="180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pic>
        <p:nvPicPr>
          <p:cNvPr id="10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72" y="2200759"/>
            <a:ext cx="8938600" cy="40109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282124" y="6350168"/>
            <a:ext cx="77569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Figure 1: Main window of </a:t>
            </a:r>
            <a:r>
              <a:rPr kumimoji="0" lang="en-US" altLang="en-US" sz="1800" b="1" i="0" u="none" strike="noStrike" cap="none" normalizeH="0" baseline="0" dirty="0" err="1">
                <a:ln>
                  <a:noFill/>
                </a:ln>
                <a:solidFill>
                  <a:schemeClr val="tx1"/>
                </a:solidFill>
                <a:effectLst/>
                <a:latin typeface="Arial" charset="0"/>
              </a:rPr>
              <a:t>gpredict</a:t>
            </a:r>
            <a:r>
              <a:rPr kumimoji="0" lang="en-US" altLang="en-US" sz="1800" b="1" i="0" u="none" strike="noStrike" cap="none" normalizeH="0" baseline="0" dirty="0">
                <a:ln>
                  <a:noFill/>
                </a:ln>
                <a:solidFill>
                  <a:schemeClr val="tx1"/>
                </a:solidFill>
                <a:effectLst/>
                <a:latin typeface="Arial" charset="0"/>
              </a:rPr>
              <a:t> </a:t>
            </a:r>
            <a:r>
              <a:rPr kumimoji="0" lang="en-US" altLang="en-US" sz="1800" i="0" u="none" strike="noStrike" cap="none" normalizeH="0" baseline="0" dirty="0">
                <a:ln>
                  <a:noFill/>
                </a:ln>
                <a:solidFill>
                  <a:schemeClr val="tx1"/>
                </a:solidFill>
                <a:effectLst/>
                <a:latin typeface="Arial" charset="0"/>
              </a:rPr>
              <a:t>software used to track NOAA Satellite.</a:t>
            </a:r>
          </a:p>
        </p:txBody>
      </p:sp>
    </p:spTree>
    <p:extLst>
      <p:ext uri="{BB962C8B-B14F-4D97-AF65-F5344CB8AC3E}">
        <p14:creationId xmlns:p14="http://schemas.microsoft.com/office/powerpoint/2010/main" val="186523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3669" y="5563891"/>
            <a:ext cx="5004661" cy="613071"/>
          </a:xfrm>
        </p:spPr>
        <p:txBody>
          <a:bodyPr/>
          <a:lstStyle/>
          <a:p>
            <a:pPr marL="0" indent="0">
              <a:lnSpc>
                <a:spcPct val="100000"/>
              </a:lnSpc>
              <a:spcBef>
                <a:spcPts val="0"/>
              </a:spcBef>
              <a:buNone/>
            </a:pPr>
            <a:r>
              <a:rPr lang="en-US" dirty="0"/>
              <a:t>Figure </a:t>
            </a:r>
            <a:r>
              <a:rPr lang="en-US" dirty="0" smtClean="0"/>
              <a:t>2: </a:t>
            </a:r>
            <a:r>
              <a:rPr lang="en-US" dirty="0"/>
              <a:t>NOAA Satellite Receiver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p:nvPr/>
        </p:nvPicPr>
        <p:blipFill>
          <a:blip r:embed="rId2"/>
          <a:stretch>
            <a:fillRect/>
          </a:stretch>
        </p:blipFill>
        <p:spPr>
          <a:xfrm>
            <a:off x="838200" y="1022888"/>
            <a:ext cx="10515600" cy="4541003"/>
          </a:xfrm>
          <a:prstGeom prst="rect">
            <a:avLst/>
          </a:prstGeom>
        </p:spPr>
      </p:pic>
    </p:spTree>
    <p:extLst>
      <p:ext uri="{BB962C8B-B14F-4D97-AF65-F5344CB8AC3E}">
        <p14:creationId xmlns:p14="http://schemas.microsoft.com/office/powerpoint/2010/main" val="119284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Demodulation and display of images</a:t>
            </a:r>
            <a:endParaRPr lang="en-US" dirty="0"/>
          </a:p>
        </p:txBody>
      </p:sp>
      <p:sp>
        <p:nvSpPr>
          <p:cNvPr id="3" name="Content Placeholder 2"/>
          <p:cNvSpPr>
            <a:spLocks noGrp="1"/>
          </p:cNvSpPr>
          <p:nvPr>
            <p:ph idx="1"/>
          </p:nvPr>
        </p:nvSpPr>
        <p:spPr>
          <a:xfrm>
            <a:off x="838200" y="1534332"/>
            <a:ext cx="10515600" cy="4642631"/>
          </a:xfrm>
        </p:spPr>
        <p:txBody>
          <a:bodyPr>
            <a:normAutofit lnSpcReduction="10000"/>
          </a:bodyPr>
          <a:lstStyle/>
          <a:p>
            <a:pPr marL="0" indent="0">
              <a:buNone/>
            </a:pPr>
            <a:r>
              <a:rPr lang="en-US" dirty="0"/>
              <a:t>Once the signal is received, the audio tones must be converted or demodulated to represent varying levels of visible and inferred energy as processed by the satellite radiometer. At the receiver, the satellite transmissions are detected as 2400 Hz AM modulated signal transmitted at 2 lines per second. The detected signal is not the exact original image signal as created by the satellite’s imaging systems but an analog representation of it. The subcarrier, the 2400 Hz tone, carries the original image signal as a function of its amplitude. Before we are able to access the original image, we need to carry two critical process: we have to remove the 2400 Hz subcarrier signal and we have to convert the varying voltages into relative digital values. There are two ways this could be accomplished:  using GNURADIO or using Python.</a:t>
            </a:r>
            <a:r>
              <a:rPr lang="en-US" dirty="0" smtClean="0">
                <a:effectLst/>
              </a:rPr>
              <a:t> The Python file </a:t>
            </a:r>
            <a:r>
              <a:rPr lang="en-US" dirty="0" err="1" smtClean="0">
                <a:effectLst/>
              </a:rPr>
              <a:t>NOAA.py</a:t>
            </a:r>
            <a:r>
              <a:rPr lang="en-US" dirty="0" smtClean="0">
                <a:effectLst/>
              </a:rPr>
              <a:t> can be found on the </a:t>
            </a:r>
            <a:r>
              <a:rPr lang="en-US" dirty="0" err="1" smtClean="0">
                <a:effectLst/>
              </a:rPr>
              <a:t>Github</a:t>
            </a:r>
            <a:r>
              <a:rPr lang="en-US" dirty="0" smtClean="0">
                <a:effectLst/>
              </a:rPr>
              <a:t> repository.</a:t>
            </a:r>
            <a:endParaRPr lang="en-US" dirty="0"/>
          </a:p>
        </p:txBody>
      </p:sp>
    </p:spTree>
    <p:extLst>
      <p:ext uri="{BB962C8B-B14F-4D97-AF65-F5344CB8AC3E}">
        <p14:creationId xmlns:p14="http://schemas.microsoft.com/office/powerpoint/2010/main" val="83679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0753"/>
          </a:xfrm>
        </p:spPr>
        <p:txBody>
          <a:bodyPr/>
          <a:lstStyle/>
          <a:p>
            <a:r>
              <a:rPr lang="en-US" smtClean="0"/>
              <a:t>Using GNU Radio to decode </a:t>
            </a:r>
            <a:endParaRPr lang="en-US"/>
          </a:p>
        </p:txBody>
      </p:sp>
      <p:sp>
        <p:nvSpPr>
          <p:cNvPr id="3" name="Content Placeholder 2"/>
          <p:cNvSpPr>
            <a:spLocks noGrp="1"/>
          </p:cNvSpPr>
          <p:nvPr>
            <p:ph idx="1"/>
          </p:nvPr>
        </p:nvSpPr>
        <p:spPr>
          <a:xfrm>
            <a:off x="838200" y="1115878"/>
            <a:ext cx="10515600" cy="5331417"/>
          </a:xfrm>
        </p:spPr>
        <p:txBody>
          <a:bodyPr>
            <a:normAutofit/>
          </a:bodyPr>
          <a:lstStyle/>
          <a:p>
            <a:pPr marL="0" indent="0">
              <a:buNone/>
            </a:pPr>
            <a:r>
              <a:rPr lang="en-US" sz="2500" dirty="0"/>
              <a:t>GNU Radio is an open-source software development toolkit that provides signal processing blocks to implement software radios. For this project, we use the GNU Radio Companion tool. It provides a graphic model for assembling a set of signal processing modules. </a:t>
            </a:r>
            <a:endParaRPr lang="en-US" sz="2500" dirty="0" smtClean="0"/>
          </a:p>
          <a:p>
            <a:pPr marL="0" indent="0">
              <a:buNone/>
            </a:pPr>
            <a:r>
              <a:rPr lang="en-US" sz="2500" dirty="0" smtClean="0"/>
              <a:t>Install GNU Radio (from </a:t>
            </a:r>
            <a:r>
              <a:rPr lang="en-US" sz="2500" dirty="0" smtClean="0">
                <a:hlinkClick r:id="rId2"/>
              </a:rPr>
              <a:t>http://gnuradio.org/redmine/projects/gnuradio/wiki/InstallingGR</a:t>
            </a:r>
            <a:r>
              <a:rPr lang="en-US" sz="2500" dirty="0" smtClean="0"/>
              <a:t> ) and open GRC by typing ‘</a:t>
            </a:r>
            <a:r>
              <a:rPr lang="en-US" sz="2500" dirty="0" err="1" smtClean="0"/>
              <a:t>gnuradio</a:t>
            </a:r>
            <a:r>
              <a:rPr lang="en-US" sz="2500" dirty="0" smtClean="0"/>
              <a:t>-companion’ on the terminal.</a:t>
            </a:r>
            <a:endParaRPr lang="en-US" sz="2500" dirty="0"/>
          </a:p>
          <a:p>
            <a:r>
              <a:rPr lang="en-US" sz="2500" dirty="0" smtClean="0"/>
              <a:t>Decoding process - After recording </a:t>
            </a:r>
            <a:r>
              <a:rPr lang="en-US" sz="2500" dirty="0"/>
              <a:t>the satellite signal, the recorded wave file itself is an AM modulated signal. The AM subcarrier on 2400 Hz modulates image data, as amplitude variation along a gray scale. Each word is sampled using 8 bits/pixel along one row, which lasts exactly 0.5 seconds. The sampling rate of the recorded wav file is 11025 Hz. </a:t>
            </a:r>
          </a:p>
        </p:txBody>
      </p:sp>
    </p:spTree>
    <p:extLst>
      <p:ext uri="{BB962C8B-B14F-4D97-AF65-F5344CB8AC3E}">
        <p14:creationId xmlns:p14="http://schemas.microsoft.com/office/powerpoint/2010/main" val="194760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4434"/>
            <a:ext cx="10515600" cy="2603715"/>
          </a:xfrm>
        </p:spPr>
        <p:txBody>
          <a:bodyPr/>
          <a:lstStyle/>
          <a:p>
            <a:r>
              <a:rPr lang="en-US" dirty="0" smtClean="0"/>
              <a:t>At this point, read through the research paper at </a:t>
            </a:r>
            <a:r>
              <a:rPr lang="en-US" dirty="0" smtClean="0">
                <a:hlinkClick r:id="rId2"/>
              </a:rPr>
              <a:t>https</a:t>
            </a:r>
            <a:r>
              <a:rPr lang="en-US" dirty="0">
                <a:hlinkClick r:id="rId2"/>
              </a:rPr>
              <a:t>://</a:t>
            </a:r>
            <a:r>
              <a:rPr lang="en-US" dirty="0" smtClean="0">
                <a:hlinkClick r:id="rId2"/>
              </a:rPr>
              <a:t>www.researchgate.net/publication/247957486_NOAA_Signal_Decoding_And_Image_Processing_Using_GNU-Radio</a:t>
            </a:r>
            <a:r>
              <a:rPr lang="en-US" dirty="0" smtClean="0"/>
              <a:t> to get a complete understanding.</a:t>
            </a:r>
          </a:p>
          <a:p>
            <a:r>
              <a:rPr lang="en-US" dirty="0" smtClean="0"/>
              <a:t>Try to explore GNU Radio and build the system shown below (taken from research paper).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700" y="3208149"/>
            <a:ext cx="7598599" cy="3223648"/>
          </a:xfrm>
          <a:prstGeom prst="rect">
            <a:avLst/>
          </a:prstGeom>
        </p:spPr>
      </p:pic>
    </p:spTree>
    <p:extLst>
      <p:ext uri="{BB962C8B-B14F-4D97-AF65-F5344CB8AC3E}">
        <p14:creationId xmlns:p14="http://schemas.microsoft.com/office/powerpoint/2010/main" val="200427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4915"/>
            <a:ext cx="10515600" cy="5579390"/>
          </a:xfrm>
        </p:spPr>
        <p:txBody>
          <a:bodyPr>
            <a:normAutofit/>
          </a:bodyPr>
          <a:lstStyle/>
          <a:p>
            <a:pPr marL="0" indent="0">
              <a:buNone/>
            </a:pPr>
            <a:r>
              <a:rPr lang="en-US" sz="2200" dirty="0" smtClean="0"/>
              <a:t>The following blocks can be found on GRC </a:t>
            </a:r>
            <a:r>
              <a:rPr lang="en-US" sz="2200" smtClean="0"/>
              <a:t>to construct the decoder.</a:t>
            </a:r>
            <a:endParaRPr lang="en-US" sz="2200" dirty="0" smtClean="0"/>
          </a:p>
          <a:p>
            <a:r>
              <a:rPr lang="en-US" sz="2200" b="1" dirty="0" smtClean="0"/>
              <a:t>WAV file source: </a:t>
            </a:r>
            <a:r>
              <a:rPr lang="en-US" sz="2200" dirty="0"/>
              <a:t>O</a:t>
            </a:r>
            <a:r>
              <a:rPr lang="en-US" sz="2200" dirty="0" smtClean="0"/>
              <a:t>n GRC, find this block and choose ‘</a:t>
            </a:r>
            <a:r>
              <a:rPr lang="fi-FI" sz="2200" dirty="0" smtClean="0"/>
              <a:t>090729 1428 noaa-18.wav’ as </a:t>
            </a:r>
            <a:r>
              <a:rPr lang="fi-FI" sz="2200" dirty="0" err="1" smtClean="0"/>
              <a:t>the</a:t>
            </a:r>
            <a:r>
              <a:rPr lang="fi-FI" sz="2200" dirty="0" smtClean="0"/>
              <a:t> </a:t>
            </a:r>
            <a:r>
              <a:rPr lang="fi-FI" sz="2200" dirty="0" err="1" smtClean="0"/>
              <a:t>file</a:t>
            </a:r>
            <a:r>
              <a:rPr lang="fi-FI" sz="2200" dirty="0" smtClean="0"/>
              <a:t> – </a:t>
            </a:r>
            <a:r>
              <a:rPr lang="fi-FI" sz="2200" dirty="0" err="1" smtClean="0"/>
              <a:t>this</a:t>
            </a:r>
            <a:r>
              <a:rPr lang="fi-FI" sz="2200" dirty="0" smtClean="0"/>
              <a:t> is a </a:t>
            </a:r>
            <a:r>
              <a:rPr lang="fi-FI" sz="2200" dirty="0" err="1" smtClean="0"/>
              <a:t>recorded</a:t>
            </a:r>
            <a:r>
              <a:rPr lang="fi-FI" sz="2200" dirty="0" smtClean="0"/>
              <a:t> </a:t>
            </a:r>
            <a:r>
              <a:rPr lang="fi-FI" sz="2200" dirty="0" err="1" smtClean="0"/>
              <a:t>file</a:t>
            </a:r>
            <a:r>
              <a:rPr lang="fi-FI" sz="2200" dirty="0" smtClean="0"/>
              <a:t> </a:t>
            </a:r>
            <a:r>
              <a:rPr lang="fi-FI" sz="2200" dirty="0" err="1" smtClean="0"/>
              <a:t>that</a:t>
            </a:r>
            <a:r>
              <a:rPr lang="fi-FI" sz="2200" dirty="0" smtClean="0"/>
              <a:t> </a:t>
            </a:r>
            <a:r>
              <a:rPr lang="fi-FI" sz="2200" dirty="0" err="1" smtClean="0"/>
              <a:t>can</a:t>
            </a:r>
            <a:r>
              <a:rPr lang="fi-FI" sz="2200" dirty="0" smtClean="0"/>
              <a:t> </a:t>
            </a:r>
            <a:r>
              <a:rPr lang="fi-FI" sz="2200" dirty="0" err="1" smtClean="0"/>
              <a:t>be</a:t>
            </a:r>
            <a:r>
              <a:rPr lang="fi-FI" sz="2200" dirty="0" smtClean="0"/>
              <a:t> </a:t>
            </a:r>
            <a:r>
              <a:rPr lang="fi-FI" sz="2200" dirty="0" err="1" smtClean="0"/>
              <a:t>found</a:t>
            </a:r>
            <a:r>
              <a:rPr lang="fi-FI" sz="2200" dirty="0" smtClean="0"/>
              <a:t> on </a:t>
            </a:r>
            <a:r>
              <a:rPr lang="fi-FI" sz="2200" dirty="0" err="1" smtClean="0"/>
              <a:t>github</a:t>
            </a:r>
            <a:r>
              <a:rPr lang="fi-FI" sz="2200" dirty="0" smtClean="0"/>
              <a:t>. Under ’</a:t>
            </a:r>
            <a:r>
              <a:rPr lang="fi-FI" sz="2200" dirty="0" err="1" smtClean="0"/>
              <a:t>Repeat</a:t>
            </a:r>
            <a:r>
              <a:rPr lang="fi-FI" sz="2200" dirty="0" smtClean="0"/>
              <a:t>’ option, select No.</a:t>
            </a:r>
            <a:endParaRPr lang="en-US" sz="2200" dirty="0" smtClean="0"/>
          </a:p>
          <a:p>
            <a:r>
              <a:rPr lang="en-US" sz="2200" b="1" dirty="0"/>
              <a:t>LOW PASS </a:t>
            </a:r>
            <a:r>
              <a:rPr lang="en-US" sz="2200" b="1" dirty="0" smtClean="0"/>
              <a:t>Filter:</a:t>
            </a:r>
            <a:r>
              <a:rPr lang="en-US" sz="2200" dirty="0" smtClean="0"/>
              <a:t> The </a:t>
            </a:r>
            <a:r>
              <a:rPr lang="en-US" sz="2200" dirty="0"/>
              <a:t>recorded wave file is first passed through a low pass filter to remove the higher frequency components that could affect the quality of the decided image. The cutoff frequency is chosen </a:t>
            </a:r>
            <a:r>
              <a:rPr lang="en-US" sz="2200" dirty="0" smtClean="0"/>
              <a:t>such that </a:t>
            </a:r>
            <a:r>
              <a:rPr lang="en-US" sz="2200" dirty="0"/>
              <a:t>it would pass the components around 2.4 KHz, the carrier frequency. </a:t>
            </a:r>
            <a:r>
              <a:rPr lang="en-US" sz="2200" dirty="0" smtClean="0"/>
              <a:t>[Decimation = 1, Gain = 1, Sample rate = 11025, Cut-off frequency – 4200, Transition width = 200]</a:t>
            </a:r>
          </a:p>
          <a:p>
            <a:r>
              <a:rPr lang="en-US" sz="2200" b="1" dirty="0"/>
              <a:t>Rational </a:t>
            </a:r>
            <a:r>
              <a:rPr lang="en-US" sz="2200" b="1" dirty="0" err="1"/>
              <a:t>Resampler</a:t>
            </a:r>
            <a:r>
              <a:rPr lang="en-US" sz="2200" b="1" dirty="0"/>
              <a:t> </a:t>
            </a:r>
            <a:r>
              <a:rPr lang="en-US" sz="2200" b="1" dirty="0" smtClean="0"/>
              <a:t>1:</a:t>
            </a:r>
            <a:r>
              <a:rPr lang="en-US" sz="2200" dirty="0" smtClean="0"/>
              <a:t> After </a:t>
            </a:r>
            <a:r>
              <a:rPr lang="en-US" sz="2200" dirty="0"/>
              <a:t>that, </a:t>
            </a:r>
            <a:r>
              <a:rPr lang="en-US" sz="2200" i="1" dirty="0"/>
              <a:t>rational </a:t>
            </a:r>
            <a:r>
              <a:rPr lang="en-US" sz="2200" i="1" dirty="0" err="1"/>
              <a:t>resampler</a:t>
            </a:r>
            <a:r>
              <a:rPr lang="en-US" sz="2200" dirty="0"/>
              <a:t> block is used to resample the filtered signal to 9.6 KHz. The 9.6 KHz signal represents four samples for each word of the AM 2.4 KHz signal. Therefore, we have four samples/period and the samples come with 90-degree phase shift. </a:t>
            </a:r>
            <a:r>
              <a:rPr lang="en-US" sz="2200" dirty="0" smtClean="0"/>
              <a:t>[Interpolation = 9600, Decimation = 11025]</a:t>
            </a:r>
          </a:p>
          <a:p>
            <a:pPr marL="0" indent="0">
              <a:buNone/>
            </a:pPr>
            <a:endParaRPr lang="en-US" sz="2200" dirty="0"/>
          </a:p>
          <a:p>
            <a:pPr marL="0" indent="0">
              <a:buNone/>
            </a:pPr>
            <a:r>
              <a:rPr lang="en-US" sz="2200" dirty="0" smtClean="0"/>
              <a:t>Note: Connect two WX GUI FFT Sink blocks at the input and output of the low pass filter to visualize the operation in real-time.</a:t>
            </a:r>
          </a:p>
          <a:p>
            <a:endParaRPr lang="en-US" sz="2200" dirty="0"/>
          </a:p>
          <a:p>
            <a:endParaRPr lang="en-US" sz="2200" dirty="0"/>
          </a:p>
        </p:txBody>
      </p:sp>
    </p:spTree>
    <p:extLst>
      <p:ext uri="{BB962C8B-B14F-4D97-AF65-F5344CB8AC3E}">
        <p14:creationId xmlns:p14="http://schemas.microsoft.com/office/powerpoint/2010/main" val="2025986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2631</TotalTime>
  <Words>1817</Words>
  <Application>Microsoft Macintosh PowerPoint</Application>
  <PresentationFormat>Widescreen</PresentationFormat>
  <Paragraphs>49</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Calibri</vt:lpstr>
      <vt:lpstr>Calibri Light</vt:lpstr>
      <vt:lpstr>Arial</vt:lpstr>
      <vt:lpstr>Office Theme</vt:lpstr>
      <vt:lpstr>Equation.DSMT4</vt:lpstr>
      <vt:lpstr>Decode NOAA signals using GNURadio</vt:lpstr>
      <vt:lpstr>Introduction</vt:lpstr>
      <vt:lpstr>PowerPoint Presentation</vt:lpstr>
      <vt:lpstr>PowerPoint Presentation</vt:lpstr>
      <vt:lpstr>PowerPoint Presentation</vt:lpstr>
      <vt:lpstr>Demodulation and display of images</vt:lpstr>
      <vt:lpstr>Using GNU Radio to decode </vt:lpstr>
      <vt:lpstr>PowerPoint Presentation</vt:lpstr>
      <vt:lpstr>PowerPoint Presentation</vt:lpstr>
      <vt:lpstr>PowerPoint Presentation</vt:lpstr>
      <vt:lpstr>PowerPoint Presentation</vt:lpstr>
      <vt:lpstr>Designing an FM receiver using GNU radio</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Decode NOAA signals using GNURadio</dc:title>
  <dc:creator>Anish Ashok</dc:creator>
  <cp:lastModifiedBy>Anish Ashok</cp:lastModifiedBy>
  <cp:revision>13</cp:revision>
  <dcterms:created xsi:type="dcterms:W3CDTF">2016-08-24T04:25:34Z</dcterms:created>
  <dcterms:modified xsi:type="dcterms:W3CDTF">2016-08-26T00:16:41Z</dcterms:modified>
</cp:coreProperties>
</file>