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58" r:id="rId6"/>
    <p:sldId id="268" r:id="rId7"/>
    <p:sldId id="302" r:id="rId8"/>
    <p:sldId id="269" r:id="rId9"/>
    <p:sldId id="271" r:id="rId10"/>
    <p:sldId id="260" r:id="rId11"/>
    <p:sldId id="272" r:id="rId12"/>
    <p:sldId id="261" r:id="rId13"/>
    <p:sldId id="262" r:id="rId14"/>
    <p:sldId id="263" r:id="rId15"/>
    <p:sldId id="273" r:id="rId16"/>
    <p:sldId id="274" r:id="rId17"/>
    <p:sldId id="275" r:id="rId18"/>
    <p:sldId id="276" r:id="rId19"/>
    <p:sldId id="277" r:id="rId20"/>
    <p:sldId id="278" r:id="rId21"/>
    <p:sldId id="279" r:id="rId22"/>
    <p:sldId id="280" r:id="rId23"/>
    <p:sldId id="281" r:id="rId24"/>
    <p:sldId id="292" r:id="rId25"/>
    <p:sldId id="298" r:id="rId26"/>
    <p:sldId id="293" r:id="rId27"/>
    <p:sldId id="294" r:id="rId28"/>
    <p:sldId id="295" r:id="rId29"/>
    <p:sldId id="296" r:id="rId30"/>
    <p:sldId id="297" r:id="rId31"/>
    <p:sldId id="299" r:id="rId32"/>
    <p:sldId id="300" r:id="rId33"/>
    <p:sldId id="301" r:id="rId34"/>
    <p:sldId id="282" r:id="rId35"/>
    <p:sldId id="283" r:id="rId36"/>
    <p:sldId id="284" r:id="rId37"/>
    <p:sldId id="285" r:id="rId38"/>
    <p:sldId id="286" r:id="rId39"/>
    <p:sldId id="291" r:id="rId40"/>
    <p:sldId id="287" r:id="rId41"/>
    <p:sldId id="288" r:id="rId42"/>
    <p:sldId id="289" r:id="rId43"/>
    <p:sldId id="290"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80" d="100"/>
          <a:sy n="80" d="100"/>
        </p:scale>
        <p:origin x="58" y="2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7/29/2019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7/29/2019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7/29/2019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7/29/2019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7/29/2019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Online Agro Village </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Customer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Registration </a:t>
            </a:r>
            <a:r>
              <a:rPr lang="en-US" b="1" dirty="0"/>
              <a:t>- </a:t>
            </a:r>
            <a:r>
              <a:rPr lang="en-US" dirty="0"/>
              <a:t>The customer shall be able to register himself in the system </a:t>
            </a:r>
          </a:p>
          <a:p>
            <a:r>
              <a:rPr lang="en-US" b="1" dirty="0"/>
              <a:t>Login </a:t>
            </a:r>
            <a:r>
              <a:rPr lang="en-US" dirty="0"/>
              <a:t>– The user shall be able to enter the system. </a:t>
            </a:r>
          </a:p>
          <a:p>
            <a:r>
              <a:rPr lang="en-US" b="1" dirty="0"/>
              <a:t>Search Product-</a:t>
            </a:r>
            <a:r>
              <a:rPr lang="en-US" dirty="0"/>
              <a:t>The customer shall be able to search for any specific product. </a:t>
            </a:r>
          </a:p>
          <a:p>
            <a:r>
              <a:rPr lang="en-US" b="1" dirty="0"/>
              <a:t>Add to cart – </a:t>
            </a:r>
            <a:r>
              <a:rPr lang="en-US" dirty="0"/>
              <a:t>The customer shall be able to </a:t>
            </a:r>
            <a:r>
              <a:rPr lang="en-US" b="1" dirty="0"/>
              <a:t>s</a:t>
            </a:r>
            <a:r>
              <a:rPr lang="en-US" dirty="0"/>
              <a:t>elect product for shopping . </a:t>
            </a:r>
          </a:p>
          <a:p>
            <a:r>
              <a:rPr lang="en-US" b="1" dirty="0"/>
              <a:t>Check Out – </a:t>
            </a:r>
            <a:r>
              <a:rPr lang="en-US" dirty="0"/>
              <a:t>The system shall confirm </a:t>
            </a:r>
            <a:r>
              <a:rPr lang="en-US" dirty="0" smtClean="0"/>
              <a:t>a </a:t>
            </a:r>
            <a:r>
              <a:rPr lang="en-US" dirty="0"/>
              <a:t>delivery list to deliver to that customer. </a:t>
            </a:r>
          </a:p>
          <a:p>
            <a:r>
              <a:rPr lang="en-US" b="1" dirty="0"/>
              <a:t>View Profile- </a:t>
            </a:r>
            <a:r>
              <a:rPr lang="en-US" dirty="0"/>
              <a:t>The user shall be able to see his or her details . </a:t>
            </a:r>
          </a:p>
        </p:txBody>
      </p:sp>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a:r>
              <a:rPr lang="en-US" b="1" dirty="0" smtClean="0">
                <a:solidFill>
                  <a:schemeClr val="accent1"/>
                </a:solidFill>
              </a:rPr>
              <a:t>Customer</a:t>
            </a:r>
            <a:endParaRPr lang="en-US" dirty="0"/>
          </a:p>
        </p:txBody>
      </p:sp>
      <p:sp>
        <p:nvSpPr>
          <p:cNvPr id="4" name="Text Placeholder 3"/>
          <p:cNvSpPr>
            <a:spLocks noGrp="1"/>
          </p:cNvSpPr>
          <p:nvPr>
            <p:ph type="body" sz="half" idx="2"/>
          </p:nvPr>
        </p:nvSpPr>
        <p:spPr>
          <a:xfrm>
            <a:off x="1218883" y="1600202"/>
            <a:ext cx="9751060" cy="4571999"/>
          </a:xfrm>
        </p:spPr>
        <p:txBody>
          <a:bodyPr>
            <a:normAutofit/>
          </a:bodyPr>
          <a:lstStyle/>
          <a:p>
            <a:pPr marL="457200" indent="-457200">
              <a:buFont typeface="Arial" panose="020B0604020202020204" pitchFamily="34" charset="0"/>
              <a:buChar char="•"/>
            </a:pPr>
            <a:r>
              <a:rPr lang="en-US" sz="2600" b="1" dirty="0">
                <a:solidFill>
                  <a:schemeClr val="tx1"/>
                </a:solidFill>
              </a:rPr>
              <a:t>Set Address – </a:t>
            </a:r>
            <a:r>
              <a:rPr lang="en-US" sz="2600" dirty="0">
                <a:solidFill>
                  <a:schemeClr val="tx1"/>
                </a:solidFill>
              </a:rPr>
              <a:t>The user shall be able to set a home address as well as another addresses listed as work. </a:t>
            </a:r>
          </a:p>
          <a:p>
            <a:pPr marL="457200" indent="-457200">
              <a:buFont typeface="Arial" panose="020B0604020202020204" pitchFamily="34" charset="0"/>
              <a:buChar char="•"/>
            </a:pPr>
            <a:r>
              <a:rPr lang="en-US" sz="2600" b="1" dirty="0">
                <a:solidFill>
                  <a:schemeClr val="tx1"/>
                </a:solidFill>
              </a:rPr>
              <a:t>Change Password - </a:t>
            </a:r>
            <a:r>
              <a:rPr lang="en-US" sz="2600" dirty="0">
                <a:solidFill>
                  <a:schemeClr val="tx1"/>
                </a:solidFill>
              </a:rPr>
              <a:t>The system shall allow the user to change their password. </a:t>
            </a:r>
          </a:p>
          <a:p>
            <a:pPr marL="457200" indent="-457200">
              <a:buFont typeface="Arial" panose="020B0604020202020204" pitchFamily="34" charset="0"/>
              <a:buChar char="•"/>
            </a:pPr>
            <a:r>
              <a:rPr lang="en-US" sz="2600" b="1" dirty="0">
                <a:solidFill>
                  <a:schemeClr val="tx1"/>
                </a:solidFill>
              </a:rPr>
              <a:t>History – </a:t>
            </a:r>
            <a:r>
              <a:rPr lang="en-US" sz="2600" dirty="0">
                <a:solidFill>
                  <a:schemeClr val="tx1"/>
                </a:solidFill>
              </a:rPr>
              <a:t>The system shall have list of user’s all orders. </a:t>
            </a:r>
          </a:p>
          <a:p>
            <a:pPr marL="457200" indent="-457200">
              <a:buFont typeface="Arial" panose="020B0604020202020204" pitchFamily="34" charset="0"/>
              <a:buChar char="•"/>
            </a:pPr>
            <a:r>
              <a:rPr lang="en-US" sz="2600" b="1" dirty="0">
                <a:solidFill>
                  <a:schemeClr val="tx1"/>
                </a:solidFill>
              </a:rPr>
              <a:t>Select Payment Method – </a:t>
            </a:r>
            <a:r>
              <a:rPr lang="en-US" sz="2600" dirty="0">
                <a:solidFill>
                  <a:schemeClr val="tx1"/>
                </a:solidFill>
              </a:rPr>
              <a:t>The system shall allow user to select payment method. </a:t>
            </a:r>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accent1"/>
                </a:solidFill>
              </a:rPr>
              <a:t>Admin</a:t>
            </a:r>
            <a:endParaRPr lang="en-US" dirty="0"/>
          </a:p>
        </p:txBody>
      </p:sp>
      <p:sp>
        <p:nvSpPr>
          <p:cNvPr id="6" name="Content Placeholder 5"/>
          <p:cNvSpPr>
            <a:spLocks noGrp="1"/>
          </p:cNvSpPr>
          <p:nvPr>
            <p:ph idx="1"/>
          </p:nvPr>
        </p:nvSpPr>
        <p:spPr/>
        <p:txBody>
          <a:bodyPr>
            <a:normAutofit lnSpcReduction="10000"/>
          </a:bodyPr>
          <a:lstStyle/>
          <a:p>
            <a:r>
              <a:rPr lang="en-US" b="1" dirty="0" smtClean="0"/>
              <a:t>Review </a:t>
            </a:r>
            <a:r>
              <a:rPr lang="en-US" b="1" dirty="0"/>
              <a:t>– </a:t>
            </a:r>
            <a:r>
              <a:rPr lang="en-US" dirty="0"/>
              <a:t>The system shall allow the user to review product verification report given by FE . It enables him to give clearance from his side and send the report for confirmation of CEO .</a:t>
            </a:r>
          </a:p>
          <a:p>
            <a:r>
              <a:rPr lang="en-US" b="1" dirty="0"/>
              <a:t>Add Product </a:t>
            </a:r>
            <a:r>
              <a:rPr lang="en-US" dirty="0"/>
              <a:t>– The admin shall be able to add new products</a:t>
            </a:r>
            <a:r>
              <a:rPr lang="en-US" b="1" dirty="0"/>
              <a:t>.</a:t>
            </a:r>
          </a:p>
          <a:p>
            <a:r>
              <a:rPr lang="en-US" b="1" dirty="0"/>
              <a:t>Manage Product – </a:t>
            </a:r>
            <a:r>
              <a:rPr lang="en-US" dirty="0"/>
              <a:t>The system shall allow the admin to change product’s price , available quantity .</a:t>
            </a:r>
          </a:p>
          <a:p>
            <a:r>
              <a:rPr lang="en-US" b="1" dirty="0"/>
              <a:t>Delete Product –</a:t>
            </a:r>
            <a:r>
              <a:rPr lang="en-US" dirty="0"/>
              <a:t>The admin shall be able to delete product from the available product list .</a:t>
            </a:r>
          </a:p>
          <a:p>
            <a:endParaRPr lang="en-US" dirty="0"/>
          </a:p>
        </p:txBody>
      </p:sp>
    </p:spTree>
    <p:extLst>
      <p:ext uri="{BB962C8B-B14F-4D97-AF65-F5344CB8AC3E}">
        <p14:creationId xmlns:p14="http://schemas.microsoft.com/office/powerpoint/2010/main" val="3250035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b="1" dirty="0">
                <a:solidFill>
                  <a:schemeClr val="accent1"/>
                </a:solidFill>
              </a:rPr>
              <a:t>Field examiner</a:t>
            </a:r>
            <a:endParaRPr lang="en-US" dirty="0">
              <a:solidFill>
                <a:schemeClr val="accent1"/>
              </a:solidFill>
            </a:endParaRPr>
          </a:p>
        </p:txBody>
      </p:sp>
      <p:sp>
        <p:nvSpPr>
          <p:cNvPr id="3" name="Content Placeholder 2"/>
          <p:cNvSpPr>
            <a:spLocks noGrp="1"/>
          </p:cNvSpPr>
          <p:nvPr>
            <p:ph idx="1"/>
          </p:nvPr>
        </p:nvSpPr>
        <p:spPr/>
        <p:txBody>
          <a:bodyPr/>
          <a:lstStyle/>
          <a:p>
            <a:endParaRPr lang="en-US" b="1" dirty="0" smtClean="0"/>
          </a:p>
          <a:p>
            <a:r>
              <a:rPr lang="en-US" b="1" dirty="0" smtClean="0"/>
              <a:t>Check </a:t>
            </a:r>
            <a:r>
              <a:rPr lang="en-US" b="1" dirty="0"/>
              <a:t>List - </a:t>
            </a:r>
            <a:r>
              <a:rPr lang="en-US" dirty="0"/>
              <a:t>The field examiner shall be able to see the list of products with details which he has to examine and give a review of the product </a:t>
            </a:r>
            <a:r>
              <a:rPr lang="en-US" dirty="0" smtClean="0"/>
              <a:t>.</a:t>
            </a:r>
            <a:endParaRPr lang="en-US" dirty="0"/>
          </a:p>
        </p:txBody>
      </p:sp>
    </p:spTree>
    <p:extLst>
      <p:ext uri="{BB962C8B-B14F-4D97-AF65-F5344CB8AC3E}">
        <p14:creationId xmlns:p14="http://schemas.microsoft.com/office/powerpoint/2010/main" val="892448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b="1" dirty="0">
                <a:solidFill>
                  <a:schemeClr val="accent1"/>
                </a:solidFill>
              </a:rPr>
              <a:t>Delivery Men</a:t>
            </a:r>
            <a:endParaRPr lang="en-US" dirty="0">
              <a:solidFill>
                <a:schemeClr val="accent1"/>
              </a:solidFill>
            </a:endParaRPr>
          </a:p>
        </p:txBody>
      </p:sp>
      <p:sp>
        <p:nvSpPr>
          <p:cNvPr id="3" name="Content Placeholder 2"/>
          <p:cNvSpPr>
            <a:spLocks noGrp="1"/>
          </p:cNvSpPr>
          <p:nvPr>
            <p:ph idx="1"/>
          </p:nvPr>
        </p:nvSpPr>
        <p:spPr/>
        <p:txBody>
          <a:bodyPr/>
          <a:lstStyle/>
          <a:p>
            <a:endParaRPr lang="en-US" b="1" dirty="0" smtClean="0"/>
          </a:p>
          <a:p>
            <a:r>
              <a:rPr lang="en-US" b="1" dirty="0" smtClean="0"/>
              <a:t>Order </a:t>
            </a:r>
            <a:r>
              <a:rPr lang="en-US" b="1" dirty="0"/>
              <a:t>List –</a:t>
            </a:r>
            <a:r>
              <a:rPr lang="en-US" dirty="0"/>
              <a:t>The system shall give the delivery man an order list that has to be delivered</a:t>
            </a:r>
            <a:r>
              <a:rPr lang="en-US" dirty="0" smtClean="0"/>
              <a:t>.</a:t>
            </a:r>
            <a:endParaRPr lang="en-US" dirty="0"/>
          </a:p>
        </p:txBody>
      </p:sp>
    </p:spTree>
    <p:extLst>
      <p:ext uri="{BB962C8B-B14F-4D97-AF65-F5344CB8AC3E}">
        <p14:creationId xmlns:p14="http://schemas.microsoft.com/office/powerpoint/2010/main" val="344310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b="1" dirty="0">
                <a:solidFill>
                  <a:schemeClr val="accent1"/>
                </a:solidFill>
              </a:rPr>
              <a:t>Store In Charge</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b="1" dirty="0" smtClean="0"/>
              <a:t>Store </a:t>
            </a:r>
            <a:r>
              <a:rPr lang="en-US" b="1" dirty="0"/>
              <a:t>Confirmation - </a:t>
            </a:r>
            <a:r>
              <a:rPr lang="en-US" dirty="0"/>
              <a:t>The store in charge shall confirm product’s inventory list.</a:t>
            </a:r>
          </a:p>
          <a:p>
            <a:r>
              <a:rPr lang="en-US" b="1" dirty="0"/>
              <a:t>Edit Inventory – </a:t>
            </a:r>
            <a:r>
              <a:rPr lang="en-US" dirty="0"/>
              <a:t>The system shall allow user to confirm QIC’s request to make a change in Database for specific product due to quality . It includes a notification to the Admin about the changes .</a:t>
            </a:r>
          </a:p>
          <a:p>
            <a:pPr marL="0" indent="0">
              <a:buNone/>
            </a:pPr>
            <a:endParaRPr lang="en-US" dirty="0"/>
          </a:p>
        </p:txBody>
      </p:sp>
    </p:spTree>
    <p:extLst>
      <p:ext uri="{BB962C8B-B14F-4D97-AF65-F5344CB8AC3E}">
        <p14:creationId xmlns:p14="http://schemas.microsoft.com/office/powerpoint/2010/main" val="535584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b="1" dirty="0">
                <a:solidFill>
                  <a:schemeClr val="accent1"/>
                </a:solidFill>
              </a:rPr>
              <a:t>Quality In Charge</a:t>
            </a:r>
            <a:endParaRPr lang="en-US" dirty="0">
              <a:solidFill>
                <a:schemeClr val="accent1"/>
              </a:solidFill>
            </a:endParaRPr>
          </a:p>
        </p:txBody>
      </p:sp>
      <p:sp>
        <p:nvSpPr>
          <p:cNvPr id="3" name="Content Placeholder 2"/>
          <p:cNvSpPr>
            <a:spLocks noGrp="1"/>
          </p:cNvSpPr>
          <p:nvPr>
            <p:ph idx="1"/>
          </p:nvPr>
        </p:nvSpPr>
        <p:spPr/>
        <p:txBody>
          <a:bodyPr/>
          <a:lstStyle/>
          <a:p>
            <a:endParaRPr lang="en-US" b="1" dirty="0" smtClean="0"/>
          </a:p>
          <a:p>
            <a:r>
              <a:rPr lang="en-US" b="1" dirty="0" smtClean="0"/>
              <a:t>Product </a:t>
            </a:r>
            <a:r>
              <a:rPr lang="en-US" b="1" dirty="0"/>
              <a:t>Review –</a:t>
            </a:r>
            <a:r>
              <a:rPr lang="en-US" dirty="0"/>
              <a:t>The user shall be able to make “change request” of a specific product due to quality.</a:t>
            </a:r>
          </a:p>
          <a:p>
            <a:pPr marL="0" indent="0">
              <a:buNone/>
            </a:pPr>
            <a:endParaRPr lang="en-US" dirty="0"/>
          </a:p>
        </p:txBody>
      </p:sp>
    </p:spTree>
    <p:extLst>
      <p:ext uri="{BB962C8B-B14F-4D97-AF65-F5344CB8AC3E}">
        <p14:creationId xmlns:p14="http://schemas.microsoft.com/office/powerpoint/2010/main" val="2644858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HR</a:t>
            </a:r>
            <a:endParaRPr lang="en-US" dirty="0"/>
          </a:p>
        </p:txBody>
      </p:sp>
      <p:sp>
        <p:nvSpPr>
          <p:cNvPr id="3" name="Content Placeholder 2"/>
          <p:cNvSpPr>
            <a:spLocks noGrp="1"/>
          </p:cNvSpPr>
          <p:nvPr>
            <p:ph idx="1"/>
          </p:nvPr>
        </p:nvSpPr>
        <p:spPr/>
        <p:txBody>
          <a:bodyPr>
            <a:normAutofit/>
          </a:bodyPr>
          <a:lstStyle/>
          <a:p>
            <a:pPr marL="76200" indent="0">
              <a:buNone/>
            </a:pPr>
            <a:endParaRPr lang="en-US" sz="3200" dirty="0">
              <a:solidFill>
                <a:schemeClr val="accent1"/>
              </a:solidFill>
            </a:endParaRPr>
          </a:p>
          <a:p>
            <a:r>
              <a:rPr lang="en-US" b="1" dirty="0" smtClean="0"/>
              <a:t>Add </a:t>
            </a:r>
            <a:r>
              <a:rPr lang="en-US" b="1" dirty="0"/>
              <a:t>Staff – </a:t>
            </a:r>
            <a:r>
              <a:rPr lang="en-US" dirty="0"/>
              <a:t>The HR shall be able to add staff that will be confirmed by CEO</a:t>
            </a:r>
            <a:r>
              <a:rPr lang="en-US" b="1" dirty="0"/>
              <a:t>.</a:t>
            </a:r>
          </a:p>
          <a:p>
            <a:r>
              <a:rPr lang="en-US" b="1" dirty="0"/>
              <a:t>Delete Staff - </a:t>
            </a:r>
            <a:r>
              <a:rPr lang="en-US" dirty="0"/>
              <a:t>The HR shall be able to delete staff that will be confirmed by CEO.</a:t>
            </a:r>
          </a:p>
          <a:p>
            <a:r>
              <a:rPr lang="en-US" b="1" dirty="0"/>
              <a:t>Change Staff Details –</a:t>
            </a:r>
            <a:r>
              <a:rPr lang="en-US" dirty="0"/>
              <a:t>The user shall be able to change or modify other staff details</a:t>
            </a:r>
            <a:r>
              <a:rPr lang="en-US" dirty="0" smtClean="0"/>
              <a:t>.</a:t>
            </a:r>
            <a:endParaRPr lang="en-US" dirty="0"/>
          </a:p>
        </p:txBody>
      </p:sp>
    </p:spTree>
    <p:extLst>
      <p:ext uri="{BB962C8B-B14F-4D97-AF65-F5344CB8AC3E}">
        <p14:creationId xmlns:p14="http://schemas.microsoft.com/office/powerpoint/2010/main" val="2386294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Accountant</a:t>
            </a:r>
            <a:endParaRPr lang="en-US" dirty="0"/>
          </a:p>
        </p:txBody>
      </p:sp>
      <p:sp>
        <p:nvSpPr>
          <p:cNvPr id="3" name="Content Placeholder 2"/>
          <p:cNvSpPr>
            <a:spLocks noGrp="1"/>
          </p:cNvSpPr>
          <p:nvPr>
            <p:ph idx="1"/>
          </p:nvPr>
        </p:nvSpPr>
        <p:spPr/>
        <p:txBody>
          <a:bodyPr>
            <a:normAutofit/>
          </a:bodyPr>
          <a:lstStyle/>
          <a:p>
            <a:endParaRPr lang="en-US" b="1" dirty="0" smtClean="0"/>
          </a:p>
          <a:p>
            <a:r>
              <a:rPr lang="en-US" b="1" dirty="0" smtClean="0"/>
              <a:t>Pay </a:t>
            </a:r>
            <a:r>
              <a:rPr lang="en-US" b="1" dirty="0"/>
              <a:t>Seller – </a:t>
            </a:r>
            <a:r>
              <a:rPr lang="en-US" dirty="0"/>
              <a:t>The accountant shall clear payment after getting clearance from CEO for any buying request.</a:t>
            </a:r>
          </a:p>
          <a:p>
            <a:r>
              <a:rPr lang="en-US" b="1" dirty="0"/>
              <a:t>Staff Payment – </a:t>
            </a:r>
            <a:r>
              <a:rPr lang="en-US" dirty="0"/>
              <a:t>The user shall clear payment of the staff’s salary.</a:t>
            </a:r>
          </a:p>
          <a:p>
            <a:pPr marL="0" indent="0">
              <a:buNone/>
            </a:pPr>
            <a:endParaRPr lang="en-US" dirty="0"/>
          </a:p>
        </p:txBody>
      </p:sp>
    </p:spTree>
    <p:extLst>
      <p:ext uri="{BB962C8B-B14F-4D97-AF65-F5344CB8AC3E}">
        <p14:creationId xmlns:p14="http://schemas.microsoft.com/office/powerpoint/2010/main" val="2177572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CEO</a:t>
            </a:r>
            <a:endParaRPr lang="en-US" dirty="0"/>
          </a:p>
        </p:txBody>
      </p:sp>
      <p:sp>
        <p:nvSpPr>
          <p:cNvPr id="3" name="Content Placeholder 2"/>
          <p:cNvSpPr>
            <a:spLocks noGrp="1"/>
          </p:cNvSpPr>
          <p:nvPr>
            <p:ph idx="1"/>
          </p:nvPr>
        </p:nvSpPr>
        <p:spPr/>
        <p:txBody>
          <a:bodyPr>
            <a:normAutofit fontScale="77500" lnSpcReduction="20000"/>
          </a:bodyPr>
          <a:lstStyle/>
          <a:p>
            <a:pPr marL="76200" indent="0">
              <a:buNone/>
            </a:pPr>
            <a:endParaRPr lang="en-US" sz="3200" dirty="0">
              <a:solidFill>
                <a:schemeClr val="accent1"/>
              </a:solidFill>
            </a:endParaRPr>
          </a:p>
          <a:p>
            <a:r>
              <a:rPr lang="en-US" b="1" dirty="0" smtClean="0"/>
              <a:t>Add </a:t>
            </a:r>
            <a:r>
              <a:rPr lang="en-US" b="1" dirty="0"/>
              <a:t>Staff – </a:t>
            </a:r>
            <a:r>
              <a:rPr lang="en-US" dirty="0"/>
              <a:t>The CEO shall </a:t>
            </a:r>
            <a:r>
              <a:rPr lang="en-US" dirty="0" smtClean="0"/>
              <a:t>confirm adding </a:t>
            </a:r>
            <a:r>
              <a:rPr lang="en-US" dirty="0"/>
              <a:t>staff .</a:t>
            </a:r>
          </a:p>
          <a:p>
            <a:r>
              <a:rPr lang="en-US" b="1" dirty="0"/>
              <a:t>Delete Staff - </a:t>
            </a:r>
            <a:r>
              <a:rPr lang="en-US" dirty="0"/>
              <a:t>The CEO shall </a:t>
            </a:r>
            <a:r>
              <a:rPr lang="en-US" dirty="0" smtClean="0"/>
              <a:t>confirm removing </a:t>
            </a:r>
            <a:r>
              <a:rPr lang="en-US" dirty="0"/>
              <a:t>staff .</a:t>
            </a:r>
          </a:p>
          <a:p>
            <a:r>
              <a:rPr lang="en-US" b="1" dirty="0"/>
              <a:t>Change Staff Details - </a:t>
            </a:r>
            <a:r>
              <a:rPr lang="en-US" dirty="0"/>
              <a:t>The user shall be able to change or modify other staff details.</a:t>
            </a:r>
          </a:p>
          <a:p>
            <a:r>
              <a:rPr lang="en-US" b="1" dirty="0"/>
              <a:t>Order Confirmation – </a:t>
            </a:r>
            <a:r>
              <a:rPr lang="en-US" dirty="0"/>
              <a:t>The user shall confirm the order to buy product from farmer and give payment clearance order to the Accountant</a:t>
            </a:r>
          </a:p>
          <a:p>
            <a:r>
              <a:rPr lang="en-US" b="1" dirty="0"/>
              <a:t>Financials – </a:t>
            </a:r>
            <a:r>
              <a:rPr lang="en-US" dirty="0"/>
              <a:t>The user shall see Shop account details and option of withdraw from the benefited portion.</a:t>
            </a:r>
          </a:p>
          <a:p>
            <a:r>
              <a:rPr lang="en-US" b="1" dirty="0"/>
              <a:t>Staff Payment – </a:t>
            </a:r>
            <a:r>
              <a:rPr lang="en-US" dirty="0"/>
              <a:t>The user shall confirm to clear payment request of the staff’s salary </a:t>
            </a:r>
            <a:r>
              <a:rPr lang="en-US" dirty="0" smtClean="0"/>
              <a:t>.</a:t>
            </a:r>
            <a:endParaRPr lang="en-US" dirty="0"/>
          </a:p>
        </p:txBody>
      </p:sp>
    </p:spTree>
    <p:extLst>
      <p:ext uri="{BB962C8B-B14F-4D97-AF65-F5344CB8AC3E}">
        <p14:creationId xmlns:p14="http://schemas.microsoft.com/office/powerpoint/2010/main" val="1433800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solidFill>
                  <a:schemeClr val="accent1">
                    <a:lumMod val="75000"/>
                  </a:schemeClr>
                </a:solidFill>
              </a:rPr>
              <a:t>Presented By</a:t>
            </a:r>
            <a:endParaRPr lang="en-US" sz="4000" dirty="0">
              <a:solidFill>
                <a:schemeClr val="accent1">
                  <a:lumMod val="75000"/>
                </a:schemeClr>
              </a:solidFill>
            </a:endParaRPr>
          </a:p>
        </p:txBody>
      </p:sp>
      <p:sp>
        <p:nvSpPr>
          <p:cNvPr id="6" name="Content Placeholder 5"/>
          <p:cNvSpPr>
            <a:spLocks noGrp="1"/>
          </p:cNvSpPr>
          <p:nvPr>
            <p:ph idx="1"/>
          </p:nvPr>
        </p:nvSpPr>
        <p:spPr/>
        <p:txBody>
          <a:bodyPr/>
          <a:lstStyle/>
          <a:p>
            <a:endParaRPr lang="en-US" dirty="0" smtClean="0"/>
          </a:p>
          <a:p>
            <a:r>
              <a:rPr lang="en-US" dirty="0" err="1" smtClean="0"/>
              <a:t>Idrak,Muntakim</a:t>
            </a:r>
            <a:r>
              <a:rPr lang="en-US" dirty="0" smtClean="0"/>
              <a:t> Islam 	17-35784-3</a:t>
            </a:r>
          </a:p>
          <a:p>
            <a:r>
              <a:rPr lang="en-US" dirty="0" err="1" smtClean="0"/>
              <a:t>Tanmoy</a:t>
            </a:r>
            <a:r>
              <a:rPr lang="en-US" dirty="0" smtClean="0"/>
              <a:t>, </a:t>
            </a:r>
            <a:r>
              <a:rPr lang="en-US" dirty="0" err="1" smtClean="0"/>
              <a:t>Tanvir</a:t>
            </a:r>
            <a:r>
              <a:rPr lang="en-US" dirty="0" smtClean="0"/>
              <a:t> Mahmud 	16-31767-1</a:t>
            </a:r>
          </a:p>
          <a:p>
            <a:r>
              <a:rPr lang="en-US" dirty="0" err="1"/>
              <a:t>Tasnim</a:t>
            </a:r>
            <a:r>
              <a:rPr lang="en-US" dirty="0"/>
              <a:t>, </a:t>
            </a:r>
            <a:r>
              <a:rPr lang="en-US" dirty="0" err="1"/>
              <a:t>Anisha</a:t>
            </a:r>
            <a:r>
              <a:rPr lang="en-US" dirty="0"/>
              <a:t> </a:t>
            </a:r>
            <a:r>
              <a:rPr lang="en-US" dirty="0"/>
              <a:t>	</a:t>
            </a:r>
            <a:r>
              <a:rPr lang="en-US" dirty="0" smtClean="0"/>
              <a:t>	17-33675-1</a:t>
            </a:r>
            <a:endParaRPr lang="en-US" dirty="0" smtClean="0"/>
          </a:p>
          <a:p>
            <a:r>
              <a:rPr lang="en-US" dirty="0" smtClean="0"/>
              <a:t>Aziz, MD. </a:t>
            </a:r>
            <a:r>
              <a:rPr lang="en-US" dirty="0" err="1" smtClean="0"/>
              <a:t>Siydol</a:t>
            </a:r>
            <a:r>
              <a:rPr lang="en-US" dirty="0" smtClean="0"/>
              <a:t>		16-</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indent="0"/>
            <a:r>
              <a:rPr lang="en-US" b="1" dirty="0">
                <a:solidFill>
                  <a:schemeClr val="accent1"/>
                </a:solidFill>
              </a:rPr>
              <a:t>System Assistant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b="1" dirty="0" smtClean="0"/>
          </a:p>
          <a:p>
            <a:r>
              <a:rPr lang="en-US" b="1" dirty="0" smtClean="0"/>
              <a:t>View </a:t>
            </a:r>
            <a:r>
              <a:rPr lang="en-US" b="1" dirty="0"/>
              <a:t>Customer –</a:t>
            </a:r>
            <a:r>
              <a:rPr lang="en-US" dirty="0"/>
              <a:t> The system assistant shall see customer details.</a:t>
            </a:r>
          </a:p>
          <a:p>
            <a:r>
              <a:rPr lang="en-US" b="1" dirty="0"/>
              <a:t>View Order – </a:t>
            </a:r>
            <a:r>
              <a:rPr lang="en-US" dirty="0"/>
              <a:t>The user shall see order details </a:t>
            </a:r>
            <a:r>
              <a:rPr lang="en-US" dirty="0" smtClean="0"/>
              <a:t>.</a:t>
            </a:r>
            <a:endParaRPr lang="en-US" dirty="0"/>
          </a:p>
        </p:txBody>
      </p:sp>
    </p:spTree>
    <p:extLst>
      <p:ext uri="{BB962C8B-B14F-4D97-AF65-F5344CB8AC3E}">
        <p14:creationId xmlns:p14="http://schemas.microsoft.com/office/powerpoint/2010/main" val="4085069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Prototypes</a:t>
            </a:r>
            <a:endParaRPr lang="en-US" dirty="0">
              <a:solidFill>
                <a:schemeClr val="accent1">
                  <a:lumMod val="75000"/>
                </a:schemeClr>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1778038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Log In</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577" y="1600200"/>
            <a:ext cx="7893672" cy="5257800"/>
          </a:xfrm>
        </p:spPr>
      </p:pic>
    </p:spTree>
    <p:extLst>
      <p:ext uri="{BB962C8B-B14F-4D97-AF65-F5344CB8AC3E}">
        <p14:creationId xmlns:p14="http://schemas.microsoft.com/office/powerpoint/2010/main" val="1610059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Customer Home</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090" y="1600200"/>
            <a:ext cx="7900646" cy="5257800"/>
          </a:xfrm>
        </p:spPr>
      </p:pic>
    </p:spTree>
    <p:extLst>
      <p:ext uri="{BB962C8B-B14F-4D97-AF65-F5344CB8AC3E}">
        <p14:creationId xmlns:p14="http://schemas.microsoft.com/office/powerpoint/2010/main" val="3392225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Farmer Home</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467" y="1676399"/>
            <a:ext cx="7865889" cy="5257800"/>
          </a:xfrm>
        </p:spPr>
      </p:pic>
    </p:spTree>
    <p:extLst>
      <p:ext uri="{BB962C8B-B14F-4D97-AF65-F5344CB8AC3E}">
        <p14:creationId xmlns:p14="http://schemas.microsoft.com/office/powerpoint/2010/main" val="291818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Cart</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249" y="1600200"/>
            <a:ext cx="7932327" cy="5257800"/>
          </a:xfrm>
        </p:spPr>
      </p:pic>
    </p:spTree>
    <p:extLst>
      <p:ext uri="{BB962C8B-B14F-4D97-AF65-F5344CB8AC3E}">
        <p14:creationId xmlns:p14="http://schemas.microsoft.com/office/powerpoint/2010/main" val="748083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Check Out</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289" y="1600200"/>
            <a:ext cx="7890248" cy="5197043"/>
          </a:xfrm>
        </p:spPr>
      </p:pic>
    </p:spTree>
    <p:extLst>
      <p:ext uri="{BB962C8B-B14F-4D97-AF65-F5344CB8AC3E}">
        <p14:creationId xmlns:p14="http://schemas.microsoft.com/office/powerpoint/2010/main" val="1221088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Sign Up</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77" y="1638300"/>
            <a:ext cx="7779271" cy="5181600"/>
          </a:xfrm>
        </p:spPr>
      </p:pic>
    </p:spTree>
    <p:extLst>
      <p:ext uri="{BB962C8B-B14F-4D97-AF65-F5344CB8AC3E}">
        <p14:creationId xmlns:p14="http://schemas.microsoft.com/office/powerpoint/2010/main" val="150373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My Orders</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149" y="1524000"/>
            <a:ext cx="7916528" cy="5181600"/>
          </a:xfrm>
        </p:spPr>
      </p:pic>
    </p:spTree>
    <p:extLst>
      <p:ext uri="{BB962C8B-B14F-4D97-AF65-F5344CB8AC3E}">
        <p14:creationId xmlns:p14="http://schemas.microsoft.com/office/powerpoint/2010/main" val="3536061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My Requests </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976" y="1600200"/>
            <a:ext cx="7928874" cy="5257800"/>
          </a:xfrm>
        </p:spPr>
      </p:pic>
    </p:spTree>
    <p:extLst>
      <p:ext uri="{BB962C8B-B14F-4D97-AF65-F5344CB8AC3E}">
        <p14:creationId xmlns:p14="http://schemas.microsoft.com/office/powerpoint/2010/main" val="1939773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1">
                    <a:lumMod val="75000"/>
                  </a:schemeClr>
                </a:solidFill>
              </a:rPr>
              <a:t>Context</a:t>
            </a:r>
            <a:endParaRPr lang="en-US" dirty="0">
              <a:solidFill>
                <a:schemeClr val="accent1">
                  <a:lumMod val="75000"/>
                </a:schemeClr>
              </a:solidFill>
            </a:endParaRPr>
          </a:p>
        </p:txBody>
      </p:sp>
      <p:sp>
        <p:nvSpPr>
          <p:cNvPr id="2" name="Content Placeholder 1"/>
          <p:cNvSpPr>
            <a:spLocks noGrp="1"/>
          </p:cNvSpPr>
          <p:nvPr>
            <p:ph idx="1"/>
          </p:nvPr>
        </p:nvSpPr>
        <p:spPr/>
        <p:txBody>
          <a:bodyPr/>
          <a:lstStyle/>
          <a:p>
            <a:pPr>
              <a:spcBef>
                <a:spcPts val="600"/>
              </a:spcBef>
              <a:buFont typeface="Wingdings" panose="05000000000000000000" pitchFamily="2" charset="2"/>
              <a:buChar char="ü"/>
            </a:pPr>
            <a:r>
              <a:rPr lang="en-GB" dirty="0">
                <a:latin typeface="Roboto"/>
                <a:ea typeface="Roboto"/>
                <a:cs typeface="Roboto"/>
                <a:sym typeface="Roboto"/>
              </a:rPr>
              <a:t>Introduction</a:t>
            </a:r>
          </a:p>
          <a:p>
            <a:pPr>
              <a:spcBef>
                <a:spcPts val="600"/>
              </a:spcBef>
              <a:buFont typeface="Wingdings" panose="05000000000000000000" pitchFamily="2" charset="2"/>
              <a:buChar char="ü"/>
            </a:pPr>
            <a:r>
              <a:rPr lang="en-GB" dirty="0">
                <a:latin typeface="Roboto"/>
                <a:ea typeface="Roboto"/>
                <a:cs typeface="Roboto"/>
                <a:sym typeface="Roboto"/>
              </a:rPr>
              <a:t>Present system </a:t>
            </a:r>
            <a:r>
              <a:rPr lang="en-GB" dirty="0" err="1">
                <a:latin typeface="Roboto"/>
                <a:ea typeface="Roboto"/>
                <a:cs typeface="Roboto"/>
                <a:sym typeface="Roboto"/>
              </a:rPr>
              <a:t>vs</a:t>
            </a:r>
            <a:r>
              <a:rPr lang="en-GB" dirty="0">
                <a:latin typeface="Roboto"/>
                <a:ea typeface="Roboto"/>
                <a:cs typeface="Roboto"/>
                <a:sym typeface="Roboto"/>
              </a:rPr>
              <a:t> </a:t>
            </a:r>
            <a:r>
              <a:rPr lang="en-GB" dirty="0" smtClean="0">
                <a:latin typeface="Roboto"/>
                <a:ea typeface="Roboto"/>
                <a:cs typeface="Roboto"/>
                <a:sym typeface="Roboto"/>
              </a:rPr>
              <a:t>Our </a:t>
            </a:r>
            <a:r>
              <a:rPr lang="en-GB" dirty="0">
                <a:latin typeface="Roboto"/>
                <a:ea typeface="Roboto"/>
                <a:cs typeface="Roboto"/>
                <a:sym typeface="Roboto"/>
              </a:rPr>
              <a:t>system</a:t>
            </a:r>
          </a:p>
          <a:p>
            <a:pPr>
              <a:spcBef>
                <a:spcPts val="600"/>
              </a:spcBef>
              <a:buFont typeface="Wingdings" panose="05000000000000000000" pitchFamily="2" charset="2"/>
              <a:buChar char="ü"/>
            </a:pPr>
            <a:r>
              <a:rPr lang="en-GB" dirty="0">
                <a:latin typeface="Roboto"/>
                <a:ea typeface="Roboto"/>
                <a:cs typeface="Roboto"/>
                <a:sym typeface="Roboto"/>
              </a:rPr>
              <a:t>Function Requirements</a:t>
            </a:r>
          </a:p>
          <a:p>
            <a:pPr>
              <a:spcBef>
                <a:spcPts val="600"/>
              </a:spcBef>
              <a:buFont typeface="Wingdings" panose="05000000000000000000" pitchFamily="2" charset="2"/>
              <a:buChar char="ü"/>
            </a:pPr>
            <a:r>
              <a:rPr lang="en-GB" dirty="0">
                <a:latin typeface="Roboto"/>
                <a:ea typeface="Roboto"/>
                <a:cs typeface="Roboto"/>
                <a:sym typeface="Roboto"/>
              </a:rPr>
              <a:t>Prototype</a:t>
            </a:r>
          </a:p>
          <a:p>
            <a:pPr>
              <a:spcBef>
                <a:spcPts val="600"/>
              </a:spcBef>
              <a:buFont typeface="Wingdings" panose="05000000000000000000" pitchFamily="2" charset="2"/>
              <a:buChar char="ü"/>
            </a:pPr>
            <a:r>
              <a:rPr lang="en-GB" dirty="0">
                <a:latin typeface="Roboto"/>
                <a:ea typeface="Roboto"/>
                <a:cs typeface="Roboto"/>
                <a:sym typeface="Roboto"/>
              </a:rPr>
              <a:t>Use case diagram</a:t>
            </a:r>
          </a:p>
          <a:p>
            <a:pPr>
              <a:spcBef>
                <a:spcPts val="600"/>
              </a:spcBef>
              <a:buFont typeface="Wingdings" panose="05000000000000000000" pitchFamily="2" charset="2"/>
              <a:buChar char="ü"/>
            </a:pPr>
            <a:r>
              <a:rPr lang="en-GB" dirty="0" smtClean="0">
                <a:latin typeface="Roboto"/>
                <a:ea typeface="Roboto"/>
                <a:cs typeface="Roboto"/>
                <a:sym typeface="Roboto"/>
              </a:rPr>
              <a:t>As-Is Process Flow diagram</a:t>
            </a:r>
          </a:p>
          <a:p>
            <a:pPr>
              <a:spcBef>
                <a:spcPts val="600"/>
              </a:spcBef>
              <a:buFont typeface="Wingdings" panose="05000000000000000000" pitchFamily="2" charset="2"/>
              <a:buChar char="ü"/>
            </a:pPr>
            <a:r>
              <a:rPr lang="en-GB" dirty="0" smtClean="0">
                <a:latin typeface="Roboto"/>
                <a:ea typeface="Roboto"/>
                <a:cs typeface="Roboto"/>
                <a:sym typeface="Roboto"/>
              </a:rPr>
              <a:t>To-Be Process Flow Diagram</a:t>
            </a:r>
            <a:endParaRPr lang="en-GB" dirty="0">
              <a:latin typeface="Roboto"/>
              <a:ea typeface="Roboto"/>
              <a:cs typeface="Roboto"/>
              <a:sym typeface="Roboto"/>
            </a:endParaRPr>
          </a:p>
          <a:p>
            <a:pPr>
              <a:spcBef>
                <a:spcPts val="600"/>
              </a:spcBef>
              <a:buFont typeface="Wingdings" panose="05000000000000000000" pitchFamily="2" charset="2"/>
              <a:buChar char="ü"/>
            </a:pPr>
            <a:r>
              <a:rPr lang="en-GB" dirty="0">
                <a:latin typeface="Roboto"/>
                <a:ea typeface="Roboto"/>
                <a:cs typeface="Roboto"/>
                <a:sym typeface="Roboto"/>
              </a:rPr>
              <a:t>Conclusion</a:t>
            </a:r>
          </a:p>
          <a:p>
            <a:endParaRPr lang="en-US"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Request For Sell</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088" y="1562100"/>
            <a:ext cx="7928650" cy="5257800"/>
          </a:xfrm>
        </p:spPr>
      </p:pic>
    </p:spTree>
    <p:extLst>
      <p:ext uri="{BB962C8B-B14F-4D97-AF65-F5344CB8AC3E}">
        <p14:creationId xmlns:p14="http://schemas.microsoft.com/office/powerpoint/2010/main" val="3449197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lumMod val="75000"/>
                  </a:schemeClr>
                </a:solidFill>
              </a:rPr>
              <a:t/>
            </a:r>
            <a:br>
              <a:rPr lang="en-US" dirty="0">
                <a:solidFill>
                  <a:schemeClr val="accent1">
                    <a:lumMod val="75000"/>
                  </a:schemeClr>
                </a:solidFill>
              </a:rPr>
            </a:br>
            <a:r>
              <a:rPr lang="en-US" b="1" dirty="0">
                <a:solidFill>
                  <a:schemeClr val="accent1">
                    <a:lumMod val="75000"/>
                  </a:schemeClr>
                </a:solidFill>
              </a:rPr>
              <a:t>Logical Data Model </a:t>
            </a:r>
            <a:endParaRPr lang="en-US" dirty="0">
              <a:solidFill>
                <a:schemeClr val="accent1">
                  <a:lumMod val="75000"/>
                </a:schemeClr>
              </a:solidFill>
            </a:endParaRPr>
          </a:p>
        </p:txBody>
      </p:sp>
      <p:sp>
        <p:nvSpPr>
          <p:cNvPr id="5" name="Text Placeholder 4"/>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73358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lumMod val="75000"/>
                  </a:schemeClr>
                </a:solidFill>
              </a:rPr>
              <a:t>Use Case Diagram</a:t>
            </a:r>
            <a:endParaRPr lang="en-US" dirty="0">
              <a:solidFill>
                <a:schemeClr val="accent1">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012" y="1371600"/>
            <a:ext cx="6248400" cy="5486400"/>
          </a:xfrm>
        </p:spPr>
      </p:pic>
    </p:spTree>
    <p:extLst>
      <p:ext uri="{BB962C8B-B14F-4D97-AF65-F5344CB8AC3E}">
        <p14:creationId xmlns:p14="http://schemas.microsoft.com/office/powerpoint/2010/main" val="644071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12" y="1676400"/>
            <a:ext cx="6553200" cy="4800600"/>
          </a:xfrm>
        </p:spPr>
      </p:pic>
    </p:spTree>
    <p:extLst>
      <p:ext uri="{BB962C8B-B14F-4D97-AF65-F5344CB8AC3E}">
        <p14:creationId xmlns:p14="http://schemas.microsoft.com/office/powerpoint/2010/main" val="1411488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ea typeface="Roboto"/>
                <a:cs typeface="Roboto"/>
                <a:sym typeface="Roboto"/>
              </a:rPr>
              <a:t>AS-IS Process </a:t>
            </a:r>
            <a:r>
              <a:rPr lang="en-US" dirty="0" smtClean="0">
                <a:solidFill>
                  <a:schemeClr val="accent1">
                    <a:lumMod val="75000"/>
                  </a:schemeClr>
                </a:solidFill>
                <a:ea typeface="Roboto"/>
                <a:cs typeface="Roboto"/>
                <a:sym typeface="Roboto"/>
              </a:rPr>
              <a:t>Flow Diagram</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84" y="1996276"/>
            <a:ext cx="9751060" cy="4861724"/>
          </a:xfrm>
        </p:spPr>
      </p:pic>
    </p:spTree>
    <p:extLst>
      <p:ext uri="{BB962C8B-B14F-4D97-AF65-F5344CB8AC3E}">
        <p14:creationId xmlns:p14="http://schemas.microsoft.com/office/powerpoint/2010/main" val="180707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To-BE Process Flow Diagram	</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83" y="1828800"/>
            <a:ext cx="9751060" cy="5029200"/>
          </a:xfrm>
        </p:spPr>
      </p:pic>
    </p:spTree>
    <p:extLst>
      <p:ext uri="{BB962C8B-B14F-4D97-AF65-F5344CB8AC3E}">
        <p14:creationId xmlns:p14="http://schemas.microsoft.com/office/powerpoint/2010/main" val="1910267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Improvements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endParaRPr lang="en-US" dirty="0" smtClean="0"/>
          </a:p>
          <a:p>
            <a:r>
              <a:rPr lang="en-US" dirty="0" smtClean="0"/>
              <a:t>We’ve missed out automated feedback and help center feature for the customers that is currently</a:t>
            </a:r>
            <a:br>
              <a:rPr lang="en-US" dirty="0" smtClean="0"/>
            </a:br>
            <a:r>
              <a:rPr lang="en-US" dirty="0" smtClean="0"/>
              <a:t>being assisted by the SA </a:t>
            </a:r>
          </a:p>
          <a:p>
            <a:r>
              <a:rPr lang="en-US" dirty="0" smtClean="0"/>
              <a:t>We’ve missed out Discount offer which will be added in version 1.0.2</a:t>
            </a:r>
            <a:endParaRPr lang="en-US" dirty="0"/>
          </a:p>
        </p:txBody>
      </p:sp>
    </p:spTree>
    <p:extLst>
      <p:ext uri="{BB962C8B-B14F-4D97-AF65-F5344CB8AC3E}">
        <p14:creationId xmlns:p14="http://schemas.microsoft.com/office/powerpoint/2010/main" val="3723491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lumMod val="75000"/>
                  </a:schemeClr>
                </a:solidFill>
              </a:rPr>
              <a:t>Conclusion</a:t>
            </a:r>
          </a:p>
        </p:txBody>
      </p:sp>
      <p:sp>
        <p:nvSpPr>
          <p:cNvPr id="5" name="Text Placeholder 4"/>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1074113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76200" indent="0">
              <a:buNone/>
            </a:pPr>
            <a:r>
              <a:rPr lang="en-US" dirty="0" smtClean="0"/>
              <a:t>As a Bangladeshi , we have to serve the nation as well as we have to do our job as a software developer  . </a:t>
            </a:r>
          </a:p>
          <a:p>
            <a:pPr marL="76200" indent="0">
              <a:buNone/>
            </a:pPr>
            <a:r>
              <a:rPr lang="en-US" dirty="0" smtClean="0"/>
              <a:t>This software will help us to make a contribution in National Economy and Digitalization of the country . Besides This software will help the poor farmers to make profits  as well as the customers to buy fresh vegetables and fruits at a  lower cost maintaining Government policy .</a:t>
            </a:r>
            <a:endParaRPr lang="en-US" dirty="0"/>
          </a:p>
        </p:txBody>
      </p:sp>
    </p:spTree>
    <p:extLst>
      <p:ext uri="{BB962C8B-B14F-4D97-AF65-F5344CB8AC3E}">
        <p14:creationId xmlns:p14="http://schemas.microsoft.com/office/powerpoint/2010/main" val="862182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45553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accent1">
                    <a:lumMod val="75000"/>
                  </a:schemeClr>
                </a:solidFill>
              </a:rPr>
              <a:t>Introduction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4219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Thank  You !</a:t>
            </a:r>
            <a:endParaRPr lang="en-US" dirty="0">
              <a:solidFill>
                <a:schemeClr val="accent1">
                  <a:lumMod val="75000"/>
                </a:schemeClr>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168327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 </a:t>
            </a:r>
            <a:endParaRPr lang="en-US" dirty="0">
              <a:solidFill>
                <a:schemeClr val="accent1">
                  <a:lumMod val="75000"/>
                </a:schemeClr>
              </a:solidFill>
            </a:endParaRPr>
          </a:p>
        </p:txBody>
      </p:sp>
      <p:sp>
        <p:nvSpPr>
          <p:cNvPr id="6" name="Content Placeholder 5"/>
          <p:cNvSpPr>
            <a:spLocks noGrp="1"/>
          </p:cNvSpPr>
          <p:nvPr>
            <p:ph sz="half" idx="1"/>
          </p:nvPr>
        </p:nvSpPr>
        <p:spPr>
          <a:xfrm>
            <a:off x="1141412" y="1371600"/>
            <a:ext cx="9982200" cy="4800600"/>
          </a:xfrm>
        </p:spPr>
        <p:txBody>
          <a:bodyPr/>
          <a:lstStyle/>
          <a:p>
            <a:pPr marL="457200" lvl="0" indent="-381000">
              <a:spcBef>
                <a:spcPts val="600"/>
              </a:spcBef>
              <a:buSzPts val="2400"/>
              <a:buChar char="◍"/>
            </a:pPr>
            <a:r>
              <a:rPr lang="en-GB" dirty="0"/>
              <a:t>Online Argo village is a system where farmers can sell their fruits, vegetable and other agricultural things</a:t>
            </a:r>
            <a:r>
              <a:rPr lang="en-GB" dirty="0" smtClean="0"/>
              <a:t>.</a:t>
            </a:r>
          </a:p>
          <a:p>
            <a:pPr marL="76200" lvl="0" indent="0">
              <a:spcBef>
                <a:spcPts val="600"/>
              </a:spcBef>
              <a:buSzPts val="2400"/>
              <a:buNone/>
            </a:pPr>
            <a:endParaRPr lang="en-GB" dirty="0"/>
          </a:p>
          <a:p>
            <a:pPr marL="457200" lvl="0" indent="-381000">
              <a:spcBef>
                <a:spcPts val="600"/>
              </a:spcBef>
              <a:buSzPts val="2400"/>
              <a:buChar char="◍"/>
            </a:pPr>
            <a:r>
              <a:rPr lang="en-GB" dirty="0"/>
              <a:t>People can buy these fresh fruits, vegetable from online using our </a:t>
            </a:r>
            <a:r>
              <a:rPr lang="en-GB" dirty="0" smtClean="0"/>
              <a:t>system and get home delivery . </a:t>
            </a:r>
          </a:p>
          <a:p>
            <a:pPr marL="457200" lvl="0" indent="-381000">
              <a:spcBef>
                <a:spcPts val="600"/>
              </a:spcBef>
              <a:buSzPts val="2400"/>
              <a:buChar char="◍"/>
            </a:pPr>
            <a:endParaRPr lang="en-GB" dirty="0"/>
          </a:p>
          <a:p>
            <a:pPr marL="457200" lvl="0" indent="-381000">
              <a:spcBef>
                <a:spcPts val="600"/>
              </a:spcBef>
              <a:buSzPts val="2400"/>
              <a:buChar char="◍"/>
            </a:pPr>
            <a:endParaRPr lang="en-GB" dirty="0" smtClean="0"/>
          </a:p>
          <a:p>
            <a:pPr marL="457200" lvl="0" indent="-381000">
              <a:spcBef>
                <a:spcPts val="600"/>
              </a:spcBef>
              <a:buSzPts val="2400"/>
              <a:buChar char="◍"/>
            </a:pPr>
            <a:endParaRPr lang="en-GB" dirty="0"/>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accent1">
                    <a:lumMod val="75000"/>
                  </a:schemeClr>
                </a:solidFill>
              </a:rPr>
              <a:t>Our system vs Other Current System</a:t>
            </a:r>
            <a:endParaRPr lang="en-US" dirty="0">
              <a:solidFill>
                <a:schemeClr val="accent1">
                  <a:lumMod val="75000"/>
                </a:schemeClr>
              </a:solidFill>
            </a:endParaRPr>
          </a:p>
        </p:txBody>
      </p:sp>
      <p:sp>
        <p:nvSpPr>
          <p:cNvPr id="3" name="Content Placeholder 2"/>
          <p:cNvSpPr>
            <a:spLocks noGrp="1"/>
          </p:cNvSpPr>
          <p:nvPr>
            <p:ph sz="half" idx="1"/>
          </p:nvPr>
        </p:nvSpPr>
        <p:spPr>
          <a:xfrm>
            <a:off x="1141412" y="1600200"/>
            <a:ext cx="9751060" cy="4572000"/>
          </a:xfrm>
        </p:spPr>
        <p:txBody>
          <a:bodyPr/>
          <a:lstStyle/>
          <a:p>
            <a:pPr marL="457200" lvl="0" indent="-381000">
              <a:spcBef>
                <a:spcPts val="600"/>
              </a:spcBef>
              <a:buSzPts val="2400"/>
              <a:buChar char="◍"/>
            </a:pPr>
            <a:r>
              <a:rPr lang="en-GB" dirty="0"/>
              <a:t>In our system, we ensure that the vegetables we collect are fresh. And we collect it from the farmers directly which other online system may not ensure</a:t>
            </a:r>
            <a:r>
              <a:rPr lang="en-GB" dirty="0" smtClean="0"/>
              <a:t>.</a:t>
            </a:r>
          </a:p>
          <a:p>
            <a:pPr marL="76200" lvl="0" indent="0">
              <a:spcBef>
                <a:spcPts val="600"/>
              </a:spcBef>
              <a:buSzPts val="2400"/>
              <a:buNone/>
            </a:pPr>
            <a:endParaRPr lang="en-GB" dirty="0"/>
          </a:p>
          <a:p>
            <a:pPr marL="457200" lvl="0" indent="-381000">
              <a:spcBef>
                <a:spcPts val="600"/>
              </a:spcBef>
              <a:buSzPts val="2400"/>
              <a:buChar char="◍"/>
            </a:pPr>
            <a:r>
              <a:rPr lang="en-GB" dirty="0"/>
              <a:t>We can see that because of many third party between farmers and customers ,there is always a complain that farmers do not get enough payment on the other hand customer buy it with high price. As we collect vegetable directly from  farmers and sell it by our system, there is a little chance of rising this scenario.</a:t>
            </a:r>
            <a:endParaRPr lang="en-GB" dirty="0"/>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Benefits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457200" lvl="0" indent="-381000">
              <a:spcBef>
                <a:spcPts val="600"/>
              </a:spcBef>
              <a:buSzPts val="2400"/>
              <a:buChar char="◍"/>
            </a:pPr>
            <a:r>
              <a:rPr lang="en-US" dirty="0"/>
              <a:t>By using our system, farmer will get expected price for their product.,</a:t>
            </a:r>
          </a:p>
          <a:p>
            <a:pPr marL="457200" lvl="0" indent="-381000">
              <a:spcBef>
                <a:spcPts val="600"/>
              </a:spcBef>
              <a:buSzPts val="2400"/>
              <a:buChar char="◍"/>
            </a:pPr>
            <a:r>
              <a:rPr lang="en-US" dirty="0"/>
              <a:t>Customer will get fresh vegetable as field examiner will examine the vegetables and then the vegetables are collected.</a:t>
            </a:r>
          </a:p>
          <a:p>
            <a:pPr marL="457200" lvl="0" indent="-381000">
              <a:spcBef>
                <a:spcPts val="600"/>
              </a:spcBef>
              <a:buSzPts val="2400"/>
              <a:buChar char="◍"/>
            </a:pPr>
            <a:r>
              <a:rPr lang="en-US" dirty="0"/>
              <a:t>Different payment methods are introduced here for farmers as well as customers.</a:t>
            </a:r>
          </a:p>
          <a:p>
            <a:pPr marL="457200" lvl="0" indent="-381000">
              <a:spcBef>
                <a:spcPts val="600"/>
              </a:spcBef>
              <a:buSzPts val="2400"/>
              <a:buChar char="◍"/>
            </a:pPr>
            <a:r>
              <a:rPr lang="en-US" dirty="0"/>
              <a:t>Home delivery system is available for customers.</a:t>
            </a:r>
          </a:p>
          <a:p>
            <a:pPr marL="457200" lvl="0" indent="-381000">
              <a:spcBef>
                <a:spcPts val="600"/>
              </a:spcBef>
              <a:buSzPts val="2400"/>
              <a:buChar char="◍"/>
            </a:pPr>
            <a:r>
              <a:rPr lang="en-US" dirty="0"/>
              <a:t>We use Bengali and English language for make our system user friendly.</a:t>
            </a:r>
          </a:p>
          <a:p>
            <a:pPr marL="457200" lvl="0" indent="-381000">
              <a:spcBef>
                <a:spcPts val="600"/>
              </a:spcBef>
              <a:buSzPts val="2400"/>
              <a:buChar char="◍"/>
            </a:pPr>
            <a:endParaRPr lang="en-US" dirty="0"/>
          </a:p>
          <a:p>
            <a:endParaRPr lang="en-US" dirty="0"/>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lumMod val="75000"/>
                  </a:schemeClr>
                </a:solidFill>
              </a:rPr>
              <a:t>Function Requirement</a:t>
            </a:r>
          </a:p>
        </p:txBody>
      </p:sp>
      <p:sp>
        <p:nvSpPr>
          <p:cNvPr id="5" name="Text Placeholder 4"/>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3437312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Farmers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Registration </a:t>
            </a:r>
            <a:r>
              <a:rPr lang="en-US" b="1" dirty="0"/>
              <a:t>- </a:t>
            </a:r>
            <a:r>
              <a:rPr lang="en-US" dirty="0"/>
              <a:t>The farmers shall be able to register themselves in the system </a:t>
            </a:r>
          </a:p>
          <a:p>
            <a:r>
              <a:rPr lang="en-US" b="1" dirty="0" smtClean="0"/>
              <a:t>Request </a:t>
            </a:r>
            <a:r>
              <a:rPr lang="en-US" b="1" dirty="0"/>
              <a:t>for Sell – </a:t>
            </a:r>
            <a:r>
              <a:rPr lang="en-US" dirty="0"/>
              <a:t>The User shall request to the shop to buy his products. </a:t>
            </a:r>
          </a:p>
          <a:p>
            <a:r>
              <a:rPr lang="en-US" b="1" dirty="0"/>
              <a:t>View as Customer – </a:t>
            </a:r>
            <a:r>
              <a:rPr lang="en-US" dirty="0"/>
              <a:t>The farmer shall be able to enter as a customer in the system. </a:t>
            </a:r>
          </a:p>
          <a:p>
            <a:r>
              <a:rPr lang="en-US" b="1" dirty="0"/>
              <a:t>Financials – </a:t>
            </a:r>
            <a:r>
              <a:rPr lang="en-US" dirty="0"/>
              <a:t>The farmer shall be able to manage payments including withdraw policy and balance check. </a:t>
            </a:r>
          </a:p>
          <a:p>
            <a:r>
              <a:rPr lang="en-US" b="1" dirty="0"/>
              <a:t>Notifications – </a:t>
            </a:r>
            <a:r>
              <a:rPr lang="en-US" dirty="0"/>
              <a:t>The user shall be able to get notified whenever there are decisions taken about his products . </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158</TotalTime>
  <Words>1018</Words>
  <Application>Microsoft Office PowerPoint</Application>
  <PresentationFormat>Custom</PresentationFormat>
  <Paragraphs>121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Constantia</vt:lpstr>
      <vt:lpstr>Roboto</vt:lpstr>
      <vt:lpstr>Wingdings</vt:lpstr>
      <vt:lpstr>Cooking 16x9</vt:lpstr>
      <vt:lpstr>Online Agro Village </vt:lpstr>
      <vt:lpstr>Presented By</vt:lpstr>
      <vt:lpstr>Context</vt:lpstr>
      <vt:lpstr>Introduction</vt:lpstr>
      <vt:lpstr> </vt:lpstr>
      <vt:lpstr>Our system vs Other Current System</vt:lpstr>
      <vt:lpstr>Benefits </vt:lpstr>
      <vt:lpstr>Function Requirement</vt:lpstr>
      <vt:lpstr>Farmers</vt:lpstr>
      <vt:lpstr>Customer</vt:lpstr>
      <vt:lpstr>Customer</vt:lpstr>
      <vt:lpstr>Admin</vt:lpstr>
      <vt:lpstr>Field examiner</vt:lpstr>
      <vt:lpstr>Delivery Men</vt:lpstr>
      <vt:lpstr>Store In Charge</vt:lpstr>
      <vt:lpstr>Quality In Charge</vt:lpstr>
      <vt:lpstr>HR</vt:lpstr>
      <vt:lpstr>Accountant</vt:lpstr>
      <vt:lpstr>CEO</vt:lpstr>
      <vt:lpstr>System Assistant</vt:lpstr>
      <vt:lpstr>Prototypes</vt:lpstr>
      <vt:lpstr>Log In</vt:lpstr>
      <vt:lpstr>Customer Home</vt:lpstr>
      <vt:lpstr>Farmer Home</vt:lpstr>
      <vt:lpstr>Cart</vt:lpstr>
      <vt:lpstr>Check Out</vt:lpstr>
      <vt:lpstr>Sign Up</vt:lpstr>
      <vt:lpstr>My Orders</vt:lpstr>
      <vt:lpstr>My Requests </vt:lpstr>
      <vt:lpstr>Request For Sell</vt:lpstr>
      <vt:lpstr> Logical Data Model </vt:lpstr>
      <vt:lpstr>Use Case Diagram</vt:lpstr>
      <vt:lpstr>Use Case Diagram</vt:lpstr>
      <vt:lpstr>AS-IS Process Flow Diagram</vt:lpstr>
      <vt:lpstr>To-BE Process Flow Diagram </vt:lpstr>
      <vt:lpstr>Improvements </vt:lpstr>
      <vt:lpstr>Conclusion</vt:lpstr>
      <vt:lpstr> </vt:lpstr>
      <vt:lpstr>Any Questions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Agro Village</dc:title>
  <dc:creator>User</dc:creator>
  <cp:lastModifiedBy>User</cp:lastModifiedBy>
  <cp:revision>17</cp:revision>
  <dcterms:created xsi:type="dcterms:W3CDTF">2019-07-28T18:58:19Z</dcterms:created>
  <dcterms:modified xsi:type="dcterms:W3CDTF">2019-07-28T21:36:55Z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