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2079DD3-F208-4AD8-83C3-28FCA92F1B6F}"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54C53-4DC3-4C31-8988-253387AF2859}" type="slidenum">
              <a:rPr lang="en-IN" smtClean="0"/>
              <a:t>‹#›</a:t>
            </a:fld>
            <a:endParaRPr lang="en-IN"/>
          </a:p>
        </p:txBody>
      </p:sp>
    </p:spTree>
    <p:extLst>
      <p:ext uri="{BB962C8B-B14F-4D97-AF65-F5344CB8AC3E}">
        <p14:creationId xmlns:p14="http://schemas.microsoft.com/office/powerpoint/2010/main" val="150988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079DD3-F208-4AD8-83C3-28FCA92F1B6F}"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54C53-4DC3-4C31-8988-253387AF2859}" type="slidenum">
              <a:rPr lang="en-IN" smtClean="0"/>
              <a:t>‹#›</a:t>
            </a:fld>
            <a:endParaRPr lang="en-IN"/>
          </a:p>
        </p:txBody>
      </p:sp>
    </p:spTree>
    <p:extLst>
      <p:ext uri="{BB962C8B-B14F-4D97-AF65-F5344CB8AC3E}">
        <p14:creationId xmlns:p14="http://schemas.microsoft.com/office/powerpoint/2010/main" val="3473506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079DD3-F208-4AD8-83C3-28FCA92F1B6F}"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54C53-4DC3-4C31-8988-253387AF2859}" type="slidenum">
              <a:rPr lang="en-IN" smtClean="0"/>
              <a:t>‹#›</a:t>
            </a:fld>
            <a:endParaRPr lang="en-IN"/>
          </a:p>
        </p:txBody>
      </p:sp>
    </p:spTree>
    <p:extLst>
      <p:ext uri="{BB962C8B-B14F-4D97-AF65-F5344CB8AC3E}">
        <p14:creationId xmlns:p14="http://schemas.microsoft.com/office/powerpoint/2010/main" val="10778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079DD3-F208-4AD8-83C3-28FCA92F1B6F}"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54C53-4DC3-4C31-8988-253387AF2859}" type="slidenum">
              <a:rPr lang="en-IN" smtClean="0"/>
              <a:t>‹#›</a:t>
            </a:fld>
            <a:endParaRPr lang="en-IN"/>
          </a:p>
        </p:txBody>
      </p:sp>
    </p:spTree>
    <p:extLst>
      <p:ext uri="{BB962C8B-B14F-4D97-AF65-F5344CB8AC3E}">
        <p14:creationId xmlns:p14="http://schemas.microsoft.com/office/powerpoint/2010/main" val="3034382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079DD3-F208-4AD8-83C3-28FCA92F1B6F}"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54C53-4DC3-4C31-8988-253387AF2859}" type="slidenum">
              <a:rPr lang="en-IN" smtClean="0"/>
              <a:t>‹#›</a:t>
            </a:fld>
            <a:endParaRPr lang="en-IN"/>
          </a:p>
        </p:txBody>
      </p:sp>
    </p:spTree>
    <p:extLst>
      <p:ext uri="{BB962C8B-B14F-4D97-AF65-F5344CB8AC3E}">
        <p14:creationId xmlns:p14="http://schemas.microsoft.com/office/powerpoint/2010/main" val="2424056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2079DD3-F208-4AD8-83C3-28FCA92F1B6F}"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54C53-4DC3-4C31-8988-253387AF2859}" type="slidenum">
              <a:rPr lang="en-IN" smtClean="0"/>
              <a:t>‹#›</a:t>
            </a:fld>
            <a:endParaRPr lang="en-IN"/>
          </a:p>
        </p:txBody>
      </p:sp>
    </p:spTree>
    <p:extLst>
      <p:ext uri="{BB962C8B-B14F-4D97-AF65-F5344CB8AC3E}">
        <p14:creationId xmlns:p14="http://schemas.microsoft.com/office/powerpoint/2010/main" val="1529892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2079DD3-F208-4AD8-83C3-28FCA92F1B6F}" type="datetimeFigureOut">
              <a:rPr lang="en-IN" smtClean="0"/>
              <a:t>14-11-2022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E54C53-4DC3-4C31-8988-253387AF2859}" type="slidenum">
              <a:rPr lang="en-IN" smtClean="0"/>
              <a:t>‹#›</a:t>
            </a:fld>
            <a:endParaRPr lang="en-IN"/>
          </a:p>
        </p:txBody>
      </p:sp>
    </p:spTree>
    <p:extLst>
      <p:ext uri="{BB962C8B-B14F-4D97-AF65-F5344CB8AC3E}">
        <p14:creationId xmlns:p14="http://schemas.microsoft.com/office/powerpoint/2010/main" val="238311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2079DD3-F208-4AD8-83C3-28FCA92F1B6F}" type="datetimeFigureOut">
              <a:rPr lang="en-IN" smtClean="0"/>
              <a:t>14-11-2022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E54C53-4DC3-4C31-8988-253387AF2859}" type="slidenum">
              <a:rPr lang="en-IN" smtClean="0"/>
              <a:t>‹#›</a:t>
            </a:fld>
            <a:endParaRPr lang="en-IN"/>
          </a:p>
        </p:txBody>
      </p:sp>
    </p:spTree>
    <p:extLst>
      <p:ext uri="{BB962C8B-B14F-4D97-AF65-F5344CB8AC3E}">
        <p14:creationId xmlns:p14="http://schemas.microsoft.com/office/powerpoint/2010/main" val="167906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79DD3-F208-4AD8-83C3-28FCA92F1B6F}" type="datetimeFigureOut">
              <a:rPr lang="en-IN" smtClean="0"/>
              <a:t>14-11-2022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E54C53-4DC3-4C31-8988-253387AF2859}" type="slidenum">
              <a:rPr lang="en-IN" smtClean="0"/>
              <a:t>‹#›</a:t>
            </a:fld>
            <a:endParaRPr lang="en-IN"/>
          </a:p>
        </p:txBody>
      </p:sp>
    </p:spTree>
    <p:extLst>
      <p:ext uri="{BB962C8B-B14F-4D97-AF65-F5344CB8AC3E}">
        <p14:creationId xmlns:p14="http://schemas.microsoft.com/office/powerpoint/2010/main" val="84157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079DD3-F208-4AD8-83C3-28FCA92F1B6F}"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54C53-4DC3-4C31-8988-253387AF2859}" type="slidenum">
              <a:rPr lang="en-IN" smtClean="0"/>
              <a:t>‹#›</a:t>
            </a:fld>
            <a:endParaRPr lang="en-IN"/>
          </a:p>
        </p:txBody>
      </p:sp>
    </p:spTree>
    <p:extLst>
      <p:ext uri="{BB962C8B-B14F-4D97-AF65-F5344CB8AC3E}">
        <p14:creationId xmlns:p14="http://schemas.microsoft.com/office/powerpoint/2010/main" val="3022357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079DD3-F208-4AD8-83C3-28FCA92F1B6F}"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54C53-4DC3-4C31-8988-253387AF2859}" type="slidenum">
              <a:rPr lang="en-IN" smtClean="0"/>
              <a:t>‹#›</a:t>
            </a:fld>
            <a:endParaRPr lang="en-IN"/>
          </a:p>
        </p:txBody>
      </p:sp>
    </p:spTree>
    <p:extLst>
      <p:ext uri="{BB962C8B-B14F-4D97-AF65-F5344CB8AC3E}">
        <p14:creationId xmlns:p14="http://schemas.microsoft.com/office/powerpoint/2010/main" val="584278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79DD3-F208-4AD8-83C3-28FCA92F1B6F}" type="datetimeFigureOut">
              <a:rPr lang="en-IN" smtClean="0"/>
              <a:t>14-11-2022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54C53-4DC3-4C31-8988-253387AF2859}" type="slidenum">
              <a:rPr lang="en-IN" smtClean="0"/>
              <a:t>‹#›</a:t>
            </a:fld>
            <a:endParaRPr lang="en-IN"/>
          </a:p>
        </p:txBody>
      </p:sp>
    </p:spTree>
    <p:extLst>
      <p:ext uri="{BB962C8B-B14F-4D97-AF65-F5344CB8AC3E}">
        <p14:creationId xmlns:p14="http://schemas.microsoft.com/office/powerpoint/2010/main" val="182132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hlinkClick r:id="rId2"/>
              </a:rPr>
              <a:t>E-retail factors for customer activation and retention</a:t>
            </a:r>
            <a:r>
              <a:rPr lang="en-IN" b="1" u="sng" dirty="0" smtClean="0">
                <a:hlinkClick r:id="rId2"/>
              </a:rPr>
              <a:t>:</a:t>
            </a:r>
            <a:endParaRPr lang="en-IN" dirty="0"/>
          </a:p>
        </p:txBody>
      </p:sp>
      <p:sp>
        <p:nvSpPr>
          <p:cNvPr id="3" name="Subtitle 2"/>
          <p:cNvSpPr>
            <a:spLocks noGrp="1"/>
          </p:cNvSpPr>
          <p:nvPr>
            <p:ph type="body" idx="1"/>
          </p:nvPr>
        </p:nvSpPr>
        <p:spPr/>
        <p:txBody>
          <a:bodyPr/>
          <a:lstStyle/>
          <a:p>
            <a:r>
              <a:rPr lang="en-IN" b="1" u="sng" dirty="0" smtClean="0">
                <a:hlinkClick r:id="rId2"/>
              </a:rPr>
              <a:t>A case study from Indian e-commerce customers</a:t>
            </a:r>
            <a:r>
              <a:rPr lang="en-IN" dirty="0" smtClean="0"/>
              <a:t/>
            </a:r>
            <a:br>
              <a:rPr lang="en-IN" dirty="0" smtClean="0"/>
            </a:br>
            <a:endParaRPr lang="en-IN" dirty="0"/>
          </a:p>
        </p:txBody>
      </p:sp>
    </p:spTree>
    <p:extLst>
      <p:ext uri="{BB962C8B-B14F-4D97-AF65-F5344CB8AC3E}">
        <p14:creationId xmlns:p14="http://schemas.microsoft.com/office/powerpoint/2010/main" val="4168346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smtClean="0"/>
              <a:t>		 Problem Statement</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Customer </a:t>
            </a:r>
            <a:r>
              <a:rPr lang="en-US" dirty="0"/>
              <a:t>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Be careful: There are two sheets (one is detailed) and second is encoded in the excel file. You may use any of them by extracting in separate excel sheet.</a:t>
            </a:r>
            <a:endParaRPr lang="en-IN" dirty="0"/>
          </a:p>
        </p:txBody>
      </p:sp>
    </p:spTree>
    <p:extLst>
      <p:ext uri="{BB962C8B-B14F-4D97-AF65-F5344CB8AC3E}">
        <p14:creationId xmlns:p14="http://schemas.microsoft.com/office/powerpoint/2010/main" val="3171224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EDA</a:t>
            </a:r>
            <a:endParaRPr lang="en-IN" dirty="0"/>
          </a:p>
        </p:txBody>
      </p:sp>
      <p:sp>
        <p:nvSpPr>
          <p:cNvPr id="3" name="Content Placeholder 2"/>
          <p:cNvSpPr>
            <a:spLocks noGrp="1"/>
          </p:cNvSpPr>
          <p:nvPr>
            <p:ph idx="1"/>
          </p:nvPr>
        </p:nvSpPr>
        <p:spPr/>
        <p:txBody>
          <a:bodyPr/>
          <a:lstStyle/>
          <a:p>
            <a:r>
              <a:rPr lang="en-IN" dirty="0" smtClean="0"/>
              <a:t>Descriptive analysis of all columns had been carried out.</a:t>
            </a:r>
          </a:p>
          <a:p>
            <a:r>
              <a:rPr lang="en-IN" dirty="0" smtClean="0"/>
              <a:t>Shape of the dataset and data type of each column as analysed.</a:t>
            </a:r>
          </a:p>
          <a:p>
            <a:r>
              <a:rPr lang="en-IN" dirty="0" smtClean="0"/>
              <a:t>For categorical columns count plot was mostly used.</a:t>
            </a:r>
          </a:p>
          <a:p>
            <a:r>
              <a:rPr lang="en-IN" dirty="0" smtClean="0"/>
              <a:t>Comparison between the various columns has also been done.</a:t>
            </a:r>
          </a:p>
          <a:p>
            <a:r>
              <a:rPr lang="en-IN" dirty="0" smtClean="0"/>
              <a:t>A pictorial analysis of the data has also been carried out.</a:t>
            </a:r>
          </a:p>
          <a:p>
            <a:r>
              <a:rPr lang="en-IN" dirty="0" smtClean="0"/>
              <a:t>Encoding techniques were used to bring the categorical data into numeric data.</a:t>
            </a:r>
          </a:p>
          <a:p>
            <a:r>
              <a:rPr lang="en-IN" dirty="0" smtClean="0"/>
              <a:t>Min Max </a:t>
            </a:r>
            <a:r>
              <a:rPr lang="en-IN" dirty="0" err="1" smtClean="0"/>
              <a:t>scaler</a:t>
            </a:r>
            <a:r>
              <a:rPr lang="en-IN" dirty="0" smtClean="0"/>
              <a:t> was used scale the features of the data set.</a:t>
            </a:r>
          </a:p>
          <a:p>
            <a:endParaRPr lang="en-IN" dirty="0"/>
          </a:p>
        </p:txBody>
      </p:sp>
    </p:spTree>
    <p:extLst>
      <p:ext uri="{BB962C8B-B14F-4D97-AF65-F5344CB8AC3E}">
        <p14:creationId xmlns:p14="http://schemas.microsoft.com/office/powerpoint/2010/main" val="4106933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Conclusions</a:t>
            </a:r>
            <a:endParaRPr lang="en-IN" dirty="0"/>
          </a:p>
        </p:txBody>
      </p:sp>
      <p:sp>
        <p:nvSpPr>
          <p:cNvPr id="3" name="Content Placeholder 2"/>
          <p:cNvSpPr>
            <a:spLocks noGrp="1"/>
          </p:cNvSpPr>
          <p:nvPr>
            <p:ph idx="1"/>
          </p:nvPr>
        </p:nvSpPr>
        <p:spPr/>
        <p:txBody>
          <a:bodyPr>
            <a:normAutofit/>
          </a:bodyPr>
          <a:lstStyle/>
          <a:p>
            <a:r>
              <a:rPr lang="en-IN" dirty="0" smtClean="0"/>
              <a:t>Amazon </a:t>
            </a:r>
            <a:r>
              <a:rPr lang="en-IN" dirty="0"/>
              <a:t>was the most preferred </a:t>
            </a:r>
            <a:r>
              <a:rPr lang="en-IN" dirty="0" smtClean="0"/>
              <a:t>website followed </a:t>
            </a:r>
            <a:r>
              <a:rPr lang="en-IN" dirty="0"/>
              <a:t>by </a:t>
            </a:r>
            <a:r>
              <a:rPr lang="en-IN" dirty="0" err="1"/>
              <a:t>Flipkart</a:t>
            </a:r>
            <a:r>
              <a:rPr lang="en-IN" dirty="0"/>
              <a:t>. </a:t>
            </a:r>
            <a:r>
              <a:rPr lang="en-IN" dirty="0" smtClean="0"/>
              <a:t>These </a:t>
            </a:r>
            <a:r>
              <a:rPr lang="en-IN" dirty="0"/>
              <a:t>two companies are most trusted in the industry and hence, have a huge reliability. </a:t>
            </a:r>
            <a:endParaRPr lang="en-IN" dirty="0" smtClean="0"/>
          </a:p>
          <a:p>
            <a:r>
              <a:rPr lang="en-IN" dirty="0" smtClean="0"/>
              <a:t>The </a:t>
            </a:r>
            <a:r>
              <a:rPr lang="en-IN" dirty="0"/>
              <a:t>sellers listed on these websites are generally from Tier 1 cities as compared to </a:t>
            </a:r>
            <a:r>
              <a:rPr lang="en-IN" dirty="0" err="1"/>
              <a:t>Snapdeal</a:t>
            </a:r>
            <a:r>
              <a:rPr lang="en-IN" dirty="0"/>
              <a:t> and </a:t>
            </a:r>
            <a:r>
              <a:rPr lang="en-IN" dirty="0" err="1"/>
              <a:t>PayTM</a:t>
            </a:r>
            <a:r>
              <a:rPr lang="en-IN" dirty="0"/>
              <a:t> which have more sellers from tier 2 and 3 cities. </a:t>
            </a:r>
            <a:endParaRPr lang="en-IN" dirty="0" smtClean="0"/>
          </a:p>
          <a:p>
            <a:r>
              <a:rPr lang="en-IN" dirty="0" smtClean="0"/>
              <a:t>Also</a:t>
            </a:r>
            <a:r>
              <a:rPr lang="en-IN" dirty="0"/>
              <a:t>, these websites have the most lenient return policies as compared to others and also the time required to process a return is low for these.</a:t>
            </a:r>
          </a:p>
          <a:p>
            <a:pPr latinLnBrk="1"/>
            <a:endParaRPr lang="en-IN" dirty="0"/>
          </a:p>
          <a:p>
            <a:endParaRPr lang="en-IN" dirty="0"/>
          </a:p>
          <a:p>
            <a:endParaRPr lang="en-IN" dirty="0"/>
          </a:p>
        </p:txBody>
      </p:sp>
    </p:spTree>
    <p:extLst>
      <p:ext uri="{BB962C8B-B14F-4D97-AF65-F5344CB8AC3E}">
        <p14:creationId xmlns:p14="http://schemas.microsoft.com/office/powerpoint/2010/main" val="3054182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369</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E-retail factors for customer activation and retention:</vt:lpstr>
      <vt:lpstr>    Problem Statement</vt:lpstr>
      <vt:lpstr>     EDA</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cp:revision>
  <dcterms:created xsi:type="dcterms:W3CDTF">2022-11-14T07:40:17Z</dcterms:created>
  <dcterms:modified xsi:type="dcterms:W3CDTF">2022-11-14T07:52:57Z</dcterms:modified>
</cp:coreProperties>
</file>