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59" r:id="rId7"/>
    <p:sldId id="271" r:id="rId8"/>
    <p:sldId id="260" r:id="rId9"/>
    <p:sldId id="261" r:id="rId10"/>
    <p:sldId id="262" r:id="rId11"/>
    <p:sldId id="263" r:id="rId12"/>
    <p:sldId id="264" r:id="rId13"/>
    <p:sldId id="265" r:id="rId14"/>
    <p:sldId id="266" r:id="rId15"/>
    <p:sldId id="267" r:id="rId16"/>
    <p:sldId id="26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5519" autoAdjust="0"/>
  </p:normalViewPr>
  <p:slideViewPr>
    <p:cSldViewPr snapToGrid="0">
      <p:cViewPr>
        <p:scale>
          <a:sx n="60" d="100"/>
          <a:sy n="60" d="100"/>
        </p:scale>
        <p:origin x="908" y="-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12/9/2023</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12/8/2023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seen that Bronx has the lowest income. It also has a high population of Hispanic/ Latino.</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3149909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K-means clustering I created a scree plot here. It looks like 4 is a good number for clusters.</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127043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created a k-means cluster plot that </a:t>
            </a:r>
            <a:r>
              <a:rPr lang="en-US" sz="1200" b="0" i="0" dirty="0">
                <a:solidFill>
                  <a:srgbClr val="333333"/>
                </a:solidFill>
                <a:effectLst/>
                <a:latin typeface="Helvetica Neue"/>
              </a:rPr>
              <a:t>shows that most of the community districts with higher level of PM2.5 are in Manhattan which is the second highest borough in terms of income.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Helvetica Neue"/>
              </a:rPr>
              <a:t>Most CDs with the highest incomes in Manhattan have lower PM2.5</a:t>
            </a:r>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3717869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plotted the clusters from k-means.</a:t>
            </a:r>
          </a:p>
          <a:p>
            <a:endParaRPr lang="en-US" dirty="0"/>
          </a:p>
          <a:p>
            <a:pPr marL="0" indent="0">
              <a:buFont typeface="Arial" panose="020B0604020202020204" pitchFamily="34" charset="0"/>
              <a:buNone/>
            </a:pPr>
            <a:r>
              <a:rPr lang="en-US" sz="1200" b="0" i="0" dirty="0">
                <a:solidFill>
                  <a:srgbClr val="333333"/>
                </a:solidFill>
                <a:effectLst/>
                <a:latin typeface="Times New Roman" panose="02020603050405020304" pitchFamily="18" charset="0"/>
                <a:cs typeface="Times New Roman" panose="02020603050405020304" pitchFamily="18" charset="0"/>
              </a:rPr>
              <a:t>We see that CDs with similar characteristics in terms of income, ethnicity and PM2.5 levels are grouped together in similar nearby neighborhoods. </a:t>
            </a:r>
          </a:p>
          <a:p>
            <a:pPr marL="0" indent="0">
              <a:buFont typeface="Arial" panose="020B0604020202020204" pitchFamily="34" charset="0"/>
              <a:buNone/>
            </a:pPr>
            <a:r>
              <a:rPr lang="en-US" sz="1200" b="0" i="0" dirty="0">
                <a:solidFill>
                  <a:srgbClr val="333333"/>
                </a:solidFill>
                <a:effectLst/>
                <a:latin typeface="Times New Roman" panose="02020603050405020304" pitchFamily="18" charset="0"/>
                <a:cs typeface="Times New Roman" panose="02020603050405020304" pitchFamily="18" charset="0"/>
              </a:rPr>
              <a:t>And Manhattan in cluster 2 has higher PM2.5 levels.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66043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major findings are:</a:t>
            </a:r>
          </a:p>
          <a:p>
            <a:endParaRPr lang="en-US" dirty="0"/>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Manhattan in NYC has some of the highest levels of PM2.5 as well as the highest levels of traffic.</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PM2.5 levels have been falling in all NYC boroughs since 2008</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Children visit the emergency room for PM2.5 related asthma at a much higher rate than adults </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Bronx has the lowest average income, but the highest rates of emergency room visits although the PM2.5 level in Bronx is lower than Manhattan.</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My most interesting finding is that Staten Island which has a high average income and low PM2.5 levels has the most PM2.5 attributable deaths. What could be causing that?</a:t>
            </a:r>
          </a:p>
          <a:p>
            <a:endParaRPr lang="en-US" dirty="0"/>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60531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We can see from the study that higher levels of PM2.5 in the air has a direct correlation with the amount of traffic as we have seen in the case of Manhattan.</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 addition, lower income areas/ areas with large Hispanic and African American populations have some of the highest levels of critical illness or death like Bronx.</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areas with the greater amounts of pollutants are the same areas with the highest median household income. </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This suggests that having better paying jobs and higher income allows people to access better healthcare and remedy health problems more effectively. They have better health insurance, better clinics, hospitals etc.</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Some of the implications of this study include better access to healthcare and more clinics in poorer neighborhoods can improve the situation with PM2.5 related asthma.</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Reduced drug prices for lower income families will make drugs more affordable for people suffering from asthma. </a:t>
            </a:r>
          </a:p>
          <a:p>
            <a:pPr marL="285750" indent="-285750">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This improved level of access to better healthcare will reduce the number of PM2.5 related hospital visits and deaths for people living in poorer neighborhoods.  </a:t>
            </a:r>
          </a:p>
          <a:p>
            <a:pPr marL="285750" indent="-285750">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Last but not </a:t>
            </a:r>
            <a:r>
              <a:rPr lang="en-US" kern="100">
                <a:latin typeface="Times New Roman" panose="02020603050405020304" pitchFamily="18" charset="0"/>
                <a:ea typeface="Calibri" panose="020F0502020204030204" pitchFamily="34" charset="0"/>
                <a:cs typeface="Times New Roman" panose="02020603050405020304" pitchFamily="18" charset="0"/>
              </a:rPr>
              <a:t>least for us to </a:t>
            </a:r>
            <a:r>
              <a:rPr lang="en-US" kern="100" dirty="0">
                <a:latin typeface="Times New Roman" panose="02020603050405020304" pitchFamily="18" charset="0"/>
                <a:ea typeface="Calibri" panose="020F0502020204030204" pitchFamily="34" charset="0"/>
                <a:cs typeface="Times New Roman" panose="02020603050405020304" pitchFamily="18" charset="0"/>
              </a:rPr>
              <a:t>understand why Staten Island has a highest death rate attributable to PM2.5 we need to perform a deeper analysis of the area. We need to look at income, demographics and pollution levels at the census tract or even block group levels.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15</a:t>
            </a:fld>
            <a:endParaRPr lang="en-US" noProof="0" dirty="0"/>
          </a:p>
        </p:txBody>
      </p:sp>
    </p:spTree>
    <p:extLst>
      <p:ext uri="{BB962C8B-B14F-4D97-AF65-F5344CB8AC3E}">
        <p14:creationId xmlns:p14="http://schemas.microsoft.com/office/powerpoint/2010/main" val="749930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New York City thousands of patients visit the Emergency room, are hospitalized and even face untimely death due to pollution related asthma, heart and lung problems. </a:t>
            </a:r>
          </a:p>
          <a:p>
            <a:endParaRPr lang="en-US" dirty="0"/>
          </a:p>
          <a:p>
            <a:r>
              <a:rPr lang="en-US" dirty="0"/>
              <a:t>In this study I specifically look at a pollutant called PM2.5 and its impact on asthma. PM2.5 are small particles in the air that are &lt;= 2.5 micrometers and </a:t>
            </a:r>
            <a:r>
              <a:rPr lang="en-US" sz="1800" dirty="0">
                <a:effectLst/>
                <a:latin typeface="Times New Roman" panose="02020603050405020304" pitchFamily="18" charset="0"/>
                <a:ea typeface="Calibri" panose="020F0502020204030204" pitchFamily="34" charset="0"/>
              </a:rPr>
              <a:t>are so small that they can be inhaled and cause serious health problems.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They are capable of getting deep inside a person’s lungs and also into the bloodstream. The particles known as PM2.5 are the biggest threat to people’s health and contributes to 2000 deaths and 5150 ER visits per year.</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Children, older adults and some people most at risk.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This study will help stakeholders such as healthcare providers, first responders, patients, policy makers, city planners as it will help them identify high risk areas and vulnerable populations.</a:t>
            </a:r>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2</a:t>
            </a:fld>
            <a:endParaRPr lang="en-US" noProof="0" dirty="0"/>
          </a:p>
        </p:txBody>
      </p:sp>
    </p:spTree>
    <p:extLst>
      <p:ext uri="{BB962C8B-B14F-4D97-AF65-F5344CB8AC3E}">
        <p14:creationId xmlns:p14="http://schemas.microsoft.com/office/powerpoint/2010/main" val="391931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questions are: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What are the characteristics and trends in neighborhoods with poor air quality?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How do income levels affect the healthcare response to health issues related to poor air quality?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have used an air quality dataset form Data.gov and population/race/ethnicity datasets from </a:t>
            </a:r>
            <a:r>
              <a:rPr lang="en-US" kern="100" dirty="0">
                <a:latin typeface="Times New Roman" panose="02020603050405020304" pitchFamily="18" charset="0"/>
                <a:ea typeface="Calibri" panose="020F0502020204030204" pitchFamily="34" charset="0"/>
                <a:cs typeface="Times New Roman" panose="02020603050405020304" pitchFamily="18" charset="0"/>
              </a:rPr>
              <a:t>the Citizens’ Committee for Children of New York</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7364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special analysis, K-means clustering to look at New York city pollution, traffic, demographic information by Community Districts</a:t>
            </a:r>
          </a:p>
          <a:p>
            <a:endParaRPr lang="en-US" dirty="0"/>
          </a:p>
          <a:p>
            <a:r>
              <a:rPr lang="en-US" dirty="0"/>
              <a:t>I have also used side by side bar graphs to compare between different NYC boroughs</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57513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the  map on the left we see that the community districts </a:t>
            </a:r>
            <a:r>
              <a:rPr lang="en-US" sz="1200" b="0" i="0" dirty="0">
                <a:solidFill>
                  <a:srgbClr val="333333"/>
                </a:solidFill>
                <a:effectLst/>
                <a:latin typeface="Times New Roman" panose="02020603050405020304" pitchFamily="18" charset="0"/>
                <a:cs typeface="Times New Roman" panose="02020603050405020304" pitchFamily="18" charset="0"/>
              </a:rPr>
              <a:t>with the highest PM2.5 levels are in Manhattan followed by some CDs in Brooklyn, Queens and Bronx. So, why is that happening?</a:t>
            </a:r>
          </a:p>
          <a:p>
            <a:endParaRPr lang="en-US" sz="1200" b="0" i="0" dirty="0">
              <a:solidFill>
                <a:srgbClr val="333333"/>
              </a:solidFill>
              <a:effectLst/>
              <a:latin typeface="Times New Roman" panose="02020603050405020304" pitchFamily="18" charset="0"/>
              <a:cs typeface="Times New Roman" panose="02020603050405020304" pitchFamily="18" charset="0"/>
            </a:endParaRPr>
          </a:p>
          <a:p>
            <a:r>
              <a:rPr lang="en-US" sz="1200" b="0" i="0" dirty="0">
                <a:solidFill>
                  <a:srgbClr val="333333"/>
                </a:solidFill>
                <a:effectLst/>
                <a:latin typeface="Times New Roman" panose="02020603050405020304" pitchFamily="18" charset="0"/>
                <a:cs typeface="Times New Roman" panose="02020603050405020304" pitchFamily="18" charset="0"/>
              </a:rPr>
              <a:t>Looking at the second map on the right we see that Manhattan </a:t>
            </a:r>
            <a:r>
              <a:rPr lang="en-US" dirty="0"/>
              <a:t>community district</a:t>
            </a:r>
            <a:r>
              <a:rPr lang="en-US" sz="1200" b="0" i="0" dirty="0">
                <a:solidFill>
                  <a:srgbClr val="333333"/>
                </a:solidFill>
                <a:effectLst/>
                <a:latin typeface="Times New Roman" panose="02020603050405020304" pitchFamily="18" charset="0"/>
                <a:cs typeface="Times New Roman" panose="02020603050405020304" pitchFamily="18" charset="0"/>
              </a:rPr>
              <a:t>s have the highest levels of traffic and so that explains the high PM2.5 levels.</a:t>
            </a:r>
          </a:p>
          <a:p>
            <a:endParaRPr lang="en-US" sz="12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84218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this line plot we can clearly see that </a:t>
            </a:r>
            <a:r>
              <a:rPr lang="en-US" sz="1200" b="0" i="0" dirty="0">
                <a:solidFill>
                  <a:srgbClr val="333333"/>
                </a:solidFill>
                <a:effectLst/>
                <a:latin typeface="Times New Roman" panose="02020603050405020304" pitchFamily="18" charset="0"/>
                <a:cs typeface="Times New Roman" panose="02020603050405020304" pitchFamily="18" charset="0"/>
              </a:rPr>
              <a:t>PM2.5 levels has been constantly decreasing in all boroughs in New York City over the years.</a:t>
            </a:r>
            <a:endParaRPr lang="en-US"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41678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show that emergency room visits due to asthma because of PM2.5 by both children and adults has been decreasing in every borough in NYC over the years. However, the ER visit rates for children are way higher than adults. Bronx has the highest rates of ER visits.</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106589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Deaths due to PM2.5 have also been decreasing over the years but they are the highest in Staten Island followed by Bronx.</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8</a:t>
            </a:fld>
            <a:endParaRPr lang="en-US" noProof="0" dirty="0"/>
          </a:p>
        </p:txBody>
      </p:sp>
    </p:spTree>
    <p:extLst>
      <p:ext uri="{BB962C8B-B14F-4D97-AF65-F5344CB8AC3E}">
        <p14:creationId xmlns:p14="http://schemas.microsoft.com/office/powerpoint/2010/main" val="165841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Bronx has the lowest income and Manhattan and Staten Island have the highest.</a:t>
            </a:r>
          </a:p>
        </p:txBody>
      </p:sp>
      <p:sp>
        <p:nvSpPr>
          <p:cNvPr id="4" name="Slide Number Placeholder 3"/>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30998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12/8/2023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ish.gupta@rutger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air-qu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420" y="2493086"/>
            <a:ext cx="5105620" cy="2033752"/>
          </a:xfrm>
        </p:spPr>
        <p:txBody>
          <a:bodyPr>
            <a:normAutofit/>
          </a:bodyPr>
          <a:lstStyle/>
          <a:p>
            <a:pPr algn="ctr"/>
            <a:r>
              <a:rPr lang="en-US" sz="2400" dirty="0"/>
              <a:t>Air Quality Trends in the Neighborhoods of New York City for People Suffering from Asthma </a:t>
            </a:r>
          </a:p>
        </p:txBody>
      </p:sp>
      <p:sp>
        <p:nvSpPr>
          <p:cNvPr id="7" name="Subtitle 6"/>
          <p:cNvSpPr>
            <a:spLocks noGrp="1"/>
          </p:cNvSpPr>
          <p:nvPr>
            <p:ph type="subTitle" idx="1"/>
          </p:nvPr>
        </p:nvSpPr>
        <p:spPr>
          <a:xfrm>
            <a:off x="6569348" y="2493084"/>
            <a:ext cx="5388972" cy="2221155"/>
          </a:xfrm>
        </p:spPr>
        <p:txBody>
          <a:bodyPr>
            <a:normAutofit/>
          </a:bodyPr>
          <a:lstStyle/>
          <a:p>
            <a:r>
              <a:rPr lang="en-US" sz="1600" dirty="0"/>
              <a:t>Track 1 Final Paper</a:t>
            </a:r>
          </a:p>
          <a:p>
            <a:r>
              <a:rPr lang="en-US" sz="1600" dirty="0"/>
              <a:t>Anish Gupta</a:t>
            </a:r>
          </a:p>
          <a:p>
            <a:r>
              <a:rPr lang="en-US" sz="1600" dirty="0"/>
              <a:t>Email:</a:t>
            </a:r>
            <a:r>
              <a:rPr lang="en-US" sz="1600" dirty="0">
                <a:hlinkClick r:id="rId3"/>
              </a:rPr>
              <a:t> anish.gupta@rutgers.edu</a:t>
            </a:r>
            <a:endParaRPr lang="en-US" sz="1600" dirty="0"/>
          </a:p>
          <a:p>
            <a:r>
              <a:rPr lang="en-US" sz="1600" dirty="0"/>
              <a:t>Number of Slides: 3</a:t>
            </a:r>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4FF8026-E8E6-48F3-25CF-4BB00DF464C4}"/>
              </a:ext>
            </a:extLst>
          </p:cNvPr>
          <p:cNvSpPr>
            <a:spLocks noGrp="1"/>
          </p:cNvSpPr>
          <p:nvPr>
            <p:ph type="title"/>
          </p:nvPr>
        </p:nvSpPr>
        <p:spPr>
          <a:xfrm>
            <a:off x="838200" y="842115"/>
            <a:ext cx="9430512" cy="965477"/>
          </a:xfrm>
        </p:spPr>
        <p:txBody>
          <a:bodyPr>
            <a:normAutofit/>
          </a:bodyPr>
          <a:lstStyle/>
          <a:p>
            <a:r>
              <a:rPr lang="en-US" dirty="0"/>
              <a:t>Population, Race by Borough</a:t>
            </a:r>
          </a:p>
        </p:txBody>
      </p:sp>
      <p:pic>
        <p:nvPicPr>
          <p:cNvPr id="5" name="Picture 4">
            <a:extLst>
              <a:ext uri="{FF2B5EF4-FFF2-40B4-BE49-F238E27FC236}">
                <a16:creationId xmlns:a16="http://schemas.microsoft.com/office/drawing/2014/main" id="{AC7DDCF3-6D4B-8752-6436-3FBC6FCCB45A}"/>
              </a:ext>
            </a:extLst>
          </p:cNvPr>
          <p:cNvPicPr>
            <a:picLocks noChangeAspect="1"/>
          </p:cNvPicPr>
          <p:nvPr/>
        </p:nvPicPr>
        <p:blipFill>
          <a:blip r:embed="rId3"/>
          <a:stretch>
            <a:fillRect/>
          </a:stretch>
        </p:blipFill>
        <p:spPr>
          <a:xfrm>
            <a:off x="894857" y="1844168"/>
            <a:ext cx="6182599" cy="4327818"/>
          </a:xfrm>
          <a:prstGeom prst="rect">
            <a:avLst/>
          </a:prstGeom>
          <a:noFill/>
        </p:spPr>
      </p:pic>
      <p:sp>
        <p:nvSpPr>
          <p:cNvPr id="7" name="TextBox 6">
            <a:extLst>
              <a:ext uri="{FF2B5EF4-FFF2-40B4-BE49-F238E27FC236}">
                <a16:creationId xmlns:a16="http://schemas.microsoft.com/office/drawing/2014/main" id="{6D59FA4F-2D2E-E968-B9D4-6952042AF350}"/>
              </a:ext>
            </a:extLst>
          </p:cNvPr>
          <p:cNvSpPr txBox="1"/>
          <p:nvPr/>
        </p:nvSpPr>
        <p:spPr>
          <a:xfrm>
            <a:off x="7534656" y="2039112"/>
            <a:ext cx="3886200" cy="2554545"/>
          </a:xfrm>
          <a:prstGeom prst="rect">
            <a:avLst/>
          </a:prstGeom>
          <a:noFill/>
        </p:spPr>
        <p:txBody>
          <a:bodyPr wrap="square">
            <a:spAutoFit/>
          </a:bodyPr>
          <a:lstStyle/>
          <a:p>
            <a:pPr marL="342900" indent="-342900">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borough with the lowest income is Bronx </a:t>
            </a:r>
          </a:p>
          <a:p>
            <a:pPr marL="342900" indent="-342900">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has high population of people that are Hispanic or Latino.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22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3EA402E-ABED-1CAB-8890-2294828CB1B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Scree Plot</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a:extLst>
              <a:ext uri="{FF2B5EF4-FFF2-40B4-BE49-F238E27FC236}">
                <a16:creationId xmlns:a16="http://schemas.microsoft.com/office/drawing/2014/main" id="{E53310CE-9482-8E97-7BEC-BF9DE61A822D}"/>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342900" indent="-228600">
              <a:buFont typeface="Arial" panose="020B0604020202020204" pitchFamily="34" charset="0"/>
              <a:buChar char="•"/>
            </a:pPr>
            <a:endParaRPr lang="en-US" sz="1800"/>
          </a:p>
          <a:p>
            <a:pPr marL="342900" indent="-228600">
              <a:buFont typeface="Arial" panose="020B0604020202020204" pitchFamily="34" charset="0"/>
              <a:buChar char="•"/>
            </a:pPr>
            <a:endParaRPr lang="en-US" sz="1800"/>
          </a:p>
          <a:p>
            <a:pPr marL="342900" indent="-228600">
              <a:buFont typeface="Arial" panose="020B0604020202020204" pitchFamily="34" charset="0"/>
              <a:buChar char="•"/>
            </a:pPr>
            <a:r>
              <a:rPr lang="en-US" sz="1800"/>
              <a:t>Here I have added a Scree plot to determine the number of clusters to use with K-means.</a:t>
            </a:r>
          </a:p>
          <a:p>
            <a:pPr marL="342900" indent="-228600">
              <a:buFont typeface="Arial" panose="020B0604020202020204" pitchFamily="34" charset="0"/>
              <a:buChar char="•"/>
            </a:pPr>
            <a:endParaRPr lang="en-US" sz="1800"/>
          </a:p>
          <a:p>
            <a:pPr marL="342900" indent="-228600">
              <a:buFont typeface="Arial" panose="020B0604020202020204" pitchFamily="34" charset="0"/>
              <a:buChar char="•"/>
            </a:pPr>
            <a:r>
              <a:rPr lang="en-US" sz="1800"/>
              <a:t>The scree plot suggests about 4.</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09A49C-08C3-CB4B-6D12-726B2AD9437C}"/>
              </a:ext>
            </a:extLst>
          </p:cNvPr>
          <p:cNvPicPr>
            <a:picLocks noChangeAspect="1"/>
          </p:cNvPicPr>
          <p:nvPr/>
        </p:nvPicPr>
        <p:blipFill>
          <a:blip r:embed="rId3"/>
          <a:stretch>
            <a:fillRect/>
          </a:stretch>
        </p:blipFill>
        <p:spPr>
          <a:xfrm>
            <a:off x="5987738" y="1511599"/>
            <a:ext cx="5628018" cy="3601931"/>
          </a:xfrm>
          <a:prstGeom prst="rect">
            <a:avLst/>
          </a:prstGeom>
          <a:noFill/>
        </p:spPr>
      </p:pic>
    </p:spTree>
    <p:extLst>
      <p:ext uri="{BB962C8B-B14F-4D97-AF65-F5344CB8AC3E}">
        <p14:creationId xmlns:p14="http://schemas.microsoft.com/office/powerpoint/2010/main" val="221791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4FF8026-E8E6-48F3-25CF-4BB00DF464C4}"/>
              </a:ext>
            </a:extLst>
          </p:cNvPr>
          <p:cNvSpPr>
            <a:spLocks noGrp="1"/>
          </p:cNvSpPr>
          <p:nvPr>
            <p:ph type="title"/>
          </p:nvPr>
        </p:nvSpPr>
        <p:spPr>
          <a:xfrm>
            <a:off x="838200" y="1610211"/>
            <a:ext cx="6934201" cy="965477"/>
          </a:xfrm>
        </p:spPr>
        <p:txBody>
          <a:bodyPr vert="horz" lIns="91440" tIns="45720" rIns="91440" bIns="45720" rtlCol="0" anchor="t">
            <a:normAutofit/>
          </a:bodyPr>
          <a:lstStyle/>
          <a:p>
            <a:r>
              <a:rPr lang="en-US" sz="3700" kern="1200">
                <a:latin typeface="+mj-lt"/>
                <a:ea typeface="+mj-ea"/>
                <a:cs typeface="+mj-cs"/>
              </a:rPr>
              <a:t>Population, Race by Borough</a:t>
            </a:r>
          </a:p>
        </p:txBody>
      </p:sp>
      <p:sp>
        <p:nvSpPr>
          <p:cNvPr id="7" name="TextBox 6">
            <a:extLst>
              <a:ext uri="{FF2B5EF4-FFF2-40B4-BE49-F238E27FC236}">
                <a16:creationId xmlns:a16="http://schemas.microsoft.com/office/drawing/2014/main" id="{6D59FA4F-2D2E-E968-B9D4-6952042AF350}"/>
              </a:ext>
            </a:extLst>
          </p:cNvPr>
          <p:cNvSpPr txBox="1"/>
          <p:nvPr/>
        </p:nvSpPr>
        <p:spPr>
          <a:xfrm>
            <a:off x="838200" y="2727433"/>
            <a:ext cx="3752087" cy="2896127"/>
          </a:xfrm>
          <a:prstGeom prst="rect">
            <a:avLst/>
          </a:prstGeom>
        </p:spPr>
        <p:txBody>
          <a:bodyPr vert="horz" lIns="91440" tIns="45720" rIns="91440" bIns="45720" rtlCol="0">
            <a:normAutofit/>
          </a:bodyPr>
          <a:lstStyle/>
          <a:p>
            <a:pPr marL="285750" indent="-285750">
              <a:spcAft>
                <a:spcPts val="1400"/>
              </a:spcAft>
              <a:buFont typeface="Arial" panose="020B0604020202020204" pitchFamily="34" charset="0"/>
              <a:buChar char="•"/>
            </a:pPr>
            <a:r>
              <a:rPr lang="en-US" sz="1400" b="0" i="0" dirty="0">
                <a:solidFill>
                  <a:srgbClr val="333333"/>
                </a:solidFill>
                <a:effectLst/>
                <a:latin typeface="Helvetica Neue"/>
              </a:rPr>
              <a:t>The K-mean cluster plot shows that most of the community districts with higher level of PM2.5 are in Manhattan which is the second highest borough in terms of income. </a:t>
            </a:r>
          </a:p>
          <a:p>
            <a:pPr marL="285750" indent="-285750">
              <a:spcAft>
                <a:spcPts val="1400"/>
              </a:spcAft>
              <a:buFont typeface="Arial" panose="020B0604020202020204" pitchFamily="34" charset="0"/>
              <a:buChar char="•"/>
            </a:pPr>
            <a:r>
              <a:rPr lang="en-US" sz="1400" b="0" i="0" dirty="0">
                <a:solidFill>
                  <a:srgbClr val="333333"/>
                </a:solidFill>
                <a:effectLst/>
                <a:latin typeface="Helvetica Neue"/>
              </a:rPr>
              <a:t>However, it is important to note that the community districts in Manhattan that have lower levels of PM2.5 have the highest incomes. </a:t>
            </a:r>
          </a:p>
          <a:p>
            <a:pPr marL="285750" indent="-285750">
              <a:spcAft>
                <a:spcPts val="1400"/>
              </a:spcAft>
              <a:buFont typeface="Arial" panose="020B0604020202020204" pitchFamily="34" charset="0"/>
              <a:buChar char="•"/>
            </a:pPr>
            <a:r>
              <a:rPr lang="en-US" sz="1400" b="0" i="0" dirty="0">
                <a:solidFill>
                  <a:srgbClr val="333333"/>
                </a:solidFill>
                <a:effectLst/>
                <a:latin typeface="Helvetica Neue"/>
              </a:rPr>
              <a:t>Lower income CDs in Manhattan have high levels of PM2.5.</a:t>
            </a:r>
            <a:endParaRPr lang="en-US" sz="1300" b="0" i="0" kern="1200" baseline="0" dirty="0">
              <a:solidFill>
                <a:schemeClr val="tx1">
                  <a:lumMod val="85000"/>
                  <a:lumOff val="15000"/>
                </a:schemeClr>
              </a:solidFill>
              <a:effectLst/>
              <a:latin typeface="+mn-lt"/>
              <a:ea typeface="+mn-ea"/>
              <a:cs typeface="+mn-cs"/>
            </a:endParaRPr>
          </a:p>
        </p:txBody>
      </p:sp>
      <p:pic>
        <p:nvPicPr>
          <p:cNvPr id="3" name="Picture 2">
            <a:extLst>
              <a:ext uri="{FF2B5EF4-FFF2-40B4-BE49-F238E27FC236}">
                <a16:creationId xmlns:a16="http://schemas.microsoft.com/office/drawing/2014/main" id="{60009C6A-3247-B430-128A-7EB636F966F1}"/>
              </a:ext>
            </a:extLst>
          </p:cNvPr>
          <p:cNvPicPr>
            <a:picLocks noChangeAspect="1"/>
          </p:cNvPicPr>
          <p:nvPr/>
        </p:nvPicPr>
        <p:blipFill rotWithShape="1">
          <a:blip r:embed="rId3"/>
          <a:srcRect r="5455" b="4"/>
          <a:stretch/>
        </p:blipFill>
        <p:spPr>
          <a:xfrm>
            <a:off x="5104638" y="2425103"/>
            <a:ext cx="5301234" cy="4065002"/>
          </a:xfrm>
          <a:prstGeom prst="rect">
            <a:avLst/>
          </a:prstGeom>
          <a:noFill/>
        </p:spPr>
      </p:pic>
    </p:spTree>
    <p:extLst>
      <p:ext uri="{BB962C8B-B14F-4D97-AF65-F5344CB8AC3E}">
        <p14:creationId xmlns:p14="http://schemas.microsoft.com/office/powerpoint/2010/main" val="164502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BD89E0-C7E1-0B5F-DAB4-D7D6BCDEFF0E}"/>
              </a:ext>
            </a:extLst>
          </p:cNvPr>
          <p:cNvSpPr>
            <a:spLocks noGrp="1"/>
          </p:cNvSpPr>
          <p:nvPr>
            <p:ph type="title"/>
          </p:nvPr>
        </p:nvSpPr>
        <p:spPr>
          <a:xfrm>
            <a:off x="838200" y="951843"/>
            <a:ext cx="6934201" cy="965477"/>
          </a:xfrm>
        </p:spPr>
        <p:txBody>
          <a:bodyPr/>
          <a:lstStyle/>
          <a:p>
            <a:r>
              <a:rPr lang="en-US" dirty="0"/>
              <a:t>Map of the Clusters</a:t>
            </a:r>
          </a:p>
        </p:txBody>
      </p:sp>
      <p:pic>
        <p:nvPicPr>
          <p:cNvPr id="5" name="Picture 4">
            <a:extLst>
              <a:ext uri="{FF2B5EF4-FFF2-40B4-BE49-F238E27FC236}">
                <a16:creationId xmlns:a16="http://schemas.microsoft.com/office/drawing/2014/main" id="{CC144081-04A6-DF3A-9E4E-1046AF30D586}"/>
              </a:ext>
            </a:extLst>
          </p:cNvPr>
          <p:cNvPicPr>
            <a:picLocks noChangeAspect="1"/>
          </p:cNvPicPr>
          <p:nvPr/>
        </p:nvPicPr>
        <p:blipFill>
          <a:blip r:embed="rId3"/>
          <a:stretch>
            <a:fillRect/>
          </a:stretch>
        </p:blipFill>
        <p:spPr>
          <a:xfrm>
            <a:off x="838200" y="2078209"/>
            <a:ext cx="5275175" cy="3771749"/>
          </a:xfrm>
          <a:prstGeom prst="rect">
            <a:avLst/>
          </a:prstGeom>
          <a:noFill/>
        </p:spPr>
      </p:pic>
      <p:sp>
        <p:nvSpPr>
          <p:cNvPr id="6" name="TextBox 5">
            <a:extLst>
              <a:ext uri="{FF2B5EF4-FFF2-40B4-BE49-F238E27FC236}">
                <a16:creationId xmlns:a16="http://schemas.microsoft.com/office/drawing/2014/main" id="{B12B14EB-67C6-453B-5DF3-1DB86B7DAE3C}"/>
              </a:ext>
            </a:extLst>
          </p:cNvPr>
          <p:cNvSpPr txBox="1"/>
          <p:nvPr/>
        </p:nvSpPr>
        <p:spPr>
          <a:xfrm>
            <a:off x="6318504" y="2078209"/>
            <a:ext cx="5422392" cy="3046988"/>
          </a:xfrm>
          <a:prstGeom prst="rect">
            <a:avLst/>
          </a:prstGeom>
          <a:noFill/>
        </p:spPr>
        <p:txBody>
          <a:bodyPr wrap="square" rtlCol="0">
            <a:sp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Plotting the clusters from K-means, shows that – </a:t>
            </a:r>
          </a:p>
          <a:p>
            <a:pPr marL="285750" indent="-28575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CDs with similar characteristics in terms of income, ethnicity and PM2.5 levels are grouped together in similar nearby neighborhoods. </a:t>
            </a:r>
          </a:p>
          <a:p>
            <a:pPr marL="285750" indent="-28575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Manhattan in cluster 2 has higher PM2.5 levels.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31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364-042E-17AA-9002-D82B7B7B1686}"/>
              </a:ext>
            </a:extLst>
          </p:cNvPr>
          <p:cNvSpPr>
            <a:spLocks noGrp="1"/>
          </p:cNvSpPr>
          <p:nvPr>
            <p:ph type="title"/>
          </p:nvPr>
        </p:nvSpPr>
        <p:spPr>
          <a:xfrm>
            <a:off x="838200" y="908467"/>
            <a:ext cx="6934201" cy="965477"/>
          </a:xfrm>
        </p:spPr>
        <p:txBody>
          <a:bodyPr/>
          <a:lstStyle/>
          <a:p>
            <a:r>
              <a:rPr lang="en-US" dirty="0"/>
              <a:t>Key Findings</a:t>
            </a:r>
          </a:p>
        </p:txBody>
      </p:sp>
      <p:sp>
        <p:nvSpPr>
          <p:cNvPr id="3" name="Content Placeholder 2">
            <a:extLst>
              <a:ext uri="{FF2B5EF4-FFF2-40B4-BE49-F238E27FC236}">
                <a16:creationId xmlns:a16="http://schemas.microsoft.com/office/drawing/2014/main" id="{43C36D6B-974A-7582-DDC8-048F2DAD760B}"/>
              </a:ext>
            </a:extLst>
          </p:cNvPr>
          <p:cNvSpPr>
            <a:spLocks noGrp="1"/>
          </p:cNvSpPr>
          <p:nvPr>
            <p:ph idx="1"/>
          </p:nvPr>
        </p:nvSpPr>
        <p:spPr>
          <a:xfrm>
            <a:off x="838201" y="1828802"/>
            <a:ext cx="8369594" cy="3749748"/>
          </a:xfrm>
        </p:spPr>
        <p:txBody>
          <a:bodyPr>
            <a:normAutofit fontScale="92500" lnSpcReduction="20000"/>
          </a:bodyPr>
          <a:lstStyle/>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Manhattan borough in NYC has some of the highest levels of PM2.5</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Manhattan also has the highest levels of traffic.</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PM2.5 levels have been falling in all NYC boroughs since 2008</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Children visit the emergency room for PM2.5 related asthma at a much higher rate than adults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Bronx has the lowest average income, but the highest rates of emergency room visits even though the PM2.5 level in Bronx is lower than Manhattan and have fallen to the same levels as Brooklyn and Queens.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Most interesting finding – Staten Island with a high average income and low PM2.5 levels has the most PM2.5 attributable deaths.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2978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4D2F-3183-44D8-E516-6A4618A2B969}"/>
              </a:ext>
            </a:extLst>
          </p:cNvPr>
          <p:cNvSpPr>
            <a:spLocks noGrp="1"/>
          </p:cNvSpPr>
          <p:nvPr>
            <p:ph type="title"/>
          </p:nvPr>
        </p:nvSpPr>
        <p:spPr>
          <a:xfrm>
            <a:off x="838200" y="823827"/>
            <a:ext cx="6934201" cy="965477"/>
          </a:xfrm>
        </p:spPr>
        <p:txBody>
          <a:bodyPr/>
          <a:lstStyle/>
          <a:p>
            <a:r>
              <a:rPr lang="en-US" dirty="0"/>
              <a:t>Conclusions</a:t>
            </a:r>
          </a:p>
        </p:txBody>
      </p:sp>
      <p:sp>
        <p:nvSpPr>
          <p:cNvPr id="3" name="Content Placeholder 2">
            <a:extLst>
              <a:ext uri="{FF2B5EF4-FFF2-40B4-BE49-F238E27FC236}">
                <a16:creationId xmlns:a16="http://schemas.microsoft.com/office/drawing/2014/main" id="{EE5288F3-1AFC-E331-D9DA-51FAF40A0167}"/>
              </a:ext>
            </a:extLst>
          </p:cNvPr>
          <p:cNvSpPr>
            <a:spLocks noGrp="1"/>
          </p:cNvSpPr>
          <p:nvPr>
            <p:ph idx="1"/>
          </p:nvPr>
        </p:nvSpPr>
        <p:spPr>
          <a:xfrm>
            <a:off x="838200" y="1892809"/>
            <a:ext cx="11048999" cy="3922776"/>
          </a:xfrm>
        </p:spPr>
        <p:txBody>
          <a:bodyPr>
            <a:normAutofit fontScale="77500" lnSpcReduction="20000"/>
          </a:bodyPr>
          <a:lstStyle/>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These results suggest that higher levels of PM2.5 in the air has a direct correlation with the amount of traffic as seen in the case of Manhattan.</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Lower income areas and areas with large Hispanic and African American populations have some of the highest levels of critical illness or death. </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areas with the greater amounts of pollutants are the same areas with the highest median household income. </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suggests that having better paying jobs and higher income allows members of the community to remedy health problems more effectively. </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Some of the implications of this study include better access to healthcare and more clinics in poorer neighborhoods.</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Reduced drug prices for lower income families will make drugs more affordable for people suffering from asthma. </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improved level of access to better healthcare will reduce the number of PM2.5 attributable  hospital visits and deaths for people living in poorer communities.  </a:t>
            </a:r>
          </a:p>
          <a:p>
            <a:pPr marL="285750" indent="-285750">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In order to understand why Staten Island has a highest death rate attributable to PM2.5 we need to perform a deeper analysis of the area. We need to look at income, demographics and pollution levels at the census tract or even block group levels.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459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C04E-8599-C370-DA1B-72876091245F}"/>
              </a:ext>
            </a:extLst>
          </p:cNvPr>
          <p:cNvSpPr>
            <a:spLocks noGrp="1"/>
          </p:cNvSpPr>
          <p:nvPr>
            <p:ph type="title"/>
          </p:nvPr>
        </p:nvSpPr>
        <p:spPr>
          <a:xfrm>
            <a:off x="838200" y="302151"/>
            <a:ext cx="10734040" cy="930302"/>
          </a:xfrm>
        </p:spPr>
        <p:txBody>
          <a:bodyPr/>
          <a:lstStyle/>
          <a:p>
            <a:r>
              <a:rPr lang="en-US" dirty="0"/>
              <a:t>Project Significance</a:t>
            </a:r>
          </a:p>
        </p:txBody>
      </p:sp>
      <p:sp>
        <p:nvSpPr>
          <p:cNvPr id="3" name="Content Placeholder 2">
            <a:extLst>
              <a:ext uri="{FF2B5EF4-FFF2-40B4-BE49-F238E27FC236}">
                <a16:creationId xmlns:a16="http://schemas.microsoft.com/office/drawing/2014/main" id="{9FD1FF8B-787A-B3D6-F3F3-FCAE18EB2F89}"/>
              </a:ext>
            </a:extLst>
          </p:cNvPr>
          <p:cNvSpPr>
            <a:spLocks noGrp="1"/>
          </p:cNvSpPr>
          <p:nvPr>
            <p:ph idx="1"/>
          </p:nvPr>
        </p:nvSpPr>
        <p:spPr>
          <a:xfrm>
            <a:off x="619759" y="1232452"/>
            <a:ext cx="8007406" cy="5202599"/>
          </a:xfrm>
        </p:spPr>
        <p:txBody>
          <a:bodyPr>
            <a:normAutofit fontScale="25000" lnSpcReduction="20000"/>
          </a:bodyPr>
          <a:lstStyle/>
          <a:p>
            <a:r>
              <a:rPr lang="en-US" sz="5600" b="1" dirty="0">
                <a:latin typeface="Times New Roman" panose="02020603050405020304" pitchFamily="18" charset="0"/>
                <a:cs typeface="Times New Roman" panose="02020603050405020304" pitchFamily="18" charset="0"/>
              </a:rPr>
              <a:t>Topic: </a:t>
            </a:r>
            <a:r>
              <a:rPr lang="en-US" sz="5600" dirty="0">
                <a:latin typeface="Times New Roman" panose="02020603050405020304" pitchFamily="18" charset="0"/>
                <a:cs typeface="Times New Roman" panose="02020603050405020304" pitchFamily="18" charset="0"/>
              </a:rPr>
              <a:t>Air Quality</a:t>
            </a:r>
          </a:p>
          <a:p>
            <a:pPr>
              <a:spcAft>
                <a:spcPts val="600"/>
              </a:spcAft>
            </a:pPr>
            <a:r>
              <a:rPr lang="en-US" sz="5600" b="1" dirty="0">
                <a:latin typeface="Times New Roman" panose="02020603050405020304" pitchFamily="18" charset="0"/>
                <a:cs typeface="Times New Roman" panose="02020603050405020304" pitchFamily="18" charset="0"/>
              </a:rPr>
              <a:t>Significance:</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PM2.5 is a small particulate matter that is an air pollutant and contributes to 2000 deaths and 5150 as of 2021. </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Thousands of patients visit the emergency department and are hospitalized with asthma, heart, and lung problems.</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Older adults, children, and people with preexisting conditions  are most at risk</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This system will show the air quality trends and the stakeholders will have a better understanding changes in air quality over time by neighborhoods.</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This will help residents who suffer from respiratory illnesses of New York City identify neighborhoods they should choose to live in</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For residents that cannot afford to move, will be able to use this this information to file a complaint to city officials regarding pollution related healthcare access</a:t>
            </a:r>
          </a:p>
          <a:p>
            <a:pPr marL="285750" indent="-285750">
              <a:spcAft>
                <a:spcPts val="600"/>
              </a:spcAft>
              <a:buFont typeface="Arial" panose="020B0604020202020204" pitchFamily="34" charset="0"/>
              <a:buChar char="•"/>
            </a:pPr>
            <a:endParaRPr lang="en-US" sz="5600" b="1" dirty="0">
              <a:latin typeface="Times New Roman" panose="02020603050405020304" pitchFamily="18" charset="0"/>
              <a:cs typeface="Times New Roman" panose="02020603050405020304" pitchFamily="18" charset="0"/>
            </a:endParaRPr>
          </a:p>
          <a:p>
            <a:pPr>
              <a:spcAft>
                <a:spcPts val="600"/>
              </a:spcAft>
            </a:pPr>
            <a:r>
              <a:rPr lang="en-US" sz="5600" b="1" dirty="0">
                <a:latin typeface="Times New Roman" panose="02020603050405020304" pitchFamily="18" charset="0"/>
                <a:cs typeface="Times New Roman" panose="02020603050405020304" pitchFamily="18" charset="0"/>
              </a:rPr>
              <a:t>Stakeholders:                                                                                                </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Healthcare providers</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First Respondents                                                  </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Patients </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Policy Makers </a:t>
            </a:r>
          </a:p>
          <a:p>
            <a:pPr marL="285750" indent="-285750">
              <a:spcAft>
                <a:spcPts val="600"/>
              </a:spcAft>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City Planners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546D42D-BAA8-1239-DF9F-82ECA6741B07}"/>
              </a:ext>
            </a:extLst>
          </p:cNvPr>
          <p:cNvPicPr>
            <a:picLocks noChangeAspect="1"/>
          </p:cNvPicPr>
          <p:nvPr/>
        </p:nvPicPr>
        <p:blipFill>
          <a:blip r:embed="rId3"/>
          <a:stretch>
            <a:fillRect/>
          </a:stretch>
        </p:blipFill>
        <p:spPr>
          <a:xfrm>
            <a:off x="8833897" y="1645918"/>
            <a:ext cx="3133835" cy="3167066"/>
          </a:xfrm>
          <a:prstGeom prst="rect">
            <a:avLst/>
          </a:prstGeom>
        </p:spPr>
      </p:pic>
    </p:spTree>
    <p:extLst>
      <p:ext uri="{BB962C8B-B14F-4D97-AF65-F5344CB8AC3E}">
        <p14:creationId xmlns:p14="http://schemas.microsoft.com/office/powerpoint/2010/main" val="45497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C04E-8599-C370-DA1B-72876091245F}"/>
              </a:ext>
            </a:extLst>
          </p:cNvPr>
          <p:cNvSpPr>
            <a:spLocks noGrp="1"/>
          </p:cNvSpPr>
          <p:nvPr>
            <p:ph type="title"/>
          </p:nvPr>
        </p:nvSpPr>
        <p:spPr>
          <a:xfrm>
            <a:off x="838200" y="462132"/>
            <a:ext cx="10734040" cy="873688"/>
          </a:xfrm>
        </p:spPr>
        <p:txBody>
          <a:bodyPr/>
          <a:lstStyle/>
          <a:p>
            <a:r>
              <a:rPr lang="en-US" dirty="0"/>
              <a:t>Research Questions and Data Source</a:t>
            </a:r>
          </a:p>
        </p:txBody>
      </p:sp>
      <p:sp>
        <p:nvSpPr>
          <p:cNvPr id="3" name="Content Placeholder 2">
            <a:extLst>
              <a:ext uri="{FF2B5EF4-FFF2-40B4-BE49-F238E27FC236}">
                <a16:creationId xmlns:a16="http://schemas.microsoft.com/office/drawing/2014/main" id="{9FD1FF8B-787A-B3D6-F3F3-FCAE18EB2F89}"/>
              </a:ext>
            </a:extLst>
          </p:cNvPr>
          <p:cNvSpPr>
            <a:spLocks noGrp="1"/>
          </p:cNvSpPr>
          <p:nvPr>
            <p:ph idx="1"/>
          </p:nvPr>
        </p:nvSpPr>
        <p:spPr>
          <a:xfrm>
            <a:off x="838200" y="1335820"/>
            <a:ext cx="10734040" cy="4638261"/>
          </a:xfrm>
        </p:spPr>
        <p:txBody>
          <a:bodyPr>
            <a:normAutofit/>
          </a:bodyPr>
          <a:lstStyle/>
          <a:p>
            <a:pPr marR="0" lvl="0">
              <a:lnSpc>
                <a:spcPct val="107000"/>
              </a:lnSpc>
              <a:spcBef>
                <a:spcPts val="0"/>
              </a:spcBef>
              <a:spcAft>
                <a:spcPts val="750"/>
              </a:spcAft>
              <a:buSzPts val="1000"/>
              <a:tabLst>
                <a:tab pos="457200" algn="l"/>
              </a:tabLst>
            </a:pPr>
            <a:r>
              <a:rPr lang="en-US" b="1" kern="0"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Questions the system will answer:</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What are the characteristics and trends in neighborhoods with poor air quality?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How do income levels affect the healthcare response to health issues related to poor air quality?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b="1" kern="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 system will be developed by using the following datasets:</a:t>
            </a:r>
          </a:p>
          <a:p>
            <a:pPr marL="285750" lvl="0" indent="-285750">
              <a:lnSpc>
                <a:spcPct val="107000"/>
              </a:lnSpc>
              <a:spcAft>
                <a:spcPts val="800"/>
              </a:spcAft>
              <a:buSzPts val="1000"/>
              <a:buFont typeface="Arial" panose="020B0604020202020204" pitchFamily="34" charset="0"/>
              <a:buChar char="•"/>
              <a:tabLst>
                <a:tab pos="457200" algn="l"/>
              </a:tabLst>
            </a:pPr>
            <a:r>
              <a:rPr lang="en-US" kern="100" dirty="0" err="1">
                <a:latin typeface="Times New Roman" panose="02020603050405020304" pitchFamily="18" charset="0"/>
                <a:ea typeface="Calibri" panose="020F0502020204030204" pitchFamily="34" charset="0"/>
                <a:cs typeface="Times New Roman" panose="02020603050405020304" pitchFamily="18" charset="0"/>
              </a:rPr>
              <a:t>Air_Quality</a:t>
            </a:r>
            <a:r>
              <a:rPr lang="en-US" kern="100" dirty="0">
                <a:latin typeface="Times New Roman" panose="02020603050405020304" pitchFamily="18" charset="0"/>
                <a:ea typeface="Calibri" panose="020F0502020204030204" pitchFamily="34" charset="0"/>
                <a:cs typeface="Times New Roman" panose="02020603050405020304" pitchFamily="18" charset="0"/>
              </a:rPr>
              <a:t> dataset for New York City from Data.gov downloaded as an Excel file</a:t>
            </a:r>
            <a:br>
              <a:rPr lang="en-US" kern="100" dirty="0">
                <a:latin typeface="Times New Roman" panose="02020603050405020304" pitchFamily="18" charset="0"/>
                <a:ea typeface="Calibri" panose="020F0502020204030204" pitchFamily="34" charset="0"/>
                <a:cs typeface="Times New Roman" panose="02020603050405020304" pitchFamily="18" charset="0"/>
              </a:rPr>
            </a:br>
            <a:r>
              <a:rPr lang="en-US" kern="100" dirty="0">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https://catalog.data.gov/dataset/air-quality</a:t>
            </a:r>
            <a:r>
              <a:rPr lang="en-US" kern="100" dirty="0">
                <a:latin typeface="Times New Roman" panose="02020603050405020304" pitchFamily="18" charset="0"/>
                <a:ea typeface="Calibri" panose="020F0502020204030204" pitchFamily="34" charset="0"/>
                <a:cs typeface="Times New Roman" panose="02020603050405020304" pitchFamily="18" charset="0"/>
              </a:rPr>
              <a:t>. The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Air_Quality</a:t>
            </a:r>
            <a:r>
              <a:rPr lang="en-US" kern="100" dirty="0">
                <a:latin typeface="Times New Roman" panose="02020603050405020304" pitchFamily="18" charset="0"/>
                <a:ea typeface="Calibri" panose="020F0502020204030204" pitchFamily="34" charset="0"/>
                <a:cs typeface="Times New Roman" panose="02020603050405020304" pitchFamily="18" charset="0"/>
              </a:rPr>
              <a:t> dataset contains the variables with the pollutant name, quantity, neighborhood, year, time period, etc. This dataset was with the datasets below on the neighborhood indicators to get the average household income, race, and population information.</a:t>
            </a:r>
          </a:p>
          <a:p>
            <a:pPr marL="285750" lvl="0" indent="-285750">
              <a:lnSpc>
                <a:spcPct val="107000"/>
              </a:lnSpc>
              <a:spcAft>
                <a:spcPts val="800"/>
              </a:spcAft>
              <a:buSzPts val="1000"/>
              <a:buFont typeface="Arial" panose="020B0604020202020204" pitchFamily="34" charset="0"/>
              <a:buChar char="•"/>
              <a:tabLst>
                <a:tab pos="457200" algn="l"/>
              </a:tabLst>
            </a:pPr>
            <a:r>
              <a:rPr lang="en-US" kern="100" dirty="0" err="1">
                <a:latin typeface="Times New Roman" panose="02020603050405020304" pitchFamily="18" charset="0"/>
                <a:ea typeface="Calibri" panose="020F0502020204030204" pitchFamily="34" charset="0"/>
                <a:cs typeface="Times New Roman" panose="02020603050405020304" pitchFamily="18" charset="0"/>
              </a:rPr>
              <a:t>Total_Population_by_Race_Ethnicity_NYC</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Median_Income_NYC</a:t>
            </a:r>
            <a:r>
              <a:rPr lang="en-US" kern="100" dirty="0">
                <a:latin typeface="Times New Roman" panose="02020603050405020304" pitchFamily="18" charset="0"/>
                <a:ea typeface="Calibri" panose="020F0502020204030204" pitchFamily="34" charset="0"/>
                <a:cs typeface="Times New Roman" panose="02020603050405020304" pitchFamily="18" charset="0"/>
              </a:rPr>
              <a:t>, and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Total_Population</a:t>
            </a:r>
            <a:r>
              <a:rPr lang="en-US" kern="100" dirty="0">
                <a:latin typeface="Times New Roman" panose="02020603050405020304" pitchFamily="18" charset="0"/>
                <a:ea typeface="Calibri" panose="020F0502020204030204" pitchFamily="34" charset="0"/>
                <a:cs typeface="Times New Roman" panose="02020603050405020304" pitchFamily="18" charset="0"/>
              </a:rPr>
              <a:t> datasets. I got these three datasets from the Citizens’ Committee for Children of New York webpage</a:t>
            </a:r>
          </a:p>
          <a:p>
            <a:pPr marL="285750" marR="0" lvl="0" indent="-285750">
              <a:lnSpc>
                <a:spcPct val="107000"/>
              </a:lnSpc>
              <a:spcBef>
                <a:spcPts val="0"/>
              </a:spcBef>
              <a:spcAft>
                <a:spcPts val="750"/>
              </a:spcAft>
              <a:buSzPts val="1000"/>
              <a:buFont typeface="Arial" panose="020B0604020202020204" pitchFamily="34" charset="0"/>
              <a:buChar char="•"/>
              <a:tabLst>
                <a:tab pos="457200" algn="l"/>
              </a:tabLst>
            </a:pP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127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5DAB-006E-740F-594A-63B5D86AF984}"/>
              </a:ext>
            </a:extLst>
          </p:cNvPr>
          <p:cNvSpPr>
            <a:spLocks noGrp="1"/>
          </p:cNvSpPr>
          <p:nvPr>
            <p:ph type="title"/>
          </p:nvPr>
        </p:nvSpPr>
        <p:spPr>
          <a:xfrm>
            <a:off x="760228" y="823402"/>
            <a:ext cx="6934201" cy="965477"/>
          </a:xfrm>
        </p:spPr>
        <p:txBody>
          <a:bodyPr/>
          <a:lstStyle/>
          <a:p>
            <a:r>
              <a:rPr lang="en-US" dirty="0"/>
              <a:t>Methods</a:t>
            </a:r>
          </a:p>
        </p:txBody>
      </p:sp>
      <p:sp>
        <p:nvSpPr>
          <p:cNvPr id="3" name="Content Placeholder 2">
            <a:extLst>
              <a:ext uri="{FF2B5EF4-FFF2-40B4-BE49-F238E27FC236}">
                <a16:creationId xmlns:a16="http://schemas.microsoft.com/office/drawing/2014/main" id="{8F0E1218-29C3-7AAA-1247-0D25FF010FB6}"/>
              </a:ext>
            </a:extLst>
          </p:cNvPr>
          <p:cNvSpPr>
            <a:spLocks noGrp="1"/>
          </p:cNvSpPr>
          <p:nvPr>
            <p:ph idx="1"/>
          </p:nvPr>
        </p:nvSpPr>
        <p:spPr>
          <a:xfrm>
            <a:off x="760229" y="1926447"/>
            <a:ext cx="6934200" cy="2585545"/>
          </a:xfrm>
        </p:spPr>
        <p:txBody>
          <a:bodyPr/>
          <a:lstStyle/>
          <a:p>
            <a:r>
              <a:rPr lang="en-US" dirty="0"/>
              <a:t>Spatial Analysis</a:t>
            </a:r>
          </a:p>
          <a:p>
            <a:r>
              <a:rPr lang="en-US" dirty="0"/>
              <a:t>Clustering using K-means</a:t>
            </a:r>
          </a:p>
          <a:p>
            <a:r>
              <a:rPr lang="en-US" dirty="0"/>
              <a:t>Side by side bar graphs </a:t>
            </a:r>
          </a:p>
        </p:txBody>
      </p:sp>
    </p:spTree>
    <p:extLst>
      <p:ext uri="{BB962C8B-B14F-4D97-AF65-F5344CB8AC3E}">
        <p14:creationId xmlns:p14="http://schemas.microsoft.com/office/powerpoint/2010/main" val="361711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ADB0FBBE-136D-B8D1-5A3D-1D9D3EAD7558}"/>
              </a:ext>
            </a:extLst>
          </p:cNvPr>
          <p:cNvSpPr>
            <a:spLocks noGrp="1"/>
          </p:cNvSpPr>
          <p:nvPr>
            <p:ph type="body" idx="1"/>
          </p:nvPr>
        </p:nvSpPr>
        <p:spPr>
          <a:xfrm>
            <a:off x="1225296" y="949840"/>
            <a:ext cx="4367431" cy="564776"/>
          </a:xfrm>
        </p:spPr>
        <p:txBody>
          <a:bodyPr>
            <a:normAutofit/>
          </a:bodyPr>
          <a:lstStyle/>
          <a:p>
            <a:r>
              <a:rPr lang="en-US" b="0" dirty="0">
                <a:latin typeface="+mj-lt"/>
              </a:rPr>
              <a:t>PM2.5 Map</a:t>
            </a:r>
          </a:p>
        </p:txBody>
      </p:sp>
      <p:pic>
        <p:nvPicPr>
          <p:cNvPr id="5" name="Content Placeholder 4">
            <a:extLst>
              <a:ext uri="{FF2B5EF4-FFF2-40B4-BE49-F238E27FC236}">
                <a16:creationId xmlns:a16="http://schemas.microsoft.com/office/drawing/2014/main" id="{404CF15C-83BD-3C58-5252-B1536E75A0FB}"/>
              </a:ext>
            </a:extLst>
          </p:cNvPr>
          <p:cNvPicPr>
            <a:picLocks noGrp="1" noChangeAspect="1"/>
          </p:cNvPicPr>
          <p:nvPr>
            <p:ph sz="half" idx="2"/>
          </p:nvPr>
        </p:nvPicPr>
        <p:blipFill rotWithShape="1">
          <a:blip r:embed="rId3"/>
          <a:srcRect r="-4" b="1121"/>
          <a:stretch/>
        </p:blipFill>
        <p:spPr>
          <a:xfrm>
            <a:off x="1201793" y="1541561"/>
            <a:ext cx="4390934" cy="3136768"/>
          </a:xfrm>
          <a:noFill/>
        </p:spPr>
      </p:pic>
      <p:sp>
        <p:nvSpPr>
          <p:cNvPr id="14" name="Text Placeholder 4">
            <a:extLst>
              <a:ext uri="{FF2B5EF4-FFF2-40B4-BE49-F238E27FC236}">
                <a16:creationId xmlns:a16="http://schemas.microsoft.com/office/drawing/2014/main" id="{CEB706CE-3D52-B600-BEF0-010864D8C83A}"/>
              </a:ext>
            </a:extLst>
          </p:cNvPr>
          <p:cNvSpPr>
            <a:spLocks noGrp="1"/>
          </p:cNvSpPr>
          <p:nvPr>
            <p:ph type="body" sz="quarter" idx="3"/>
          </p:nvPr>
        </p:nvSpPr>
        <p:spPr>
          <a:xfrm>
            <a:off x="6535478" y="971101"/>
            <a:ext cx="5223705" cy="564776"/>
          </a:xfrm>
        </p:spPr>
        <p:txBody>
          <a:bodyPr>
            <a:normAutofit/>
          </a:bodyPr>
          <a:lstStyle/>
          <a:p>
            <a:r>
              <a:rPr lang="en-US" b="0" dirty="0">
                <a:latin typeface="+mj-lt"/>
              </a:rPr>
              <a:t>Annual Traffic Density Map</a:t>
            </a:r>
          </a:p>
        </p:txBody>
      </p:sp>
      <p:pic>
        <p:nvPicPr>
          <p:cNvPr id="7" name="Picture 6">
            <a:extLst>
              <a:ext uri="{FF2B5EF4-FFF2-40B4-BE49-F238E27FC236}">
                <a16:creationId xmlns:a16="http://schemas.microsoft.com/office/drawing/2014/main" id="{8C46B780-2B4D-0E83-C9A5-0A069F6DDB14}"/>
              </a:ext>
            </a:extLst>
          </p:cNvPr>
          <p:cNvPicPr>
            <a:picLocks noChangeAspect="1"/>
          </p:cNvPicPr>
          <p:nvPr/>
        </p:nvPicPr>
        <p:blipFill rotWithShape="1">
          <a:blip r:embed="rId4"/>
          <a:srcRect l="5046" r="3" b="3"/>
          <a:stretch/>
        </p:blipFill>
        <p:spPr>
          <a:xfrm>
            <a:off x="6599274" y="1540142"/>
            <a:ext cx="4390934" cy="3121396"/>
          </a:xfrm>
          <a:prstGeom prst="rect">
            <a:avLst/>
          </a:prstGeom>
          <a:noFill/>
        </p:spPr>
      </p:pic>
      <p:sp>
        <p:nvSpPr>
          <p:cNvPr id="8" name="TextBox 7">
            <a:extLst>
              <a:ext uri="{FF2B5EF4-FFF2-40B4-BE49-F238E27FC236}">
                <a16:creationId xmlns:a16="http://schemas.microsoft.com/office/drawing/2014/main" id="{379CD621-DC59-3841-71A8-99F9CAAF215A}"/>
              </a:ext>
            </a:extLst>
          </p:cNvPr>
          <p:cNvSpPr txBox="1"/>
          <p:nvPr/>
        </p:nvSpPr>
        <p:spPr>
          <a:xfrm>
            <a:off x="1225296" y="4736592"/>
            <a:ext cx="9509760"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Looking at PM2.5 levels in different community districts, CDs with the highest PM2.5 levels are in Manhattan followed by some CDs in Brooklyn, Queens and Bronx. What could be the cause of this?</a:t>
            </a: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According to the NYC.gov EH data portal, traffic is a major source of PM2.5. </a:t>
            </a: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So, I looked at the traffic information. It does show that Manhattan CDs have the highest levels of traffic.</a:t>
            </a: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025D41-FE6B-EEB2-306B-F89B48F94961}"/>
              </a:ext>
            </a:extLst>
          </p:cNvPr>
          <p:cNvSpPr txBox="1"/>
          <p:nvPr/>
        </p:nvSpPr>
        <p:spPr>
          <a:xfrm>
            <a:off x="1201794" y="414971"/>
            <a:ext cx="6545798" cy="646331"/>
          </a:xfrm>
          <a:prstGeom prst="rect">
            <a:avLst/>
          </a:prstGeom>
          <a:noFill/>
        </p:spPr>
        <p:txBody>
          <a:bodyPr wrap="square" rtlCol="0">
            <a:spAutoFit/>
          </a:bodyPr>
          <a:lstStyle/>
          <a:p>
            <a:r>
              <a:rPr lang="en-US" sz="3600" dirty="0">
                <a:latin typeface="+mj-lt"/>
              </a:rPr>
              <a:t>Results</a:t>
            </a:r>
          </a:p>
        </p:txBody>
      </p:sp>
    </p:spTree>
    <p:extLst>
      <p:ext uri="{BB962C8B-B14F-4D97-AF65-F5344CB8AC3E}">
        <p14:creationId xmlns:p14="http://schemas.microsoft.com/office/powerpoint/2010/main" val="341330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60EF1BB-F294-C987-1254-9CDC096198A7}"/>
              </a:ext>
            </a:extLst>
          </p:cNvPr>
          <p:cNvSpPr>
            <a:spLocks noGrp="1"/>
          </p:cNvSpPr>
          <p:nvPr>
            <p:ph type="title"/>
          </p:nvPr>
        </p:nvSpPr>
        <p:spPr>
          <a:xfrm>
            <a:off x="839788" y="457200"/>
            <a:ext cx="4573460" cy="1600200"/>
          </a:xfrm>
        </p:spPr>
        <p:txBody>
          <a:bodyPr/>
          <a:lstStyle/>
          <a:p>
            <a:r>
              <a:rPr lang="en-US" dirty="0"/>
              <a:t>PM2.5 levels by NYC Boroughs</a:t>
            </a:r>
          </a:p>
        </p:txBody>
      </p:sp>
      <p:pic>
        <p:nvPicPr>
          <p:cNvPr id="5" name="Content Placeholder 4" descr="A graph showing different colored lines&#10;&#10;Description automatically generated">
            <a:extLst>
              <a:ext uri="{FF2B5EF4-FFF2-40B4-BE49-F238E27FC236}">
                <a16:creationId xmlns:a16="http://schemas.microsoft.com/office/drawing/2014/main" id="{61E18A1E-94BD-BCC3-98F7-5B3CD5D04D3E}"/>
              </a:ext>
            </a:extLst>
          </p:cNvPr>
          <p:cNvPicPr>
            <a:picLocks noGrp="1" noChangeAspect="1"/>
          </p:cNvPicPr>
          <p:nvPr>
            <p:ph idx="1"/>
          </p:nvPr>
        </p:nvPicPr>
        <p:blipFill>
          <a:blip r:embed="rId3"/>
          <a:stretch>
            <a:fillRect/>
          </a:stretch>
        </p:blipFill>
        <p:spPr>
          <a:xfrm>
            <a:off x="5183188" y="1240822"/>
            <a:ext cx="6172200" cy="4366830"/>
          </a:xfrm>
          <a:noFill/>
        </p:spPr>
      </p:pic>
      <p:sp>
        <p:nvSpPr>
          <p:cNvPr id="12" name="Text Placeholder 3">
            <a:extLst>
              <a:ext uri="{FF2B5EF4-FFF2-40B4-BE49-F238E27FC236}">
                <a16:creationId xmlns:a16="http://schemas.microsoft.com/office/drawing/2014/main" id="{21BA36AF-D4A3-E19D-4D55-14E77F81FB44}"/>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good news is PM2.5 levels has been constantly decreasing in all boroughs in New York City. </a:t>
            </a:r>
          </a:p>
          <a:p>
            <a:pPr marL="285750" indent="-285750">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Looking at years beginning in 2008 to 2020 we see a decreasing trend by all boroughs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Manhattan is the borough with the highest levels of PM2.5.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24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F6A9D673-4544-CCB1-0CB5-0775C89DCFFD}"/>
              </a:ext>
            </a:extLst>
          </p:cNvPr>
          <p:cNvSpPr>
            <a:spLocks noGrp="1"/>
          </p:cNvSpPr>
          <p:nvPr>
            <p:ph type="body" idx="1"/>
          </p:nvPr>
        </p:nvSpPr>
        <p:spPr>
          <a:xfrm>
            <a:off x="862014" y="428435"/>
            <a:ext cx="5157787" cy="823912"/>
          </a:xfrm>
        </p:spPr>
        <p:txBody>
          <a:bodyPr>
            <a:normAutofit fontScale="92500"/>
          </a:bodyPr>
          <a:lstStyle/>
          <a:p>
            <a:r>
              <a:rPr lang="en-US" sz="3200" b="0" dirty="0">
                <a:latin typeface="+mj-lt"/>
              </a:rPr>
              <a:t>PM2.5 ER visits by Children</a:t>
            </a:r>
          </a:p>
        </p:txBody>
      </p:sp>
      <p:pic>
        <p:nvPicPr>
          <p:cNvPr id="5" name="Picture 4">
            <a:extLst>
              <a:ext uri="{FF2B5EF4-FFF2-40B4-BE49-F238E27FC236}">
                <a16:creationId xmlns:a16="http://schemas.microsoft.com/office/drawing/2014/main" id="{C3D1669F-407F-5521-3FC2-F46C843E15B8}"/>
              </a:ext>
            </a:extLst>
          </p:cNvPr>
          <p:cNvPicPr>
            <a:picLocks noChangeAspect="1"/>
          </p:cNvPicPr>
          <p:nvPr/>
        </p:nvPicPr>
        <p:blipFill>
          <a:blip r:embed="rId3"/>
          <a:stretch>
            <a:fillRect/>
          </a:stretch>
        </p:blipFill>
        <p:spPr>
          <a:xfrm>
            <a:off x="1014984" y="1311216"/>
            <a:ext cx="4774186" cy="3306123"/>
          </a:xfrm>
          <a:prstGeom prst="rect">
            <a:avLst/>
          </a:prstGeom>
          <a:noFill/>
        </p:spPr>
      </p:pic>
      <p:sp>
        <p:nvSpPr>
          <p:cNvPr id="14" name="Text Placeholder 4">
            <a:extLst>
              <a:ext uri="{FF2B5EF4-FFF2-40B4-BE49-F238E27FC236}">
                <a16:creationId xmlns:a16="http://schemas.microsoft.com/office/drawing/2014/main" id="{3226290C-3F56-DDE8-CE65-C23018702F08}"/>
              </a:ext>
            </a:extLst>
          </p:cNvPr>
          <p:cNvSpPr>
            <a:spLocks noGrp="1"/>
          </p:cNvSpPr>
          <p:nvPr>
            <p:ph type="body" sz="quarter" idx="3"/>
          </p:nvPr>
        </p:nvSpPr>
        <p:spPr>
          <a:xfrm>
            <a:off x="6200203" y="428435"/>
            <a:ext cx="5183188" cy="823912"/>
          </a:xfrm>
        </p:spPr>
        <p:txBody>
          <a:bodyPr>
            <a:normAutofit fontScale="92500"/>
          </a:bodyPr>
          <a:lstStyle/>
          <a:p>
            <a:r>
              <a:rPr lang="en-US" sz="3200" b="0" dirty="0">
                <a:latin typeface="+mj-lt"/>
              </a:rPr>
              <a:t>PM2.5 ER Visits by Adults</a:t>
            </a:r>
          </a:p>
        </p:txBody>
      </p:sp>
      <p:pic>
        <p:nvPicPr>
          <p:cNvPr id="7" name="Picture 6">
            <a:extLst>
              <a:ext uri="{FF2B5EF4-FFF2-40B4-BE49-F238E27FC236}">
                <a16:creationId xmlns:a16="http://schemas.microsoft.com/office/drawing/2014/main" id="{56D89A46-109F-D550-649D-1C25EBCEB056}"/>
              </a:ext>
            </a:extLst>
          </p:cNvPr>
          <p:cNvPicPr>
            <a:picLocks noChangeAspect="1"/>
          </p:cNvPicPr>
          <p:nvPr/>
        </p:nvPicPr>
        <p:blipFill>
          <a:blip r:embed="rId4"/>
          <a:stretch>
            <a:fillRect/>
          </a:stretch>
        </p:blipFill>
        <p:spPr>
          <a:xfrm>
            <a:off x="6402832" y="1305339"/>
            <a:ext cx="4674357" cy="3317876"/>
          </a:xfrm>
          <a:prstGeom prst="rect">
            <a:avLst/>
          </a:prstGeom>
        </p:spPr>
      </p:pic>
      <p:sp>
        <p:nvSpPr>
          <p:cNvPr id="8" name="TextBox 7">
            <a:extLst>
              <a:ext uri="{FF2B5EF4-FFF2-40B4-BE49-F238E27FC236}">
                <a16:creationId xmlns:a16="http://schemas.microsoft.com/office/drawing/2014/main" id="{8CE8EB88-0300-9C5B-23FB-35B8AEF59FDB}"/>
              </a:ext>
            </a:extLst>
          </p:cNvPr>
          <p:cNvSpPr txBox="1"/>
          <p:nvPr/>
        </p:nvSpPr>
        <p:spPr>
          <a:xfrm>
            <a:off x="1014984" y="4676207"/>
            <a:ext cx="10370438"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PM2.5 attributable asthma emergency room visits for children has been decreasing in every borough. The borough with the highest number of PM2.5 attributable asthma related emergency room visits for children is Bronx.</a:t>
            </a:r>
          </a:p>
          <a:p>
            <a:pPr marL="285750"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PM2.5 attributable asthma emergency room visits for adults has been decreasing in every borough. The borough with the highest number of PM2.5 attributable asthma related emergency room visits for adults is Bronx.</a:t>
            </a:r>
          </a:p>
          <a:p>
            <a:pPr marL="285750"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Overall, the number of asthma related emergency room visits is greater for children than adults.</a:t>
            </a:r>
          </a:p>
          <a:p>
            <a:endParaRPr lang="en-US" dirty="0"/>
          </a:p>
        </p:txBody>
      </p:sp>
    </p:spTree>
    <p:extLst>
      <p:ext uri="{BB962C8B-B14F-4D97-AF65-F5344CB8AC3E}">
        <p14:creationId xmlns:p14="http://schemas.microsoft.com/office/powerpoint/2010/main" val="319205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989B6D-A656-81BB-39EC-57CE9EF00A07}"/>
              </a:ext>
            </a:extLst>
          </p:cNvPr>
          <p:cNvSpPr>
            <a:spLocks noGrp="1"/>
          </p:cNvSpPr>
          <p:nvPr>
            <p:ph type="title"/>
          </p:nvPr>
        </p:nvSpPr>
        <p:spPr>
          <a:xfrm>
            <a:off x="839788" y="457200"/>
            <a:ext cx="3932237" cy="1600200"/>
          </a:xfrm>
        </p:spPr>
        <p:txBody>
          <a:bodyPr/>
          <a:lstStyle/>
          <a:p>
            <a:r>
              <a:rPr lang="en-US" dirty="0"/>
              <a:t>Adult Deaths Attributable to PM2.5</a:t>
            </a:r>
          </a:p>
        </p:txBody>
      </p:sp>
      <p:pic>
        <p:nvPicPr>
          <p:cNvPr id="5" name="Picture 4">
            <a:extLst>
              <a:ext uri="{FF2B5EF4-FFF2-40B4-BE49-F238E27FC236}">
                <a16:creationId xmlns:a16="http://schemas.microsoft.com/office/drawing/2014/main" id="{F8FF4496-48BF-42E0-5B98-0B007E257F95}"/>
              </a:ext>
            </a:extLst>
          </p:cNvPr>
          <p:cNvPicPr>
            <a:picLocks noChangeAspect="1"/>
          </p:cNvPicPr>
          <p:nvPr/>
        </p:nvPicPr>
        <p:blipFill>
          <a:blip r:embed="rId3"/>
          <a:stretch>
            <a:fillRect/>
          </a:stretch>
        </p:blipFill>
        <p:spPr>
          <a:xfrm>
            <a:off x="5183188" y="1209961"/>
            <a:ext cx="6172200" cy="4428553"/>
          </a:xfrm>
          <a:prstGeom prst="rect">
            <a:avLst/>
          </a:prstGeom>
          <a:noFill/>
        </p:spPr>
      </p:pic>
      <p:sp>
        <p:nvSpPr>
          <p:cNvPr id="12" name="Text Placeholder 3">
            <a:extLst>
              <a:ext uri="{FF2B5EF4-FFF2-40B4-BE49-F238E27FC236}">
                <a16:creationId xmlns:a16="http://schemas.microsoft.com/office/drawing/2014/main" id="{B544FCC0-6C38-8A7A-4925-5A5076A9D746}"/>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PM2.5-Attributable Deaths per 100,000 Adults has been decreasing in each borough. </a:t>
            </a:r>
          </a:p>
          <a:p>
            <a:pPr marL="285750" indent="-28575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two boroughs with the highest number of PM2.5 attributable deaths per 100,000 adults is Bronx and Staten Island.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9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9F3ADA3-AF54-672F-1E21-02C7F6F2749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Average Annual Income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a:extLst>
              <a:ext uri="{FF2B5EF4-FFF2-40B4-BE49-F238E27FC236}">
                <a16:creationId xmlns:a16="http://schemas.microsoft.com/office/drawing/2014/main" id="{61B299CF-97BD-06AF-76A8-053FF00E0A13}"/>
              </a:ext>
            </a:extLst>
          </p:cNvPr>
          <p:cNvSpPr>
            <a:spLocks noGrp="1"/>
          </p:cNvSpPr>
          <p:nvPr>
            <p:ph type="body" sz="half" idx="2"/>
          </p:nvPr>
        </p:nvSpPr>
        <p:spPr>
          <a:xfrm>
            <a:off x="793661"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We can see from this bar graph that the borough with the lowest median household income for 2016 is Bronx.</a:t>
            </a:r>
          </a:p>
          <a:p>
            <a:pPr indent="-2286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Therefore, the borough with the highest PM2.5 attributable hospital visits is also the borough with the lowest income.</a:t>
            </a:r>
            <a:endParaRPr lang="en-US" sz="2000" dirty="0">
              <a:latin typeface="Times New Roman" panose="02020603050405020304" pitchFamily="18" charset="0"/>
              <a:cs typeface="Times New Roman" panose="02020603050405020304" pitchFamily="18" charset="0"/>
            </a:endParaRPr>
          </a:p>
        </p:txBody>
      </p:sp>
      <p:pic>
        <p:nvPicPr>
          <p:cNvPr id="5" name="Picture 4" descr="A graph of a number of household income&#10;&#10;Description automatically generated">
            <a:extLst>
              <a:ext uri="{FF2B5EF4-FFF2-40B4-BE49-F238E27FC236}">
                <a16:creationId xmlns:a16="http://schemas.microsoft.com/office/drawing/2014/main" id="{0997B1E8-34BA-5ADD-3D6B-598C4A420348}"/>
              </a:ext>
            </a:extLst>
          </p:cNvPr>
          <p:cNvPicPr>
            <a:picLocks noChangeAspect="1"/>
          </p:cNvPicPr>
          <p:nvPr/>
        </p:nvPicPr>
        <p:blipFill>
          <a:blip r:embed="rId3"/>
          <a:stretch>
            <a:fillRect/>
          </a:stretch>
        </p:blipFill>
        <p:spPr>
          <a:xfrm>
            <a:off x="5911532" y="2506591"/>
            <a:ext cx="5150277" cy="3669571"/>
          </a:xfrm>
          <a:prstGeom prst="rect">
            <a:avLst/>
          </a:prstGeom>
          <a:noFill/>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27213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0488788-02F3-4614-A0E2-F208657CDF0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9016</TotalTime>
  <Words>2091</Words>
  <Application>Microsoft Office PowerPoint</Application>
  <PresentationFormat>Widescreen</PresentationFormat>
  <Paragraphs>162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Helvetica Neue</vt:lpstr>
      <vt:lpstr>Segoe UI</vt:lpstr>
      <vt:lpstr>Times New Roman</vt:lpstr>
      <vt:lpstr>Office Theme</vt:lpstr>
      <vt:lpstr>Air Quality Trends in the Neighborhoods of New York City for People Suffering from Asthma </vt:lpstr>
      <vt:lpstr>Project Significance</vt:lpstr>
      <vt:lpstr>Research Questions and Data Source</vt:lpstr>
      <vt:lpstr>Methods</vt:lpstr>
      <vt:lpstr>PowerPoint Presentation</vt:lpstr>
      <vt:lpstr>PM2.5 levels by NYC Boroughs</vt:lpstr>
      <vt:lpstr>PowerPoint Presentation</vt:lpstr>
      <vt:lpstr>Adult Deaths Attributable to PM2.5</vt:lpstr>
      <vt:lpstr>Average Annual Income</vt:lpstr>
      <vt:lpstr>Population, Race by Borough</vt:lpstr>
      <vt:lpstr>Scree Plot</vt:lpstr>
      <vt:lpstr>Population, Race by Borough</vt:lpstr>
      <vt:lpstr>Map of the Clusters</vt:lpstr>
      <vt:lpstr>Key 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Trends and its Impact on People Suffering from Respiratory Illnesses in New York City </dc:title>
  <dc:creator>Anish Gupta</dc:creator>
  <cp:lastModifiedBy>Anish Gupta</cp:lastModifiedBy>
  <cp:revision>23</cp:revision>
  <dcterms:created xsi:type="dcterms:W3CDTF">2023-10-23T15:53:27Z</dcterms:created>
  <dcterms:modified xsi:type="dcterms:W3CDTF">2023-12-13T13:53:05Z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