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23" autoAdjust="0"/>
    <p:restoredTop sz="73789" autoAdjust="0"/>
  </p:normalViewPr>
  <p:slideViewPr>
    <p:cSldViewPr snapToGrid="0" snapToObjects="1">
      <p:cViewPr>
        <p:scale>
          <a:sx n="60" d="100"/>
          <a:sy n="60" d="100"/>
        </p:scale>
        <p:origin x="412"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E101F-267A-A047-B6F5-ED94A860A1DA}"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08833-615E-CF49-A571-279EB2A229BF}" type="slidenum">
              <a:rPr lang="en-US" smtClean="0"/>
              <a:t>‹#›</a:t>
            </a:fld>
            <a:endParaRPr lang="en-US"/>
          </a:p>
        </p:txBody>
      </p:sp>
    </p:spTree>
    <p:extLst>
      <p:ext uri="{BB962C8B-B14F-4D97-AF65-F5344CB8AC3E}">
        <p14:creationId xmlns:p14="http://schemas.microsoft.com/office/powerpoint/2010/main" val="1578155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1</a:t>
            </a:fld>
            <a:endParaRPr lang="en-US"/>
          </a:p>
        </p:txBody>
      </p:sp>
    </p:spTree>
    <p:extLst>
      <p:ext uri="{BB962C8B-B14F-4D97-AF65-F5344CB8AC3E}">
        <p14:creationId xmlns:p14="http://schemas.microsoft.com/office/powerpoint/2010/main" val="1394005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10</a:t>
            </a:fld>
            <a:endParaRPr lang="en-US"/>
          </a:p>
        </p:txBody>
      </p:sp>
    </p:spTree>
    <p:extLst>
      <p:ext uri="{BB962C8B-B14F-4D97-AF65-F5344CB8AC3E}">
        <p14:creationId xmlns:p14="http://schemas.microsoft.com/office/powerpoint/2010/main" val="69561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11</a:t>
            </a:fld>
            <a:endParaRPr lang="en-US"/>
          </a:p>
        </p:txBody>
      </p:sp>
    </p:spTree>
    <p:extLst>
      <p:ext uri="{BB962C8B-B14F-4D97-AF65-F5344CB8AC3E}">
        <p14:creationId xmlns:p14="http://schemas.microsoft.com/office/powerpoint/2010/main" val="117545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12</a:t>
            </a:fld>
            <a:endParaRPr lang="en-US"/>
          </a:p>
        </p:txBody>
      </p:sp>
    </p:spTree>
    <p:extLst>
      <p:ext uri="{BB962C8B-B14F-4D97-AF65-F5344CB8AC3E}">
        <p14:creationId xmlns:p14="http://schemas.microsoft.com/office/powerpoint/2010/main" val="1779885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13</a:t>
            </a:fld>
            <a:endParaRPr lang="en-US"/>
          </a:p>
        </p:txBody>
      </p:sp>
    </p:spTree>
    <p:extLst>
      <p:ext uri="{BB962C8B-B14F-4D97-AF65-F5344CB8AC3E}">
        <p14:creationId xmlns:p14="http://schemas.microsoft.com/office/powerpoint/2010/main" val="343039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2</a:t>
            </a:fld>
            <a:endParaRPr lang="en-US"/>
          </a:p>
        </p:txBody>
      </p:sp>
    </p:spTree>
    <p:extLst>
      <p:ext uri="{BB962C8B-B14F-4D97-AF65-F5344CB8AC3E}">
        <p14:creationId xmlns:p14="http://schemas.microsoft.com/office/powerpoint/2010/main" val="246990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effectLst/>
              <a:latin typeface="Lato Extended"/>
            </a:endParaRPr>
          </a:p>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3</a:t>
            </a:fld>
            <a:endParaRPr lang="en-US"/>
          </a:p>
        </p:txBody>
      </p:sp>
    </p:spTree>
    <p:extLst>
      <p:ext uri="{BB962C8B-B14F-4D97-AF65-F5344CB8AC3E}">
        <p14:creationId xmlns:p14="http://schemas.microsoft.com/office/powerpoint/2010/main" val="366222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4</a:t>
            </a:fld>
            <a:endParaRPr lang="en-US"/>
          </a:p>
        </p:txBody>
      </p:sp>
    </p:spTree>
    <p:extLst>
      <p:ext uri="{BB962C8B-B14F-4D97-AF65-F5344CB8AC3E}">
        <p14:creationId xmlns:p14="http://schemas.microsoft.com/office/powerpoint/2010/main" val="261416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5</a:t>
            </a:fld>
            <a:endParaRPr lang="en-US"/>
          </a:p>
        </p:txBody>
      </p:sp>
    </p:spTree>
    <p:extLst>
      <p:ext uri="{BB962C8B-B14F-4D97-AF65-F5344CB8AC3E}">
        <p14:creationId xmlns:p14="http://schemas.microsoft.com/office/powerpoint/2010/main" val="3684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6</a:t>
            </a:fld>
            <a:endParaRPr lang="en-US"/>
          </a:p>
        </p:txBody>
      </p:sp>
    </p:spTree>
    <p:extLst>
      <p:ext uri="{BB962C8B-B14F-4D97-AF65-F5344CB8AC3E}">
        <p14:creationId xmlns:p14="http://schemas.microsoft.com/office/powerpoint/2010/main" val="16159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7</a:t>
            </a:fld>
            <a:endParaRPr lang="en-US"/>
          </a:p>
        </p:txBody>
      </p:sp>
    </p:spTree>
    <p:extLst>
      <p:ext uri="{BB962C8B-B14F-4D97-AF65-F5344CB8AC3E}">
        <p14:creationId xmlns:p14="http://schemas.microsoft.com/office/powerpoint/2010/main" val="2570086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8</a:t>
            </a:fld>
            <a:endParaRPr lang="en-US"/>
          </a:p>
        </p:txBody>
      </p:sp>
    </p:spTree>
    <p:extLst>
      <p:ext uri="{BB962C8B-B14F-4D97-AF65-F5344CB8AC3E}">
        <p14:creationId xmlns:p14="http://schemas.microsoft.com/office/powerpoint/2010/main" val="3816787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B08833-615E-CF49-A571-279EB2A229BF}" type="slidenum">
              <a:rPr lang="en-US" smtClean="0"/>
              <a:t>9</a:t>
            </a:fld>
            <a:endParaRPr lang="en-US"/>
          </a:p>
        </p:txBody>
      </p:sp>
    </p:spTree>
    <p:extLst>
      <p:ext uri="{BB962C8B-B14F-4D97-AF65-F5344CB8AC3E}">
        <p14:creationId xmlns:p14="http://schemas.microsoft.com/office/powerpoint/2010/main" val="334814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7FD0-045F-754E-91FD-153A3710F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FD7F6A-DF7F-F243-BDD3-75D10580C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D3E5B3-1D86-6144-B2C9-EAD0161F5E21}"/>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5" name="Footer Placeholder 4">
            <a:extLst>
              <a:ext uri="{FF2B5EF4-FFF2-40B4-BE49-F238E27FC236}">
                <a16:creationId xmlns:a16="http://schemas.microsoft.com/office/drawing/2014/main" id="{88ACADBD-FAC7-2343-BEE1-90209160F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E7404-AC97-594A-8A89-BB5CE355B283}"/>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66396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7FBB-CF89-7843-82F2-1E528F93A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C930FC-BB20-9746-B9F4-10966342F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090F6-B931-694C-BDD3-F9001FA37482}"/>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5" name="Footer Placeholder 4">
            <a:extLst>
              <a:ext uri="{FF2B5EF4-FFF2-40B4-BE49-F238E27FC236}">
                <a16:creationId xmlns:a16="http://schemas.microsoft.com/office/drawing/2014/main" id="{83904A00-3C83-2647-A899-CF4623AB8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969D5-8880-DF42-9D13-34FEDFF1E111}"/>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303767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6E77A-FD97-B04C-8475-CCABA532C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776B15-4B23-9D47-B5B6-40E83BBE5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EB0D9-5121-A346-AA49-9A3C03395537}"/>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5" name="Footer Placeholder 4">
            <a:extLst>
              <a:ext uri="{FF2B5EF4-FFF2-40B4-BE49-F238E27FC236}">
                <a16:creationId xmlns:a16="http://schemas.microsoft.com/office/drawing/2014/main" id="{07FAF186-5383-0646-9888-3D797B74E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DBE8D-FD4C-EC40-9438-D014865EA163}"/>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286771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242B-CBC8-074F-9B24-4DF25C626F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4E43B1-4F07-0049-BD85-07F80FFFDE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FE035-8C62-4447-93E9-1932D4E29323}"/>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5" name="Footer Placeholder 4">
            <a:extLst>
              <a:ext uri="{FF2B5EF4-FFF2-40B4-BE49-F238E27FC236}">
                <a16:creationId xmlns:a16="http://schemas.microsoft.com/office/drawing/2014/main" id="{F53FA3CC-AC79-3D47-A521-5515335A4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414D-5064-DD46-AA01-6810032BE094}"/>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116025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FA4B-DF03-AA4C-9AF0-758049986E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EB42AF-F77C-4743-9EF6-59130AF36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87BB2-A826-2A4D-A7E3-A2592DF3AEBB}"/>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5" name="Footer Placeholder 4">
            <a:extLst>
              <a:ext uri="{FF2B5EF4-FFF2-40B4-BE49-F238E27FC236}">
                <a16:creationId xmlns:a16="http://schemas.microsoft.com/office/drawing/2014/main" id="{C65488B2-766A-8843-ADB5-EF1552B35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E4FBF-56F6-674E-B5A3-2A83F5013842}"/>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107279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FF81-706F-AC40-99CC-99733ACCB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8D6F2-A32F-844D-8BEF-307BF89D30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1222EC-4B04-FA4C-9C1E-E537E50095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C945EC-2FA6-8E46-8581-D814F985F2DD}"/>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6" name="Footer Placeholder 5">
            <a:extLst>
              <a:ext uri="{FF2B5EF4-FFF2-40B4-BE49-F238E27FC236}">
                <a16:creationId xmlns:a16="http://schemas.microsoft.com/office/drawing/2014/main" id="{854D065B-EED4-1249-92EF-7FFE89B83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72107-8E96-E54E-AB33-D95BEFD45B83}"/>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6244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841B-5CBD-6F40-AF6E-5EDD19E4D8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DDDCEB-BA3B-7248-95A2-DC2153B4AD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C70CD-DD2F-3B4A-8C34-9178FE7217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801D4-8172-4E4B-9FB7-47A5EB87E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56F46E-E480-CF40-A563-9240C0187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592776-9479-B044-A42E-DD67092CDBE1}"/>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8" name="Footer Placeholder 7">
            <a:extLst>
              <a:ext uri="{FF2B5EF4-FFF2-40B4-BE49-F238E27FC236}">
                <a16:creationId xmlns:a16="http://schemas.microsoft.com/office/drawing/2014/main" id="{7A972532-6EA2-ED48-A872-72E1AAEEFF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4DB9D0-6C80-B14C-AFEF-871B5B67CAA0}"/>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389338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0A76-0C69-034D-BE18-1FD5E420C9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F53E2D-EBD3-1648-BA03-F596439CB574}"/>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4" name="Footer Placeholder 3">
            <a:extLst>
              <a:ext uri="{FF2B5EF4-FFF2-40B4-BE49-F238E27FC236}">
                <a16:creationId xmlns:a16="http://schemas.microsoft.com/office/drawing/2014/main" id="{E4DBA4FC-708D-E543-961A-138E2EDDF1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53557C-39EB-6E44-919F-5486DD50109D}"/>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283970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8211C-321E-1644-BC0E-9E31B0FF2241}"/>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3" name="Footer Placeholder 2">
            <a:extLst>
              <a:ext uri="{FF2B5EF4-FFF2-40B4-BE49-F238E27FC236}">
                <a16:creationId xmlns:a16="http://schemas.microsoft.com/office/drawing/2014/main" id="{233C67DF-9E27-8E48-9979-CBD360898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E5EB13-B499-9648-820F-CDCF4389B7EE}"/>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318445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2868-CAB6-DF4B-9D73-7D0EEE3F3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DFD0B3-B270-B546-BBFB-70BDBF7A73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317263-F980-AE45-8C21-C23755EAD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4FB0C-C23F-0847-B32E-B3717F09C175}"/>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6" name="Footer Placeholder 5">
            <a:extLst>
              <a:ext uri="{FF2B5EF4-FFF2-40B4-BE49-F238E27FC236}">
                <a16:creationId xmlns:a16="http://schemas.microsoft.com/office/drawing/2014/main" id="{CAD8877A-5BF4-D741-B4E6-5294F7CCE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6C5A3-8327-FC42-BA53-2A8B512B95FC}"/>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389258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A391-FB35-5843-8B26-0E3A93291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9700AB-18F3-3847-AB03-B23D31F59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C9935-CBD0-BD4F-83A9-7C61CB990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F88EE-77A8-D344-A894-92286DDF4086}"/>
              </a:ext>
            </a:extLst>
          </p:cNvPr>
          <p:cNvSpPr>
            <a:spLocks noGrp="1"/>
          </p:cNvSpPr>
          <p:nvPr>
            <p:ph type="dt" sz="half" idx="10"/>
          </p:nvPr>
        </p:nvSpPr>
        <p:spPr/>
        <p:txBody>
          <a:bodyPr/>
          <a:lstStyle/>
          <a:p>
            <a:fld id="{BD765ED1-7504-EC46-A4D1-906B84428027}" type="datetimeFigureOut">
              <a:rPr lang="en-US" smtClean="0"/>
              <a:t>7/21/2022</a:t>
            </a:fld>
            <a:endParaRPr lang="en-US"/>
          </a:p>
        </p:txBody>
      </p:sp>
      <p:sp>
        <p:nvSpPr>
          <p:cNvPr id="6" name="Footer Placeholder 5">
            <a:extLst>
              <a:ext uri="{FF2B5EF4-FFF2-40B4-BE49-F238E27FC236}">
                <a16:creationId xmlns:a16="http://schemas.microsoft.com/office/drawing/2014/main" id="{D822FE94-0F41-F14A-A24B-04FFB077C8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ED91D-A4D2-8440-B19A-71A04B9C1D65}"/>
              </a:ext>
            </a:extLst>
          </p:cNvPr>
          <p:cNvSpPr>
            <a:spLocks noGrp="1"/>
          </p:cNvSpPr>
          <p:nvPr>
            <p:ph type="sldNum" sz="quarter" idx="12"/>
          </p:nvPr>
        </p:nvSpPr>
        <p:spPr/>
        <p:txBody>
          <a:bodyPr/>
          <a:lstStyle/>
          <a:p>
            <a:fld id="{858CC769-3A38-5E4A-AC15-FEA6CF0D8435}" type="slidenum">
              <a:rPr lang="en-US" smtClean="0"/>
              <a:t>‹#›</a:t>
            </a:fld>
            <a:endParaRPr lang="en-US"/>
          </a:p>
        </p:txBody>
      </p:sp>
    </p:spTree>
    <p:extLst>
      <p:ext uri="{BB962C8B-B14F-4D97-AF65-F5344CB8AC3E}">
        <p14:creationId xmlns:p14="http://schemas.microsoft.com/office/powerpoint/2010/main" val="275787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085E05-08A6-DA49-B48C-8043467A4A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9297FA-5175-744A-80DD-4E21DAA11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31D18-C438-AC4C-96A1-A0355B393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65ED1-7504-EC46-A4D1-906B84428027}" type="datetimeFigureOut">
              <a:rPr lang="en-US" smtClean="0"/>
              <a:t>7/21/2022</a:t>
            </a:fld>
            <a:endParaRPr lang="en-US"/>
          </a:p>
        </p:txBody>
      </p:sp>
      <p:sp>
        <p:nvSpPr>
          <p:cNvPr id="5" name="Footer Placeholder 4">
            <a:extLst>
              <a:ext uri="{FF2B5EF4-FFF2-40B4-BE49-F238E27FC236}">
                <a16:creationId xmlns:a16="http://schemas.microsoft.com/office/drawing/2014/main" id="{3AEB60E2-825F-344C-A62A-8CCA8710E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87BBAA-CFBF-A745-911C-9A731046A0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CC769-3A38-5E4A-AC15-FEA6CF0D8435}" type="slidenum">
              <a:rPr lang="en-US" smtClean="0"/>
              <a:t>‹#›</a:t>
            </a:fld>
            <a:endParaRPr lang="en-US"/>
          </a:p>
        </p:txBody>
      </p:sp>
    </p:spTree>
    <p:extLst>
      <p:ext uri="{BB962C8B-B14F-4D97-AF65-F5344CB8AC3E}">
        <p14:creationId xmlns:p14="http://schemas.microsoft.com/office/powerpoint/2010/main" val="3192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utgers.instructure.com/courses/182239/discussion_topics/2316801?module_item_id=651700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905EC4-7272-DF4A-B522-6F860BFE7796}"/>
              </a:ext>
            </a:extLst>
          </p:cNvPr>
          <p:cNvSpPr>
            <a:spLocks noGrp="1"/>
          </p:cNvSpPr>
          <p:nvPr>
            <p:ph type="ctrTitle"/>
          </p:nvPr>
        </p:nvSpPr>
        <p:spPr>
          <a:xfrm>
            <a:off x="4038600" y="1939159"/>
            <a:ext cx="7644627" cy="2751086"/>
          </a:xfrm>
        </p:spPr>
        <p:txBody>
          <a:bodyPr>
            <a:normAutofit/>
          </a:bodyPr>
          <a:lstStyle/>
          <a:p>
            <a:pPr algn="r"/>
            <a:r>
              <a:rPr lang="en-US" sz="4000" dirty="0"/>
              <a:t>Relational Database for the Environmental Investigation Agency</a:t>
            </a:r>
          </a:p>
        </p:txBody>
      </p:sp>
      <p:sp>
        <p:nvSpPr>
          <p:cNvPr id="3" name="Subtitle 2">
            <a:extLst>
              <a:ext uri="{FF2B5EF4-FFF2-40B4-BE49-F238E27FC236}">
                <a16:creationId xmlns:a16="http://schemas.microsoft.com/office/drawing/2014/main" id="{29AEAEDA-7469-BB4D-A1C0-3BC218A102FA}"/>
              </a:ext>
            </a:extLst>
          </p:cNvPr>
          <p:cNvSpPr>
            <a:spLocks noGrp="1"/>
          </p:cNvSpPr>
          <p:nvPr>
            <p:ph type="subTitle" idx="1"/>
          </p:nvPr>
        </p:nvSpPr>
        <p:spPr>
          <a:xfrm>
            <a:off x="4038600" y="4782320"/>
            <a:ext cx="7644627" cy="1329443"/>
          </a:xfrm>
        </p:spPr>
        <p:txBody>
          <a:bodyPr>
            <a:normAutofit/>
          </a:bodyPr>
          <a:lstStyle/>
          <a:p>
            <a:pPr algn="r"/>
            <a:r>
              <a:rPr lang="en-US"/>
              <a:t>By: Anish Gupta</a:t>
            </a:r>
          </a:p>
        </p:txBody>
      </p:sp>
    </p:spTree>
    <p:extLst>
      <p:ext uri="{BB962C8B-B14F-4D97-AF65-F5344CB8AC3E}">
        <p14:creationId xmlns:p14="http://schemas.microsoft.com/office/powerpoint/2010/main" val="2153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dur="indefinite" nodeType="mainSeq"/>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DB4C-4AEE-9640-BEA0-7CF4249BC601}"/>
              </a:ext>
            </a:extLst>
          </p:cNvPr>
          <p:cNvSpPr>
            <a:spLocks noGrp="1"/>
          </p:cNvSpPr>
          <p:nvPr>
            <p:ph type="title"/>
          </p:nvPr>
        </p:nvSpPr>
        <p:spPr>
          <a:xfrm>
            <a:off x="838200" y="365125"/>
            <a:ext cx="10515600" cy="740661"/>
          </a:xfrm>
        </p:spPr>
        <p:txBody>
          <a:bodyPr/>
          <a:lstStyle/>
          <a:p>
            <a:r>
              <a:rPr lang="en-US" dirty="0"/>
              <a:t>Multi-table</a:t>
            </a:r>
            <a:r>
              <a:rPr lang="en-US" baseline="0" dirty="0"/>
              <a:t> join</a:t>
            </a:r>
            <a:endParaRPr lang="en-US" dirty="0"/>
          </a:p>
        </p:txBody>
      </p:sp>
      <p:sp>
        <p:nvSpPr>
          <p:cNvPr id="3" name="Content Placeholder 2">
            <a:extLst>
              <a:ext uri="{FF2B5EF4-FFF2-40B4-BE49-F238E27FC236}">
                <a16:creationId xmlns:a16="http://schemas.microsoft.com/office/drawing/2014/main" id="{2A47B04D-D907-9340-BFD6-2C4CACC6151F}"/>
              </a:ext>
            </a:extLst>
          </p:cNvPr>
          <p:cNvSpPr>
            <a:spLocks noGrp="1"/>
          </p:cNvSpPr>
          <p:nvPr>
            <p:ph idx="1"/>
          </p:nvPr>
        </p:nvSpPr>
        <p:spPr>
          <a:xfrm>
            <a:off x="400833" y="1403497"/>
            <a:ext cx="11422572" cy="5089377"/>
          </a:xfrm>
        </p:spPr>
        <p:txBody>
          <a:bodyPr>
            <a:normAutofit fontScale="32500" lnSpcReduction="20000"/>
          </a:bodyPr>
          <a:lstStyle/>
          <a:p>
            <a:pPr marL="0" indent="0">
              <a:buNone/>
            </a:pPr>
            <a:endParaRPr lang="en-US" dirty="0"/>
          </a:p>
          <a:p>
            <a:pPr marL="0" indent="0">
              <a:buNone/>
            </a:pPr>
            <a:r>
              <a:rPr lang="en-US" b="1" dirty="0"/>
              <a:t>This is a Multi-table  join joining Incident with other data tables like Location, </a:t>
            </a:r>
            <a:r>
              <a:rPr lang="en-US" b="1" dirty="0" err="1"/>
              <a:t>Species_Detail</a:t>
            </a:r>
            <a:r>
              <a:rPr lang="en-US" b="1" dirty="0"/>
              <a:t>, Perpetrator, </a:t>
            </a:r>
            <a:r>
              <a:rPr lang="en-US" b="1" dirty="0" err="1"/>
              <a:t>Trade_Route</a:t>
            </a:r>
            <a:r>
              <a:rPr lang="en-US" b="1" dirty="0"/>
              <a:t>, </a:t>
            </a:r>
            <a:r>
              <a:rPr lang="en-US" b="1" dirty="0" err="1"/>
              <a:t>Other_Item_Seized</a:t>
            </a:r>
            <a:r>
              <a:rPr lang="en-US" b="1" dirty="0"/>
              <a:t>, </a:t>
            </a:r>
            <a:r>
              <a:rPr lang="en-US" b="1" dirty="0" err="1"/>
              <a:t>Refrigerant_Gas</a:t>
            </a:r>
            <a:r>
              <a:rPr lang="en-US" b="1" dirty="0"/>
              <a:t>, and related lookup tables.</a:t>
            </a:r>
          </a:p>
          <a:p>
            <a:pPr marL="0" indent="0">
              <a:buNone/>
            </a:pPr>
            <a:endParaRPr lang="en-US" dirty="0"/>
          </a:p>
          <a:p>
            <a:pPr marL="0" indent="0">
              <a:buNone/>
            </a:pPr>
            <a:r>
              <a:rPr lang="en-US" dirty="0"/>
              <a:t>SELECT DISTINCT </a:t>
            </a:r>
            <a:r>
              <a:rPr lang="en-US" dirty="0" err="1"/>
              <a:t>Incident.Incident_ID</a:t>
            </a:r>
            <a:r>
              <a:rPr lang="en-US" dirty="0"/>
              <a:t>, </a:t>
            </a:r>
            <a:r>
              <a:rPr lang="en-US" dirty="0" err="1"/>
              <a:t>Incident_Type</a:t>
            </a:r>
            <a:r>
              <a:rPr lang="en-US" dirty="0"/>
              <a:t>, </a:t>
            </a:r>
            <a:r>
              <a:rPr lang="en-US" dirty="0" err="1"/>
              <a:t>Seizure_Date</a:t>
            </a:r>
            <a:r>
              <a:rPr lang="en-US" dirty="0"/>
              <a:t>, C1.Country_Name, Species, </a:t>
            </a:r>
            <a:r>
              <a:rPr lang="en-US" dirty="0" err="1"/>
              <a:t>Perpetrator_ID</a:t>
            </a:r>
            <a:r>
              <a:rPr lang="en-US" dirty="0"/>
              <a:t>, </a:t>
            </a:r>
            <a:r>
              <a:rPr lang="en-US" dirty="0" err="1"/>
              <a:t>Full_Name</a:t>
            </a:r>
            <a:r>
              <a:rPr lang="en-US" dirty="0"/>
              <a:t>, Arrested, Conviction,Trade_Route_ID,Trade_Route_Type,C2.Country_Name AS </a:t>
            </a:r>
            <a:r>
              <a:rPr lang="en-US" dirty="0" err="1"/>
              <a:t>Trade_Route_Country,Trade_Route.Location</a:t>
            </a:r>
            <a:r>
              <a:rPr lang="en-US" dirty="0"/>
              <a:t> AS </a:t>
            </a:r>
            <a:r>
              <a:rPr lang="en-US" dirty="0" err="1"/>
              <a:t>Trade_Route_Location,Comments</a:t>
            </a:r>
            <a:r>
              <a:rPr lang="en-US" dirty="0"/>
              <a:t> AS </a:t>
            </a:r>
            <a:r>
              <a:rPr lang="en-US" dirty="0" err="1"/>
              <a:t>Trade_Route_Comments,Travel_Date</a:t>
            </a:r>
            <a:r>
              <a:rPr lang="en-US" dirty="0"/>
              <a:t>, </a:t>
            </a:r>
            <a:r>
              <a:rPr lang="en-US" dirty="0" err="1"/>
              <a:t>Seized_Item</a:t>
            </a:r>
            <a:r>
              <a:rPr lang="en-US" dirty="0"/>
              <a:t>, </a:t>
            </a:r>
            <a:r>
              <a:rPr lang="en-US" dirty="0" err="1"/>
              <a:t>OS.Quantity</a:t>
            </a:r>
            <a:r>
              <a:rPr lang="en-US" dirty="0"/>
              <a:t>, Description AS </a:t>
            </a:r>
            <a:r>
              <a:rPr lang="en-US" dirty="0" err="1"/>
              <a:t>Trade_Route_Description</a:t>
            </a:r>
            <a:r>
              <a:rPr lang="en-US" dirty="0"/>
              <a:t>, </a:t>
            </a:r>
            <a:r>
              <a:rPr lang="en-US" dirty="0" err="1"/>
              <a:t>Gas_Category</a:t>
            </a:r>
            <a:r>
              <a:rPr lang="en-US" dirty="0"/>
              <a:t>, </a:t>
            </a:r>
            <a:r>
              <a:rPr lang="en-US" dirty="0" err="1"/>
              <a:t>Type_of_Gas</a:t>
            </a:r>
            <a:r>
              <a:rPr lang="en-US" dirty="0"/>
              <a:t>, </a:t>
            </a:r>
            <a:r>
              <a:rPr lang="en-US" dirty="0" err="1"/>
              <a:t>Cylinder_Type</a:t>
            </a:r>
            <a:r>
              <a:rPr lang="en-US" dirty="0"/>
              <a:t>, </a:t>
            </a:r>
            <a:r>
              <a:rPr lang="en-US" dirty="0" err="1"/>
              <a:t>Number_of_Cylinders</a:t>
            </a:r>
            <a:r>
              <a:rPr lang="en-US" dirty="0"/>
              <a:t>, </a:t>
            </a:r>
            <a:r>
              <a:rPr lang="en-US" dirty="0" err="1"/>
              <a:t>RG.Additional_Description</a:t>
            </a:r>
            <a:r>
              <a:rPr lang="en-US" dirty="0"/>
              <a:t> AS </a:t>
            </a:r>
            <a:r>
              <a:rPr lang="en-US" dirty="0" err="1"/>
              <a:t>Refrigerant_Gas_Description</a:t>
            </a:r>
            <a:endParaRPr lang="en-US" dirty="0"/>
          </a:p>
          <a:p>
            <a:pPr marL="0" indent="0">
              <a:buNone/>
            </a:pPr>
            <a:r>
              <a:rPr lang="en-US" dirty="0"/>
              <a:t>FROM Incident</a:t>
            </a:r>
          </a:p>
          <a:p>
            <a:pPr marL="0" indent="0">
              <a:buNone/>
            </a:pPr>
            <a:r>
              <a:rPr lang="en-US" dirty="0"/>
              <a:t>INNER JOIN </a:t>
            </a:r>
            <a:r>
              <a:rPr lang="en-US" dirty="0" err="1"/>
              <a:t>Incident_Type</a:t>
            </a:r>
            <a:r>
              <a:rPr lang="en-US" dirty="0"/>
              <a:t> ON </a:t>
            </a:r>
            <a:r>
              <a:rPr lang="en-US" dirty="0" err="1"/>
              <a:t>Incident.Incident_Type_ID</a:t>
            </a:r>
            <a:r>
              <a:rPr lang="en-US" dirty="0"/>
              <a:t> = </a:t>
            </a:r>
            <a:r>
              <a:rPr lang="en-US" dirty="0" err="1"/>
              <a:t>Incident_Type.Incident_Type_ID</a:t>
            </a:r>
            <a:endParaRPr lang="en-US" dirty="0"/>
          </a:p>
          <a:p>
            <a:pPr marL="0" indent="0">
              <a:buNone/>
            </a:pPr>
            <a:r>
              <a:rPr lang="en-US" dirty="0"/>
              <a:t>INNER JOIN Location ON </a:t>
            </a:r>
            <a:r>
              <a:rPr lang="en-US" dirty="0" err="1"/>
              <a:t>Incident.Incident_ID</a:t>
            </a:r>
            <a:r>
              <a:rPr lang="en-US" dirty="0"/>
              <a:t> = </a:t>
            </a:r>
            <a:r>
              <a:rPr lang="en-US" dirty="0" err="1"/>
              <a:t>Location.Incident_ID</a:t>
            </a:r>
            <a:endParaRPr lang="en-US" dirty="0"/>
          </a:p>
          <a:p>
            <a:pPr marL="0" indent="0">
              <a:buNone/>
            </a:pPr>
            <a:r>
              <a:rPr lang="en-US" dirty="0"/>
              <a:t>INNER JOIN Country C1 ON </a:t>
            </a:r>
            <a:r>
              <a:rPr lang="en-US" dirty="0" err="1"/>
              <a:t>Location.Country_ID</a:t>
            </a:r>
            <a:r>
              <a:rPr lang="en-US" dirty="0"/>
              <a:t> = C1.Country_ID</a:t>
            </a:r>
          </a:p>
          <a:p>
            <a:pPr marL="0" indent="0">
              <a:buNone/>
            </a:pPr>
            <a:r>
              <a:rPr lang="en-US" dirty="0"/>
              <a:t>INNER JOIN </a:t>
            </a:r>
            <a:r>
              <a:rPr lang="en-US" dirty="0" err="1"/>
              <a:t>Species_Detail</a:t>
            </a:r>
            <a:r>
              <a:rPr lang="en-US" dirty="0"/>
              <a:t> ON </a:t>
            </a:r>
            <a:r>
              <a:rPr lang="en-US" dirty="0" err="1"/>
              <a:t>Incident.Incident_ID</a:t>
            </a:r>
            <a:r>
              <a:rPr lang="en-US" dirty="0"/>
              <a:t> = </a:t>
            </a:r>
            <a:r>
              <a:rPr lang="en-US" dirty="0" err="1"/>
              <a:t>Species_Detail.Incident_ID</a:t>
            </a:r>
            <a:endParaRPr lang="en-US" dirty="0"/>
          </a:p>
          <a:p>
            <a:pPr marL="0" indent="0">
              <a:buNone/>
            </a:pPr>
            <a:r>
              <a:rPr lang="en-US" dirty="0"/>
              <a:t>INNER JOIN Species ON </a:t>
            </a:r>
            <a:r>
              <a:rPr lang="en-US" dirty="0" err="1"/>
              <a:t>Species_Detail.Species_ID</a:t>
            </a:r>
            <a:r>
              <a:rPr lang="en-US" dirty="0"/>
              <a:t> = </a:t>
            </a:r>
            <a:r>
              <a:rPr lang="en-US" dirty="0" err="1"/>
              <a:t>Species.Species_ID</a:t>
            </a:r>
            <a:endParaRPr lang="en-US" dirty="0"/>
          </a:p>
          <a:p>
            <a:pPr marL="0" indent="0">
              <a:buNone/>
            </a:pPr>
            <a:r>
              <a:rPr lang="en-US" dirty="0"/>
              <a:t>LEFT JOIN Perpetrator ON </a:t>
            </a:r>
            <a:r>
              <a:rPr lang="en-US" dirty="0" err="1"/>
              <a:t>Incident.Incident_ID</a:t>
            </a:r>
            <a:r>
              <a:rPr lang="en-US" dirty="0"/>
              <a:t> = </a:t>
            </a:r>
            <a:r>
              <a:rPr lang="en-US" dirty="0" err="1"/>
              <a:t>Perpetrator.Incident_ID</a:t>
            </a:r>
            <a:endParaRPr lang="en-US" dirty="0"/>
          </a:p>
          <a:p>
            <a:pPr marL="0" indent="0">
              <a:buNone/>
            </a:pPr>
            <a:r>
              <a:rPr lang="en-US" dirty="0"/>
              <a:t>LEFT JOIN </a:t>
            </a:r>
            <a:r>
              <a:rPr lang="en-US" dirty="0" err="1"/>
              <a:t>Trade_Route</a:t>
            </a:r>
            <a:r>
              <a:rPr lang="en-US" dirty="0"/>
              <a:t> ON </a:t>
            </a:r>
            <a:r>
              <a:rPr lang="en-US" dirty="0" err="1"/>
              <a:t>Incident.Incident_ID</a:t>
            </a:r>
            <a:r>
              <a:rPr lang="en-US" dirty="0"/>
              <a:t> = </a:t>
            </a:r>
            <a:r>
              <a:rPr lang="en-US" dirty="0" err="1"/>
              <a:t>Trade_Route.Incident_ID</a:t>
            </a:r>
            <a:endParaRPr lang="en-US" dirty="0"/>
          </a:p>
          <a:p>
            <a:pPr marL="0" indent="0">
              <a:buNone/>
            </a:pPr>
            <a:r>
              <a:rPr lang="en-US" dirty="0"/>
              <a:t>LEFT JOIN </a:t>
            </a:r>
            <a:r>
              <a:rPr lang="en-US" dirty="0" err="1"/>
              <a:t>Trade_Route_Type</a:t>
            </a:r>
            <a:r>
              <a:rPr lang="en-US" dirty="0"/>
              <a:t> ON </a:t>
            </a:r>
            <a:r>
              <a:rPr lang="en-US" dirty="0" err="1"/>
              <a:t>Trade_Route.Trade_Route_Type_ID</a:t>
            </a:r>
            <a:r>
              <a:rPr lang="en-US" dirty="0"/>
              <a:t> = </a:t>
            </a:r>
            <a:r>
              <a:rPr lang="en-US" dirty="0" err="1"/>
              <a:t>Trade_Route_Type.Trade_Route_Type_ID</a:t>
            </a:r>
            <a:endParaRPr lang="en-US" dirty="0"/>
          </a:p>
          <a:p>
            <a:pPr marL="0" indent="0">
              <a:buNone/>
            </a:pPr>
            <a:r>
              <a:rPr lang="en-US" dirty="0"/>
              <a:t>LEFT JOIN Port ON </a:t>
            </a:r>
            <a:r>
              <a:rPr lang="en-US" dirty="0" err="1"/>
              <a:t>Trade_Route.Port_ID</a:t>
            </a:r>
            <a:r>
              <a:rPr lang="en-US" dirty="0"/>
              <a:t> = </a:t>
            </a:r>
            <a:r>
              <a:rPr lang="en-US" dirty="0" err="1"/>
              <a:t>Port.Port_ID</a:t>
            </a:r>
            <a:endParaRPr lang="en-US" dirty="0"/>
          </a:p>
          <a:p>
            <a:pPr marL="0" indent="0">
              <a:buNone/>
            </a:pPr>
            <a:r>
              <a:rPr lang="en-US" dirty="0"/>
              <a:t>LEFT JOIN </a:t>
            </a:r>
            <a:r>
              <a:rPr lang="en-US" dirty="0" err="1"/>
              <a:t>Transit_Method</a:t>
            </a:r>
            <a:r>
              <a:rPr lang="en-US" dirty="0"/>
              <a:t> ON </a:t>
            </a:r>
            <a:r>
              <a:rPr lang="en-US" dirty="0" err="1"/>
              <a:t>Trade_Route.Transit_Method_ID</a:t>
            </a:r>
            <a:r>
              <a:rPr lang="en-US" dirty="0"/>
              <a:t> = </a:t>
            </a:r>
            <a:r>
              <a:rPr lang="en-US" dirty="0" err="1"/>
              <a:t>Transit_Method.Transit_Method_ID</a:t>
            </a:r>
            <a:endParaRPr lang="en-US" dirty="0"/>
          </a:p>
          <a:p>
            <a:pPr marL="0" indent="0">
              <a:buNone/>
            </a:pPr>
            <a:r>
              <a:rPr lang="en-US" dirty="0"/>
              <a:t>LEFT JOIN Country C2 ON </a:t>
            </a:r>
            <a:r>
              <a:rPr lang="en-US" dirty="0" err="1"/>
              <a:t>Trade_Route.Country_ID</a:t>
            </a:r>
            <a:r>
              <a:rPr lang="en-US" dirty="0"/>
              <a:t> = C2.Country_ID</a:t>
            </a:r>
          </a:p>
          <a:p>
            <a:pPr marL="0" indent="0">
              <a:buNone/>
            </a:pPr>
            <a:r>
              <a:rPr lang="en-US" dirty="0"/>
              <a:t>LEFT JOIN </a:t>
            </a:r>
            <a:r>
              <a:rPr lang="en-US" dirty="0" err="1"/>
              <a:t>Other_Item_Seized</a:t>
            </a:r>
            <a:r>
              <a:rPr lang="en-US" dirty="0"/>
              <a:t> OS ON </a:t>
            </a:r>
            <a:r>
              <a:rPr lang="en-US" dirty="0" err="1"/>
              <a:t>Incident.Incident_ID</a:t>
            </a:r>
            <a:r>
              <a:rPr lang="en-US" dirty="0"/>
              <a:t> = </a:t>
            </a:r>
            <a:r>
              <a:rPr lang="en-US" dirty="0" err="1"/>
              <a:t>OS.Incident_ID</a:t>
            </a:r>
            <a:endParaRPr lang="en-US" dirty="0"/>
          </a:p>
          <a:p>
            <a:pPr marL="0" indent="0">
              <a:buNone/>
            </a:pPr>
            <a:r>
              <a:rPr lang="en-US" dirty="0"/>
              <a:t>LEFT JOIN </a:t>
            </a:r>
            <a:r>
              <a:rPr lang="en-US" dirty="0" err="1"/>
              <a:t>Seized_Item</a:t>
            </a:r>
            <a:r>
              <a:rPr lang="en-US" dirty="0"/>
              <a:t> ON </a:t>
            </a:r>
            <a:r>
              <a:rPr lang="en-US" dirty="0" err="1"/>
              <a:t>OS.Seized_Item_ID</a:t>
            </a:r>
            <a:r>
              <a:rPr lang="en-US" dirty="0"/>
              <a:t> = </a:t>
            </a:r>
            <a:r>
              <a:rPr lang="en-US" dirty="0" err="1"/>
              <a:t>Seized_Item.Seized_Item_ID</a:t>
            </a:r>
            <a:endParaRPr lang="en-US" dirty="0"/>
          </a:p>
          <a:p>
            <a:pPr marL="0" indent="0">
              <a:buNone/>
            </a:pPr>
            <a:r>
              <a:rPr lang="en-US" dirty="0"/>
              <a:t>LEFT JOIN </a:t>
            </a:r>
            <a:r>
              <a:rPr lang="en-US" dirty="0" err="1"/>
              <a:t>Refrigerant_Gas</a:t>
            </a:r>
            <a:r>
              <a:rPr lang="en-US" dirty="0"/>
              <a:t> RG ON </a:t>
            </a:r>
            <a:r>
              <a:rPr lang="en-US" dirty="0" err="1"/>
              <a:t>Incident.Incident_ID</a:t>
            </a:r>
            <a:r>
              <a:rPr lang="en-US" dirty="0"/>
              <a:t> = </a:t>
            </a:r>
            <a:r>
              <a:rPr lang="en-US" dirty="0" err="1"/>
              <a:t>RG.Incident_ID</a:t>
            </a:r>
            <a:endParaRPr lang="en-US" dirty="0"/>
          </a:p>
          <a:p>
            <a:pPr marL="0" indent="0">
              <a:buNone/>
            </a:pPr>
            <a:r>
              <a:rPr lang="en-US" dirty="0"/>
              <a:t>LEFT JOIN </a:t>
            </a:r>
            <a:r>
              <a:rPr lang="en-US" dirty="0" err="1"/>
              <a:t>Gas_Category</a:t>
            </a:r>
            <a:r>
              <a:rPr lang="en-US" dirty="0"/>
              <a:t> ON </a:t>
            </a:r>
            <a:r>
              <a:rPr lang="en-US" dirty="0" err="1"/>
              <a:t>RG.Gas_Category_ID</a:t>
            </a:r>
            <a:r>
              <a:rPr lang="en-US" dirty="0"/>
              <a:t> = </a:t>
            </a:r>
            <a:r>
              <a:rPr lang="en-US" dirty="0" err="1"/>
              <a:t>Gas_Category.Gas_Category_ID</a:t>
            </a:r>
            <a:endParaRPr lang="en-US" dirty="0"/>
          </a:p>
          <a:p>
            <a:pPr marL="0" indent="0">
              <a:buNone/>
            </a:pPr>
            <a:r>
              <a:rPr lang="en-US" dirty="0"/>
              <a:t>LEFT JOIN </a:t>
            </a:r>
            <a:r>
              <a:rPr lang="en-US" dirty="0" err="1"/>
              <a:t>Type_of_Gas</a:t>
            </a:r>
            <a:r>
              <a:rPr lang="en-US" dirty="0"/>
              <a:t> ON </a:t>
            </a:r>
            <a:r>
              <a:rPr lang="en-US" dirty="0" err="1"/>
              <a:t>RG.Type_of_Gas_ID</a:t>
            </a:r>
            <a:r>
              <a:rPr lang="en-US" dirty="0"/>
              <a:t> = </a:t>
            </a:r>
            <a:r>
              <a:rPr lang="en-US" dirty="0" err="1"/>
              <a:t>Type_of_Gas.Type_of_Gas_ID</a:t>
            </a:r>
            <a:r>
              <a:rPr lang="en-US" dirty="0"/>
              <a:t> </a:t>
            </a:r>
          </a:p>
          <a:p>
            <a:pPr marL="0" indent="0">
              <a:buNone/>
            </a:pPr>
            <a:r>
              <a:rPr lang="en-US" dirty="0"/>
              <a:t>LEFT JOIN </a:t>
            </a:r>
            <a:r>
              <a:rPr lang="en-US" dirty="0" err="1"/>
              <a:t>Cylinder_Type</a:t>
            </a:r>
            <a:r>
              <a:rPr lang="en-US" dirty="0"/>
              <a:t> ON </a:t>
            </a:r>
            <a:r>
              <a:rPr lang="en-US" dirty="0" err="1"/>
              <a:t>RG.Cylinder_Type_ID</a:t>
            </a:r>
            <a:r>
              <a:rPr lang="en-US" dirty="0"/>
              <a:t> = </a:t>
            </a:r>
            <a:r>
              <a:rPr lang="en-US" dirty="0" err="1"/>
              <a:t>Cylinder_Type.Cylinder_Type_ID</a:t>
            </a:r>
            <a:r>
              <a:rPr lang="en-US" dirty="0"/>
              <a:t>;</a:t>
            </a:r>
          </a:p>
        </p:txBody>
      </p:sp>
    </p:spTree>
    <p:extLst>
      <p:ext uri="{BB962C8B-B14F-4D97-AF65-F5344CB8AC3E}">
        <p14:creationId xmlns:p14="http://schemas.microsoft.com/office/powerpoint/2010/main" val="159663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ED39-7C78-E747-854A-3BBEAE372E51}"/>
              </a:ext>
            </a:extLst>
          </p:cNvPr>
          <p:cNvSpPr>
            <a:spLocks noGrp="1"/>
          </p:cNvSpPr>
          <p:nvPr>
            <p:ph type="title"/>
          </p:nvPr>
        </p:nvSpPr>
        <p:spPr>
          <a:xfrm>
            <a:off x="838200" y="365125"/>
            <a:ext cx="10515600" cy="774127"/>
          </a:xfrm>
        </p:spPr>
        <p:txBody>
          <a:bodyPr/>
          <a:lstStyle/>
          <a:p>
            <a:r>
              <a:rPr lang="en-US" dirty="0"/>
              <a:t>View</a:t>
            </a:r>
          </a:p>
        </p:txBody>
      </p:sp>
      <p:sp>
        <p:nvSpPr>
          <p:cNvPr id="3" name="Content Placeholder 2">
            <a:extLst>
              <a:ext uri="{FF2B5EF4-FFF2-40B4-BE49-F238E27FC236}">
                <a16:creationId xmlns:a16="http://schemas.microsoft.com/office/drawing/2014/main" id="{7896C03E-BF7E-0D41-BF4F-CC204B538D49}"/>
              </a:ext>
            </a:extLst>
          </p:cNvPr>
          <p:cNvSpPr>
            <a:spLocks noGrp="1"/>
          </p:cNvSpPr>
          <p:nvPr>
            <p:ph idx="1"/>
          </p:nvPr>
        </p:nvSpPr>
        <p:spPr>
          <a:xfrm>
            <a:off x="838199" y="1139252"/>
            <a:ext cx="10610589" cy="5653423"/>
          </a:xfrm>
        </p:spPr>
        <p:txBody>
          <a:bodyPr>
            <a:normAutofit fontScale="62500" lnSpcReduction="20000"/>
          </a:bodyPr>
          <a:lstStyle/>
          <a:p>
            <a:pPr marL="0" indent="0">
              <a:buNone/>
            </a:pPr>
            <a:r>
              <a:rPr lang="en-US" b="1" dirty="0"/>
              <a:t>This view gives a list with details of the Environmental Crimes.</a:t>
            </a:r>
          </a:p>
          <a:p>
            <a:pPr marL="0" indent="0">
              <a:buNone/>
            </a:pPr>
            <a:r>
              <a:rPr lang="en-US" dirty="0"/>
              <a:t>CREATE VIEW </a:t>
            </a:r>
            <a:r>
              <a:rPr lang="en-US" dirty="0" err="1"/>
              <a:t>Environmental_Crimes</a:t>
            </a:r>
            <a:r>
              <a:rPr lang="en-US" dirty="0"/>
              <a:t> AS</a:t>
            </a:r>
          </a:p>
          <a:p>
            <a:pPr marL="0" indent="0">
              <a:buNone/>
            </a:pPr>
            <a:r>
              <a:rPr lang="en-US" dirty="0"/>
              <a:t>SELECT DISTINCT </a:t>
            </a:r>
            <a:r>
              <a:rPr lang="en-US" dirty="0" err="1"/>
              <a:t>Incident.Incident_ID</a:t>
            </a:r>
            <a:r>
              <a:rPr lang="en-US" dirty="0"/>
              <a:t>, </a:t>
            </a:r>
            <a:r>
              <a:rPr lang="en-US" dirty="0" err="1"/>
              <a:t>Incident_Name</a:t>
            </a:r>
            <a:r>
              <a:rPr lang="en-US" dirty="0"/>
              <a:t>, </a:t>
            </a:r>
            <a:r>
              <a:rPr lang="en-US" dirty="0" err="1"/>
              <a:t>Incident_Type</a:t>
            </a:r>
            <a:r>
              <a:rPr lang="en-US" dirty="0"/>
              <a:t>, </a:t>
            </a:r>
            <a:r>
              <a:rPr lang="en-US" dirty="0" err="1"/>
              <a:t>Seizure_Date</a:t>
            </a:r>
            <a:r>
              <a:rPr lang="en-US" dirty="0"/>
              <a:t>, C1.Country_Name, Species, </a:t>
            </a:r>
            <a:r>
              <a:rPr lang="en-US" dirty="0" err="1"/>
              <a:t>Perpetrator_ID</a:t>
            </a:r>
            <a:r>
              <a:rPr lang="en-US" dirty="0"/>
              <a:t>, </a:t>
            </a:r>
            <a:r>
              <a:rPr lang="en-US" dirty="0" err="1"/>
              <a:t>Full_Name</a:t>
            </a:r>
            <a:r>
              <a:rPr lang="en-US" dirty="0"/>
              <a:t>, Arrested, Conviction,</a:t>
            </a:r>
          </a:p>
          <a:p>
            <a:pPr marL="0" indent="0">
              <a:buNone/>
            </a:pPr>
            <a:r>
              <a:rPr lang="en-US" dirty="0"/>
              <a:t>Trade_Route_ID,Trade_Route_Type,C2.Country_Name AS Trade_Route_Country,Port,Trade_Route.Location,Transit_Method,Comments,Travel_Date</a:t>
            </a:r>
          </a:p>
          <a:p>
            <a:pPr marL="0" indent="0">
              <a:buNone/>
            </a:pPr>
            <a:r>
              <a:rPr lang="en-US" dirty="0"/>
              <a:t>FROM Incident</a:t>
            </a:r>
          </a:p>
          <a:p>
            <a:pPr marL="0" indent="0">
              <a:buNone/>
            </a:pPr>
            <a:r>
              <a:rPr lang="en-US" dirty="0"/>
              <a:t>INNER JOIN </a:t>
            </a:r>
            <a:r>
              <a:rPr lang="en-US" dirty="0" err="1"/>
              <a:t>Incident_Type</a:t>
            </a:r>
            <a:r>
              <a:rPr lang="en-US" dirty="0"/>
              <a:t> ON </a:t>
            </a:r>
            <a:r>
              <a:rPr lang="en-US" dirty="0" err="1"/>
              <a:t>Incident.Incident_Type_ID</a:t>
            </a:r>
            <a:r>
              <a:rPr lang="en-US" dirty="0"/>
              <a:t> = </a:t>
            </a:r>
            <a:r>
              <a:rPr lang="en-US" dirty="0" err="1"/>
              <a:t>Incident_Type.Incident_Type_ID</a:t>
            </a:r>
            <a:endParaRPr lang="en-US" dirty="0"/>
          </a:p>
          <a:p>
            <a:pPr marL="0" indent="0">
              <a:buNone/>
            </a:pPr>
            <a:r>
              <a:rPr lang="en-US" dirty="0"/>
              <a:t>INNER JOIN Location ON </a:t>
            </a:r>
            <a:r>
              <a:rPr lang="en-US" dirty="0" err="1"/>
              <a:t>Incident.Incident_ID</a:t>
            </a:r>
            <a:r>
              <a:rPr lang="en-US" dirty="0"/>
              <a:t> = </a:t>
            </a:r>
            <a:r>
              <a:rPr lang="en-US" dirty="0" err="1"/>
              <a:t>Location.Incident_ID</a:t>
            </a:r>
            <a:endParaRPr lang="en-US" dirty="0"/>
          </a:p>
          <a:p>
            <a:pPr marL="0" indent="0">
              <a:buNone/>
            </a:pPr>
            <a:r>
              <a:rPr lang="en-US" dirty="0"/>
              <a:t>INNER JOIN Country C1 ON </a:t>
            </a:r>
            <a:r>
              <a:rPr lang="en-US" dirty="0" err="1"/>
              <a:t>Location.Country_ID</a:t>
            </a:r>
            <a:r>
              <a:rPr lang="en-US" dirty="0"/>
              <a:t> = C1.Country_ID</a:t>
            </a:r>
          </a:p>
          <a:p>
            <a:pPr marL="0" indent="0">
              <a:buNone/>
            </a:pPr>
            <a:r>
              <a:rPr lang="en-US" dirty="0"/>
              <a:t>LEFT JOIN </a:t>
            </a:r>
            <a:r>
              <a:rPr lang="en-US" dirty="0" err="1"/>
              <a:t>Species_Detail</a:t>
            </a:r>
            <a:r>
              <a:rPr lang="en-US" dirty="0"/>
              <a:t> ON </a:t>
            </a:r>
            <a:r>
              <a:rPr lang="en-US" dirty="0" err="1"/>
              <a:t>Incident.Incident_ID</a:t>
            </a:r>
            <a:r>
              <a:rPr lang="en-US" dirty="0"/>
              <a:t> = </a:t>
            </a:r>
            <a:r>
              <a:rPr lang="en-US" dirty="0" err="1"/>
              <a:t>Species_Detail.Incident_ID</a:t>
            </a:r>
            <a:endParaRPr lang="en-US" dirty="0"/>
          </a:p>
          <a:p>
            <a:pPr marL="0" indent="0">
              <a:buNone/>
            </a:pPr>
            <a:r>
              <a:rPr lang="en-US" dirty="0"/>
              <a:t>LEFT JOIN Species ON </a:t>
            </a:r>
            <a:r>
              <a:rPr lang="en-US" dirty="0" err="1"/>
              <a:t>Species_Detail.Species_ID</a:t>
            </a:r>
            <a:r>
              <a:rPr lang="en-US" dirty="0"/>
              <a:t> = </a:t>
            </a:r>
            <a:r>
              <a:rPr lang="en-US" dirty="0" err="1"/>
              <a:t>Species.Species_ID</a:t>
            </a:r>
            <a:endParaRPr lang="en-US" dirty="0"/>
          </a:p>
          <a:p>
            <a:pPr marL="0" indent="0">
              <a:buNone/>
            </a:pPr>
            <a:r>
              <a:rPr lang="en-US" dirty="0"/>
              <a:t>LEFT JOIN Perpetrator ON </a:t>
            </a:r>
            <a:r>
              <a:rPr lang="en-US" dirty="0" err="1"/>
              <a:t>Incident.Incident_ID</a:t>
            </a:r>
            <a:r>
              <a:rPr lang="en-US" dirty="0"/>
              <a:t> = </a:t>
            </a:r>
            <a:r>
              <a:rPr lang="en-US" dirty="0" err="1"/>
              <a:t>Perpetrator.Incident_ID</a:t>
            </a:r>
            <a:endParaRPr lang="en-US" dirty="0"/>
          </a:p>
          <a:p>
            <a:pPr marL="0" indent="0">
              <a:buNone/>
            </a:pPr>
            <a:r>
              <a:rPr lang="en-US" dirty="0"/>
              <a:t>LEFT JOIN </a:t>
            </a:r>
            <a:r>
              <a:rPr lang="en-US" dirty="0" err="1"/>
              <a:t>Trade_Route</a:t>
            </a:r>
            <a:r>
              <a:rPr lang="en-US" dirty="0"/>
              <a:t> ON </a:t>
            </a:r>
            <a:r>
              <a:rPr lang="en-US" dirty="0" err="1"/>
              <a:t>Incident.Incident_ID</a:t>
            </a:r>
            <a:r>
              <a:rPr lang="en-US" dirty="0"/>
              <a:t> = </a:t>
            </a:r>
            <a:r>
              <a:rPr lang="en-US" dirty="0" err="1"/>
              <a:t>Trade_Route.Incident_ID</a:t>
            </a:r>
            <a:endParaRPr lang="en-US" dirty="0"/>
          </a:p>
          <a:p>
            <a:pPr marL="0" indent="0">
              <a:buNone/>
            </a:pPr>
            <a:r>
              <a:rPr lang="en-US" dirty="0"/>
              <a:t>LEFT JOIN </a:t>
            </a:r>
            <a:r>
              <a:rPr lang="en-US" dirty="0" err="1"/>
              <a:t>Trade_Route_Type</a:t>
            </a:r>
            <a:r>
              <a:rPr lang="en-US" dirty="0"/>
              <a:t> ON </a:t>
            </a:r>
            <a:r>
              <a:rPr lang="en-US" dirty="0" err="1"/>
              <a:t>Trade_Route.Trade_Route_Type_ID</a:t>
            </a:r>
            <a:r>
              <a:rPr lang="en-US" dirty="0"/>
              <a:t> = </a:t>
            </a:r>
            <a:r>
              <a:rPr lang="en-US" dirty="0" err="1"/>
              <a:t>Trade_Route_Type.Trade_Route_Type_ID</a:t>
            </a:r>
            <a:endParaRPr lang="en-US" dirty="0"/>
          </a:p>
          <a:p>
            <a:pPr marL="0" indent="0">
              <a:buNone/>
            </a:pPr>
            <a:r>
              <a:rPr lang="en-US" dirty="0"/>
              <a:t>LEFT JOIN Port ON </a:t>
            </a:r>
            <a:r>
              <a:rPr lang="en-US" dirty="0" err="1"/>
              <a:t>Trade_Route.Port_ID</a:t>
            </a:r>
            <a:r>
              <a:rPr lang="en-US" dirty="0"/>
              <a:t> = </a:t>
            </a:r>
            <a:r>
              <a:rPr lang="en-US" dirty="0" err="1"/>
              <a:t>Port.Port_ID</a:t>
            </a:r>
            <a:endParaRPr lang="en-US" dirty="0"/>
          </a:p>
          <a:p>
            <a:pPr marL="0" indent="0">
              <a:buNone/>
            </a:pPr>
            <a:r>
              <a:rPr lang="en-US" dirty="0"/>
              <a:t>LEFT JOIN </a:t>
            </a:r>
            <a:r>
              <a:rPr lang="en-US" dirty="0" err="1"/>
              <a:t>Transit_Method</a:t>
            </a:r>
            <a:r>
              <a:rPr lang="en-US" dirty="0"/>
              <a:t> ON </a:t>
            </a:r>
            <a:r>
              <a:rPr lang="en-US" dirty="0" err="1"/>
              <a:t>Trade_Route.Transit_Method_ID</a:t>
            </a:r>
            <a:r>
              <a:rPr lang="en-US" dirty="0"/>
              <a:t> = </a:t>
            </a:r>
            <a:r>
              <a:rPr lang="en-US" dirty="0" err="1"/>
              <a:t>Transit_Method.Transit_Method_ID</a:t>
            </a:r>
            <a:endParaRPr lang="en-US" dirty="0"/>
          </a:p>
          <a:p>
            <a:pPr marL="0" indent="0">
              <a:buNone/>
            </a:pPr>
            <a:r>
              <a:rPr lang="en-US" dirty="0"/>
              <a:t>LEFT JOIN Country C2 ON </a:t>
            </a:r>
            <a:r>
              <a:rPr lang="en-US" dirty="0" err="1"/>
              <a:t>Trade_Route.Country_ID</a:t>
            </a:r>
            <a:r>
              <a:rPr lang="en-US" dirty="0"/>
              <a:t> = C2.Country_ID;</a:t>
            </a:r>
          </a:p>
          <a:p>
            <a:pPr marL="0" indent="0">
              <a:buNone/>
            </a:pPr>
            <a:endParaRPr lang="en-US" dirty="0"/>
          </a:p>
        </p:txBody>
      </p:sp>
    </p:spTree>
    <p:extLst>
      <p:ext uri="{BB962C8B-B14F-4D97-AF65-F5344CB8AC3E}">
        <p14:creationId xmlns:p14="http://schemas.microsoft.com/office/powerpoint/2010/main" val="150927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8568D-3F73-C647-88C9-E7918E2DA7CA}"/>
              </a:ext>
            </a:extLst>
          </p:cNvPr>
          <p:cNvSpPr>
            <a:spLocks noGrp="1"/>
          </p:cNvSpPr>
          <p:nvPr>
            <p:ph type="title"/>
          </p:nvPr>
        </p:nvSpPr>
        <p:spPr>
          <a:xfrm>
            <a:off x="838200" y="365125"/>
            <a:ext cx="10515600" cy="714167"/>
          </a:xfrm>
        </p:spPr>
        <p:txBody>
          <a:bodyPr/>
          <a:lstStyle/>
          <a:p>
            <a:r>
              <a:rPr lang="en-US" dirty="0"/>
              <a:t>Stored Procedure</a:t>
            </a:r>
          </a:p>
        </p:txBody>
      </p:sp>
      <p:sp>
        <p:nvSpPr>
          <p:cNvPr id="3" name="Content Placeholder 2">
            <a:extLst>
              <a:ext uri="{FF2B5EF4-FFF2-40B4-BE49-F238E27FC236}">
                <a16:creationId xmlns:a16="http://schemas.microsoft.com/office/drawing/2014/main" id="{0A3F071D-7604-E74A-835B-A53086849399}"/>
              </a:ext>
            </a:extLst>
          </p:cNvPr>
          <p:cNvSpPr>
            <a:spLocks noGrp="1"/>
          </p:cNvSpPr>
          <p:nvPr>
            <p:ph idx="1"/>
          </p:nvPr>
        </p:nvSpPr>
        <p:spPr>
          <a:xfrm>
            <a:off x="838200" y="1079292"/>
            <a:ext cx="10644266" cy="5413583"/>
          </a:xfrm>
        </p:spPr>
        <p:txBody>
          <a:bodyPr>
            <a:normAutofit fontScale="32500" lnSpcReduction="20000"/>
          </a:bodyPr>
          <a:lstStyle/>
          <a:p>
            <a:pPr marL="0" indent="0">
              <a:buNone/>
            </a:pPr>
            <a:endParaRPr lang="en-US" dirty="0"/>
          </a:p>
          <a:p>
            <a:pPr marL="0" indent="0">
              <a:buNone/>
            </a:pPr>
            <a:r>
              <a:rPr lang="en-US" sz="4800" b="1" dirty="0"/>
              <a:t>This procedure is used to get  a list of Environmental Crimes committed against a particular species.</a:t>
            </a:r>
          </a:p>
          <a:p>
            <a:pPr marL="0" indent="0">
              <a:buNone/>
            </a:pPr>
            <a:endParaRPr lang="en-US" dirty="0"/>
          </a:p>
          <a:p>
            <a:pPr marL="0" indent="0">
              <a:buNone/>
            </a:pPr>
            <a:r>
              <a:rPr lang="en-US" dirty="0"/>
              <a:t>CREATE PROCEDURE </a:t>
            </a:r>
            <a:r>
              <a:rPr lang="en-US" dirty="0" err="1"/>
              <a:t>One_Species_Crime</a:t>
            </a:r>
            <a:r>
              <a:rPr lang="en-US" dirty="0"/>
              <a:t> (IN </a:t>
            </a:r>
            <a:r>
              <a:rPr lang="en-US" dirty="0" err="1"/>
              <a:t>search_species</a:t>
            </a:r>
            <a:r>
              <a:rPr lang="en-US" dirty="0"/>
              <a:t> VARCHAR(100))</a:t>
            </a:r>
          </a:p>
          <a:p>
            <a:pPr marL="0" indent="0">
              <a:buNone/>
            </a:pPr>
            <a:r>
              <a:rPr lang="en-US" dirty="0"/>
              <a:t>BEGIN</a:t>
            </a:r>
          </a:p>
          <a:p>
            <a:pPr marL="0" indent="0">
              <a:buNone/>
            </a:pPr>
            <a:r>
              <a:rPr lang="en-US" dirty="0"/>
              <a:t>SELECT DISTINCT </a:t>
            </a:r>
            <a:r>
              <a:rPr lang="en-US" dirty="0" err="1"/>
              <a:t>Incident.Incident_ID</a:t>
            </a:r>
            <a:r>
              <a:rPr lang="en-US" dirty="0"/>
              <a:t>, </a:t>
            </a:r>
            <a:r>
              <a:rPr lang="en-US" dirty="0" err="1"/>
              <a:t>Incident_Type</a:t>
            </a:r>
            <a:r>
              <a:rPr lang="en-US" dirty="0"/>
              <a:t>, </a:t>
            </a:r>
            <a:r>
              <a:rPr lang="en-US" dirty="0" err="1"/>
              <a:t>Seizure_Date</a:t>
            </a:r>
            <a:r>
              <a:rPr lang="en-US" dirty="0"/>
              <a:t>, C1.Country_Name, Species, </a:t>
            </a:r>
            <a:r>
              <a:rPr lang="en-US" dirty="0" err="1"/>
              <a:t>Perpetrator_ID</a:t>
            </a:r>
            <a:r>
              <a:rPr lang="en-US" dirty="0"/>
              <a:t>, </a:t>
            </a:r>
            <a:r>
              <a:rPr lang="en-US" dirty="0" err="1"/>
              <a:t>Full_Name</a:t>
            </a:r>
            <a:r>
              <a:rPr lang="en-US" dirty="0"/>
              <a:t>, Arrested, Conviction,</a:t>
            </a:r>
          </a:p>
          <a:p>
            <a:pPr marL="0" indent="0">
              <a:buNone/>
            </a:pPr>
            <a:r>
              <a:rPr lang="en-US" dirty="0"/>
              <a:t>Trade_Route_ID,Trade_Route_Type,C2.Country_Name AS Trade_Route_Country,Port,Trade_Route.Location,Transit_Method,Comments,Travel_Date</a:t>
            </a:r>
          </a:p>
          <a:p>
            <a:pPr marL="0" indent="0">
              <a:buNone/>
            </a:pPr>
            <a:r>
              <a:rPr lang="en-US" dirty="0"/>
              <a:t>FROM Incident</a:t>
            </a:r>
          </a:p>
          <a:p>
            <a:pPr marL="0" indent="0">
              <a:buNone/>
            </a:pPr>
            <a:r>
              <a:rPr lang="en-US" dirty="0"/>
              <a:t>INNER JOIN </a:t>
            </a:r>
            <a:r>
              <a:rPr lang="en-US" dirty="0" err="1"/>
              <a:t>Incident_Type</a:t>
            </a:r>
            <a:r>
              <a:rPr lang="en-US" dirty="0"/>
              <a:t> ON </a:t>
            </a:r>
            <a:r>
              <a:rPr lang="en-US" dirty="0" err="1"/>
              <a:t>Incident.Incident_Type_ID</a:t>
            </a:r>
            <a:r>
              <a:rPr lang="en-US" dirty="0"/>
              <a:t> = </a:t>
            </a:r>
            <a:r>
              <a:rPr lang="en-US" dirty="0" err="1"/>
              <a:t>Incident_Type.Incident_Type_ID</a:t>
            </a:r>
            <a:endParaRPr lang="en-US" dirty="0"/>
          </a:p>
          <a:p>
            <a:pPr marL="0" indent="0">
              <a:buNone/>
            </a:pPr>
            <a:r>
              <a:rPr lang="en-US" dirty="0"/>
              <a:t>INNER JOIN Location ON </a:t>
            </a:r>
            <a:r>
              <a:rPr lang="en-US" dirty="0" err="1"/>
              <a:t>Incident.Incident_ID</a:t>
            </a:r>
            <a:r>
              <a:rPr lang="en-US" dirty="0"/>
              <a:t> = </a:t>
            </a:r>
            <a:r>
              <a:rPr lang="en-US" dirty="0" err="1"/>
              <a:t>Location.Incident_ID</a:t>
            </a:r>
            <a:endParaRPr lang="en-US" dirty="0"/>
          </a:p>
          <a:p>
            <a:pPr marL="0" indent="0">
              <a:buNone/>
            </a:pPr>
            <a:r>
              <a:rPr lang="en-US" dirty="0"/>
              <a:t>INNER JOIN Country C1 ON </a:t>
            </a:r>
            <a:r>
              <a:rPr lang="en-US" dirty="0" err="1"/>
              <a:t>Location.Country_ID</a:t>
            </a:r>
            <a:r>
              <a:rPr lang="en-US" dirty="0"/>
              <a:t> = C1.Country_ID</a:t>
            </a:r>
          </a:p>
          <a:p>
            <a:pPr marL="0" indent="0">
              <a:buNone/>
            </a:pPr>
            <a:r>
              <a:rPr lang="en-US" dirty="0"/>
              <a:t>INNER JOIN </a:t>
            </a:r>
            <a:r>
              <a:rPr lang="en-US" dirty="0" err="1"/>
              <a:t>Species_Detail</a:t>
            </a:r>
            <a:r>
              <a:rPr lang="en-US" dirty="0"/>
              <a:t> ON </a:t>
            </a:r>
            <a:r>
              <a:rPr lang="en-US" dirty="0" err="1"/>
              <a:t>Incident.Incident_ID</a:t>
            </a:r>
            <a:r>
              <a:rPr lang="en-US" dirty="0"/>
              <a:t> = </a:t>
            </a:r>
            <a:r>
              <a:rPr lang="en-US" dirty="0" err="1"/>
              <a:t>Species_Detail.Incident_ID</a:t>
            </a:r>
            <a:endParaRPr lang="en-US" dirty="0"/>
          </a:p>
          <a:p>
            <a:pPr marL="0" indent="0">
              <a:buNone/>
            </a:pPr>
            <a:r>
              <a:rPr lang="en-US" dirty="0"/>
              <a:t>INNER JOIN Species ON </a:t>
            </a:r>
            <a:r>
              <a:rPr lang="en-US" dirty="0" err="1"/>
              <a:t>Species_Detail.Species_ID</a:t>
            </a:r>
            <a:r>
              <a:rPr lang="en-US" dirty="0"/>
              <a:t> = </a:t>
            </a:r>
            <a:r>
              <a:rPr lang="en-US" dirty="0" err="1"/>
              <a:t>Species.Species_ID</a:t>
            </a:r>
            <a:endParaRPr lang="en-US" dirty="0"/>
          </a:p>
          <a:p>
            <a:pPr marL="0" indent="0">
              <a:buNone/>
            </a:pPr>
            <a:r>
              <a:rPr lang="en-US" dirty="0"/>
              <a:t>LEFT JOIN Perpetrator ON </a:t>
            </a:r>
            <a:r>
              <a:rPr lang="en-US" dirty="0" err="1"/>
              <a:t>Incident.Incident_ID</a:t>
            </a:r>
            <a:r>
              <a:rPr lang="en-US" dirty="0"/>
              <a:t> = </a:t>
            </a:r>
            <a:r>
              <a:rPr lang="en-US" dirty="0" err="1"/>
              <a:t>Perpetrator.Incident_ID</a:t>
            </a:r>
            <a:endParaRPr lang="en-US" dirty="0"/>
          </a:p>
          <a:p>
            <a:pPr marL="0" indent="0">
              <a:buNone/>
            </a:pPr>
            <a:r>
              <a:rPr lang="en-US" dirty="0"/>
              <a:t>LEFT JOIN </a:t>
            </a:r>
            <a:r>
              <a:rPr lang="en-US" dirty="0" err="1"/>
              <a:t>Trade_Route</a:t>
            </a:r>
            <a:r>
              <a:rPr lang="en-US" dirty="0"/>
              <a:t> ON </a:t>
            </a:r>
            <a:r>
              <a:rPr lang="en-US" dirty="0" err="1"/>
              <a:t>Incident.Incident_ID</a:t>
            </a:r>
            <a:r>
              <a:rPr lang="en-US" dirty="0"/>
              <a:t> = </a:t>
            </a:r>
            <a:r>
              <a:rPr lang="en-US" dirty="0" err="1"/>
              <a:t>Trade_Route.Incident_ID</a:t>
            </a:r>
            <a:endParaRPr lang="en-US" dirty="0"/>
          </a:p>
          <a:p>
            <a:pPr marL="0" indent="0">
              <a:buNone/>
            </a:pPr>
            <a:r>
              <a:rPr lang="en-US" dirty="0"/>
              <a:t>LEFT JOIN </a:t>
            </a:r>
            <a:r>
              <a:rPr lang="en-US" dirty="0" err="1"/>
              <a:t>Trade_Route_Type</a:t>
            </a:r>
            <a:r>
              <a:rPr lang="en-US" dirty="0"/>
              <a:t> ON </a:t>
            </a:r>
            <a:r>
              <a:rPr lang="en-US" dirty="0" err="1"/>
              <a:t>Trade_Route.Trade_Route_Type_ID</a:t>
            </a:r>
            <a:r>
              <a:rPr lang="en-US" dirty="0"/>
              <a:t> = </a:t>
            </a:r>
            <a:r>
              <a:rPr lang="en-US" dirty="0" err="1"/>
              <a:t>Trade_Route_Type.Trade_Route_Type_ID</a:t>
            </a:r>
            <a:endParaRPr lang="en-US" dirty="0"/>
          </a:p>
          <a:p>
            <a:pPr marL="0" indent="0">
              <a:buNone/>
            </a:pPr>
            <a:r>
              <a:rPr lang="en-US" dirty="0"/>
              <a:t>LEFT JOIN Port ON </a:t>
            </a:r>
            <a:r>
              <a:rPr lang="en-US" dirty="0" err="1"/>
              <a:t>Trade_Route.Port_ID</a:t>
            </a:r>
            <a:r>
              <a:rPr lang="en-US" dirty="0"/>
              <a:t> = </a:t>
            </a:r>
            <a:r>
              <a:rPr lang="en-US" dirty="0" err="1"/>
              <a:t>Port.Port_ID</a:t>
            </a:r>
            <a:endParaRPr lang="en-US" dirty="0"/>
          </a:p>
          <a:p>
            <a:pPr marL="0" indent="0">
              <a:buNone/>
            </a:pPr>
            <a:r>
              <a:rPr lang="en-US" dirty="0"/>
              <a:t>LEFT JOIN </a:t>
            </a:r>
            <a:r>
              <a:rPr lang="en-US" dirty="0" err="1"/>
              <a:t>Transit_Method</a:t>
            </a:r>
            <a:r>
              <a:rPr lang="en-US" dirty="0"/>
              <a:t> ON </a:t>
            </a:r>
            <a:r>
              <a:rPr lang="en-US" dirty="0" err="1"/>
              <a:t>Trade_Route.Transit_Method_ID</a:t>
            </a:r>
            <a:r>
              <a:rPr lang="en-US" dirty="0"/>
              <a:t> = </a:t>
            </a:r>
            <a:r>
              <a:rPr lang="en-US" dirty="0" err="1"/>
              <a:t>Transit_Method.Transit_Method_ID</a:t>
            </a:r>
            <a:endParaRPr lang="en-US" dirty="0"/>
          </a:p>
          <a:p>
            <a:pPr marL="0" indent="0">
              <a:buNone/>
            </a:pPr>
            <a:r>
              <a:rPr lang="en-US" dirty="0"/>
              <a:t>LEFT JOIN Country C2 ON </a:t>
            </a:r>
            <a:r>
              <a:rPr lang="en-US" dirty="0" err="1"/>
              <a:t>Trade_Route.Country_ID</a:t>
            </a:r>
            <a:r>
              <a:rPr lang="en-US" dirty="0"/>
              <a:t> = C2.Country_ID</a:t>
            </a:r>
          </a:p>
          <a:p>
            <a:pPr marL="0" indent="0">
              <a:buNone/>
            </a:pPr>
            <a:r>
              <a:rPr lang="en-US" dirty="0"/>
              <a:t>WHERE Species = </a:t>
            </a:r>
            <a:r>
              <a:rPr lang="en-US" dirty="0" err="1"/>
              <a:t>search_species</a:t>
            </a:r>
            <a:r>
              <a:rPr lang="en-US" dirty="0"/>
              <a:t>;</a:t>
            </a:r>
          </a:p>
          <a:p>
            <a:pPr marL="0" indent="0">
              <a:buNone/>
            </a:pPr>
            <a:r>
              <a:rPr lang="en-US" dirty="0"/>
              <a:t>END//</a:t>
            </a:r>
          </a:p>
          <a:p>
            <a:pPr marL="0" indent="0">
              <a:buNone/>
            </a:pPr>
            <a:r>
              <a:rPr lang="en-US" dirty="0"/>
              <a:t>CALL </a:t>
            </a:r>
            <a:r>
              <a:rPr lang="en-US" dirty="0" err="1"/>
              <a:t>One_Species_Crime</a:t>
            </a:r>
            <a:r>
              <a:rPr lang="en-US" dirty="0"/>
              <a:t>("Tiger")</a:t>
            </a:r>
          </a:p>
          <a:p>
            <a:pPr marL="0" indent="0">
              <a:buNone/>
            </a:pPr>
            <a:endParaRPr lang="en-US" dirty="0"/>
          </a:p>
          <a:p>
            <a:pPr marL="0" indent="0">
              <a:buNone/>
            </a:pPr>
            <a:r>
              <a:rPr lang="en-US" dirty="0"/>
              <a:t>CALL </a:t>
            </a:r>
            <a:r>
              <a:rPr lang="en-US" dirty="0" err="1"/>
              <a:t>One_Species_Crime</a:t>
            </a:r>
            <a:r>
              <a:rPr lang="en-US" dirty="0"/>
              <a:t>("Rhino")</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572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1A50-AC3E-5A48-B8F4-DFE19F8045B0}"/>
              </a:ext>
            </a:extLst>
          </p:cNvPr>
          <p:cNvSpPr>
            <a:spLocks noGrp="1"/>
          </p:cNvSpPr>
          <p:nvPr>
            <p:ph type="title"/>
          </p:nvPr>
        </p:nvSpPr>
        <p:spPr/>
        <p:txBody>
          <a:bodyPr/>
          <a:lstStyle/>
          <a:p>
            <a:r>
              <a:rPr lang="en-US" dirty="0"/>
              <a:t>Future directions for development</a:t>
            </a:r>
          </a:p>
        </p:txBody>
      </p:sp>
      <p:sp>
        <p:nvSpPr>
          <p:cNvPr id="3" name="Content Placeholder 2">
            <a:extLst>
              <a:ext uri="{FF2B5EF4-FFF2-40B4-BE49-F238E27FC236}">
                <a16:creationId xmlns:a16="http://schemas.microsoft.com/office/drawing/2014/main" id="{FB98AFB5-E608-A34B-BC50-2AEC35578ECB}"/>
              </a:ext>
            </a:extLst>
          </p:cNvPr>
          <p:cNvSpPr>
            <a:spLocks noGrp="1"/>
          </p:cNvSpPr>
          <p:nvPr>
            <p:ph idx="1"/>
          </p:nvPr>
        </p:nvSpPr>
        <p:spPr/>
        <p:txBody>
          <a:bodyPr>
            <a:normAutofit/>
          </a:bodyPr>
          <a:lstStyle/>
          <a:p>
            <a:r>
              <a:rPr lang="en-US" sz="3200" dirty="0"/>
              <a:t>Store PDF files in the column Attachment in the Attachment table</a:t>
            </a:r>
          </a:p>
          <a:p>
            <a:pPr marL="0" indent="0">
              <a:buNone/>
            </a:pPr>
            <a:endParaRPr lang="en-US" sz="3200" dirty="0"/>
          </a:p>
          <a:p>
            <a:r>
              <a:rPr lang="en-US" sz="3200" dirty="0"/>
              <a:t>Use the stored procedure to calculate the Longitude and Latitude information based on city and country information using Google Map’s API or a similar API</a:t>
            </a:r>
          </a:p>
        </p:txBody>
      </p:sp>
    </p:spTree>
    <p:extLst>
      <p:ext uri="{BB962C8B-B14F-4D97-AF65-F5344CB8AC3E}">
        <p14:creationId xmlns:p14="http://schemas.microsoft.com/office/powerpoint/2010/main" val="104536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907531-752C-3547-9B69-9CBC2C38C9A0}"/>
              </a:ext>
            </a:extLst>
          </p:cNvPr>
          <p:cNvSpPr>
            <a:spLocks noGrp="1"/>
          </p:cNvSpPr>
          <p:nvPr>
            <p:ph type="title"/>
          </p:nvPr>
        </p:nvSpPr>
        <p:spPr>
          <a:xfrm>
            <a:off x="838200" y="365125"/>
            <a:ext cx="10515600" cy="1325563"/>
          </a:xfrm>
        </p:spPr>
        <p:txBody>
          <a:bodyPr>
            <a:normAutofit/>
          </a:bodyPr>
          <a:lstStyle/>
          <a:p>
            <a:r>
              <a:rPr lang="en-US" dirty="0"/>
              <a:t>Mission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CD8E3A-6EC7-FC41-9F8A-B93206113EB2}"/>
              </a:ext>
            </a:extLst>
          </p:cNvPr>
          <p:cNvSpPr>
            <a:spLocks noGrp="1"/>
          </p:cNvSpPr>
          <p:nvPr>
            <p:ph idx="1"/>
          </p:nvPr>
        </p:nvSpPr>
        <p:spPr>
          <a:xfrm>
            <a:off x="838200" y="1825625"/>
            <a:ext cx="10515600" cy="4351338"/>
          </a:xfrm>
        </p:spPr>
        <p:txBody>
          <a:bodyPr>
            <a:normAutofit/>
          </a:bodyPr>
          <a:lstStyle/>
          <a:p>
            <a:pPr marL="0" indent="0">
              <a:buNone/>
            </a:pPr>
            <a:endParaRPr lang="en-US" b="0" i="0" dirty="0">
              <a:effectLst/>
              <a:latin typeface="Lato Extended"/>
            </a:endParaRPr>
          </a:p>
          <a:p>
            <a:pPr marL="0" indent="0">
              <a:buNone/>
            </a:pPr>
            <a:endParaRPr lang="en-US" dirty="0">
              <a:latin typeface="Lato Extended"/>
            </a:endParaRPr>
          </a:p>
          <a:p>
            <a:pPr marL="0" indent="0">
              <a:buNone/>
            </a:pPr>
            <a:r>
              <a:rPr lang="en-US" b="0" i="0" dirty="0">
                <a:effectLst/>
                <a:latin typeface="Lato Extended"/>
              </a:rPr>
              <a:t>The purpose of the Global Environmental Crime Tracker database is to maintain the data the Environmental Investigation Agency (EIA) uses to track environmental crimes and abuse around the world so that they can campaign for improved governance and more effective enforcement of environmental laws.</a:t>
            </a:r>
          </a:p>
          <a:p>
            <a:pPr marL="0" indent="0">
              <a:buNone/>
            </a:pPr>
            <a:br>
              <a:rPr lang="en-US" b="0" i="0" u="sng" dirty="0">
                <a:effectLst/>
                <a:latin typeface="Lato Extended"/>
                <a:hlinkClick r:id="rId3" tooltip="Mark as Unread"/>
              </a:rPr>
            </a:br>
            <a:endParaRPr lang="en-US" dirty="0"/>
          </a:p>
        </p:txBody>
      </p:sp>
    </p:spTree>
    <p:extLst>
      <p:ext uri="{BB962C8B-B14F-4D97-AF65-F5344CB8AC3E}">
        <p14:creationId xmlns:p14="http://schemas.microsoft.com/office/powerpoint/2010/main" val="186219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0FD37-5EF8-1443-A6BD-898FDE230282}"/>
              </a:ext>
            </a:extLst>
          </p:cNvPr>
          <p:cNvSpPr>
            <a:spLocks noGrp="1"/>
          </p:cNvSpPr>
          <p:nvPr>
            <p:ph type="title"/>
          </p:nvPr>
        </p:nvSpPr>
        <p:spPr>
          <a:xfrm>
            <a:off x="686834" y="1153572"/>
            <a:ext cx="3200400" cy="4461163"/>
          </a:xfrm>
        </p:spPr>
        <p:txBody>
          <a:bodyPr>
            <a:normAutofit/>
          </a:bodyPr>
          <a:lstStyle/>
          <a:p>
            <a:r>
              <a:rPr lang="en-US">
                <a:solidFill>
                  <a:srgbClr val="FFFFFF"/>
                </a:solidFill>
              </a:rPr>
              <a:t>Mission 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4E57A9-D6B0-E548-A7C5-2D1BEB9AD82B}"/>
              </a:ext>
            </a:extLst>
          </p:cNvPr>
          <p:cNvSpPr>
            <a:spLocks noGrp="1"/>
          </p:cNvSpPr>
          <p:nvPr>
            <p:ph idx="1"/>
          </p:nvPr>
        </p:nvSpPr>
        <p:spPr>
          <a:xfrm>
            <a:off x="4447308" y="591344"/>
            <a:ext cx="6906491" cy="5585619"/>
          </a:xfrm>
        </p:spPr>
        <p:txBody>
          <a:bodyPr anchor="ctr">
            <a:normAutofit/>
          </a:bodyPr>
          <a:lstStyle/>
          <a:p>
            <a:r>
              <a:rPr lang="en-US" b="0" i="0" dirty="0">
                <a:effectLst/>
                <a:latin typeface="Lato Extended"/>
              </a:rPr>
              <a:t>At present EIA does not have a relational database</a:t>
            </a:r>
          </a:p>
          <a:p>
            <a:r>
              <a:rPr lang="en-US" dirty="0">
                <a:latin typeface="Lato Extended"/>
              </a:rPr>
              <a:t>An RDBMS would be </a:t>
            </a:r>
            <a:r>
              <a:rPr lang="en-US" b="0" i="0" dirty="0">
                <a:effectLst/>
                <a:latin typeface="Lato Extended"/>
              </a:rPr>
              <a:t>very helpful in:</a:t>
            </a:r>
          </a:p>
          <a:p>
            <a:pPr lvl="1">
              <a:buFont typeface="Wingdings" panose="05000000000000000000" pitchFamily="2" charset="2"/>
              <a:buChar char="Ø"/>
            </a:pPr>
            <a:r>
              <a:rPr lang="en-US" b="0" i="0" dirty="0">
                <a:effectLst/>
                <a:latin typeface="Lato Extended"/>
              </a:rPr>
              <a:t>Tracking environmental crimes </a:t>
            </a:r>
          </a:p>
          <a:p>
            <a:pPr lvl="1">
              <a:buFont typeface="Wingdings" panose="05000000000000000000" pitchFamily="2" charset="2"/>
              <a:buChar char="Ø"/>
            </a:pPr>
            <a:r>
              <a:rPr lang="en-US" b="0" i="0" dirty="0">
                <a:effectLst/>
                <a:latin typeface="Lato Extended"/>
              </a:rPr>
              <a:t>Getting crime country information</a:t>
            </a:r>
          </a:p>
          <a:p>
            <a:pPr lvl="1">
              <a:buFont typeface="Wingdings" panose="05000000000000000000" pitchFamily="2" charset="2"/>
              <a:buChar char="Ø"/>
            </a:pPr>
            <a:r>
              <a:rPr lang="en-US" dirty="0">
                <a:latin typeface="Lato Extended"/>
              </a:rPr>
              <a:t>T</a:t>
            </a:r>
            <a:r>
              <a:rPr lang="en-US" b="0" i="0" dirty="0">
                <a:effectLst/>
                <a:latin typeface="Lato Extended"/>
              </a:rPr>
              <a:t>he type of crime</a:t>
            </a:r>
            <a:endParaRPr lang="en-US" dirty="0">
              <a:latin typeface="Lato Extended"/>
            </a:endParaRPr>
          </a:p>
          <a:p>
            <a:pPr lvl="1">
              <a:buFont typeface="Wingdings" panose="05000000000000000000" pitchFamily="2" charset="2"/>
              <a:buChar char="Ø"/>
            </a:pPr>
            <a:r>
              <a:rPr lang="en-US" b="0" i="0" dirty="0">
                <a:effectLst/>
                <a:latin typeface="Lato Extended"/>
              </a:rPr>
              <a:t>Information on seizure</a:t>
            </a:r>
          </a:p>
          <a:p>
            <a:pPr lvl="1">
              <a:buFont typeface="Wingdings" panose="05000000000000000000" pitchFamily="2" charset="2"/>
              <a:buChar char="Ø"/>
            </a:pPr>
            <a:r>
              <a:rPr lang="en-US" b="0" i="0" dirty="0">
                <a:effectLst/>
                <a:latin typeface="Lato Extended"/>
              </a:rPr>
              <a:t>Any endangered animals involved</a:t>
            </a:r>
          </a:p>
          <a:p>
            <a:pPr lvl="1">
              <a:buFont typeface="Wingdings" panose="05000000000000000000" pitchFamily="2" charset="2"/>
              <a:buChar char="Ø"/>
            </a:pPr>
            <a:r>
              <a:rPr lang="en-US" dirty="0">
                <a:latin typeface="Lato Extended"/>
              </a:rPr>
              <a:t>D</a:t>
            </a:r>
            <a:r>
              <a:rPr lang="en-US" b="0" i="0" dirty="0">
                <a:effectLst/>
                <a:latin typeface="Lato Extended"/>
              </a:rPr>
              <a:t>etails of the criminals</a:t>
            </a:r>
          </a:p>
          <a:p>
            <a:pPr lvl="1">
              <a:buFont typeface="Wingdings" panose="05000000000000000000" pitchFamily="2" charset="2"/>
              <a:buChar char="Ø"/>
            </a:pPr>
            <a:r>
              <a:rPr lang="en-US" b="0" i="0" dirty="0">
                <a:effectLst/>
                <a:latin typeface="Lato Extended"/>
              </a:rPr>
              <a:t>Punishment received by the criminals </a:t>
            </a:r>
          </a:p>
          <a:p>
            <a:pPr lvl="1">
              <a:buFont typeface="Wingdings" panose="05000000000000000000" pitchFamily="2" charset="2"/>
              <a:buChar char="Ø"/>
            </a:pPr>
            <a:r>
              <a:rPr lang="en-US" dirty="0">
                <a:latin typeface="Lato Extended"/>
              </a:rPr>
              <a:t>Useful for </a:t>
            </a:r>
            <a:r>
              <a:rPr lang="en-US" b="0" i="0" dirty="0">
                <a:effectLst/>
                <a:latin typeface="Lato Extended"/>
              </a:rPr>
              <a:t>generating reports and performing analysis</a:t>
            </a:r>
          </a:p>
          <a:p>
            <a:pPr marL="0" indent="0">
              <a:buNone/>
            </a:pPr>
            <a:endParaRPr lang="en-US" dirty="0"/>
          </a:p>
        </p:txBody>
      </p:sp>
    </p:spTree>
    <p:extLst>
      <p:ext uri="{BB962C8B-B14F-4D97-AF65-F5344CB8AC3E}">
        <p14:creationId xmlns:p14="http://schemas.microsoft.com/office/powerpoint/2010/main" val="354154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3C337-5111-074F-AFD1-20C4C92AAB7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600" kern="1200">
                <a:solidFill>
                  <a:srgbClr val="FFFFFF"/>
                </a:solidFill>
                <a:latin typeface="+mj-lt"/>
                <a:ea typeface="+mj-ea"/>
                <a:cs typeface="+mj-cs"/>
              </a:rPr>
              <a:t>Diagram</a:t>
            </a:r>
            <a:r>
              <a:rPr lang="en-US" sz="1600" kern="1200" baseline="0">
                <a:solidFill>
                  <a:srgbClr val="FFFFFF"/>
                </a:solidFill>
                <a:latin typeface="+mj-lt"/>
                <a:ea typeface="+mj-ea"/>
                <a:cs typeface="+mj-cs"/>
              </a:rPr>
              <a:t> of tables/relationships</a:t>
            </a:r>
            <a:endParaRPr lang="en-US" sz="16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15BA7DCC-47A2-937D-2EC7-1212AAAF25AB}"/>
              </a:ext>
            </a:extLst>
          </p:cNvPr>
          <p:cNvPicPr>
            <a:picLocks noGrp="1" noChangeAspect="1"/>
          </p:cNvPicPr>
          <p:nvPr>
            <p:ph idx="1"/>
          </p:nvPr>
        </p:nvPicPr>
        <p:blipFill>
          <a:blip r:embed="rId3"/>
          <a:stretch>
            <a:fillRect/>
          </a:stretch>
        </p:blipFill>
        <p:spPr>
          <a:xfrm>
            <a:off x="3605234" y="1401022"/>
            <a:ext cx="8486629" cy="5473873"/>
          </a:xfrm>
          <a:prstGeom prst="rect">
            <a:avLst/>
          </a:prstGeom>
        </p:spPr>
      </p:pic>
      <p:sp>
        <p:nvSpPr>
          <p:cNvPr id="6" name="TextBox 5">
            <a:extLst>
              <a:ext uri="{FF2B5EF4-FFF2-40B4-BE49-F238E27FC236}">
                <a16:creationId xmlns:a16="http://schemas.microsoft.com/office/drawing/2014/main" id="{AD2B4D81-D57F-ED6B-5B53-382DF769CC6A}"/>
              </a:ext>
            </a:extLst>
          </p:cNvPr>
          <p:cNvSpPr txBox="1"/>
          <p:nvPr/>
        </p:nvSpPr>
        <p:spPr>
          <a:xfrm>
            <a:off x="4114792" y="765547"/>
            <a:ext cx="7517219" cy="369332"/>
          </a:xfrm>
          <a:prstGeom prst="rect">
            <a:avLst/>
          </a:prstGeom>
          <a:noFill/>
        </p:spPr>
        <p:txBody>
          <a:bodyPr wrap="square" rtlCol="0">
            <a:spAutoFit/>
          </a:bodyPr>
          <a:lstStyle/>
          <a:p>
            <a:r>
              <a:rPr lang="en-US" dirty="0"/>
              <a:t>Crow’s Foot Diagram for the Global Environmental Crime Tracker Database</a:t>
            </a:r>
          </a:p>
        </p:txBody>
      </p:sp>
    </p:spTree>
    <p:extLst>
      <p:ext uri="{BB962C8B-B14F-4D97-AF65-F5344CB8AC3E}">
        <p14:creationId xmlns:p14="http://schemas.microsoft.com/office/powerpoint/2010/main" val="125996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B5B6-3DB7-2044-BCB5-9F4DC03725AC}"/>
              </a:ext>
            </a:extLst>
          </p:cNvPr>
          <p:cNvSpPr>
            <a:spLocks noGrp="1"/>
          </p:cNvSpPr>
          <p:nvPr>
            <p:ph type="title"/>
          </p:nvPr>
        </p:nvSpPr>
        <p:spPr/>
        <p:txBody>
          <a:bodyPr/>
          <a:lstStyle/>
          <a:p>
            <a:r>
              <a:rPr lang="en-US" dirty="0"/>
              <a:t>Sample question -</a:t>
            </a:r>
          </a:p>
        </p:txBody>
      </p:sp>
      <p:sp>
        <p:nvSpPr>
          <p:cNvPr id="3" name="Content Placeholder 2">
            <a:extLst>
              <a:ext uri="{FF2B5EF4-FFF2-40B4-BE49-F238E27FC236}">
                <a16:creationId xmlns:a16="http://schemas.microsoft.com/office/drawing/2014/main" id="{DAF2D36B-E964-F641-9DE5-2184A4E62A01}"/>
              </a:ext>
            </a:extLst>
          </p:cNvPr>
          <p:cNvSpPr>
            <a:spLocks noGrp="1"/>
          </p:cNvSpPr>
          <p:nvPr>
            <p:ph idx="1"/>
          </p:nvPr>
        </p:nvSpPr>
        <p:spPr/>
        <p:txBody>
          <a:bodyPr>
            <a:normAutofit/>
          </a:bodyPr>
          <a:lstStyle/>
          <a:p>
            <a:pPr marL="0" indent="0">
              <a:buNone/>
            </a:pPr>
            <a:r>
              <a:rPr lang="en-US" dirty="0"/>
              <a:t>What environmental crimes have been committed, in which countries have the crimes taken place, have any endangered species been harmed in the process and have the perpetrators of the crimes been arrested and convicted?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0866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AAB3-4286-4E4B-B495-6773F8A57E3F}"/>
              </a:ext>
            </a:extLst>
          </p:cNvPr>
          <p:cNvSpPr>
            <a:spLocks noGrp="1"/>
          </p:cNvSpPr>
          <p:nvPr>
            <p:ph type="title"/>
          </p:nvPr>
        </p:nvSpPr>
        <p:spPr/>
        <p:txBody>
          <a:bodyPr/>
          <a:lstStyle/>
          <a:p>
            <a:r>
              <a:rPr lang="en-US" dirty="0"/>
              <a:t>SQL to solve the Sample Question</a:t>
            </a:r>
          </a:p>
        </p:txBody>
      </p:sp>
      <p:sp>
        <p:nvSpPr>
          <p:cNvPr id="3" name="Content Placeholder 2">
            <a:extLst>
              <a:ext uri="{FF2B5EF4-FFF2-40B4-BE49-F238E27FC236}">
                <a16:creationId xmlns:a16="http://schemas.microsoft.com/office/drawing/2014/main" id="{B61C2924-77F2-7C43-A614-72D94FF1CC79}"/>
              </a:ext>
            </a:extLst>
          </p:cNvPr>
          <p:cNvSpPr>
            <a:spLocks noGrp="1"/>
          </p:cNvSpPr>
          <p:nvPr>
            <p:ph idx="1"/>
          </p:nvPr>
        </p:nvSpPr>
        <p:spPr>
          <a:xfrm>
            <a:off x="726509" y="1690688"/>
            <a:ext cx="10740965" cy="4486275"/>
          </a:xfrm>
        </p:spPr>
        <p:txBody>
          <a:bodyPr>
            <a:normAutofit fontScale="92500" lnSpcReduction="20000"/>
          </a:bodyPr>
          <a:lstStyle/>
          <a:p>
            <a:pPr marL="0" indent="0">
              <a:buNone/>
            </a:pPr>
            <a:r>
              <a:rPr lang="en-US" dirty="0"/>
              <a:t>SELECT DISTINCT </a:t>
            </a:r>
            <a:r>
              <a:rPr lang="en-US" dirty="0" err="1"/>
              <a:t>Incident.Incident_ID</a:t>
            </a:r>
            <a:r>
              <a:rPr lang="en-US" dirty="0"/>
              <a:t>, </a:t>
            </a:r>
            <a:r>
              <a:rPr lang="en-US" dirty="0" err="1"/>
              <a:t>Incident_Type</a:t>
            </a:r>
            <a:r>
              <a:rPr lang="en-US" dirty="0"/>
              <a:t>, </a:t>
            </a:r>
            <a:r>
              <a:rPr lang="en-US" dirty="0" err="1"/>
              <a:t>Seizure_Date</a:t>
            </a:r>
            <a:r>
              <a:rPr lang="en-US" dirty="0"/>
              <a:t>, </a:t>
            </a:r>
            <a:r>
              <a:rPr lang="en-US" dirty="0" err="1"/>
              <a:t>Country_Name</a:t>
            </a:r>
            <a:r>
              <a:rPr lang="en-US" dirty="0"/>
              <a:t>, Species, </a:t>
            </a:r>
            <a:r>
              <a:rPr lang="en-US" dirty="0" err="1"/>
              <a:t>Perpetrator_ID</a:t>
            </a:r>
            <a:r>
              <a:rPr lang="en-US" dirty="0"/>
              <a:t>, </a:t>
            </a:r>
            <a:r>
              <a:rPr lang="en-US" dirty="0" err="1"/>
              <a:t>Full_Name</a:t>
            </a:r>
            <a:r>
              <a:rPr lang="en-US" dirty="0"/>
              <a:t>, Arrested, Conviction</a:t>
            </a:r>
          </a:p>
          <a:p>
            <a:pPr marL="0" indent="0">
              <a:buNone/>
            </a:pPr>
            <a:r>
              <a:rPr lang="en-US" dirty="0"/>
              <a:t>FROM Incident </a:t>
            </a:r>
          </a:p>
          <a:p>
            <a:pPr marL="0" indent="0">
              <a:buNone/>
            </a:pPr>
            <a:r>
              <a:rPr lang="en-US" dirty="0"/>
              <a:t>INNER JOIN </a:t>
            </a:r>
            <a:r>
              <a:rPr lang="en-US" dirty="0" err="1"/>
              <a:t>Incident_Type</a:t>
            </a:r>
            <a:r>
              <a:rPr lang="en-US" dirty="0"/>
              <a:t> ON </a:t>
            </a:r>
            <a:r>
              <a:rPr lang="en-US" dirty="0" err="1"/>
              <a:t>Incident.Incident_Type_ID</a:t>
            </a:r>
            <a:r>
              <a:rPr lang="en-US" dirty="0"/>
              <a:t> = </a:t>
            </a:r>
            <a:r>
              <a:rPr lang="en-US" dirty="0" err="1"/>
              <a:t>Incident_Type.Incident_Type_ID</a:t>
            </a:r>
            <a:endParaRPr lang="en-US" dirty="0"/>
          </a:p>
          <a:p>
            <a:pPr marL="0" indent="0">
              <a:buNone/>
            </a:pPr>
            <a:r>
              <a:rPr lang="en-US" dirty="0"/>
              <a:t>INNER JOIN Location ON </a:t>
            </a:r>
            <a:r>
              <a:rPr lang="en-US" dirty="0" err="1"/>
              <a:t>Incident.Incident_ID</a:t>
            </a:r>
            <a:r>
              <a:rPr lang="en-US" dirty="0"/>
              <a:t> = </a:t>
            </a:r>
            <a:r>
              <a:rPr lang="en-US" dirty="0" err="1"/>
              <a:t>Location.Incident_ID</a:t>
            </a:r>
            <a:endParaRPr lang="en-US" dirty="0"/>
          </a:p>
          <a:p>
            <a:pPr marL="0" indent="0">
              <a:buNone/>
            </a:pPr>
            <a:r>
              <a:rPr lang="en-US" dirty="0"/>
              <a:t>LEFT JOIN </a:t>
            </a:r>
            <a:r>
              <a:rPr lang="en-US" dirty="0" err="1"/>
              <a:t>Species_Detail</a:t>
            </a:r>
            <a:r>
              <a:rPr lang="en-US" dirty="0"/>
              <a:t> ON </a:t>
            </a:r>
            <a:r>
              <a:rPr lang="en-US" dirty="0" err="1"/>
              <a:t>Incident.Incident_ID</a:t>
            </a:r>
            <a:r>
              <a:rPr lang="en-US" dirty="0"/>
              <a:t> = </a:t>
            </a:r>
            <a:r>
              <a:rPr lang="en-US" dirty="0" err="1"/>
              <a:t>Species_Detail.Incident_ID</a:t>
            </a:r>
            <a:endParaRPr lang="en-US" dirty="0"/>
          </a:p>
          <a:p>
            <a:pPr marL="0" indent="0">
              <a:buNone/>
            </a:pPr>
            <a:r>
              <a:rPr lang="en-US" dirty="0"/>
              <a:t>LEFT JOIN Perpetrator ON </a:t>
            </a:r>
            <a:r>
              <a:rPr lang="en-US" dirty="0" err="1"/>
              <a:t>Incident.Incident_ID</a:t>
            </a:r>
            <a:r>
              <a:rPr lang="en-US" dirty="0"/>
              <a:t> = </a:t>
            </a:r>
            <a:r>
              <a:rPr lang="en-US" dirty="0" err="1"/>
              <a:t>Perpetrator.Incident_ID</a:t>
            </a:r>
            <a:endParaRPr lang="en-US" dirty="0"/>
          </a:p>
          <a:p>
            <a:pPr marL="0" indent="0">
              <a:buNone/>
            </a:pPr>
            <a:r>
              <a:rPr lang="en-US" dirty="0"/>
              <a:t>INNER JOIN Country ON </a:t>
            </a:r>
            <a:r>
              <a:rPr lang="en-US" dirty="0" err="1"/>
              <a:t>Location.Country_ID</a:t>
            </a:r>
            <a:r>
              <a:rPr lang="en-US" dirty="0"/>
              <a:t> = </a:t>
            </a:r>
            <a:r>
              <a:rPr lang="en-US" dirty="0" err="1"/>
              <a:t>Country.Country_ID</a:t>
            </a:r>
            <a:endParaRPr lang="en-US" dirty="0"/>
          </a:p>
          <a:p>
            <a:pPr marL="0" indent="0">
              <a:buNone/>
            </a:pPr>
            <a:r>
              <a:rPr lang="en-US" dirty="0"/>
              <a:t>INNER JOIN Species ON </a:t>
            </a:r>
            <a:r>
              <a:rPr lang="en-US" dirty="0" err="1"/>
              <a:t>Species_Detail.Species_ID</a:t>
            </a:r>
            <a:r>
              <a:rPr lang="en-US" dirty="0"/>
              <a:t> = </a:t>
            </a:r>
            <a:r>
              <a:rPr lang="en-US" dirty="0" err="1"/>
              <a:t>Species.Species_ID</a:t>
            </a:r>
            <a:endParaRPr lang="en-US" dirty="0"/>
          </a:p>
          <a:p>
            <a:pPr marL="0" indent="0">
              <a:buNone/>
            </a:pPr>
            <a:r>
              <a:rPr lang="en-US" dirty="0"/>
              <a:t>ORDER BY </a:t>
            </a:r>
            <a:r>
              <a:rPr lang="en-US" dirty="0" err="1"/>
              <a:t>Incident.Incident_ID</a:t>
            </a:r>
            <a:r>
              <a:rPr lang="en-US" dirty="0"/>
              <a:t>;</a:t>
            </a:r>
          </a:p>
        </p:txBody>
      </p:sp>
    </p:spTree>
    <p:extLst>
      <p:ext uri="{BB962C8B-B14F-4D97-AF65-F5344CB8AC3E}">
        <p14:creationId xmlns:p14="http://schemas.microsoft.com/office/powerpoint/2010/main" val="82313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77BBA5-869E-1042-BCFB-F0020F569E80}"/>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Result set</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652A69E-7E8E-E6F4-4B44-15129ADFE6F3}"/>
              </a:ext>
            </a:extLst>
          </p:cNvPr>
          <p:cNvPicPr>
            <a:picLocks noChangeAspect="1"/>
          </p:cNvPicPr>
          <p:nvPr/>
        </p:nvPicPr>
        <p:blipFill>
          <a:blip r:embed="rId3"/>
          <a:stretch>
            <a:fillRect/>
          </a:stretch>
        </p:blipFill>
        <p:spPr>
          <a:xfrm>
            <a:off x="290532" y="3429001"/>
            <a:ext cx="11598203" cy="2332972"/>
          </a:xfrm>
          <a:prstGeom prst="rect">
            <a:avLst/>
          </a:prstGeom>
        </p:spPr>
      </p:pic>
    </p:spTree>
    <p:extLst>
      <p:ext uri="{BB962C8B-B14F-4D97-AF65-F5344CB8AC3E}">
        <p14:creationId xmlns:p14="http://schemas.microsoft.com/office/powerpoint/2010/main" val="287326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824AF-F663-B942-81B3-05DCF1A06E15}"/>
              </a:ext>
            </a:extLst>
          </p:cNvPr>
          <p:cNvSpPr>
            <a:spLocks noGrp="1"/>
          </p:cNvSpPr>
          <p:nvPr>
            <p:ph type="title"/>
          </p:nvPr>
        </p:nvSpPr>
        <p:spPr>
          <a:xfrm>
            <a:off x="630936" y="639520"/>
            <a:ext cx="4680100" cy="1102600"/>
          </a:xfrm>
        </p:spPr>
        <p:txBody>
          <a:bodyPr anchor="b">
            <a:normAutofit/>
          </a:bodyPr>
          <a:lstStyle/>
          <a:p>
            <a:r>
              <a:rPr lang="en-US" sz="5400" dirty="0"/>
              <a:t>Basic query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B73C15-EF46-3C44-B0C5-7E924293A7E8}"/>
              </a:ext>
            </a:extLst>
          </p:cNvPr>
          <p:cNvSpPr>
            <a:spLocks noGrp="1"/>
          </p:cNvSpPr>
          <p:nvPr>
            <p:ph idx="1"/>
          </p:nvPr>
        </p:nvSpPr>
        <p:spPr>
          <a:xfrm>
            <a:off x="438411" y="1916482"/>
            <a:ext cx="5462395" cy="4301998"/>
          </a:xfrm>
        </p:spPr>
        <p:txBody>
          <a:bodyPr anchor="t">
            <a:normAutofit/>
          </a:bodyPr>
          <a:lstStyle/>
          <a:p>
            <a:pPr marL="0" indent="0">
              <a:buNone/>
            </a:pPr>
            <a:r>
              <a:rPr lang="en-US" sz="2400" dirty="0"/>
              <a:t>List of countries where the environmental crimes are being committed:</a:t>
            </a:r>
          </a:p>
          <a:p>
            <a:pPr marL="0" indent="0">
              <a:buNone/>
            </a:pPr>
            <a:endParaRPr lang="en-US" sz="2400" dirty="0"/>
          </a:p>
          <a:p>
            <a:pPr marL="0" indent="0">
              <a:spcBef>
                <a:spcPts val="0"/>
              </a:spcBef>
              <a:buNone/>
            </a:pPr>
            <a:r>
              <a:rPr lang="en-US" sz="2400" dirty="0"/>
              <a:t>SELECT DISTINCT </a:t>
            </a:r>
            <a:r>
              <a:rPr lang="en-US" sz="2400" dirty="0" err="1"/>
              <a:t>Country_Name</a:t>
            </a:r>
            <a:r>
              <a:rPr lang="en-US" sz="2400" dirty="0"/>
              <a:t> </a:t>
            </a:r>
          </a:p>
          <a:p>
            <a:pPr marL="0" indent="0">
              <a:spcBef>
                <a:spcPts val="0"/>
              </a:spcBef>
              <a:buNone/>
            </a:pPr>
            <a:r>
              <a:rPr lang="en-US" sz="2400" dirty="0"/>
              <a:t>FROM </a:t>
            </a:r>
            <a:r>
              <a:rPr lang="en-US" sz="2400" dirty="0" err="1"/>
              <a:t>Incident,Location,Country</a:t>
            </a:r>
            <a:r>
              <a:rPr lang="en-US" sz="2400" dirty="0"/>
              <a:t> </a:t>
            </a:r>
          </a:p>
          <a:p>
            <a:pPr marL="0" indent="0">
              <a:spcBef>
                <a:spcPts val="0"/>
              </a:spcBef>
              <a:buNone/>
            </a:pPr>
            <a:r>
              <a:rPr lang="en-US" sz="2400" dirty="0"/>
              <a:t>WHERE </a:t>
            </a:r>
            <a:r>
              <a:rPr lang="en-US" sz="2400" dirty="0" err="1"/>
              <a:t>Incident.Incident_ID</a:t>
            </a:r>
            <a:r>
              <a:rPr lang="en-US" sz="2400" dirty="0"/>
              <a:t> = </a:t>
            </a:r>
            <a:r>
              <a:rPr lang="en-US" sz="2400" dirty="0" err="1"/>
              <a:t>Location.Incident_ID</a:t>
            </a:r>
            <a:r>
              <a:rPr lang="en-US" sz="2400" dirty="0"/>
              <a:t> AND </a:t>
            </a:r>
            <a:r>
              <a:rPr lang="en-US" sz="2400" dirty="0" err="1"/>
              <a:t>Location.Country_ID</a:t>
            </a:r>
            <a:r>
              <a:rPr lang="en-US" sz="2400" dirty="0"/>
              <a:t> = </a:t>
            </a:r>
            <a:r>
              <a:rPr lang="en-US" sz="2400" dirty="0" err="1"/>
              <a:t>Country.Country_ID</a:t>
            </a:r>
            <a:r>
              <a:rPr lang="en-US" sz="2400" dirty="0"/>
              <a:t> </a:t>
            </a:r>
          </a:p>
          <a:p>
            <a:pPr marL="0" indent="0">
              <a:spcBef>
                <a:spcPts val="0"/>
              </a:spcBef>
              <a:buNone/>
            </a:pPr>
            <a:r>
              <a:rPr lang="en-US" sz="2400" dirty="0"/>
              <a:t>ORDER BY </a:t>
            </a:r>
            <a:r>
              <a:rPr lang="en-US" sz="2400" dirty="0" err="1"/>
              <a:t>Country_Name</a:t>
            </a:r>
            <a:r>
              <a:rPr lang="en-US" sz="2400" dirty="0"/>
              <a:t>;</a:t>
            </a:r>
          </a:p>
          <a:p>
            <a:pPr marL="0" indent="0">
              <a:spcBef>
                <a:spcPts val="0"/>
              </a:spcBef>
              <a:buNone/>
            </a:pPr>
            <a:endParaRPr lang="en-US" sz="1700" dirty="0"/>
          </a:p>
          <a:p>
            <a:pPr marL="0" indent="0">
              <a:spcBef>
                <a:spcPts val="0"/>
              </a:spcBef>
              <a:buNone/>
            </a:pPr>
            <a:endParaRPr lang="en-US" sz="1700" dirty="0"/>
          </a:p>
          <a:p>
            <a:pPr marL="0" indent="0">
              <a:spcBef>
                <a:spcPts val="0"/>
              </a:spcBef>
              <a:buNone/>
            </a:pPr>
            <a:endParaRPr lang="en-US" sz="1700" dirty="0"/>
          </a:p>
        </p:txBody>
      </p:sp>
      <p:pic>
        <p:nvPicPr>
          <p:cNvPr id="5" name="Picture 4">
            <a:extLst>
              <a:ext uri="{FF2B5EF4-FFF2-40B4-BE49-F238E27FC236}">
                <a16:creationId xmlns:a16="http://schemas.microsoft.com/office/drawing/2014/main" id="{D57FEE3E-19BB-04E3-FA67-64260FCDCD11}"/>
              </a:ext>
            </a:extLst>
          </p:cNvPr>
          <p:cNvPicPr>
            <a:picLocks noChangeAspect="1"/>
          </p:cNvPicPr>
          <p:nvPr/>
        </p:nvPicPr>
        <p:blipFill>
          <a:blip r:embed="rId3"/>
          <a:stretch>
            <a:fillRect/>
          </a:stretch>
        </p:blipFill>
        <p:spPr>
          <a:xfrm>
            <a:off x="6288144" y="2034977"/>
            <a:ext cx="5269871" cy="4040856"/>
          </a:xfrm>
          <a:prstGeom prst="rect">
            <a:avLst/>
          </a:prstGeom>
        </p:spPr>
      </p:pic>
    </p:spTree>
    <p:extLst>
      <p:ext uri="{BB962C8B-B14F-4D97-AF65-F5344CB8AC3E}">
        <p14:creationId xmlns:p14="http://schemas.microsoft.com/office/powerpoint/2010/main" val="397302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1023B-BB91-1443-B361-A3F183D04299}"/>
              </a:ext>
            </a:extLst>
          </p:cNvPr>
          <p:cNvSpPr>
            <a:spLocks noGrp="1"/>
          </p:cNvSpPr>
          <p:nvPr>
            <p:ph type="title"/>
          </p:nvPr>
        </p:nvSpPr>
        <p:spPr>
          <a:xfrm>
            <a:off x="5894962" y="479493"/>
            <a:ext cx="5458838" cy="1325563"/>
          </a:xfrm>
        </p:spPr>
        <p:txBody>
          <a:bodyPr>
            <a:normAutofit/>
          </a:bodyPr>
          <a:lstStyle/>
          <a:p>
            <a:r>
              <a:rPr lang="en-US" dirty="0"/>
              <a:t>Aggregate query</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81A8DEE7-2EB7-C32E-B3C4-D704EC752734}"/>
              </a:ext>
            </a:extLst>
          </p:cNvPr>
          <p:cNvPicPr>
            <a:picLocks noChangeAspect="1"/>
          </p:cNvPicPr>
          <p:nvPr/>
        </p:nvPicPr>
        <p:blipFill>
          <a:blip r:embed="rId3"/>
          <a:stretch>
            <a:fillRect/>
          </a:stretch>
        </p:blipFill>
        <p:spPr>
          <a:xfrm>
            <a:off x="703182" y="1755903"/>
            <a:ext cx="4777381" cy="317645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0E8724D-9D84-DF43-ACD6-7324B6A3D974}"/>
              </a:ext>
            </a:extLst>
          </p:cNvPr>
          <p:cNvSpPr>
            <a:spLocks noGrp="1"/>
          </p:cNvSpPr>
          <p:nvPr>
            <p:ph idx="1"/>
          </p:nvPr>
        </p:nvSpPr>
        <p:spPr>
          <a:xfrm>
            <a:off x="5894962" y="1984443"/>
            <a:ext cx="5458838" cy="4192520"/>
          </a:xfrm>
        </p:spPr>
        <p:txBody>
          <a:bodyPr>
            <a:normAutofit/>
          </a:bodyPr>
          <a:lstStyle/>
          <a:p>
            <a:pPr marL="0" indent="0">
              <a:spcBef>
                <a:spcPts val="0"/>
              </a:spcBef>
              <a:spcAft>
                <a:spcPts val="600"/>
              </a:spcAft>
              <a:buNone/>
            </a:pPr>
            <a:r>
              <a:rPr lang="en-US" dirty="0"/>
              <a:t>SELECT </a:t>
            </a:r>
            <a:r>
              <a:rPr lang="en-US" dirty="0" err="1"/>
              <a:t>Incident.Incident_ID</a:t>
            </a:r>
            <a:r>
              <a:rPr lang="en-US" dirty="0"/>
              <a:t>,</a:t>
            </a:r>
          </a:p>
          <a:p>
            <a:pPr marL="0" indent="0">
              <a:spcBef>
                <a:spcPts val="0"/>
              </a:spcBef>
              <a:spcAft>
                <a:spcPts val="600"/>
              </a:spcAft>
              <a:buNone/>
            </a:pPr>
            <a:r>
              <a:rPr lang="en-US" dirty="0"/>
              <a:t>COUNT(</a:t>
            </a:r>
            <a:r>
              <a:rPr lang="en-US" dirty="0" err="1"/>
              <a:t>Perpetrator.Perpetrator_ID</a:t>
            </a:r>
            <a:r>
              <a:rPr lang="en-US" dirty="0"/>
              <a:t>) AS </a:t>
            </a:r>
            <a:r>
              <a:rPr lang="en-US" dirty="0" err="1"/>
              <a:t>num_Perpetrator</a:t>
            </a:r>
            <a:endParaRPr lang="en-US" dirty="0"/>
          </a:p>
          <a:p>
            <a:pPr marL="0" indent="0">
              <a:spcBef>
                <a:spcPts val="0"/>
              </a:spcBef>
              <a:spcAft>
                <a:spcPts val="600"/>
              </a:spcAft>
              <a:buNone/>
            </a:pPr>
            <a:r>
              <a:rPr lang="en-US" dirty="0"/>
              <a:t>FROM Incident</a:t>
            </a:r>
          </a:p>
          <a:p>
            <a:pPr marL="0" indent="0">
              <a:spcBef>
                <a:spcPts val="0"/>
              </a:spcBef>
              <a:spcAft>
                <a:spcPts val="600"/>
              </a:spcAft>
              <a:buNone/>
            </a:pPr>
            <a:r>
              <a:rPr lang="en-US" dirty="0"/>
              <a:t>LEFT JOIN Perpetrator ON </a:t>
            </a:r>
            <a:r>
              <a:rPr lang="en-US" dirty="0" err="1"/>
              <a:t>Incident.Incident_ID</a:t>
            </a:r>
            <a:r>
              <a:rPr lang="en-US" dirty="0"/>
              <a:t> = </a:t>
            </a:r>
            <a:r>
              <a:rPr lang="en-US" dirty="0" err="1"/>
              <a:t>Perpetrator.Incident_ID</a:t>
            </a:r>
            <a:endParaRPr lang="en-US" dirty="0"/>
          </a:p>
          <a:p>
            <a:pPr marL="0" indent="0">
              <a:spcBef>
                <a:spcPts val="0"/>
              </a:spcBef>
              <a:spcAft>
                <a:spcPts val="600"/>
              </a:spcAft>
              <a:buNone/>
            </a:pPr>
            <a:r>
              <a:rPr lang="en-US" dirty="0"/>
              <a:t>GROUP BY </a:t>
            </a:r>
            <a:r>
              <a:rPr lang="en-US" dirty="0" err="1"/>
              <a:t>Incident.Incident_ID</a:t>
            </a:r>
            <a:r>
              <a:rPr lang="en-US" dirty="0"/>
              <a:t>;</a:t>
            </a:r>
          </a:p>
          <a:p>
            <a:pPr marL="0" indent="0">
              <a:spcBef>
                <a:spcPts val="0"/>
              </a:spcBef>
              <a:spcAft>
                <a:spcPts val="600"/>
              </a:spcAft>
              <a:buNone/>
            </a:pPr>
            <a:endParaRPr lang="en-US" dirty="0"/>
          </a:p>
        </p:txBody>
      </p:sp>
    </p:spTree>
    <p:extLst>
      <p:ext uri="{BB962C8B-B14F-4D97-AF65-F5344CB8AC3E}">
        <p14:creationId xmlns:p14="http://schemas.microsoft.com/office/powerpoint/2010/main" val="1312287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3141</TotalTime>
  <Words>1686</Words>
  <Application>Microsoft Office PowerPoint</Application>
  <PresentationFormat>Widescreen</PresentationFormat>
  <Paragraphs>130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Lato Extended</vt:lpstr>
      <vt:lpstr>Wingdings</vt:lpstr>
      <vt:lpstr>Office Theme</vt:lpstr>
      <vt:lpstr>Relational Database for the Environmental Investigation Agency</vt:lpstr>
      <vt:lpstr>Mission Statement</vt:lpstr>
      <vt:lpstr>Mission Objectives</vt:lpstr>
      <vt:lpstr>Diagram of tables/relationships</vt:lpstr>
      <vt:lpstr>Sample question -</vt:lpstr>
      <vt:lpstr>SQL to solve the Sample Question</vt:lpstr>
      <vt:lpstr>Result set</vt:lpstr>
      <vt:lpstr>Basic query</vt:lpstr>
      <vt:lpstr>Aggregate query</vt:lpstr>
      <vt:lpstr>Multi-table join</vt:lpstr>
      <vt:lpstr>View</vt:lpstr>
      <vt:lpstr>Stored Procedure</vt:lpstr>
      <vt:lpstr>Future directions for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space – virtual organization</dc:title>
  <dc:creator>Crosbie, William</dc:creator>
  <cp:lastModifiedBy>Anish</cp:lastModifiedBy>
  <cp:revision>73</cp:revision>
  <dcterms:created xsi:type="dcterms:W3CDTF">2021-07-12T22:31:38Z</dcterms:created>
  <dcterms:modified xsi:type="dcterms:W3CDTF">2022-07-22T16:13:29Z</dcterms:modified>
</cp:coreProperties>
</file>