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A6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B32F-06F9-0F28-4750-E61E73DC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83342-C95D-4265-7633-62961C94A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2F76-78F7-3F6E-4884-ACAF5BA6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6D46-05FF-87E3-BB7D-CD4AF797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6B14-F242-165A-2495-7C52EE4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D96E-0597-0351-268F-8C78C5CE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D016-00C3-98A9-8E0D-07E52590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DD30-3CED-D9FB-12B5-28213E82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AF02-24A7-91B3-E613-1BAB2534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3A54-826A-EF10-D90B-FC0BDE89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6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282B7-8D6B-DD56-D6C7-DCE1859EB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63456-9F06-73FA-A84F-811D929EF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E26C-F7B8-F76C-B7B1-3E8EE2F3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7210-65E3-BD83-D397-DE5CB42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7F4E-C577-CCBE-C98D-EC99179D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1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21F0-8BC5-8C8E-7ECE-6E9F925D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7BE4-4074-1CB1-45E5-2D4F7471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7A3C-590A-5AA5-3F01-6AC63CA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A36B-FAA8-97B3-2FE4-65055F11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915E-D025-74F5-A7BB-1243858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2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D719-8F4F-B355-EE85-EA410F59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ECCA-D7C8-734A-5DFA-F9398149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7076-9F3F-0270-D796-AA247E42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209C-5D4C-82EF-1BD1-ED176815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9494-9A0D-7A7B-441F-FF0B7C03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0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2356-5C23-5975-F0C8-CB75455C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6B53-6729-7615-C2A8-736DCFC0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6A28-8280-81B9-BFB2-BAD9AFB5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A199-487C-CEB1-A100-70B66F8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B419-C124-E6D5-6D64-139082E5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7E9C1-15F2-68B7-B263-01E73426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789A-07D3-04EE-4C63-2B25D706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DE8A-579B-08A6-17FE-FDE48B8C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BEF80-F4D5-16F3-347F-19A20509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BD0D7-11BD-E359-3727-084DDE021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33866-A6E1-0794-687F-09E65549C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194-EB31-B071-588E-5DA9B830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D86E1-2206-6A02-ED4D-461FA8D1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DEEFB-F3F5-A8D3-8F5D-6EC197DB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4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9038-CF08-2571-5F0D-A18483B7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76C4-F054-8077-98A9-41DA5F1D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B4BD5-8E06-B715-0D9C-D13A18C9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28D5B-AB29-9E35-E611-7027C543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91919-A8DE-41A5-2E6E-23A44196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CEC8F-2239-677E-0FD5-D7F11B02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C7B4-0B98-E03A-3839-B91A2C81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C6F9-98BF-DB29-8F28-B38E435D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03D8-7713-6A27-DF3C-7C9B5B73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1065-8CAE-6303-8621-6D6FA8EF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22F3-AB43-CD7B-1455-59E86ADA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DC3F-14AD-BD9F-953B-B2F24DD1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C81A-E52D-916A-8DBA-B78C5E0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3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65DB-C500-2573-2943-73E8B6F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46FFD-D9B8-EFB0-5D09-0657E4605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32E11-693B-FE81-91C4-EE3379D4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7710B-62B0-6401-0F06-D1F29A0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D2F4-FF73-E256-9A07-A6C0B66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7357-DCF3-2B4D-E42C-5783344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1034F-D3FD-D5E4-1628-3D9D886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80A3-8A29-DB52-BDD0-7A512D2F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7CA7-E222-3964-C9F8-26B7350E2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2970-4CB1-44B9-8049-EBEBBEE9E8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893-9F1D-3AFA-F836-BDBE5EEC4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E0A-1E58-50CB-F26B-AE15E822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315-4DE6-46C7-B961-48B1C09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55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6" name="Picture 505" descr="Woman standing at car showroom">
            <a:extLst>
              <a:ext uri="{FF2B5EF4-FFF2-40B4-BE49-F238E27FC236}">
                <a16:creationId xmlns:a16="http://schemas.microsoft.com/office/drawing/2014/main" id="{3AF5B813-AC79-9D37-CB1B-9C15C8E1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B2A08-42FC-361E-AF9A-79D65BCBF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Customer Segmentation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6AFD7-516C-73CB-AD14-25EBDECF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Ishan Pradhan</a:t>
            </a:r>
          </a:p>
        </p:txBody>
      </p:sp>
      <p:sp>
        <p:nvSpPr>
          <p:cNvPr id="559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B8B5E-D66E-8C98-59D3-6EFDE259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281" y="537028"/>
            <a:ext cx="6689515" cy="13228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A6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Customer Segmentation</a:t>
            </a:r>
          </a:p>
        </p:txBody>
      </p:sp>
      <p:pic>
        <p:nvPicPr>
          <p:cNvPr id="6" name="Picture 5" descr="A person and person standing next to a car&#10;&#10;Description automatically generated">
            <a:extLst>
              <a:ext uri="{FF2B5EF4-FFF2-40B4-BE49-F238E27FC236}">
                <a16:creationId xmlns:a16="http://schemas.microsoft.com/office/drawing/2014/main" id="{CEAAADEA-A2BD-9272-A64A-E3E6A4F03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3" y="1428828"/>
            <a:ext cx="4503273" cy="4503273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6440B4A-D315-0191-9346-A5EA69CB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864" y="1727201"/>
            <a:ext cx="6426351" cy="4390001"/>
          </a:xfrm>
        </p:spPr>
        <p:txBody>
          <a:bodyPr>
            <a:normAutofit lnSpcReduction="10000"/>
          </a:bodyPr>
          <a:lstStyle/>
          <a:p>
            <a:r>
              <a:rPr lang="en-US" sz="2200" b="0" i="0" dirty="0">
                <a:effectLst/>
              </a:rPr>
              <a:t>Customer segmentation is the practice of categorizing a customer base into distinct groups based on shared characteristics, behaviors, or preferences.</a:t>
            </a:r>
          </a:p>
          <a:p>
            <a:endParaRPr lang="en-US" sz="2200" b="0" i="0" dirty="0">
              <a:effectLst/>
            </a:endParaRPr>
          </a:p>
          <a:p>
            <a:r>
              <a:rPr lang="en-US" sz="2200" b="0" i="0" dirty="0">
                <a:effectLst/>
              </a:rPr>
              <a:t>Customer segmentation allows businesses to tailor their marketing efforts, products, and services to specific customer groups, leading to more effective and person</a:t>
            </a:r>
          </a:p>
          <a:p>
            <a:endParaRPr lang="en-US" sz="2200" b="0" i="0" dirty="0">
              <a:effectLst/>
            </a:endParaRPr>
          </a:p>
          <a:p>
            <a:r>
              <a:rPr lang="en-US" sz="2200" b="0" i="0" dirty="0">
                <a:effectLst/>
              </a:rPr>
              <a:t>In today's data-driven world, customer segmentation plays a crucial role in optimizing marketing strategies and enhancing customer experiences.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083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5F0FFAE-AFEE-91B4-A417-2030F13E1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994" y="1625425"/>
            <a:ext cx="5289719" cy="3607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0E2511-25D6-8CF0-C999-C8A5B2E813A3}"/>
              </a:ext>
            </a:extLst>
          </p:cNvPr>
          <p:cNvSpPr txBox="1">
            <a:spLocks/>
          </p:cNvSpPr>
          <p:nvPr/>
        </p:nvSpPr>
        <p:spPr>
          <a:xfrm>
            <a:off x="545466" y="431632"/>
            <a:ext cx="5651062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55A6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B7FA-9832-A585-3FC7-F9535037F20A}"/>
              </a:ext>
            </a:extLst>
          </p:cNvPr>
          <p:cNvSpPr txBox="1"/>
          <p:nvPr/>
        </p:nvSpPr>
        <p:spPr>
          <a:xfrm>
            <a:off x="160287" y="2331147"/>
            <a:ext cx="6879771" cy="290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7 columns of object type.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(Gender, Ever_Married, Graduated, Profession, Spending_Score, Var_1 and Segmentation)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4 columns of numeric type.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(ID, Age, Work_Experience and Family_Size)</a:t>
            </a:r>
          </a:p>
        </p:txBody>
      </p:sp>
    </p:spTree>
    <p:extLst>
      <p:ext uri="{BB962C8B-B14F-4D97-AF65-F5344CB8AC3E}">
        <p14:creationId xmlns:p14="http://schemas.microsoft.com/office/powerpoint/2010/main" val="1774839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B8B5E-D66E-8C98-59D3-6EFDE259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891" y="155753"/>
            <a:ext cx="6490854" cy="1322887"/>
          </a:xfrm>
        </p:spPr>
        <p:txBody>
          <a:bodyPr>
            <a:normAutofit/>
          </a:bodyPr>
          <a:lstStyle/>
          <a:p>
            <a:r>
              <a:rPr lang="nn-NO" b="0" i="0" dirty="0">
                <a:solidFill>
                  <a:srgbClr val="555A62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EDA Performed in Data Analysis</a:t>
            </a:r>
            <a:endParaRPr lang="en-US" dirty="0">
              <a:solidFill>
                <a:srgbClr val="555A6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Graphic 3" descr="Search Inventory with solid fill">
            <a:extLst>
              <a:ext uri="{FF2B5EF4-FFF2-40B4-BE49-F238E27FC236}">
                <a16:creationId xmlns:a16="http://schemas.microsoft.com/office/drawing/2014/main" id="{9AB2EFE5-98B2-7F01-5F91-B96189375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6440B4A-D315-0191-9346-A5EA69CB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891" y="1697970"/>
            <a:ext cx="6158345" cy="5223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</a:rPr>
              <a:t>Data Summary</a:t>
            </a:r>
          </a:p>
          <a:p>
            <a:r>
              <a:rPr lang="en-US" sz="2200" dirty="0"/>
              <a:t>Checked dataset shape and data types.</a:t>
            </a:r>
          </a:p>
          <a:p>
            <a:endParaRPr lang="en-US" sz="2200" i="0" dirty="0">
              <a:effectLst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Handling Missing Values</a:t>
            </a:r>
          </a:p>
          <a:p>
            <a:r>
              <a:rPr lang="en-US" sz="2200" dirty="0"/>
              <a:t>Counted and removed missing values.</a:t>
            </a:r>
          </a:p>
          <a:p>
            <a:endParaRPr lang="en-US" sz="2200" b="1" i="0" dirty="0">
              <a:effectLst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Handling Duplicates</a:t>
            </a:r>
          </a:p>
          <a:p>
            <a:r>
              <a:rPr lang="en-US" sz="2200" dirty="0"/>
              <a:t>Identified and removed duplicate rows.</a:t>
            </a:r>
          </a:p>
          <a:p>
            <a:endParaRPr lang="en-US" sz="2200" b="1" i="0" dirty="0">
              <a:effectLst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Label Encoding</a:t>
            </a:r>
          </a:p>
          <a:p>
            <a:r>
              <a:rPr lang="en-US" sz="2200" dirty="0"/>
              <a:t>Converted categorical data to numerical.</a:t>
            </a:r>
          </a:p>
          <a:p>
            <a:endParaRPr lang="en-US" sz="2200" b="1" i="0" dirty="0">
              <a:effectLst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</a:rPr>
              <a:t>Correlation Analysis</a:t>
            </a:r>
          </a:p>
          <a:p>
            <a:r>
              <a:rPr lang="en-US" sz="2200" dirty="0"/>
              <a:t>Visualized numerical variable relationships with a heatmap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1882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BD72E21-C835-ECA7-448B-76C7CF13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13" y="1199583"/>
            <a:ext cx="5377829" cy="44588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52960D6-0C05-79F2-77AD-CEEC292A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75" y="534163"/>
            <a:ext cx="510884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555A6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F6569-AFCA-AD65-1FF5-E962474168B0}"/>
              </a:ext>
            </a:extLst>
          </p:cNvPr>
          <p:cNvSpPr txBox="1"/>
          <p:nvPr/>
        </p:nvSpPr>
        <p:spPr>
          <a:xfrm>
            <a:off x="159658" y="2107017"/>
            <a:ext cx="6226628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 heatmap is used to visualize data relationships.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Dark Blue: Strong positive correlation (values closer to +1)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Light Blue: Weaker or no significant correlation (values closer to 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629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B8B5E-D66E-8C98-59D3-6EFDE259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738" y="514033"/>
            <a:ext cx="6905171" cy="1322887"/>
          </a:xfrm>
        </p:spPr>
        <p:txBody>
          <a:bodyPr>
            <a:noAutofit/>
          </a:bodyPr>
          <a:lstStyle/>
          <a:p>
            <a:r>
              <a:rPr lang="en-US" sz="38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Choose Logistic Regression for Classification?</a:t>
            </a:r>
            <a:endParaRPr lang="en-US" sz="3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EB29111B-2308-332D-A416-16ABD1BF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920"/>
            <a:ext cx="4598067" cy="318416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6440B4A-D315-0191-9346-A5EA69CB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700" b="1" i="0" dirty="0">
                <a:effectLst/>
              </a:rPr>
              <a:t>Simplicity:</a:t>
            </a:r>
            <a:r>
              <a:rPr lang="en-US" sz="1700" b="0" i="0" dirty="0">
                <a:effectLst/>
              </a:rPr>
              <a:t> Logistic Regression is a straightforward and easy-to-understand algorithm.</a:t>
            </a:r>
          </a:p>
          <a:p>
            <a:pPr marL="342900" indent="-342900">
              <a:buAutoNum type="arabicPeriod"/>
            </a:pPr>
            <a:endParaRPr lang="en-US" sz="1700" b="0" i="0" dirty="0">
              <a:effectLst/>
            </a:endParaRPr>
          </a:p>
          <a:p>
            <a:pPr marL="342900" indent="-342900">
              <a:buAutoNum type="arabicPeriod"/>
            </a:pPr>
            <a:r>
              <a:rPr lang="en-US" sz="1700" b="1" i="0" dirty="0">
                <a:effectLst/>
              </a:rPr>
              <a:t>Interpretable Results:</a:t>
            </a:r>
            <a:r>
              <a:rPr lang="en-US" sz="1700" b="0" i="0" dirty="0">
                <a:effectLst/>
              </a:rPr>
              <a:t> It helps you understand which factors are important in making predictions. </a:t>
            </a:r>
          </a:p>
          <a:p>
            <a:pPr marL="342900" indent="-342900">
              <a:buAutoNum type="arabicPeriod"/>
            </a:pPr>
            <a:endParaRPr lang="en-US" sz="1700" dirty="0"/>
          </a:p>
          <a:p>
            <a:pPr marL="342900" indent="-342900">
              <a:buAutoNum type="arabicPeriod"/>
            </a:pPr>
            <a:r>
              <a:rPr lang="en-US" sz="1700" b="1" i="0" dirty="0">
                <a:effectLst/>
              </a:rPr>
              <a:t>Quick and Efficient:</a:t>
            </a:r>
            <a:r>
              <a:rPr lang="en-US" sz="1700" b="0" i="0" dirty="0">
                <a:effectLst/>
              </a:rPr>
              <a:t> It's fast and doesn't require lots of computer power. </a:t>
            </a:r>
          </a:p>
          <a:p>
            <a:pPr marL="342900" indent="-342900">
              <a:buAutoNum type="arabicPeriod"/>
            </a:pPr>
            <a:endParaRPr lang="en-US" sz="1700" b="0" i="0" dirty="0">
              <a:effectLst/>
            </a:endParaRPr>
          </a:p>
          <a:p>
            <a:pPr marL="342900" indent="-342900">
              <a:buAutoNum type="arabicPeriod"/>
            </a:pPr>
            <a:r>
              <a:rPr lang="en-US" sz="1700" b="1" i="0" dirty="0">
                <a:effectLst/>
              </a:rPr>
              <a:t>Stable and Reliable:</a:t>
            </a:r>
            <a:r>
              <a:rPr lang="en-US" sz="1700" b="0" i="0" dirty="0">
                <a:effectLst/>
              </a:rPr>
              <a:t> It's less likely to make wild guesses or overcomplicate things.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86423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7584F-AC2F-0A05-C112-EAE28A6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034" y="653143"/>
            <a:ext cx="2593137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555A6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9ED01-764D-C79C-8060-552201AC12DA}"/>
              </a:ext>
            </a:extLst>
          </p:cNvPr>
          <p:cNvSpPr txBox="1"/>
          <p:nvPr/>
        </p:nvSpPr>
        <p:spPr>
          <a:xfrm>
            <a:off x="188686" y="2194102"/>
            <a:ext cx="5907314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accuracy score we obtained is  approximately 0.455, indicating that the model's predictions were correct for about 45.54% of the test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accuracy score that we obtained can be increased by trying out more complex algorithms and better data preprocessing.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E4C7-3E7A-75A5-972C-5AF42036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05" y="2077188"/>
            <a:ext cx="5292809" cy="27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79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01E7F-159E-2199-4232-7BD13BDC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502" y="2061732"/>
            <a:ext cx="4661092" cy="27951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0000" kern="1200" dirty="0">
                <a:solidFill>
                  <a:srgbClr val="555A6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pic>
        <p:nvPicPr>
          <p:cNvPr id="5" name="Graphic 4" descr="A wreath with olives and leaves">
            <a:extLst>
              <a:ext uri="{FF2B5EF4-FFF2-40B4-BE49-F238E27FC236}">
                <a16:creationId xmlns:a16="http://schemas.microsoft.com/office/drawing/2014/main" id="{52D1C638-60EA-301E-8D28-AE946F7E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87" y="1635593"/>
            <a:ext cx="3647438" cy="3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2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Arial</vt:lpstr>
      <vt:lpstr>Calibri</vt:lpstr>
      <vt:lpstr>Calibri Light</vt:lpstr>
      <vt:lpstr>Office Theme</vt:lpstr>
      <vt:lpstr>Customer Segmentation Classification</vt:lpstr>
      <vt:lpstr>Customer Segmentation</vt:lpstr>
      <vt:lpstr>PowerPoint Presentation</vt:lpstr>
      <vt:lpstr>EDA Performed in Data Analysis</vt:lpstr>
      <vt:lpstr>Visualization</vt:lpstr>
      <vt:lpstr>Why Choose Logistic Regression for Classification?</vt:lpstr>
      <vt:lpstr>Accuracy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Classification</dc:title>
  <dc:creator>Ishan Pradhan</dc:creator>
  <cp:lastModifiedBy>Ishan Pradhan</cp:lastModifiedBy>
  <cp:revision>2</cp:revision>
  <dcterms:created xsi:type="dcterms:W3CDTF">2023-09-04T11:46:05Z</dcterms:created>
  <dcterms:modified xsi:type="dcterms:W3CDTF">2023-09-05T03:50:03Z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2023-09-04T15:20:38Z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71d9007f-59da-4a46-92b4-2118e931bcaa</vt:lpwstr>
  </property>
  <property fmtid="{D5CDD505-2E9C-101B-9397-08002B2CF9AE}" pid="7" name="MSIP_Label_defa4170-0d19-0005-0004-bc88714345d2_ActionId">
    <vt:lpwstr>44e3b10d-3409-4b5a-8689-bf50e0a01327</vt:lpwstr>
  </property>
  <property fmtid="{D5CDD505-2E9C-101B-9397-08002B2CF9AE}" pid="8" name="MSIP_Label_defa4170-0d19-0005-0004-bc88714345d2_ContentBits">
    <vt:lpwstr>0</vt:lpwstr>
  </property>
</Properties>
</file>