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9" r:id="rId3"/>
    <p:sldId id="261" r:id="rId4"/>
    <p:sldId id="262" r:id="rId5"/>
    <p:sldId id="264" r:id="rId6"/>
    <p:sldId id="268" r:id="rId7"/>
    <p:sldId id="269" r:id="rId8"/>
    <p:sldId id="270" r:id="rId9"/>
    <p:sldId id="272" r:id="rId10"/>
    <p:sldId id="278" r:id="rId11"/>
    <p:sldId id="279" r:id="rId12"/>
    <p:sldId id="282" r:id="rId13"/>
  </p:sldIdLst>
  <p:sldSz cx="9144000" cy="5143500" type="screen16x9"/>
  <p:notesSz cx="6858000" cy="9144000"/>
  <p:embeddedFontLst>
    <p:embeddedFont>
      <p:font typeface="Bebas Neue" panose="020B0604020202020204" charset="0"/>
      <p:regular r:id="rId15"/>
    </p:embeddedFont>
    <p:embeddedFont>
      <p:font typeface="Albert Sans" panose="020B0604020202020204" charset="0"/>
      <p:regular r:id="rId16"/>
      <p:bold r:id="rId17"/>
      <p:italic r:id="rId18"/>
      <p:boldItalic r:id="rId19"/>
    </p:embeddedFont>
    <p:embeddedFont>
      <p:font typeface="Albert Sans Black" panose="020B0604020202020204" charset="0"/>
      <p:bold r:id="rId20"/>
      <p:boldItalic r:id="rId21"/>
    </p:embeddedFont>
    <p:embeddedFont>
      <p:font typeface="Albert Sans Medium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71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07DFD5-5261-447C-B2C3-19D4532ACF7B}">
  <a:tblStyle styleId="{8107DFD5-5261-447C-B2C3-19D4532ACF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44" y="90"/>
      </p:cViewPr>
      <p:guideLst>
        <p:guide orient="horz" pos="7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71271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30bf1b39c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30bf1b39c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180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394d52bd9b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394d52bd9b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163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394d52bd9b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394d52bd9b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62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394d52bd9b_0_1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394d52bd9b_0_1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972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947aa1641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947aa1641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233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94d058e1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94d058e1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5205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94d52bd9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94d52bd9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364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94d52bd9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94d52bd9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377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394d52bd9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394d52bd9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477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394d52bd9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394d52bd9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269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94d52bd9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94d52bd9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19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394d52bd9b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394d52bd9b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22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3500" y="200795"/>
            <a:ext cx="8877000" cy="474191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730300"/>
            <a:ext cx="5305800" cy="22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3162400"/>
            <a:ext cx="21867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accent5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3500" y="200795"/>
            <a:ext cx="8877000" cy="474191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>
            <a:spLocks noGrp="1"/>
          </p:cNvSpPr>
          <p:nvPr>
            <p:ph type="subTitle" idx="1"/>
          </p:nvPr>
        </p:nvSpPr>
        <p:spPr>
          <a:xfrm>
            <a:off x="715111" y="2151575"/>
            <a:ext cx="20232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2"/>
          </p:nvPr>
        </p:nvSpPr>
        <p:spPr>
          <a:xfrm>
            <a:off x="715111" y="1456475"/>
            <a:ext cx="2023200" cy="5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3"/>
          </p:nvPr>
        </p:nvSpPr>
        <p:spPr>
          <a:xfrm>
            <a:off x="2890709" y="2151575"/>
            <a:ext cx="20232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4"/>
          </p:nvPr>
        </p:nvSpPr>
        <p:spPr>
          <a:xfrm>
            <a:off x="2890709" y="1456475"/>
            <a:ext cx="2023200" cy="5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5"/>
          </p:nvPr>
        </p:nvSpPr>
        <p:spPr>
          <a:xfrm>
            <a:off x="715111" y="3825925"/>
            <a:ext cx="20232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6"/>
          </p:nvPr>
        </p:nvSpPr>
        <p:spPr>
          <a:xfrm>
            <a:off x="715111" y="3130825"/>
            <a:ext cx="2023200" cy="5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7"/>
          </p:nvPr>
        </p:nvSpPr>
        <p:spPr>
          <a:xfrm>
            <a:off x="2890709" y="3825925"/>
            <a:ext cx="20232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8"/>
          </p:nvPr>
        </p:nvSpPr>
        <p:spPr>
          <a:xfrm>
            <a:off x="2890709" y="3130825"/>
            <a:ext cx="2023200" cy="5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lbert Sans Black"/>
              <a:buNone/>
              <a:defRPr sz="35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9"/>
          </p:nvPr>
        </p:nvSpPr>
        <p:spPr>
          <a:xfrm>
            <a:off x="5066309" y="2151575"/>
            <a:ext cx="20232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3"/>
          </p:nvPr>
        </p:nvSpPr>
        <p:spPr>
          <a:xfrm>
            <a:off x="5066309" y="1456475"/>
            <a:ext cx="2023200" cy="5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14"/>
          </p:nvPr>
        </p:nvSpPr>
        <p:spPr>
          <a:xfrm>
            <a:off x="5066309" y="3825925"/>
            <a:ext cx="20232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15"/>
          </p:nvPr>
        </p:nvSpPr>
        <p:spPr>
          <a:xfrm>
            <a:off x="5066309" y="3130825"/>
            <a:ext cx="2023200" cy="5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16"/>
          </p:nvPr>
        </p:nvSpPr>
        <p:spPr>
          <a:xfrm>
            <a:off x="715100" y="3513625"/>
            <a:ext cx="20232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17"/>
          </p:nvPr>
        </p:nvSpPr>
        <p:spPr>
          <a:xfrm>
            <a:off x="2890706" y="3513625"/>
            <a:ext cx="20232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8"/>
          </p:nvPr>
        </p:nvSpPr>
        <p:spPr>
          <a:xfrm>
            <a:off x="5066312" y="3513625"/>
            <a:ext cx="20232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19"/>
          </p:nvPr>
        </p:nvSpPr>
        <p:spPr>
          <a:xfrm>
            <a:off x="715100" y="1839275"/>
            <a:ext cx="20232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20"/>
          </p:nvPr>
        </p:nvSpPr>
        <p:spPr>
          <a:xfrm>
            <a:off x="2890706" y="1839275"/>
            <a:ext cx="20232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21"/>
          </p:nvPr>
        </p:nvSpPr>
        <p:spPr>
          <a:xfrm>
            <a:off x="5066312" y="1839275"/>
            <a:ext cx="20232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accent5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3500" y="200795"/>
            <a:ext cx="8877000" cy="474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3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33500" y="200795"/>
            <a:ext cx="8877000" cy="474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3500" y="200795"/>
            <a:ext cx="8877000" cy="474191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2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lbert Sans Black"/>
              <a:buNone/>
              <a:defRPr sz="35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5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3500" y="200795"/>
            <a:ext cx="8877000" cy="474191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063275" y="756025"/>
            <a:ext cx="3784800" cy="119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lbert Sans Black"/>
              <a:buNone/>
              <a:defRPr sz="35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063275" y="2187875"/>
            <a:ext cx="3784800" cy="22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5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3500" y="200795"/>
            <a:ext cx="8877000" cy="474191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3624100" y="1485850"/>
            <a:ext cx="4804800" cy="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3624100" y="2484975"/>
            <a:ext cx="48048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accent5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3500" y="200795"/>
            <a:ext cx="8877000" cy="474191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715100" y="1053450"/>
            <a:ext cx="6783000" cy="15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2"/>
          </p:nvPr>
        </p:nvSpPr>
        <p:spPr>
          <a:xfrm>
            <a:off x="715100" y="2615250"/>
            <a:ext cx="6783000" cy="5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accent5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3500" y="200795"/>
            <a:ext cx="8877000" cy="474191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63275" y="757263"/>
            <a:ext cx="2769000" cy="72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lbert Sans Black"/>
              <a:buNone/>
              <a:defRPr sz="35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1063275" y="1707738"/>
            <a:ext cx="2769000" cy="10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accent5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3500" y="200795"/>
            <a:ext cx="8877000" cy="474191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>
            <a:spLocks noGrp="1"/>
          </p:cNvSpPr>
          <p:nvPr>
            <p:ph type="subTitle" idx="1"/>
          </p:nvPr>
        </p:nvSpPr>
        <p:spPr>
          <a:xfrm>
            <a:off x="4920191" y="1215025"/>
            <a:ext cx="3160500" cy="59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2"/>
          </p:nvPr>
        </p:nvSpPr>
        <p:spPr>
          <a:xfrm>
            <a:off x="4920203" y="756025"/>
            <a:ext cx="3160500" cy="5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063285" y="756025"/>
            <a:ext cx="2977500" cy="12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lbert Sans Black"/>
              <a:buNone/>
              <a:defRPr sz="35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3"/>
          </p:nvPr>
        </p:nvSpPr>
        <p:spPr>
          <a:xfrm>
            <a:off x="4920191" y="2460175"/>
            <a:ext cx="3160500" cy="59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4"/>
          </p:nvPr>
        </p:nvSpPr>
        <p:spPr>
          <a:xfrm>
            <a:off x="4920191" y="2001175"/>
            <a:ext cx="3160500" cy="5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5"/>
          </p:nvPr>
        </p:nvSpPr>
        <p:spPr>
          <a:xfrm>
            <a:off x="4920215" y="3705325"/>
            <a:ext cx="3160500" cy="59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6"/>
          </p:nvPr>
        </p:nvSpPr>
        <p:spPr>
          <a:xfrm>
            <a:off x="4920196" y="3246325"/>
            <a:ext cx="3160500" cy="5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chemeClr val="accent5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3500" y="200795"/>
            <a:ext cx="8877000" cy="474191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>
            <a:spLocks noGrp="1"/>
          </p:cNvSpPr>
          <p:nvPr>
            <p:ph type="subTitle" idx="1"/>
          </p:nvPr>
        </p:nvSpPr>
        <p:spPr>
          <a:xfrm>
            <a:off x="715100" y="2127250"/>
            <a:ext cx="25398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2"/>
          </p:nvPr>
        </p:nvSpPr>
        <p:spPr>
          <a:xfrm>
            <a:off x="715100" y="1668250"/>
            <a:ext cx="2539800" cy="5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3"/>
          </p:nvPr>
        </p:nvSpPr>
        <p:spPr>
          <a:xfrm>
            <a:off x="3483499" y="2127250"/>
            <a:ext cx="25398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4"/>
          </p:nvPr>
        </p:nvSpPr>
        <p:spPr>
          <a:xfrm>
            <a:off x="3483499" y="1668250"/>
            <a:ext cx="2539800" cy="5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5"/>
          </p:nvPr>
        </p:nvSpPr>
        <p:spPr>
          <a:xfrm>
            <a:off x="715100" y="3477925"/>
            <a:ext cx="25398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6"/>
          </p:nvPr>
        </p:nvSpPr>
        <p:spPr>
          <a:xfrm>
            <a:off x="715100" y="3018925"/>
            <a:ext cx="2539800" cy="5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7"/>
          </p:nvPr>
        </p:nvSpPr>
        <p:spPr>
          <a:xfrm>
            <a:off x="3483499" y="3477925"/>
            <a:ext cx="25398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8"/>
          </p:nvPr>
        </p:nvSpPr>
        <p:spPr>
          <a:xfrm>
            <a:off x="3483499" y="3018925"/>
            <a:ext cx="2539800" cy="5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lbert Sans Black"/>
              <a:buNone/>
              <a:defRPr sz="35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lbert Sans Black"/>
              <a:buNone/>
              <a:defRPr sz="33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57400"/>
            <a:ext cx="7713900" cy="3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8" r:id="rId11"/>
    <p:sldLayoutId id="214748366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ctrTitle"/>
          </p:nvPr>
        </p:nvSpPr>
        <p:spPr>
          <a:xfrm>
            <a:off x="715099" y="730300"/>
            <a:ext cx="6211218" cy="22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br>
              <a:rPr lang="e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br>
              <a:rPr lang="e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Glass Classification</a:t>
            </a:r>
            <a:endParaRPr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715100" y="3162400"/>
            <a:ext cx="21867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Pranisha Maharjan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Google Shape;152;p27"/>
          <p:cNvSpPr/>
          <p:nvPr/>
        </p:nvSpPr>
        <p:spPr>
          <a:xfrm>
            <a:off x="7397109" y="3383239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9525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  <a:sym typeface="Albert Sans"/>
              </a:rPr>
              <a:t>Al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ea typeface="Albert Sans"/>
              <a:cs typeface="Times New Roman" panose="02020603050405020304" pitchFamily="18" charset="0"/>
              <a:sym typeface="Albert Sans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7397109" y="4017464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9525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  <a:sym typeface="Albert Sans"/>
              </a:rPr>
              <a:t>Fe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ea typeface="Albert Sans"/>
              <a:cs typeface="Times New Roman" panose="02020603050405020304" pitchFamily="18" charset="0"/>
              <a:sym typeface="Albert Sans"/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8009634" y="3383239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9525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  <a:sym typeface="Albert Sans"/>
              </a:rPr>
              <a:t>Si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ea typeface="Albert Sans"/>
              <a:cs typeface="Times New Roman" panose="02020603050405020304" pitchFamily="18" charset="0"/>
              <a:sym typeface="Albert Sans"/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6784584" y="2749014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9525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  <a:sym typeface="Albert Sans"/>
              </a:rPr>
              <a:t>Ri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ea typeface="Albert Sans"/>
              <a:cs typeface="Times New Roman" panose="02020603050405020304" pitchFamily="18" charset="0"/>
              <a:sym typeface="Albert Sans"/>
            </a:endParaRPr>
          </a:p>
        </p:txBody>
      </p:sp>
      <p:sp>
        <p:nvSpPr>
          <p:cNvPr id="159" name="Google Shape;159;p27"/>
          <p:cNvSpPr/>
          <p:nvPr/>
        </p:nvSpPr>
        <p:spPr>
          <a:xfrm>
            <a:off x="6784584" y="3383239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9525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  <a:sym typeface="Albert Sans"/>
              </a:rPr>
              <a:t>M</a:t>
            </a:r>
            <a:r>
              <a:rPr lang="en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  <a:sym typeface="Albert Sans"/>
              </a:rPr>
              <a:t>g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ea typeface="Albert Sans"/>
              <a:cs typeface="Times New Roman" panose="02020603050405020304" pitchFamily="18" charset="0"/>
              <a:sym typeface="Albert Sans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6784584" y="4017464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9525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  <a:sym typeface="Albert Sans"/>
              </a:rPr>
              <a:t>Ba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ea typeface="Albert Sans"/>
              <a:cs typeface="Times New Roman" panose="02020603050405020304" pitchFamily="18" charset="0"/>
              <a:sym typeface="Albert Sans"/>
            </a:endParaRPr>
          </a:p>
        </p:txBody>
      </p:sp>
      <p:sp>
        <p:nvSpPr>
          <p:cNvPr id="162" name="Google Shape;162;p27"/>
          <p:cNvSpPr/>
          <p:nvPr/>
        </p:nvSpPr>
        <p:spPr>
          <a:xfrm>
            <a:off x="6172059" y="3383239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F7757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9525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  <a:sym typeface="Albert Sans"/>
              </a:rPr>
              <a:t>Na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ea typeface="Albert Sans"/>
              <a:cs typeface="Times New Roman" panose="02020603050405020304" pitchFamily="18" charset="0"/>
              <a:sym typeface="Albert Sans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6172059" y="4017464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F7757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9525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  <a:sym typeface="Albert Sans"/>
              </a:rPr>
              <a:t>Ca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ea typeface="Albert Sans"/>
              <a:cs typeface="Times New Roman" panose="02020603050405020304" pitchFamily="18" charset="0"/>
              <a:sym typeface="Albert Sans"/>
            </a:endParaRPr>
          </a:p>
        </p:txBody>
      </p:sp>
      <p:sp>
        <p:nvSpPr>
          <p:cNvPr id="164" name="Google Shape;164;p27"/>
          <p:cNvSpPr/>
          <p:nvPr/>
        </p:nvSpPr>
        <p:spPr>
          <a:xfrm>
            <a:off x="5559534" y="4017464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F7757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9525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  <a:sym typeface="Albert Sans"/>
              </a:rPr>
              <a:t>K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ea typeface="Albert Sans"/>
              <a:cs typeface="Times New Roman" panose="02020603050405020304" pitchFamily="18" charset="0"/>
              <a:sym typeface="Albert Sans"/>
            </a:endParaRPr>
          </a:p>
        </p:txBody>
      </p:sp>
      <p:cxnSp>
        <p:nvCxnSpPr>
          <p:cNvPr id="165" name="Google Shape;165;p27"/>
          <p:cNvCxnSpPr/>
          <p:nvPr/>
        </p:nvCxnSpPr>
        <p:spPr>
          <a:xfrm>
            <a:off x="842775" y="3044525"/>
            <a:ext cx="903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4"/>
              </a:solidFill>
            </a:endParaRPr>
          </a:p>
        </p:txBody>
      </p:sp>
      <p:sp>
        <p:nvSpPr>
          <p:cNvPr id="672" name="Google Shape;672;p49"/>
          <p:cNvSpPr/>
          <p:nvPr/>
        </p:nvSpPr>
        <p:spPr>
          <a:xfrm>
            <a:off x="7873000" y="53500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Ge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73" name="Google Shape;673;p49"/>
          <p:cNvSpPr/>
          <p:nvPr/>
        </p:nvSpPr>
        <p:spPr>
          <a:xfrm>
            <a:off x="7873000" y="1169225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Sn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74" name="Google Shape;674;p49"/>
          <p:cNvSpPr/>
          <p:nvPr/>
        </p:nvSpPr>
        <p:spPr>
          <a:xfrm>
            <a:off x="7260475" y="53500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/>
              </a:gs>
              <a:gs pos="100000">
                <a:schemeClr val="lt1"/>
              </a:gs>
            </a:gsLst>
            <a:lin ang="2698631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Ga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0"/>
          <p:cNvSpPr txBox="1">
            <a:spLocks noGrp="1"/>
          </p:cNvSpPr>
          <p:nvPr>
            <p:ph type="title"/>
          </p:nvPr>
        </p:nvSpPr>
        <p:spPr>
          <a:xfrm>
            <a:off x="952739" y="639570"/>
            <a:ext cx="27690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0" name="Google Shape;680;p50"/>
          <p:cNvSpPr txBox="1">
            <a:spLocks noGrp="1"/>
          </p:cNvSpPr>
          <p:nvPr>
            <p:ph type="body" idx="1"/>
          </p:nvPr>
        </p:nvSpPr>
        <p:spPr>
          <a:xfrm>
            <a:off x="1063275" y="1707738"/>
            <a:ext cx="2769000" cy="10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88" name="Google Shape;688;p50"/>
          <p:cNvCxnSpPr/>
          <p:nvPr/>
        </p:nvCxnSpPr>
        <p:spPr>
          <a:xfrm>
            <a:off x="1190950" y="1578413"/>
            <a:ext cx="903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9" name="Google Shape;689;p50"/>
          <p:cNvSpPr/>
          <p:nvPr/>
        </p:nvSpPr>
        <p:spPr>
          <a:xfrm>
            <a:off x="2552675" y="3418375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Hf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90" name="Google Shape;690;p50"/>
          <p:cNvSpPr/>
          <p:nvPr/>
        </p:nvSpPr>
        <p:spPr>
          <a:xfrm>
            <a:off x="2552675" y="405260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Rf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91" name="Google Shape;691;p50"/>
          <p:cNvSpPr/>
          <p:nvPr/>
        </p:nvSpPr>
        <p:spPr>
          <a:xfrm>
            <a:off x="3165200" y="405260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Db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92" name="Google Shape;692;p50"/>
          <p:cNvSpPr/>
          <p:nvPr/>
        </p:nvSpPr>
        <p:spPr>
          <a:xfrm>
            <a:off x="1940150" y="3418375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La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93" name="Google Shape;693;p50"/>
          <p:cNvSpPr/>
          <p:nvPr/>
        </p:nvSpPr>
        <p:spPr>
          <a:xfrm>
            <a:off x="1940150" y="405260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Ac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94" name="Google Shape;694;p50"/>
          <p:cNvSpPr/>
          <p:nvPr/>
        </p:nvSpPr>
        <p:spPr>
          <a:xfrm>
            <a:off x="1327625" y="3418375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Ba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95" name="Google Shape;695;p50"/>
          <p:cNvSpPr/>
          <p:nvPr/>
        </p:nvSpPr>
        <p:spPr>
          <a:xfrm>
            <a:off x="1327625" y="405260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Ra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96" name="Google Shape;696;p50"/>
          <p:cNvSpPr/>
          <p:nvPr/>
        </p:nvSpPr>
        <p:spPr>
          <a:xfrm>
            <a:off x="715100" y="3418375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Cs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2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7" name="Google Shape;777;p53"/>
          <p:cNvSpPr txBox="1">
            <a:spLocks noGrp="1"/>
          </p:cNvSpPr>
          <p:nvPr>
            <p:ph type="body" idx="4294967295"/>
          </p:nvPr>
        </p:nvSpPr>
        <p:spPr>
          <a:xfrm>
            <a:off x="715100" y="1181200"/>
            <a:ext cx="7713900" cy="342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8" name="Google Shape;778;p53"/>
          <p:cNvSpPr/>
          <p:nvPr/>
        </p:nvSpPr>
        <p:spPr>
          <a:xfrm>
            <a:off x="7260575" y="3418375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/>
              </a:gs>
              <a:gs pos="100000">
                <a:schemeClr val="lt1"/>
              </a:gs>
            </a:gsLst>
            <a:lin ang="2698631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Hf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79" name="Google Shape;779;p53"/>
          <p:cNvSpPr/>
          <p:nvPr/>
        </p:nvSpPr>
        <p:spPr>
          <a:xfrm>
            <a:off x="7260575" y="405260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/>
              </a:gs>
              <a:gs pos="100000">
                <a:schemeClr val="lt1"/>
              </a:gs>
            </a:gsLst>
            <a:lin ang="2698631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Rf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80" name="Google Shape;780;p53"/>
          <p:cNvSpPr/>
          <p:nvPr/>
        </p:nvSpPr>
        <p:spPr>
          <a:xfrm>
            <a:off x="7873100" y="405260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/>
              </a:gs>
              <a:gs pos="100000">
                <a:schemeClr val="lt1"/>
              </a:gs>
            </a:gsLst>
            <a:lin ang="2698631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Db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81" name="Google Shape;781;p53"/>
          <p:cNvSpPr/>
          <p:nvPr/>
        </p:nvSpPr>
        <p:spPr>
          <a:xfrm>
            <a:off x="6648050" y="3418375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La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82" name="Google Shape;782;p53"/>
          <p:cNvSpPr/>
          <p:nvPr/>
        </p:nvSpPr>
        <p:spPr>
          <a:xfrm>
            <a:off x="6648050" y="405260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Ac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83" name="Google Shape;783;p53"/>
          <p:cNvSpPr/>
          <p:nvPr/>
        </p:nvSpPr>
        <p:spPr>
          <a:xfrm>
            <a:off x="6035525" y="3418375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Ba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84" name="Google Shape;784;p53"/>
          <p:cNvSpPr/>
          <p:nvPr/>
        </p:nvSpPr>
        <p:spPr>
          <a:xfrm>
            <a:off x="6035525" y="405260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Ra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85" name="Google Shape;785;p53"/>
          <p:cNvSpPr/>
          <p:nvPr/>
        </p:nvSpPr>
        <p:spPr>
          <a:xfrm>
            <a:off x="5423000" y="3418375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Cs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1063285" y="756025"/>
            <a:ext cx="2977500" cy="12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Objectives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12" name="Google Shape;212;p30"/>
          <p:cNvSpPr/>
          <p:nvPr/>
        </p:nvSpPr>
        <p:spPr>
          <a:xfrm>
            <a:off x="1327625" y="278415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099999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Db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1940150" y="278415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099999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Sg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715100" y="3418375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099999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Ce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715100" y="405260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099999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1327625" y="3418375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099999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1327625" y="405260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099999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Pa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1940150" y="3418375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099999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Nd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1940150" y="405260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099999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2552675" y="3418375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099999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Nd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0238" y="1026850"/>
            <a:ext cx="3160500" cy="5913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>
            <a:spLocks noGrp="1"/>
          </p:cNvSpPr>
          <p:nvPr>
            <p:ph type="title"/>
          </p:nvPr>
        </p:nvSpPr>
        <p:spPr>
          <a:xfrm>
            <a:off x="3624100" y="455836"/>
            <a:ext cx="4804800" cy="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Google Shape;250;p32"/>
          <p:cNvSpPr txBox="1">
            <a:spLocks noGrp="1"/>
          </p:cNvSpPr>
          <p:nvPr>
            <p:ph type="subTitle" idx="1"/>
          </p:nvPr>
        </p:nvSpPr>
        <p:spPr>
          <a:xfrm>
            <a:off x="3624100" y="1741084"/>
            <a:ext cx="4804800" cy="2581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classification of glass is based on several factors, including its chemical composition, manufacturing process, and intended use</a:t>
            </a:r>
            <a:r>
              <a:rPr lang="en-US" dirty="0" smtClean="0"/>
              <a:t>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dirty="0"/>
              <a:t> since glasses are used in various industries to manufacture different types of items, identifying the type beforehand from its components (oxide content) can save cost, time and effort.</a:t>
            </a:r>
            <a:endParaRPr lang="en-US" dirty="0" smtClean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Google Shape;251;p32"/>
          <p:cNvSpPr/>
          <p:nvPr/>
        </p:nvSpPr>
        <p:spPr>
          <a:xfrm>
            <a:off x="2552675" y="278415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  <a:sym typeface="Albert Sans"/>
              </a:rPr>
              <a:t>Zr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Albert Sans"/>
              <a:cs typeface="Times New Roman" panose="02020603050405020304" pitchFamily="18" charset="0"/>
              <a:sym typeface="Albert Sans"/>
            </a:endParaRPr>
          </a:p>
        </p:txBody>
      </p:sp>
      <p:sp>
        <p:nvSpPr>
          <p:cNvPr id="252" name="Google Shape;252;p32"/>
          <p:cNvSpPr/>
          <p:nvPr/>
        </p:nvSpPr>
        <p:spPr>
          <a:xfrm>
            <a:off x="2552675" y="3418375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  <a:sym typeface="Albert Sans"/>
              </a:rPr>
              <a:t>Hf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Albert Sans"/>
              <a:cs typeface="Times New Roman" panose="02020603050405020304" pitchFamily="18" charset="0"/>
              <a:sym typeface="Albert Sans"/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1940150" y="2149925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  <a:sym typeface="Albert Sans"/>
              </a:rPr>
              <a:t>Sc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Albert Sans"/>
              <a:cs typeface="Times New Roman" panose="02020603050405020304" pitchFamily="18" charset="0"/>
              <a:sym typeface="Albert Sans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1940150" y="278415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  <a:sym typeface="Albert Sans"/>
              </a:rPr>
              <a:t>Y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Albert Sans"/>
              <a:cs typeface="Times New Roman" panose="02020603050405020304" pitchFamily="18" charset="0"/>
              <a:sym typeface="Albert Sans"/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1940150" y="3418375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  <a:sym typeface="Albert Sans"/>
              </a:rPr>
              <a:t>La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Albert Sans"/>
              <a:cs typeface="Times New Roman" panose="02020603050405020304" pitchFamily="18" charset="0"/>
              <a:sym typeface="Albert Sans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1940150" y="405260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  <a:sym typeface="Albert Sans"/>
              </a:rPr>
              <a:t>Ac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Albert Sans"/>
              <a:cs typeface="Times New Roman" panose="02020603050405020304" pitchFamily="18" charset="0"/>
              <a:sym typeface="Albert Sans"/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1327625" y="151570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  <a:sym typeface="Albert Sans"/>
              </a:rPr>
              <a:t>Mg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Albert Sans"/>
              <a:cs typeface="Times New Roman" panose="02020603050405020304" pitchFamily="18" charset="0"/>
              <a:sym typeface="Albert Sans"/>
            </a:endParaRPr>
          </a:p>
        </p:txBody>
      </p:sp>
      <p:sp>
        <p:nvSpPr>
          <p:cNvPr id="258" name="Google Shape;258;p32"/>
          <p:cNvSpPr/>
          <p:nvPr/>
        </p:nvSpPr>
        <p:spPr>
          <a:xfrm>
            <a:off x="1327625" y="2149925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  <a:sym typeface="Albert Sans"/>
              </a:rPr>
              <a:t>Ca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Albert Sans"/>
              <a:cs typeface="Times New Roman" panose="02020603050405020304" pitchFamily="18" charset="0"/>
              <a:sym typeface="Albert Sans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1327625" y="278415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  <a:sym typeface="Albert Sans"/>
              </a:rPr>
              <a:t>Sr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Albert Sans"/>
              <a:cs typeface="Times New Roman" panose="02020603050405020304" pitchFamily="18" charset="0"/>
              <a:sym typeface="Albert Sans"/>
            </a:endParaRPr>
          </a:p>
        </p:txBody>
      </p:sp>
      <p:sp>
        <p:nvSpPr>
          <p:cNvPr id="260" name="Google Shape;260;p32"/>
          <p:cNvSpPr/>
          <p:nvPr/>
        </p:nvSpPr>
        <p:spPr>
          <a:xfrm>
            <a:off x="1327625" y="3418375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  <a:sym typeface="Albert Sans"/>
              </a:rPr>
              <a:t>Ba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Albert Sans"/>
              <a:cs typeface="Times New Roman" panose="02020603050405020304" pitchFamily="18" charset="0"/>
              <a:sym typeface="Albert Sans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1327625" y="405260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  <a:sym typeface="Albert Sans"/>
              </a:rPr>
              <a:t>Ra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Albert Sans"/>
              <a:cs typeface="Times New Roman" panose="02020603050405020304" pitchFamily="18" charset="0"/>
              <a:sym typeface="Albert Sans"/>
            </a:endParaRPr>
          </a:p>
        </p:txBody>
      </p:sp>
      <p:sp>
        <p:nvSpPr>
          <p:cNvPr id="262" name="Google Shape;262;p32"/>
          <p:cNvSpPr/>
          <p:nvPr/>
        </p:nvSpPr>
        <p:spPr>
          <a:xfrm>
            <a:off x="715100" y="278415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  <a:sym typeface="Albert Sans"/>
              </a:rPr>
              <a:t>Rb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Albert Sans"/>
              <a:cs typeface="Times New Roman" panose="02020603050405020304" pitchFamily="18" charset="0"/>
              <a:sym typeface="Albert Sans"/>
            </a:endParaRPr>
          </a:p>
        </p:txBody>
      </p:sp>
      <p:sp>
        <p:nvSpPr>
          <p:cNvPr id="263" name="Google Shape;263;p32"/>
          <p:cNvSpPr/>
          <p:nvPr/>
        </p:nvSpPr>
        <p:spPr>
          <a:xfrm>
            <a:off x="715100" y="3418375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  <a:sym typeface="Albert Sans"/>
              </a:rPr>
              <a:t>Cs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Albert Sans"/>
              <a:cs typeface="Times New Roman" panose="02020603050405020304" pitchFamily="18" charset="0"/>
              <a:sym typeface="Albert Sans"/>
            </a:endParaRPr>
          </a:p>
        </p:txBody>
      </p:sp>
      <p:cxnSp>
        <p:nvCxnSpPr>
          <p:cNvPr id="264" name="Google Shape;264;p32"/>
          <p:cNvCxnSpPr/>
          <p:nvPr/>
        </p:nvCxnSpPr>
        <p:spPr>
          <a:xfrm>
            <a:off x="3741389" y="1297438"/>
            <a:ext cx="903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" name="Google Shape;265;p32"/>
          <p:cNvSpPr/>
          <p:nvPr/>
        </p:nvSpPr>
        <p:spPr>
          <a:xfrm>
            <a:off x="715100" y="405260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  <a:sym typeface="Albert Sans"/>
              </a:rPr>
              <a:t>Fr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Albert Sans"/>
              <a:cs typeface="Times New Roman" panose="02020603050405020304" pitchFamily="18" charset="0"/>
              <a:sym typeface="Alber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>
            <a:spLocks noGrp="1"/>
          </p:cNvSpPr>
          <p:nvPr>
            <p:ph type="title"/>
          </p:nvPr>
        </p:nvSpPr>
        <p:spPr>
          <a:xfrm>
            <a:off x="811027" y="457273"/>
            <a:ext cx="4660714" cy="11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Dataset Information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71" name="Google Shape;271;p33"/>
          <p:cNvSpPr txBox="1">
            <a:spLocks noGrp="1"/>
          </p:cNvSpPr>
          <p:nvPr>
            <p:ph type="body" idx="1"/>
          </p:nvPr>
        </p:nvSpPr>
        <p:spPr>
          <a:xfrm>
            <a:off x="917681" y="1651273"/>
            <a:ext cx="4411064" cy="3267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smtClean="0"/>
              <a:t>10 columns of numeric type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RI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Na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Mg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Si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K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Ca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Ba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Fe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Type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RI </a:t>
            </a:r>
            <a:r>
              <a:rPr lang="en-US" dirty="0"/>
              <a:t>is an index variable and has no units. Columns 3-9 are measured as weight percent in corresponding oxide.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cxnSp>
        <p:nvCxnSpPr>
          <p:cNvPr id="272" name="Google Shape;272;p33"/>
          <p:cNvCxnSpPr/>
          <p:nvPr/>
        </p:nvCxnSpPr>
        <p:spPr>
          <a:xfrm>
            <a:off x="917681" y="1244298"/>
            <a:ext cx="903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-1" t="12125" r="-921"/>
          <a:stretch/>
        </p:blipFill>
        <p:spPr>
          <a:xfrm>
            <a:off x="5328745" y="1434722"/>
            <a:ext cx="2999598" cy="28211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>
            <a:spLocks noGrp="1"/>
          </p:cNvSpPr>
          <p:nvPr>
            <p:ph type="subTitle" idx="1"/>
          </p:nvPr>
        </p:nvSpPr>
        <p:spPr>
          <a:xfrm>
            <a:off x="715100" y="402288"/>
            <a:ext cx="6783000" cy="15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nn-NO" dirty="0">
                <a:solidFill>
                  <a:srgbClr val="555A62"/>
                </a:solidFill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EDA Performed in Data Analysis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Google Shape;318;p35"/>
          <p:cNvSpPr txBox="1">
            <a:spLocks noGrp="1"/>
          </p:cNvSpPr>
          <p:nvPr>
            <p:ph type="subTitle" idx="2"/>
          </p:nvPr>
        </p:nvSpPr>
        <p:spPr>
          <a:xfrm>
            <a:off x="771725" y="1566042"/>
            <a:ext cx="6783000" cy="3137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top five records in the dataset</a:t>
            </a:r>
          </a:p>
          <a:p>
            <a:pPr marL="0" indent="0"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data.head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heck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statistical information and distribution of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0" indent="0"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data.describe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missing values in the dataset</a:t>
            </a: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data.isnull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().sum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/>
          </a:p>
        </p:txBody>
      </p:sp>
      <p:sp>
        <p:nvSpPr>
          <p:cNvPr id="319" name="Google Shape;319;p35"/>
          <p:cNvSpPr/>
          <p:nvPr/>
        </p:nvSpPr>
        <p:spPr>
          <a:xfrm>
            <a:off x="7611350" y="2878743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Bh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0" name="Google Shape;320;p35"/>
          <p:cNvSpPr/>
          <p:nvPr/>
        </p:nvSpPr>
        <p:spPr>
          <a:xfrm>
            <a:off x="8223875" y="2878743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Hs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5773775" y="4147193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2" name="Google Shape;322;p35"/>
          <p:cNvSpPr/>
          <p:nvPr/>
        </p:nvSpPr>
        <p:spPr>
          <a:xfrm>
            <a:off x="6386300" y="3512968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3" name="Google Shape;323;p35"/>
          <p:cNvSpPr/>
          <p:nvPr/>
        </p:nvSpPr>
        <p:spPr>
          <a:xfrm>
            <a:off x="6386300" y="4147193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Pa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6998825" y="3512968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Nd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5" name="Google Shape;325;p35"/>
          <p:cNvSpPr/>
          <p:nvPr/>
        </p:nvSpPr>
        <p:spPr>
          <a:xfrm>
            <a:off x="6998825" y="4147193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6" name="Google Shape;326;p35"/>
          <p:cNvSpPr/>
          <p:nvPr/>
        </p:nvSpPr>
        <p:spPr>
          <a:xfrm>
            <a:off x="7611350" y="3512968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Nd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7" name="Google Shape;327;p35"/>
          <p:cNvSpPr/>
          <p:nvPr/>
        </p:nvSpPr>
        <p:spPr>
          <a:xfrm>
            <a:off x="7611350" y="4147193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Np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8" name="Google Shape;328;p35"/>
          <p:cNvSpPr/>
          <p:nvPr/>
        </p:nvSpPr>
        <p:spPr>
          <a:xfrm>
            <a:off x="8223875" y="3512968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Sm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 txBox="1">
            <a:spLocks noGrp="1"/>
          </p:cNvSpPr>
          <p:nvPr>
            <p:ph type="subTitle" idx="4294967295"/>
          </p:nvPr>
        </p:nvSpPr>
        <p:spPr>
          <a:xfrm>
            <a:off x="715050" y="1334814"/>
            <a:ext cx="8061088" cy="327356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a 2D data set or a pandas dataframe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sns.heatmap(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data.corr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(),annot=True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="Blues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Google Shape;421;p39"/>
          <p:cNvSpPr/>
          <p:nvPr/>
        </p:nvSpPr>
        <p:spPr>
          <a:xfrm>
            <a:off x="6650425" y="53500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Ce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22" name="Google Shape;422;p39"/>
          <p:cNvSpPr/>
          <p:nvPr/>
        </p:nvSpPr>
        <p:spPr>
          <a:xfrm>
            <a:off x="7262950" y="53500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23" name="Google Shape;423;p39"/>
          <p:cNvSpPr/>
          <p:nvPr/>
        </p:nvSpPr>
        <p:spPr>
          <a:xfrm>
            <a:off x="7875475" y="53500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Nd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4"/>
              </a:solidFill>
            </a:endParaRPr>
          </a:p>
        </p:txBody>
      </p:sp>
      <p:sp>
        <p:nvSpPr>
          <p:cNvPr id="448" name="Google Shape;448;p40"/>
          <p:cNvSpPr/>
          <p:nvPr/>
        </p:nvSpPr>
        <p:spPr>
          <a:xfrm>
            <a:off x="6035525" y="53500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Rg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49" name="Google Shape;449;p40"/>
          <p:cNvSpPr/>
          <p:nvPr/>
        </p:nvSpPr>
        <p:spPr>
          <a:xfrm>
            <a:off x="6648050" y="53500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Cn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50" name="Google Shape;450;p40"/>
          <p:cNvSpPr/>
          <p:nvPr/>
        </p:nvSpPr>
        <p:spPr>
          <a:xfrm>
            <a:off x="7873100" y="53500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/>
              </a:gs>
              <a:gs pos="100000">
                <a:schemeClr val="lt1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Fl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51" name="Google Shape;451;p40"/>
          <p:cNvSpPr/>
          <p:nvPr/>
        </p:nvSpPr>
        <p:spPr>
          <a:xfrm>
            <a:off x="7260575" y="53500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/>
              </a:gs>
              <a:gs pos="100000">
                <a:schemeClr val="lt1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Nh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4"/>
              </a:solidFill>
            </a:endParaRPr>
          </a:p>
        </p:txBody>
      </p:sp>
      <p:sp>
        <p:nvSpPr>
          <p:cNvPr id="471" name="Google Shape;471;p41"/>
          <p:cNvSpPr/>
          <p:nvPr/>
        </p:nvSpPr>
        <p:spPr>
          <a:xfrm>
            <a:off x="7873100" y="278415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Zr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72" name="Google Shape;472;p41"/>
          <p:cNvSpPr/>
          <p:nvPr/>
        </p:nvSpPr>
        <p:spPr>
          <a:xfrm>
            <a:off x="7873100" y="3418375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Hf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73" name="Google Shape;473;p41"/>
          <p:cNvSpPr/>
          <p:nvPr/>
        </p:nvSpPr>
        <p:spPr>
          <a:xfrm>
            <a:off x="7873100" y="405260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Rf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74" name="Google Shape;474;p41"/>
          <p:cNvSpPr/>
          <p:nvPr/>
        </p:nvSpPr>
        <p:spPr>
          <a:xfrm>
            <a:off x="7260575" y="2149925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Sc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75" name="Google Shape;475;p41"/>
          <p:cNvSpPr/>
          <p:nvPr/>
        </p:nvSpPr>
        <p:spPr>
          <a:xfrm>
            <a:off x="7260575" y="278415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Y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76" name="Google Shape;476;p41"/>
          <p:cNvSpPr/>
          <p:nvPr/>
        </p:nvSpPr>
        <p:spPr>
          <a:xfrm>
            <a:off x="7260575" y="3418375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La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77" name="Google Shape;477;p41"/>
          <p:cNvSpPr/>
          <p:nvPr/>
        </p:nvSpPr>
        <p:spPr>
          <a:xfrm>
            <a:off x="7260575" y="405260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Ac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78" name="Google Shape;478;p41"/>
          <p:cNvSpPr/>
          <p:nvPr/>
        </p:nvSpPr>
        <p:spPr>
          <a:xfrm>
            <a:off x="6648050" y="151570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Mg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79" name="Google Shape;479;p41"/>
          <p:cNvSpPr/>
          <p:nvPr/>
        </p:nvSpPr>
        <p:spPr>
          <a:xfrm>
            <a:off x="6648050" y="2149925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Ca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80" name="Google Shape;480;p41"/>
          <p:cNvSpPr/>
          <p:nvPr/>
        </p:nvSpPr>
        <p:spPr>
          <a:xfrm>
            <a:off x="6648050" y="2784150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Sr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81" name="Google Shape;481;p41"/>
          <p:cNvSpPr/>
          <p:nvPr/>
        </p:nvSpPr>
        <p:spPr>
          <a:xfrm>
            <a:off x="6648050" y="3418375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Ba</a:t>
            </a:r>
            <a:endParaRPr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3"/>
          <p:cNvSpPr txBox="1">
            <a:spLocks noGrp="1"/>
          </p:cNvSpPr>
          <p:nvPr>
            <p:ph type="title"/>
          </p:nvPr>
        </p:nvSpPr>
        <p:spPr>
          <a:xfrm>
            <a:off x="1872994" y="482358"/>
            <a:ext cx="5652413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84895" y="1616423"/>
            <a:ext cx="3247300" cy="224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heatmap is used to visualize data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Blue: Strong positive correlation (values closer to +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Blue: Weaker or no significant correlation (values closer to 0)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679" y="1299775"/>
            <a:ext cx="3858581" cy="3062018"/>
          </a:xfrm>
          <a:prstGeom prst="rect">
            <a:avLst/>
          </a:prstGeom>
        </p:spPr>
      </p:pic>
      <p:sp>
        <p:nvSpPr>
          <p:cNvPr id="49" name="Google Shape;594;p47"/>
          <p:cNvSpPr/>
          <p:nvPr/>
        </p:nvSpPr>
        <p:spPr>
          <a:xfrm>
            <a:off x="1009997" y="482358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/>
              </a:gs>
              <a:gs pos="100000">
                <a:schemeClr val="lt1"/>
              </a:gs>
            </a:gsLst>
            <a:lin ang="2698631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  <a:sym typeface="Albert Sans"/>
              </a:rPr>
              <a:t>Zr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Albert Sans"/>
              <a:cs typeface="Times New Roman" panose="02020603050405020304" pitchFamily="18" charset="0"/>
              <a:sym typeface="Albert Sans"/>
            </a:endParaRPr>
          </a:p>
        </p:txBody>
      </p:sp>
      <p:sp>
        <p:nvSpPr>
          <p:cNvPr id="50" name="Google Shape;595;p47"/>
          <p:cNvSpPr/>
          <p:nvPr/>
        </p:nvSpPr>
        <p:spPr>
          <a:xfrm>
            <a:off x="380525" y="482358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/>
              </a:gs>
              <a:gs pos="100000">
                <a:schemeClr val="lt1"/>
              </a:gs>
            </a:gsLst>
            <a:lin ang="2698631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  <a:sym typeface="Albert Sans"/>
              </a:rPr>
              <a:t>Hf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Albert Sans"/>
              <a:cs typeface="Times New Roman" panose="02020603050405020304" pitchFamily="18" charset="0"/>
              <a:sym typeface="Albert Sans"/>
            </a:endParaRPr>
          </a:p>
        </p:txBody>
      </p:sp>
      <p:sp>
        <p:nvSpPr>
          <p:cNvPr id="51" name="Google Shape;598;p47"/>
          <p:cNvSpPr/>
          <p:nvPr/>
        </p:nvSpPr>
        <p:spPr>
          <a:xfrm>
            <a:off x="380525" y="1116583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  <a:sym typeface="Albert Sans"/>
              </a:rPr>
              <a:t>La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Albert Sans"/>
              <a:cs typeface="Times New Roman" panose="02020603050405020304" pitchFamily="18" charset="0"/>
              <a:sym typeface="Albert Sans"/>
            </a:endParaRPr>
          </a:p>
        </p:txBody>
      </p:sp>
      <p:sp>
        <p:nvSpPr>
          <p:cNvPr id="52" name="Google Shape;599;p47"/>
          <p:cNvSpPr/>
          <p:nvPr/>
        </p:nvSpPr>
        <p:spPr>
          <a:xfrm>
            <a:off x="380525" y="1750808"/>
            <a:ext cx="555900" cy="555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1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  <a:sym typeface="Albert Sans"/>
              </a:rPr>
              <a:t>Ac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Albert Sans"/>
              <a:cs typeface="Times New Roman" panose="02020603050405020304" pitchFamily="18" charset="0"/>
              <a:sym typeface="Alber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emical Safety in the Workplace Meeting by Slidesgo">
  <a:themeElements>
    <a:clrScheme name="Simple Light">
      <a:dk1>
        <a:srgbClr val="0C244C"/>
      </a:dk1>
      <a:lt1>
        <a:srgbClr val="FFAE96"/>
      </a:lt1>
      <a:dk2>
        <a:srgbClr val="FF7757"/>
      </a:dk2>
      <a:lt2>
        <a:srgbClr val="E5E440"/>
      </a:lt2>
      <a:accent1>
        <a:srgbClr val="AEEAFF"/>
      </a:accent1>
      <a:accent2>
        <a:srgbClr val="00C6F9"/>
      </a:accent2>
      <a:accent3>
        <a:srgbClr val="C0ABE8"/>
      </a:accent3>
      <a:accent4>
        <a:srgbClr val="8F6FE6"/>
      </a:accent4>
      <a:accent5>
        <a:srgbClr val="EFEFEF"/>
      </a:accent5>
      <a:accent6>
        <a:srgbClr val="FFFFFF"/>
      </a:accent6>
      <a:hlink>
        <a:srgbClr val="0C24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247</Words>
  <Application>Microsoft Office PowerPoint</Application>
  <PresentationFormat>On-screen Show (16:9)</PresentationFormat>
  <Paragraphs>119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Bebas Neue</vt:lpstr>
      <vt:lpstr>Wingdings</vt:lpstr>
      <vt:lpstr>Albert Sans</vt:lpstr>
      <vt:lpstr>ADLaM Display</vt:lpstr>
      <vt:lpstr>Albert Sans Black</vt:lpstr>
      <vt:lpstr>Albert Sans Medium</vt:lpstr>
      <vt:lpstr>Times New Roman</vt:lpstr>
      <vt:lpstr>Chemical Safety in the Workplace Meeting by Slidesgo</vt:lpstr>
      <vt:lpstr>Presentation  on  Glass Classification</vt:lpstr>
      <vt:lpstr>Objectives</vt:lpstr>
      <vt:lpstr>Introduction</vt:lpstr>
      <vt:lpstr>Dataset Information</vt:lpstr>
      <vt:lpstr>PowerPoint Presentation</vt:lpstr>
      <vt:lpstr>PowerPoint Presentation</vt:lpstr>
      <vt:lpstr>PowerPoint Presentation</vt:lpstr>
      <vt:lpstr>PowerPoint Presentation</vt:lpstr>
      <vt:lpstr>Visualization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on  Glass Classification</dc:title>
  <dc:creator>HP</dc:creator>
  <cp:lastModifiedBy>Microsoft account</cp:lastModifiedBy>
  <cp:revision>20</cp:revision>
  <dcterms:modified xsi:type="dcterms:W3CDTF">2023-09-08T18:34:32Z</dcterms:modified>
</cp:coreProperties>
</file>