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826979-D4BF-4FD9-A58A-B3904C760210}">
  <a:tblStyle styleId="{D3826979-D4BF-4FD9-A58A-B3904C7602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5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a4429b804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a4429b804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a46583d7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3a46583d7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a46583d7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3a46583d7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a46583d7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a46583d7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a46583d7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3a46583d7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10d1bbcf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e10d1bbcf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3a46583d7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3a46583d7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48fc10fe3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48fc10fe3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10d1bbcf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10d1bbcf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a4429b804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a4429b804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48fc10fe3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48fc10fe3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10d1bbcf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10d1bbcf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10d1bbcf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10d1bbcf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a46583d7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a46583d7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10d1bbcf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10d1bbcf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a4429b804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a4429b804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364725" y="-2008150"/>
            <a:ext cx="6409225" cy="915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8199" y="0"/>
            <a:ext cx="15558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7F6F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hyperlink" Target="http://drive.google.com/file/d/1U3B79aicjEJY0q2ldbWIyMmnRtsIGpoW/view" TargetMode="External"/><Relationship Id="rId18" Type="http://schemas.openxmlformats.org/officeDocument/2006/relationships/hyperlink" Target="http://drive.google.com/file/d/1grwyAVoW49uI70gj0HZtK7J8bz4RiwAY/view" TargetMode="External"/><Relationship Id="rId3" Type="http://schemas.openxmlformats.org/officeDocument/2006/relationships/image" Target="../media/image19.png"/><Relationship Id="rId7" Type="http://schemas.openxmlformats.org/officeDocument/2006/relationships/hyperlink" Target="http://drive.google.com/file/d/1CrQ-Rh9rWluk-5P6ulM3BvGI4Fhv2PqV/view" TargetMode="External"/><Relationship Id="rId12" Type="http://schemas.openxmlformats.org/officeDocument/2006/relationships/hyperlink" Target="http://drive.google.com/file/d/1gxNeOItICiySxsv4205RckivJqpNUy9a/view" TargetMode="External"/><Relationship Id="rId17" Type="http://schemas.openxmlformats.org/officeDocument/2006/relationships/hyperlink" Target="http://drive.google.com/file/d/1aEPq57FETz_ocI3Qt6mKNaz0W5jVffGU/view" TargetMode="External"/><Relationship Id="rId2" Type="http://schemas.openxmlformats.org/officeDocument/2006/relationships/notesSlide" Target="../notesSlides/notesSlide14.xml"/><Relationship Id="rId16" Type="http://schemas.openxmlformats.org/officeDocument/2006/relationships/hyperlink" Target="http://drive.google.com/file/d/1lNMYwgQH7HGFHekYq_vJP2DtLeB7Sd1s/view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hyperlink" Target="http://drive.google.com/file/d/1Oikr8Rwypk6S3O3PSFYl_akJGCjHi-TX/view" TargetMode="External"/><Relationship Id="rId5" Type="http://schemas.openxmlformats.org/officeDocument/2006/relationships/image" Target="../media/image21.png"/><Relationship Id="rId15" Type="http://schemas.openxmlformats.org/officeDocument/2006/relationships/hyperlink" Target="http://drive.google.com/file/d/1V7SmSnRFFS32NYV4Dtl_tSyUwCeSOMPI/view" TargetMode="External"/><Relationship Id="rId10" Type="http://schemas.openxmlformats.org/officeDocument/2006/relationships/hyperlink" Target="http://drive.google.com/file/d/1IsFJ5VV006bkr6rK0UpQllJuYxGdsYju/view" TargetMode="External"/><Relationship Id="rId19" Type="http://schemas.openxmlformats.org/officeDocument/2006/relationships/hyperlink" Target="http://drive.google.com/file/d/1xSSFoGjvG6RnYcubk0AsPXLaGb-CVoUd/view" TargetMode="External"/><Relationship Id="rId4" Type="http://schemas.openxmlformats.org/officeDocument/2006/relationships/image" Target="../media/image20.png"/><Relationship Id="rId9" Type="http://schemas.openxmlformats.org/officeDocument/2006/relationships/hyperlink" Target="http://drive.google.com/file/d/1kCWN7YFkIct9jVXcGoRz0AthX4tKKl1V/view" TargetMode="External"/><Relationship Id="rId14" Type="http://schemas.openxmlformats.org/officeDocument/2006/relationships/hyperlink" Target="http://drive.google.com/file/d/1Ko7j_5RBpHhGgWbXNf90yUl3-z7o-ZZ1/view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lRPyetFc9wOjCi0ChZ6Xf-xLyxqPbhEETNxfN6MjwTo/edit?usp=sharin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anpura#cite_note-1" TargetMode="External"/><Relationship Id="rId3" Type="http://schemas.openxmlformats.org/officeDocument/2006/relationships/hyperlink" Target="https://en.wikipedia.org/wiki/Sanskrit_language" TargetMode="External"/><Relationship Id="rId7" Type="http://schemas.openxmlformats.org/officeDocument/2006/relationships/hyperlink" Target="https://en.wikipedia.org/wiki/Indian_musi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India" TargetMode="External"/><Relationship Id="rId11" Type="http://schemas.openxmlformats.org/officeDocument/2006/relationships/hyperlink" Target="https://en.wikipedia.org/wiki/Drone_(music)" TargetMode="External"/><Relationship Id="rId5" Type="http://schemas.openxmlformats.org/officeDocument/2006/relationships/hyperlink" Target="https://en.wikipedia.org/wiki/String_instrument" TargetMode="External"/><Relationship Id="rId10" Type="http://schemas.openxmlformats.org/officeDocument/2006/relationships/hyperlink" Target="https://en.wikipedia.org/wiki/Bourdon_(organ_pipe)" TargetMode="External"/><Relationship Id="rId4" Type="http://schemas.openxmlformats.org/officeDocument/2006/relationships/hyperlink" Target="https://en.wikipedia.org/wiki/Romanization_of_Sanskrit" TargetMode="External"/><Relationship Id="rId9" Type="http://schemas.openxmlformats.org/officeDocument/2006/relationships/hyperlink" Target="https://en.wikipedia.org/wiki/Melod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drive.google.com/file/d/1PVDpW9zkyW3A12621n89gaaUsi5aJtGc/view" TargetMode="External"/><Relationship Id="rId13" Type="http://schemas.openxmlformats.org/officeDocument/2006/relationships/hyperlink" Target="http://drive.google.com/file/d/1Fue7ePFQ3yXpa7OpODpeHQUk4cXbZkRK/view" TargetMode="External"/><Relationship Id="rId3" Type="http://schemas.openxmlformats.org/officeDocument/2006/relationships/image" Target="../media/image12.png"/><Relationship Id="rId7" Type="http://schemas.openxmlformats.org/officeDocument/2006/relationships/hyperlink" Target="http://drive.google.com/file/d/1--_rF5DK9gvYb25YJNdSwfei3UnYEUNH/view" TargetMode="External"/><Relationship Id="rId12" Type="http://schemas.openxmlformats.org/officeDocument/2006/relationships/hyperlink" Target="http://drive.google.com/file/d/1fyT6C-peQ5vCbq6mz0ltsD1XdyYguVUD/view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://drive.google.com/file/d/1Xtpus9I66HG6vnquWV1ooi2vt3F55VnH/view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drive.google.com/file/d/1wO5Sn4RBcY4FtieUxTT2yGRS4PdTwJTC/view" TargetMode="External"/><Relationship Id="rId11" Type="http://schemas.openxmlformats.org/officeDocument/2006/relationships/hyperlink" Target="http://drive.google.com/file/d/1T5Nm0VWRDVEAxbph1amsCdsT2-T4SIOm/view" TargetMode="External"/><Relationship Id="rId5" Type="http://schemas.openxmlformats.org/officeDocument/2006/relationships/image" Target="../media/image13.png"/><Relationship Id="rId15" Type="http://schemas.openxmlformats.org/officeDocument/2006/relationships/hyperlink" Target="http://drive.google.com/file/d/17FjMjcjKNH8DlpzVLrWrTK5n8iOrV32O/view" TargetMode="External"/><Relationship Id="rId10" Type="http://schemas.openxmlformats.org/officeDocument/2006/relationships/hyperlink" Target="http://drive.google.com/file/d/1jpNMQguE0P85XVGYh4NdaUxPS9je91bC/view" TargetMode="External"/><Relationship Id="rId4" Type="http://schemas.openxmlformats.org/officeDocument/2006/relationships/hyperlink" Target="http://drive.google.com/file/d/1gVlQBw0rLWqbOuPCJ48LAj8Sf1bvll1k/view" TargetMode="External"/><Relationship Id="rId9" Type="http://schemas.openxmlformats.org/officeDocument/2006/relationships/hyperlink" Target="http://drive.google.com/file/d/1LcpcxElU8P4CxEg5rVAVFliupY7p2RbJ/view" TargetMode="External"/><Relationship Id="rId14" Type="http://schemas.openxmlformats.org/officeDocument/2006/relationships/hyperlink" Target="http://drive.google.com/file/d/17uS6HAXc6cTHW_V9DLu6Eh_HxknsdFzt/view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2506800" y="-330475"/>
            <a:ext cx="4130400" cy="1487400"/>
          </a:xfrm>
          <a:prstGeom prst="rect">
            <a:avLst/>
          </a:prstGeom>
          <a:effectLst>
            <a:outerShdw blurRad="57150" dist="19050" dir="152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3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HS 4114</a:t>
            </a:r>
            <a:endParaRPr sz="73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59100" y="3736650"/>
            <a:ext cx="9025800" cy="792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5341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Course Project </a:t>
            </a:r>
            <a:endParaRPr sz="5341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506800" y="1022325"/>
            <a:ext cx="4248300" cy="387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41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Music Analysis through Computing</a:t>
            </a:r>
            <a:endParaRPr sz="100"/>
          </a:p>
        </p:txBody>
      </p:sp>
      <p:sp>
        <p:nvSpPr>
          <p:cNvPr id="59" name="Google Shape;59;p13"/>
          <p:cNvSpPr txBox="1"/>
          <p:nvPr/>
        </p:nvSpPr>
        <p:spPr>
          <a:xfrm>
            <a:off x="3011550" y="4529250"/>
            <a:ext cx="3238800" cy="559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41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Final Project</a:t>
            </a:r>
            <a:endParaRPr sz="100"/>
          </a:p>
        </p:txBody>
      </p:sp>
      <p:graphicFrame>
        <p:nvGraphicFramePr>
          <p:cNvPr id="60" name="Google Shape;60;p13"/>
          <p:cNvGraphicFramePr/>
          <p:nvPr/>
        </p:nvGraphicFramePr>
        <p:xfrm>
          <a:off x="1659150" y="2695350"/>
          <a:ext cx="5943600" cy="883920"/>
        </p:xfrm>
        <a:graphic>
          <a:graphicData uri="http://schemas.openxmlformats.org/drawingml/2006/table">
            <a:tbl>
              <a:tblPr>
                <a:noFill/>
                <a:tableStyleId>{D3826979-D4BF-4FD9-A58A-B3904C760210}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Name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Department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Roll Number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Anutsup Bhattacharya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HSS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22D0714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Anish Mukundlal Chaurasiya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CMInDS 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180260007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(3)</a:t>
            </a: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2294" y="1152475"/>
            <a:ext cx="4787681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(4)</a:t>
            </a:r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850" y="1152475"/>
            <a:ext cx="4617523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(5)</a:t>
            </a:r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991" y="1152473"/>
            <a:ext cx="4060233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(6)</a:t>
            </a:r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240" y="1152473"/>
            <a:ext cx="3882108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(7)</a:t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 rotWithShape="1">
          <a:blip r:embed="rId3">
            <a:alphaModFix/>
          </a:blip>
          <a:srcRect b="9403"/>
          <a:stretch/>
        </p:blipFill>
        <p:spPr>
          <a:xfrm>
            <a:off x="4519000" y="144150"/>
            <a:ext cx="4178624" cy="12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000" y="1564750"/>
            <a:ext cx="4178625" cy="1313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9000" y="3780350"/>
            <a:ext cx="4178624" cy="12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8999" y="2940100"/>
            <a:ext cx="4178624" cy="77796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>
            <a:off x="3412950" y="241325"/>
            <a:ext cx="80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C# 0.5 s</a:t>
            </a:r>
            <a:endParaRPr sz="1200"/>
          </a:p>
        </p:txBody>
      </p:sp>
      <p:sp>
        <p:nvSpPr>
          <p:cNvPr id="182" name="Google Shape;182;p26"/>
          <p:cNvSpPr txBox="1"/>
          <p:nvPr/>
        </p:nvSpPr>
        <p:spPr>
          <a:xfrm>
            <a:off x="3412950" y="505975"/>
            <a:ext cx="80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C# 1s</a:t>
            </a:r>
            <a:endParaRPr sz="1200"/>
          </a:p>
        </p:txBody>
      </p:sp>
      <p:sp>
        <p:nvSpPr>
          <p:cNvPr id="183" name="Google Shape;183;p26"/>
          <p:cNvSpPr txBox="1"/>
          <p:nvPr/>
        </p:nvSpPr>
        <p:spPr>
          <a:xfrm>
            <a:off x="3412950" y="773225"/>
            <a:ext cx="80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C# 3s</a:t>
            </a:r>
            <a:endParaRPr sz="1200"/>
          </a:p>
        </p:txBody>
      </p:sp>
      <p:sp>
        <p:nvSpPr>
          <p:cNvPr id="184" name="Google Shape;184;p26"/>
          <p:cNvSpPr txBox="1"/>
          <p:nvPr/>
        </p:nvSpPr>
        <p:spPr>
          <a:xfrm>
            <a:off x="3412950" y="1091375"/>
            <a:ext cx="80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C# 5s</a:t>
            </a:r>
            <a:endParaRPr sz="1200"/>
          </a:p>
        </p:txBody>
      </p:sp>
      <p:pic>
        <p:nvPicPr>
          <p:cNvPr id="185" name="Google Shape;185;p26" title="0.5.wav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94800" y="266900"/>
            <a:ext cx="318150" cy="31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 title="1.wav">
            <a:hlinkClick r:id="rId9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94800" y="531550"/>
            <a:ext cx="318150" cy="31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 title="3.wav">
            <a:hlinkClick r:id="rId10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94800" y="798800"/>
            <a:ext cx="318150" cy="31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 title="5.wav">
            <a:hlinkClick r:id="rId11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94800" y="1116950"/>
            <a:ext cx="318150" cy="31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6"/>
          <p:cNvSpPr txBox="1"/>
          <p:nvPr/>
        </p:nvSpPr>
        <p:spPr>
          <a:xfrm>
            <a:off x="3339900" y="1635200"/>
            <a:ext cx="95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 0.5s</a:t>
            </a:r>
            <a:endParaRPr sz="1200"/>
          </a:p>
        </p:txBody>
      </p:sp>
      <p:sp>
        <p:nvSpPr>
          <p:cNvPr id="190" name="Google Shape;190;p26"/>
          <p:cNvSpPr txBox="1"/>
          <p:nvPr/>
        </p:nvSpPr>
        <p:spPr>
          <a:xfrm>
            <a:off x="3339900" y="1945850"/>
            <a:ext cx="80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 1s</a:t>
            </a:r>
            <a:endParaRPr sz="1200"/>
          </a:p>
        </p:txBody>
      </p:sp>
      <p:sp>
        <p:nvSpPr>
          <p:cNvPr id="191" name="Google Shape;191;p26"/>
          <p:cNvSpPr txBox="1"/>
          <p:nvPr/>
        </p:nvSpPr>
        <p:spPr>
          <a:xfrm>
            <a:off x="4420125" y="1176100"/>
            <a:ext cx="80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C# 0.5 s</a:t>
            </a:r>
            <a:endParaRPr sz="1200"/>
          </a:p>
        </p:txBody>
      </p:sp>
      <p:sp>
        <p:nvSpPr>
          <p:cNvPr id="192" name="Google Shape;192;p26"/>
          <p:cNvSpPr txBox="1"/>
          <p:nvPr/>
        </p:nvSpPr>
        <p:spPr>
          <a:xfrm>
            <a:off x="3339900" y="2241125"/>
            <a:ext cx="80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 3s</a:t>
            </a:r>
            <a:endParaRPr sz="1200"/>
          </a:p>
        </p:txBody>
      </p:sp>
      <p:sp>
        <p:nvSpPr>
          <p:cNvPr id="193" name="Google Shape;193;p26"/>
          <p:cNvSpPr txBox="1"/>
          <p:nvPr/>
        </p:nvSpPr>
        <p:spPr>
          <a:xfrm>
            <a:off x="3339900" y="2497175"/>
            <a:ext cx="80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 5s</a:t>
            </a:r>
            <a:endParaRPr sz="1200"/>
          </a:p>
        </p:txBody>
      </p:sp>
      <p:pic>
        <p:nvPicPr>
          <p:cNvPr id="194" name="Google Shape;194;p26" title="0.5.wav">
            <a:hlinkClick r:id="rId12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94800" y="1598375"/>
            <a:ext cx="318150" cy="31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 title="1.wav">
            <a:hlinkClick r:id="rId13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94800" y="1967000"/>
            <a:ext cx="318150" cy="31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6" title="3.wav">
            <a:hlinkClick r:id="rId14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94800" y="2266700"/>
            <a:ext cx="318150" cy="31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6" title="5.wav">
            <a:hlinkClick r:id="rId15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94800" y="2522750"/>
            <a:ext cx="318150" cy="31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 txBox="1"/>
          <p:nvPr/>
        </p:nvSpPr>
        <p:spPr>
          <a:xfrm>
            <a:off x="3339900" y="3833825"/>
            <a:ext cx="80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 0.5s</a:t>
            </a:r>
            <a:endParaRPr sz="1200"/>
          </a:p>
        </p:txBody>
      </p:sp>
      <p:sp>
        <p:nvSpPr>
          <p:cNvPr id="199" name="Google Shape;199;p26"/>
          <p:cNvSpPr txBox="1"/>
          <p:nvPr/>
        </p:nvSpPr>
        <p:spPr>
          <a:xfrm>
            <a:off x="3339900" y="4119075"/>
            <a:ext cx="80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 1s</a:t>
            </a:r>
            <a:endParaRPr sz="1200"/>
          </a:p>
        </p:txBody>
      </p:sp>
      <p:sp>
        <p:nvSpPr>
          <p:cNvPr id="200" name="Google Shape;200;p26"/>
          <p:cNvSpPr txBox="1"/>
          <p:nvPr/>
        </p:nvSpPr>
        <p:spPr>
          <a:xfrm>
            <a:off x="3339900" y="4437213"/>
            <a:ext cx="80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 3 s</a:t>
            </a:r>
            <a:endParaRPr sz="1200"/>
          </a:p>
        </p:txBody>
      </p:sp>
      <p:sp>
        <p:nvSpPr>
          <p:cNvPr id="201" name="Google Shape;201;p26"/>
          <p:cNvSpPr txBox="1"/>
          <p:nvPr/>
        </p:nvSpPr>
        <p:spPr>
          <a:xfrm>
            <a:off x="3339900" y="4753025"/>
            <a:ext cx="80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 5s</a:t>
            </a:r>
            <a:endParaRPr sz="1200"/>
          </a:p>
        </p:txBody>
      </p:sp>
      <p:pic>
        <p:nvPicPr>
          <p:cNvPr id="202" name="Google Shape;202;p26" title="0.5.wav">
            <a:hlinkClick r:id="rId16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94800" y="3833825"/>
            <a:ext cx="318150" cy="31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6" title="1.wav">
            <a:hlinkClick r:id="rId1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94800" y="4144650"/>
            <a:ext cx="318150" cy="31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 title="3.wav">
            <a:hlinkClick r:id="rId18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94800" y="4462800"/>
            <a:ext cx="318150" cy="31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6" title="5.wav">
            <a:hlinkClick r:id="rId19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94800" y="4778600"/>
            <a:ext cx="318150" cy="3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covered in class</a:t>
            </a:r>
            <a:endParaRPr/>
          </a:p>
        </p:txBody>
      </p:sp>
      <p:sp>
        <p:nvSpPr>
          <p:cNvPr id="211" name="Google Shape;211;p27"/>
          <p:cNvSpPr txBox="1">
            <a:spLocks noGrp="1"/>
          </p:cNvSpPr>
          <p:nvPr>
            <p:ph type="body" idx="1"/>
          </p:nvPr>
        </p:nvSpPr>
        <p:spPr>
          <a:xfrm>
            <a:off x="311700" y="1439750"/>
            <a:ext cx="6965400" cy="28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Pitch Detection Algorithm (librosa.pyin())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Frame wise decomposition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PCD</a:t>
            </a:r>
            <a:endParaRPr sz="2572">
              <a:highlight>
                <a:srgbClr val="F7F6F6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17" name="Google Shape;21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288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were successfully able to detect the tonic of the background tanpura with 1s, 3s, 5s, 10s and 20s sound clips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0.5 s we might get an error which was seen in one out three different rec sample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Written a optimised and scalable code which can be further worked on to make a python module for easy </a:t>
            </a:r>
            <a:r>
              <a:rPr lang="en" dirty="0" smtClean="0"/>
              <a:t>use</a:t>
            </a:r>
          </a:p>
          <a:p>
            <a:pPr marL="114300" lvl="0" indent="0">
              <a:buNone/>
            </a:pPr>
            <a:endParaRPr lang="en" sz="1100" dirty="0" smtClean="0"/>
          </a:p>
          <a:p>
            <a:pPr marL="114300" lvl="0" indent="0">
              <a:buNone/>
            </a:pPr>
            <a:endParaRPr lang="en" sz="1100" dirty="0"/>
          </a:p>
          <a:p>
            <a:pPr marL="114300" lvl="0" indent="0">
              <a:buNone/>
            </a:pPr>
            <a:endParaRPr lang="en" sz="1100" dirty="0" smtClean="0"/>
          </a:p>
          <a:p>
            <a:pPr marL="114300" lvl="0" indent="0">
              <a:buNone/>
            </a:pPr>
            <a:endParaRPr lang="en" sz="1100" dirty="0"/>
          </a:p>
          <a:p>
            <a:pPr marL="114300" lvl="0" indent="0">
              <a:buNone/>
            </a:pPr>
            <a:r>
              <a:rPr lang="en" sz="1100" dirty="0" smtClean="0"/>
              <a:t>Link to Google slide: </a:t>
            </a:r>
            <a:r>
              <a:rPr lang="en-GB" sz="1100" dirty="0">
                <a:hlinkClick r:id="rId3"/>
              </a:rPr>
              <a:t>https://</a:t>
            </a:r>
            <a:r>
              <a:rPr lang="en-GB" sz="1100" dirty="0" smtClean="0">
                <a:hlinkClick r:id="rId3"/>
              </a:rPr>
              <a:t>docs.google.com/presentation/d/1lRPyetFc9wOjCi0ChZ6Xf-xLyxqPbhEETNxfN6MjwTo/edit?usp=sharing</a:t>
            </a:r>
            <a:endParaRPr lang="en-GB" sz="1100" dirty="0" smtClean="0"/>
          </a:p>
          <a:p>
            <a:pPr marL="114300" lvl="0" indent="0">
              <a:buNone/>
            </a:pPr>
            <a:endParaRPr lang="en" dirty="0" smtClean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>
            <a:spLocks noGrp="1"/>
          </p:cNvSpPr>
          <p:nvPr>
            <p:ph type="body" idx="1"/>
          </p:nvPr>
        </p:nvSpPr>
        <p:spPr>
          <a:xfrm>
            <a:off x="1921075" y="2165800"/>
            <a:ext cx="385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000"/>
              <a:t>Thank you !</a:t>
            </a:r>
            <a:endParaRPr sz="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2216100"/>
            <a:ext cx="6976200" cy="7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Detecting Singer's Tonic using Background Tanpura</a:t>
            </a:r>
            <a:endParaRPr sz="2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Tanpura?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0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53658"/>
              <a:buFont typeface="Arial"/>
              <a:buNone/>
            </a:pPr>
            <a:r>
              <a:rPr lang="en" sz="2050">
                <a:solidFill>
                  <a:srgbClr val="202122"/>
                </a:solidFill>
                <a:highlight>
                  <a:srgbClr val="FFFFFF"/>
                </a:highlight>
              </a:rPr>
              <a:t>“The </a:t>
            </a:r>
            <a:r>
              <a:rPr lang="en" sz="2050" b="1">
                <a:solidFill>
                  <a:srgbClr val="202122"/>
                </a:solidFill>
                <a:highlight>
                  <a:srgbClr val="FFFFFF"/>
                </a:highlight>
              </a:rPr>
              <a:t>tanpura</a:t>
            </a:r>
            <a:r>
              <a:rPr lang="en" sz="2050">
                <a:solidFill>
                  <a:srgbClr val="202122"/>
                </a:solidFill>
                <a:highlight>
                  <a:srgbClr val="FFFFFF"/>
                </a:highlight>
              </a:rPr>
              <a:t> (</a:t>
            </a:r>
            <a:r>
              <a:rPr lang="en" sz="20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Sanskrit</a:t>
            </a:r>
            <a:r>
              <a:rPr lang="en" sz="2050">
                <a:solidFill>
                  <a:srgbClr val="202122"/>
                </a:solidFill>
                <a:highlight>
                  <a:srgbClr val="FFFFFF"/>
                </a:highlight>
              </a:rPr>
              <a:t>: तंबूरा, </a:t>
            </a:r>
            <a:r>
              <a:rPr lang="en" sz="190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romanized</a:t>
            </a:r>
            <a:r>
              <a:rPr lang="en" sz="1900">
                <a:solidFill>
                  <a:srgbClr val="202122"/>
                </a:solidFill>
                <a:highlight>
                  <a:srgbClr val="FFFFFF"/>
                </a:highlight>
              </a:rPr>
              <a:t>: </a:t>
            </a:r>
            <a:r>
              <a:rPr lang="en" sz="2050" i="1">
                <a:solidFill>
                  <a:srgbClr val="202122"/>
                </a:solidFill>
                <a:highlight>
                  <a:srgbClr val="FFFFFF"/>
                </a:highlight>
              </a:rPr>
              <a:t>Taṃbūrā</a:t>
            </a:r>
            <a:r>
              <a:rPr lang="en" sz="2050">
                <a:solidFill>
                  <a:srgbClr val="202122"/>
                </a:solidFill>
                <a:highlight>
                  <a:srgbClr val="FFFFFF"/>
                </a:highlight>
              </a:rPr>
              <a:t>), also referred to as </a:t>
            </a:r>
            <a:r>
              <a:rPr lang="en" sz="2050" b="1">
                <a:solidFill>
                  <a:srgbClr val="202122"/>
                </a:solidFill>
                <a:highlight>
                  <a:srgbClr val="FFFFFF"/>
                </a:highlight>
              </a:rPr>
              <a:t>tambura</a:t>
            </a:r>
            <a:r>
              <a:rPr lang="en" sz="2050">
                <a:solidFill>
                  <a:srgbClr val="202122"/>
                </a:solidFill>
                <a:highlight>
                  <a:srgbClr val="FFFFFF"/>
                </a:highlight>
              </a:rPr>
              <a:t> and </a:t>
            </a:r>
            <a:r>
              <a:rPr lang="en" sz="2050" b="1">
                <a:solidFill>
                  <a:srgbClr val="202122"/>
                </a:solidFill>
                <a:highlight>
                  <a:srgbClr val="FFFFFF"/>
                </a:highlight>
              </a:rPr>
              <a:t>tanpuri</a:t>
            </a:r>
            <a:r>
              <a:rPr lang="en" sz="2050">
                <a:solidFill>
                  <a:srgbClr val="202122"/>
                </a:solidFill>
                <a:highlight>
                  <a:srgbClr val="FFFFFF"/>
                </a:highlight>
              </a:rPr>
              <a:t>, is a long-necked plucked </a:t>
            </a:r>
            <a:r>
              <a:rPr lang="en" sz="20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string instrument</a:t>
            </a:r>
            <a:r>
              <a:rPr lang="en" sz="2050">
                <a:solidFill>
                  <a:srgbClr val="202122"/>
                </a:solidFill>
                <a:highlight>
                  <a:srgbClr val="FFFFFF"/>
                </a:highlight>
              </a:rPr>
              <a:t>, originating in </a:t>
            </a:r>
            <a:r>
              <a:rPr lang="en" sz="20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India</a:t>
            </a:r>
            <a:r>
              <a:rPr lang="en" sz="2050">
                <a:solidFill>
                  <a:srgbClr val="202122"/>
                </a:solidFill>
                <a:highlight>
                  <a:srgbClr val="FFFFFF"/>
                </a:highlight>
              </a:rPr>
              <a:t>, found in various forms in </a:t>
            </a:r>
            <a:r>
              <a:rPr lang="en" sz="20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Indian music</a:t>
            </a:r>
            <a:r>
              <a:rPr lang="en" sz="205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r>
              <a:rPr lang="en" sz="2400" baseline="3000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[1]</a:t>
            </a:r>
            <a:endParaRPr sz="2400" baseline="30000">
              <a:solidFill>
                <a:srgbClr val="3366CC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53658"/>
              <a:buFont typeface="Arial"/>
              <a:buNone/>
            </a:pPr>
            <a:r>
              <a:rPr lang="en" sz="2050">
                <a:solidFill>
                  <a:srgbClr val="202122"/>
                </a:solidFill>
                <a:highlight>
                  <a:srgbClr val="FFFFFF"/>
                </a:highlight>
              </a:rPr>
              <a:t>It does not play </a:t>
            </a:r>
            <a:r>
              <a:rPr lang="en" sz="20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melody</a:t>
            </a:r>
            <a:r>
              <a:rPr lang="en" sz="2050">
                <a:solidFill>
                  <a:srgbClr val="202122"/>
                </a:solidFill>
                <a:highlight>
                  <a:srgbClr val="FFFFFF"/>
                </a:highlight>
              </a:rPr>
              <a:t>, but rather supports and sustains the melody of another instrument or singer by providing a continuous harmonic </a:t>
            </a:r>
            <a:r>
              <a:rPr lang="en" sz="20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10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bourdon</a:t>
            </a:r>
            <a:r>
              <a:rPr lang="en" sz="2050">
                <a:solidFill>
                  <a:srgbClr val="202122"/>
                </a:solidFill>
                <a:highlight>
                  <a:srgbClr val="FFFFFF"/>
                </a:highlight>
              </a:rPr>
              <a:t> or </a:t>
            </a:r>
            <a:r>
              <a:rPr lang="en" sz="20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11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drone</a:t>
            </a:r>
            <a:r>
              <a:rPr lang="en" sz="2050">
                <a:solidFill>
                  <a:srgbClr val="202122"/>
                </a:solidFill>
                <a:highlight>
                  <a:srgbClr val="FFFFFF"/>
                </a:highlight>
              </a:rPr>
              <a:t>. A tanpura is not played in rhythm with the soloist or percussionist…”</a:t>
            </a:r>
            <a:r>
              <a:rPr lang="en" sz="1250">
                <a:solidFill>
                  <a:srgbClr val="202122"/>
                </a:solidFill>
                <a:highlight>
                  <a:srgbClr val="FFFFFF"/>
                </a:highlight>
              </a:rPr>
              <a:t>[1]</a:t>
            </a:r>
            <a:endParaRPr sz="12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1200"/>
              </a:spcAft>
              <a:buNone/>
            </a:pPr>
            <a:endParaRPr sz="280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80775" y="4556125"/>
            <a:ext cx="37785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10000"/>
          </a:bodyPr>
          <a:lstStyle/>
          <a:p>
            <a:pPr marL="457200" lvl="0" indent="-3130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800"/>
              <a:t>https://en.wikipedia.org/wiki/Tanpura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85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700" y="1170125"/>
            <a:ext cx="3344874" cy="258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7575" y="1031013"/>
            <a:ext cx="1671000" cy="2859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8575" y="1096475"/>
            <a:ext cx="2607675" cy="272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030800" cy="3734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 b="1">
                <a:solidFill>
                  <a:schemeClr val="dk1"/>
                </a:solidFill>
              </a:rPr>
              <a:t>Preprocessing</a:t>
            </a:r>
            <a:r>
              <a:rPr lang="en" sz="1400">
                <a:solidFill>
                  <a:schemeClr val="dk1"/>
                </a:solidFill>
              </a:rPr>
              <a:t>: First, we will preprocess the audio file to remove noise, filter out unwanted frequencies, and normalize the signal.</a:t>
            </a:r>
            <a:endParaRPr sz="1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Ideally, technically-sound modern recordings are used which do not need preprocessing.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The tanpura has </a:t>
            </a:r>
            <a:r>
              <a:rPr lang="en" sz="1400" b="1">
                <a:solidFill>
                  <a:schemeClr val="dk1"/>
                </a:solidFill>
              </a:rPr>
              <a:t>three Sa</a:t>
            </a:r>
            <a:r>
              <a:rPr lang="en" sz="1400">
                <a:solidFill>
                  <a:schemeClr val="dk1"/>
                </a:solidFill>
              </a:rPr>
              <a:t> and one other note (mostly Pa or Ni). We take the most frequently occurring note in the tanpura (the two Sa strings). 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Some of the recordings even have two tanpuras strung together, which make it more complex.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To take different sample sizes of the recording and find the differences in the results.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 b="1">
                <a:solidFill>
                  <a:schemeClr val="dk1"/>
                </a:solidFill>
              </a:rPr>
              <a:t>Identify the drone pitch</a:t>
            </a:r>
            <a:r>
              <a:rPr lang="en" sz="1400">
                <a:solidFill>
                  <a:schemeClr val="dk1"/>
                </a:solidFill>
              </a:rPr>
              <a:t>: We will take the most frequently occurring note as the note pitch, which we will get through the pitch-detection algorithm</a:t>
            </a:r>
            <a:endParaRPr sz="2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snippets(1)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87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18225"/>
            <a:ext cx="3265324" cy="21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172675"/>
            <a:ext cx="5648649" cy="186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0671" y="1018796"/>
            <a:ext cx="3834850" cy="19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snippets(2)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87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36300"/>
            <a:ext cx="5034976" cy="408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8925" y="936300"/>
            <a:ext cx="2213025" cy="148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1425" y="2744896"/>
            <a:ext cx="3702574" cy="190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(1)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046" y="1202475"/>
            <a:ext cx="4979003" cy="396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 title="Tanpura Sruthi - Drone -   B Scale or 7 Kattai - Pa (Panchamam Pancham) - 2469Hz.wa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150" y="1180300"/>
            <a:ext cx="338525" cy="3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653875" y="1149450"/>
            <a:ext cx="166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Scale or 7 Kattai</a:t>
            </a:r>
            <a:endParaRPr/>
          </a:p>
        </p:txBody>
      </p:sp>
      <p:pic>
        <p:nvPicPr>
          <p:cNvPr id="115" name="Google Shape;115;p20" title="Tanpura Sruthi - Drone - A Scale or 6 Kattai - Pa (Panchamam Pancham) - 220Hz.wav">
            <a:hlinkClick r:id="rId6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150" y="1549650"/>
            <a:ext cx="338525" cy="3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653875" y="1518825"/>
            <a:ext cx="166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Scale or 6 Kattai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7" name="Google Shape;117;p20" title="Tanpura Sruthi - Drone - A Scale or 65 Kattai - Pa (Panchamam Pancham) - 233Hz.wav">
            <a:hlinkClick r:id="rId7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150" y="1919000"/>
            <a:ext cx="338525" cy="3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653875" y="1888175"/>
            <a:ext cx="182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Scale or 65 Kattai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653875" y="2251400"/>
            <a:ext cx="182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 Scale or 1 Kattai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653875" y="2585763"/>
            <a:ext cx="182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 Scale or 15 Kattai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653875" y="2851738"/>
            <a:ext cx="182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 Scale or 2 Kattai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653875" y="3221088"/>
            <a:ext cx="182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 Scale or 25 Kattai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653875" y="3569900"/>
            <a:ext cx="182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 Scale or 3 Kattai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653875" y="3909075"/>
            <a:ext cx="182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 Scale or 4 Kattai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653875" y="4268163"/>
            <a:ext cx="182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 Scale or 45 Kattai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653875" y="4554025"/>
            <a:ext cx="182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 Scale or 5 Kattai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605575" y="4817725"/>
            <a:ext cx="182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 Scale or 55 Kattai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8" name="Google Shape;128;p20" title="Tanpura Sruthi - Drone - C Scale or 1 Kattai - Pa (Panchamam Pancham) - 131Hz.wav">
            <a:hlinkClick r:id="rId8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153" y="2251400"/>
            <a:ext cx="338525" cy="3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 title="Tanpura Sruthi - Drone - C Scale or 15 Kattai - Pa (Panchamam Pancham) - 1385Hz.wav">
            <a:hlinkClick r:id="rId9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150" y="2616626"/>
            <a:ext cx="289850" cy="28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 title="Tanpura Sruthi - Drone - D Scale or 2 Kattai - Pa (Panchamam Pancham) - 1468Hz.wav">
            <a:hlinkClick r:id="rId10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150" y="2933175"/>
            <a:ext cx="289850" cy="28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 title="Tanpura Sruthi - Drone - D Scale or 25 Kattai - Pa (Panchamam Pancham) - 1556Hz.wav">
            <a:hlinkClick r:id="rId11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150" y="3249725"/>
            <a:ext cx="289850" cy="28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 title="Tanpura Sruthi - Drone - E Scale or 3 Kattai - Pa (Panchamam Pancham) - 165Hz.wav">
            <a:hlinkClick r:id="rId12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150" y="3566275"/>
            <a:ext cx="289850" cy="28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 title="Tanpura Sruthi - Drone - F Scale or 4 Kattai - Pa (Panchamam Pancham) - 175Hz.wav">
            <a:hlinkClick r:id="rId13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150" y="3882825"/>
            <a:ext cx="289850" cy="28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 title="Tanpura Sruthi - Drone - F Scale or 45 Kattai - Pa (Panchamam Pancham) - 185Hz.wav">
            <a:hlinkClick r:id="rId1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150" y="4252863"/>
            <a:ext cx="289850" cy="28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 title="Tanpura Sruthi - Drone - G Scale or 5 Kattai - Pa (Panchamam Pancham) - 196Hz.wav">
            <a:hlinkClick r:id="rId15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150" y="4577000"/>
            <a:ext cx="289850" cy="28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 title="Tanpura Sruthi - Drone - G Scale or 55 Kattai - Pa (Panchamam Pancham) - 208Hz.wav">
            <a:hlinkClick r:id="rId16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150" y="4832475"/>
            <a:ext cx="289850" cy="2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(2)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6372" y="1152472"/>
            <a:ext cx="4603775" cy="40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</Words>
  <Application>Microsoft Office PowerPoint</Application>
  <PresentationFormat>On-screen Show (16:9)</PresentationFormat>
  <Paragraphs>77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Courier New</vt:lpstr>
      <vt:lpstr>Simple Light</vt:lpstr>
      <vt:lpstr>HS 4114</vt:lpstr>
      <vt:lpstr>Task</vt:lpstr>
      <vt:lpstr>What is a Tanpura?</vt:lpstr>
      <vt:lpstr>Dataset</vt:lpstr>
      <vt:lpstr>Approach </vt:lpstr>
      <vt:lpstr>Code snippets(1)</vt:lpstr>
      <vt:lpstr>Code snippets(2)</vt:lpstr>
      <vt:lpstr>Results (1)</vt:lpstr>
      <vt:lpstr>Results (2)</vt:lpstr>
      <vt:lpstr>Results (3)</vt:lpstr>
      <vt:lpstr>Results (4)</vt:lpstr>
      <vt:lpstr>Results (5)</vt:lpstr>
      <vt:lpstr>Results (6)</vt:lpstr>
      <vt:lpstr>Results (7)</vt:lpstr>
      <vt:lpstr>Topic covered in class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 4114</dc:title>
  <cp:lastModifiedBy>HP</cp:lastModifiedBy>
  <cp:revision>1</cp:revision>
  <dcterms:modified xsi:type="dcterms:W3CDTF">2023-04-26T03:38:11Z</dcterms:modified>
</cp:coreProperties>
</file>