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8" r:id="rId10"/>
    <p:sldId id="274" r:id="rId11"/>
    <p:sldId id="275" r:id="rId12"/>
    <p:sldId id="276" r:id="rId13"/>
    <p:sldId id="277" r:id="rId14"/>
    <p:sldId id="279" r:id="rId15"/>
  </p:sldIdLst>
  <p:sldSz cx="18288000" cy="10287000"/>
  <p:notesSz cx="6858000" cy="9144000"/>
  <p:embeddedFontLst>
    <p:embeddedFont>
      <p:font typeface="Arial Black" panose="020B0A04020102020204" pitchFamily="34" charset="0"/>
      <p:bold r:id="rId17"/>
    </p:embeddedFont>
    <p:embeddedFont>
      <p:font typeface="Fredoka" panose="020B0604020202020204" charset="0"/>
      <p:regular r:id="rId18"/>
    </p:embeddedFont>
    <p:embeddedFont>
      <p:font typeface="Quicksan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270"/>
    <a:srgbClr val="999999"/>
    <a:srgbClr val="B0B0B0"/>
    <a:srgbClr val="CCCCCC"/>
    <a:srgbClr val="D0E8FF"/>
    <a:srgbClr val="555555"/>
    <a:srgbClr val="666666"/>
    <a:srgbClr val="333333"/>
    <a:srgbClr val="A0CFFF"/>
    <a:srgbClr val="7FB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66" d="100"/>
          <a:sy n="66" d="100"/>
        </p:scale>
        <p:origin x="-902" y="-3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5AF1B-3058-475F-99EA-10AEC93B4CBC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76943-C57E-4914-A0FB-6D594EB03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70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176943-C57E-4914-A0FB-6D594EB034F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242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05478"/>
            <a:chOff x="0" y="0"/>
            <a:chExt cx="4274726" cy="21214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2142"/>
            </a:xfrm>
            <a:custGeom>
              <a:avLst/>
              <a:gdLst/>
              <a:ahLst/>
              <a:cxnLst/>
              <a:rect l="l" t="t" r="r" b="b"/>
              <a:pathLst>
                <a:path w="4274726" h="212142">
                  <a:moveTo>
                    <a:pt x="0" y="0"/>
                  </a:moveTo>
                  <a:lnTo>
                    <a:pt x="4274726" y="0"/>
                  </a:lnTo>
                  <a:lnTo>
                    <a:pt x="4274726" y="212142"/>
                  </a:lnTo>
                  <a:lnTo>
                    <a:pt x="0" y="21214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502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50699" y="3085026"/>
            <a:ext cx="17923101" cy="28551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000"/>
              </a:lnSpc>
            </a:pPr>
            <a:r>
              <a:rPr lang="en-US" sz="5400" dirty="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Design &amp; Implementation of a Secure Office LAN</a:t>
            </a:r>
          </a:p>
          <a:p>
            <a:pPr>
              <a:lnSpc>
                <a:spcPts val="12000"/>
              </a:lnSpc>
            </a:pPr>
            <a:r>
              <a:rPr lang="en-US" sz="5400" dirty="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                             -RIP Routing, ACLs, SSH Encryption</a:t>
            </a:r>
          </a:p>
        </p:txBody>
      </p:sp>
      <p:sp>
        <p:nvSpPr>
          <p:cNvPr id="9" name="Freeform 9"/>
          <p:cNvSpPr/>
          <p:nvPr/>
        </p:nvSpPr>
        <p:spPr>
          <a:xfrm rot="-2700000">
            <a:off x="10908772" y="3978227"/>
            <a:ext cx="10707063" cy="8458580"/>
          </a:xfrm>
          <a:custGeom>
            <a:avLst/>
            <a:gdLst/>
            <a:ahLst/>
            <a:cxnLst/>
            <a:rect l="l" t="t" r="r" b="b"/>
            <a:pathLst>
              <a:path w="10707063" h="8458580">
                <a:moveTo>
                  <a:pt x="0" y="0"/>
                </a:moveTo>
                <a:lnTo>
                  <a:pt x="10707063" y="0"/>
                </a:lnTo>
                <a:lnTo>
                  <a:pt x="10707063" y="8458580"/>
                </a:lnTo>
                <a:lnTo>
                  <a:pt x="0" y="84585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292864" y="1137116"/>
            <a:ext cx="5524500" cy="502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COMPUTER NETWORKS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470636" y="1137116"/>
            <a:ext cx="5524500" cy="502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419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19ECE311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C6034F-DB3A-DD95-ED92-5C1667AA7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>
            <a:extLst>
              <a:ext uri="{FF2B5EF4-FFF2-40B4-BE49-F238E27FC236}">
                <a16:creationId xmlns:a16="http://schemas.microsoft.com/office/drawing/2014/main" id="{5B791B0A-804D-215D-C1F3-4E372DCF6C1E}"/>
              </a:ext>
            </a:extLst>
          </p:cNvPr>
          <p:cNvGrpSpPr/>
          <p:nvPr/>
        </p:nvGrpSpPr>
        <p:grpSpPr>
          <a:xfrm>
            <a:off x="8153400" y="876299"/>
            <a:ext cx="9372599" cy="8534400"/>
            <a:chOff x="0" y="0"/>
            <a:chExt cx="2822222" cy="2167467"/>
          </a:xfrm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7F1C9CD6-A8BF-EA2F-41EE-AE56E236BE7C}"/>
                </a:ext>
              </a:extLst>
            </p:cNvPr>
            <p:cNvSpPr/>
            <p:nvPr/>
          </p:nvSpPr>
          <p:spPr>
            <a:xfrm>
              <a:off x="0" y="0"/>
              <a:ext cx="2822222" cy="2167467"/>
            </a:xfrm>
            <a:custGeom>
              <a:avLst/>
              <a:gdLst/>
              <a:ahLst/>
              <a:cxnLst/>
              <a:rect l="l" t="t" r="r" b="b"/>
              <a:pathLst>
                <a:path w="2822222" h="2167467">
                  <a:moveTo>
                    <a:pt x="0" y="0"/>
                  </a:moveTo>
                  <a:lnTo>
                    <a:pt x="2822222" y="0"/>
                  </a:lnTo>
                  <a:lnTo>
                    <a:pt x="2822222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0EAD7BE4-3AD4-1876-463C-7B78AD540AF4}"/>
                </a:ext>
              </a:extLst>
            </p:cNvPr>
            <p:cNvSpPr txBox="1"/>
            <p:nvPr/>
          </p:nvSpPr>
          <p:spPr>
            <a:xfrm>
              <a:off x="0" y="-38100"/>
              <a:ext cx="2822222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2884490-6368-50D6-A497-94B415F5CD1B}"/>
              </a:ext>
            </a:extLst>
          </p:cNvPr>
          <p:cNvSpPr/>
          <p:nvPr/>
        </p:nvSpPr>
        <p:spPr>
          <a:xfrm rot="5400000">
            <a:off x="-112015" y="4993385"/>
            <a:ext cx="605031" cy="381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B188B9-A3F9-85E3-3030-EF5AC8DBA58F}"/>
              </a:ext>
            </a:extLst>
          </p:cNvPr>
          <p:cNvSpPr txBox="1"/>
          <p:nvPr/>
        </p:nvSpPr>
        <p:spPr>
          <a:xfrm>
            <a:off x="8381999" y="2465843"/>
            <a:ext cx="914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Ping Tests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→ R1 PC: Blocked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 ↔ R1 / R2: Allowed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Commands Used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ping 192.168.20.x from R2 PC (fail)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ping 192.168.20.x from R0 PC (pass)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access-lists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displays hit counts on the ACL rules to confirm the match.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45DFF0-3C3D-DE83-5807-C2F13AEAB433}"/>
              </a:ext>
            </a:extLst>
          </p:cNvPr>
          <p:cNvSpPr txBox="1"/>
          <p:nvPr/>
        </p:nvSpPr>
        <p:spPr>
          <a:xfrm>
            <a:off x="-1066800" y="3619500"/>
            <a:ext cx="7431882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CCCCCC"/>
                </a:solidFill>
                <a:latin typeface="Fredoka"/>
                <a:ea typeface="Fredoka"/>
                <a:cs typeface="Fredoka"/>
                <a:sym typeface="Fredoka"/>
              </a:rPr>
              <a:t>Access Control Lists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3416EE94-617E-9D3F-0AAC-2FDDF5D1D9BA}"/>
              </a:ext>
            </a:extLst>
          </p:cNvPr>
          <p:cNvSpPr txBox="1"/>
          <p:nvPr/>
        </p:nvSpPr>
        <p:spPr>
          <a:xfrm>
            <a:off x="464458" y="4728001"/>
            <a:ext cx="7431882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Fredoka"/>
                <a:ea typeface="Fredoka"/>
                <a:cs typeface="Fredoka"/>
                <a:sym typeface="Fredoka"/>
              </a:rPr>
              <a:t>ACL Testing &amp;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CD8448-2DD9-9AC1-DBD3-3549505B5C11}"/>
              </a:ext>
            </a:extLst>
          </p:cNvPr>
          <p:cNvSpPr txBox="1"/>
          <p:nvPr/>
        </p:nvSpPr>
        <p:spPr>
          <a:xfrm>
            <a:off x="-1095829" y="6051946"/>
            <a:ext cx="7431882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CCCCCC"/>
                </a:solidFill>
                <a:latin typeface="Fredoka"/>
                <a:ea typeface="Fredoka"/>
                <a:cs typeface="Fredoka"/>
                <a:sym typeface="Fredoka"/>
              </a:rPr>
              <a:t>Additional 	Features</a:t>
            </a:r>
          </a:p>
          <a:p>
            <a:pPr algn="ctr"/>
            <a:r>
              <a:rPr lang="en-US" sz="4000" dirty="0">
                <a:solidFill>
                  <a:srgbClr val="CCCCCC"/>
                </a:solidFill>
                <a:latin typeface="Fredoka"/>
                <a:ea typeface="Fredoka"/>
                <a:cs typeface="Fredoka"/>
                <a:sym typeface="Fredoka"/>
              </a:rPr>
              <a:t>Considered</a:t>
            </a: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9BF1FDF5-B5A7-57F6-D6B4-62A37787DF81}"/>
              </a:ext>
            </a:extLst>
          </p:cNvPr>
          <p:cNvSpPr txBox="1"/>
          <p:nvPr/>
        </p:nvSpPr>
        <p:spPr>
          <a:xfrm>
            <a:off x="-914400" y="2418079"/>
            <a:ext cx="71628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B0B0B0"/>
                </a:solidFill>
                <a:latin typeface="Fredoka"/>
                <a:ea typeface="Fredoka"/>
                <a:cs typeface="Fredoka"/>
                <a:sym typeface="Fredoka"/>
              </a:rPr>
              <a:t>Password Encryption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C8B16C-8421-F3E4-31F2-18B61840D980}"/>
              </a:ext>
            </a:extLst>
          </p:cNvPr>
          <p:cNvSpPr txBox="1"/>
          <p:nvPr/>
        </p:nvSpPr>
        <p:spPr>
          <a:xfrm>
            <a:off x="-1981200" y="723900"/>
            <a:ext cx="7431882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999999"/>
                </a:solidFill>
                <a:latin typeface="Fredoka"/>
                <a:ea typeface="Fredoka"/>
                <a:cs typeface="Fredoka"/>
                <a:sym typeface="Fredoka"/>
              </a:rPr>
              <a:t>SSH &amp; Device </a:t>
            </a:r>
          </a:p>
          <a:p>
            <a:pPr algn="ctr"/>
            <a:r>
              <a:rPr lang="en-US" sz="4000" dirty="0">
                <a:solidFill>
                  <a:srgbClr val="999999"/>
                </a:solidFill>
                <a:latin typeface="Fredoka"/>
                <a:ea typeface="Fredoka"/>
                <a:cs typeface="Fredoka"/>
                <a:sym typeface="Fredoka"/>
              </a:rPr>
              <a:t>Security</a:t>
            </a: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73ABB921-9F62-CB6F-AA46-B37BDDB2013C}"/>
              </a:ext>
            </a:extLst>
          </p:cNvPr>
          <p:cNvSpPr txBox="1"/>
          <p:nvPr/>
        </p:nvSpPr>
        <p:spPr>
          <a:xfrm>
            <a:off x="-1447800" y="7652147"/>
            <a:ext cx="7431882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B0B0B0"/>
                </a:solidFill>
                <a:latin typeface="Fredoka"/>
                <a:ea typeface="Fredoka"/>
                <a:cs typeface="Fredoka"/>
                <a:sym typeface="Fredoka"/>
              </a:rPr>
              <a:t>Challenges Faced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F9B958-3C0C-4881-A0FB-9C9086CFF085}"/>
              </a:ext>
            </a:extLst>
          </p:cNvPr>
          <p:cNvSpPr txBox="1"/>
          <p:nvPr/>
        </p:nvSpPr>
        <p:spPr>
          <a:xfrm>
            <a:off x="-2133600" y="8789194"/>
            <a:ext cx="7431882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999999"/>
                </a:solidFill>
                <a:latin typeface="Fredoka"/>
                <a:ea typeface="Fredoka"/>
                <a:cs typeface="Fredoka"/>
                <a:sym typeface="Fredoka"/>
              </a:rPr>
              <a:t>Outcomes &amp; </a:t>
            </a:r>
          </a:p>
          <a:p>
            <a:pPr algn="ctr"/>
            <a:r>
              <a:rPr lang="en-US" sz="4000" dirty="0">
                <a:solidFill>
                  <a:srgbClr val="999999"/>
                </a:solidFill>
                <a:latin typeface="Fredoka"/>
                <a:ea typeface="Fredoka"/>
                <a:cs typeface="Fredoka"/>
                <a:sym typeface="Fredoka"/>
              </a:rPr>
              <a:t>Learnings</a:t>
            </a: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ED03A050-5B8B-F927-7C03-9BB2D8009A09}"/>
              </a:ext>
            </a:extLst>
          </p:cNvPr>
          <p:cNvSpPr txBox="1"/>
          <p:nvPr/>
        </p:nvSpPr>
        <p:spPr>
          <a:xfrm>
            <a:off x="-1447800" y="-1574006"/>
            <a:ext cx="71628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999999"/>
                </a:solidFill>
                <a:latin typeface="Fredoka"/>
                <a:ea typeface="Fredoka"/>
                <a:cs typeface="Fredoka"/>
                <a:sym typeface="Fredoka"/>
              </a:rPr>
              <a:t>Routing Protocol</a:t>
            </a:r>
          </a:p>
          <a:p>
            <a:pPr algn="ctr"/>
            <a:r>
              <a:rPr lang="en-US" sz="4000" dirty="0">
                <a:solidFill>
                  <a:srgbClr val="999999"/>
                </a:solidFill>
                <a:latin typeface="Fredoka"/>
                <a:ea typeface="Fredoka"/>
                <a:cs typeface="Fredoka"/>
                <a:sym typeface="Fredoka"/>
              </a:rPr>
              <a:t>-RIP v2</a:t>
            </a:r>
          </a:p>
        </p:txBody>
      </p:sp>
    </p:spTree>
    <p:extLst>
      <p:ext uri="{BB962C8B-B14F-4D97-AF65-F5344CB8AC3E}">
        <p14:creationId xmlns:p14="http://schemas.microsoft.com/office/powerpoint/2010/main" val="31160906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1B236F-20BD-17B3-15D6-842F3586D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>
            <a:extLst>
              <a:ext uri="{FF2B5EF4-FFF2-40B4-BE49-F238E27FC236}">
                <a16:creationId xmlns:a16="http://schemas.microsoft.com/office/drawing/2014/main" id="{6763FDBF-60EB-D953-203B-3CD75ECEEB97}"/>
              </a:ext>
            </a:extLst>
          </p:cNvPr>
          <p:cNvGrpSpPr/>
          <p:nvPr/>
        </p:nvGrpSpPr>
        <p:grpSpPr>
          <a:xfrm>
            <a:off x="8153400" y="876299"/>
            <a:ext cx="9372599" cy="8534400"/>
            <a:chOff x="0" y="0"/>
            <a:chExt cx="2822222" cy="2167467"/>
          </a:xfrm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408B18DC-A390-8142-267B-512EF1A003E0}"/>
                </a:ext>
              </a:extLst>
            </p:cNvPr>
            <p:cNvSpPr/>
            <p:nvPr/>
          </p:nvSpPr>
          <p:spPr>
            <a:xfrm>
              <a:off x="0" y="0"/>
              <a:ext cx="2822222" cy="2167467"/>
            </a:xfrm>
            <a:custGeom>
              <a:avLst/>
              <a:gdLst/>
              <a:ahLst/>
              <a:cxnLst/>
              <a:rect l="l" t="t" r="r" b="b"/>
              <a:pathLst>
                <a:path w="2822222" h="2167467">
                  <a:moveTo>
                    <a:pt x="0" y="0"/>
                  </a:moveTo>
                  <a:lnTo>
                    <a:pt x="2822222" y="0"/>
                  </a:lnTo>
                  <a:lnTo>
                    <a:pt x="2822222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83501E04-F781-2E6B-AE3D-D9476462DB42}"/>
                </a:ext>
              </a:extLst>
            </p:cNvPr>
            <p:cNvSpPr txBox="1"/>
            <p:nvPr/>
          </p:nvSpPr>
          <p:spPr>
            <a:xfrm>
              <a:off x="0" y="-38100"/>
              <a:ext cx="2822222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1C21816-F78B-555B-FCB1-8348D4BEB04B}"/>
              </a:ext>
            </a:extLst>
          </p:cNvPr>
          <p:cNvSpPr/>
          <p:nvPr/>
        </p:nvSpPr>
        <p:spPr>
          <a:xfrm rot="5400000">
            <a:off x="-112015" y="4993385"/>
            <a:ext cx="605031" cy="381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C0A33C-AFDE-5100-4FF8-6B7670ADB3A4}"/>
              </a:ext>
            </a:extLst>
          </p:cNvPr>
          <p:cNvSpPr txBox="1"/>
          <p:nvPr/>
        </p:nvSpPr>
        <p:spPr>
          <a:xfrm>
            <a:off x="8381999" y="2189351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DHCP Snooping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Explored to prevent rogue DHCP servers but not implemented.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Syslog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Helpful for logging events, explored.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Security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Can restrict switch ports to specific MACs.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Not implemented due to single LAN per router.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 VPN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Attempted but caused routing/ACL conflicts, hence excluded.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BB99BAAF-85FF-B416-A8B9-27A160E613D0}"/>
              </a:ext>
            </a:extLst>
          </p:cNvPr>
          <p:cNvSpPr txBox="1"/>
          <p:nvPr/>
        </p:nvSpPr>
        <p:spPr>
          <a:xfrm>
            <a:off x="-914400" y="3314700"/>
            <a:ext cx="7431882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CCCCCC"/>
                </a:solidFill>
                <a:latin typeface="Fredoka"/>
                <a:ea typeface="Fredoka"/>
                <a:cs typeface="Fredoka"/>
                <a:sym typeface="Fredoka"/>
              </a:rPr>
              <a:t>ACL Testing &amp;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80136-FAAA-66B1-DF56-3A8807F33031}"/>
              </a:ext>
            </a:extLst>
          </p:cNvPr>
          <p:cNvSpPr txBox="1"/>
          <p:nvPr/>
        </p:nvSpPr>
        <p:spPr>
          <a:xfrm>
            <a:off x="161471" y="4389954"/>
            <a:ext cx="7431882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Fredoka"/>
                <a:ea typeface="Fredoka"/>
                <a:cs typeface="Fredoka"/>
                <a:sym typeface="Fredoka"/>
              </a:rPr>
              <a:t>Additional 	Features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Fredoka"/>
                <a:ea typeface="Fredoka"/>
                <a:cs typeface="Fredoka"/>
                <a:sym typeface="Fredoka"/>
              </a:rPr>
              <a:t>Considered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B944F5E-87E0-E825-6A12-435D7D9F47CC}"/>
              </a:ext>
            </a:extLst>
          </p:cNvPr>
          <p:cNvSpPr txBox="1"/>
          <p:nvPr/>
        </p:nvSpPr>
        <p:spPr>
          <a:xfrm>
            <a:off x="-1447800" y="6437517"/>
            <a:ext cx="7431882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CCCCCC"/>
                </a:solidFill>
                <a:latin typeface="Fredoka"/>
                <a:ea typeface="Fredoka"/>
                <a:cs typeface="Fredoka"/>
                <a:sym typeface="Fredoka"/>
              </a:rPr>
              <a:t>Challenges Faced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969FF8-0E3B-27B7-A978-49C43988375A}"/>
              </a:ext>
            </a:extLst>
          </p:cNvPr>
          <p:cNvSpPr txBox="1"/>
          <p:nvPr/>
        </p:nvSpPr>
        <p:spPr>
          <a:xfrm>
            <a:off x="-1143000" y="2077721"/>
            <a:ext cx="7431882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B0B0B0"/>
                </a:solidFill>
                <a:latin typeface="Fredoka"/>
                <a:ea typeface="Fredoka"/>
                <a:cs typeface="Fredoka"/>
                <a:sym typeface="Fredoka"/>
              </a:rPr>
              <a:t>Access Control Lists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68094F7F-B471-968C-C595-4E6ED504DA37}"/>
              </a:ext>
            </a:extLst>
          </p:cNvPr>
          <p:cNvSpPr txBox="1"/>
          <p:nvPr/>
        </p:nvSpPr>
        <p:spPr>
          <a:xfrm>
            <a:off x="-914400" y="876300"/>
            <a:ext cx="71628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999999"/>
                </a:solidFill>
                <a:latin typeface="Fredoka"/>
                <a:ea typeface="Fredoka"/>
                <a:cs typeface="Fredoka"/>
                <a:sym typeface="Fredoka"/>
              </a:rPr>
              <a:t>Password Encryption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C9DE76-D4E9-8A80-8106-3580D7B9C44C}"/>
              </a:ext>
            </a:extLst>
          </p:cNvPr>
          <p:cNvSpPr txBox="1"/>
          <p:nvPr/>
        </p:nvSpPr>
        <p:spPr>
          <a:xfrm>
            <a:off x="-2133600" y="7569994"/>
            <a:ext cx="7431882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999999"/>
                </a:solidFill>
                <a:latin typeface="Fredoka"/>
                <a:ea typeface="Fredoka"/>
                <a:cs typeface="Fredoka"/>
                <a:sym typeface="Fredoka"/>
              </a:rPr>
              <a:t>Outcomes &amp; </a:t>
            </a:r>
          </a:p>
          <a:p>
            <a:pPr algn="ctr"/>
            <a:r>
              <a:rPr lang="en-US" sz="4000" dirty="0">
                <a:solidFill>
                  <a:srgbClr val="999999"/>
                </a:solidFill>
                <a:latin typeface="Fredoka"/>
                <a:ea typeface="Fredoka"/>
                <a:cs typeface="Fredoka"/>
                <a:sym typeface="Fredoka"/>
              </a:rPr>
              <a:t>Learnings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45F1E1-EC3B-3B6C-54AC-4D9E77B5BE2D}"/>
              </a:ext>
            </a:extLst>
          </p:cNvPr>
          <p:cNvSpPr txBox="1"/>
          <p:nvPr/>
        </p:nvSpPr>
        <p:spPr>
          <a:xfrm>
            <a:off x="-1981200" y="-1257300"/>
            <a:ext cx="7431882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999999"/>
                </a:solidFill>
                <a:latin typeface="Fredoka"/>
                <a:ea typeface="Fredoka"/>
                <a:cs typeface="Fredoka"/>
                <a:sym typeface="Fredoka"/>
              </a:rPr>
              <a:t>SSH &amp; Device </a:t>
            </a:r>
          </a:p>
          <a:p>
            <a:pPr algn="ctr"/>
            <a:r>
              <a:rPr lang="en-US" sz="4000" dirty="0">
                <a:solidFill>
                  <a:srgbClr val="999999"/>
                </a:solidFill>
                <a:latin typeface="Fredoka"/>
                <a:ea typeface="Fredoka"/>
                <a:cs typeface="Fredoka"/>
                <a:sym typeface="Fredoka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5954696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B40F93-28DF-1FAA-90AC-8681A2685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>
            <a:extLst>
              <a:ext uri="{FF2B5EF4-FFF2-40B4-BE49-F238E27FC236}">
                <a16:creationId xmlns:a16="http://schemas.microsoft.com/office/drawing/2014/main" id="{1C33CF9D-7BE3-BB43-7F35-552B87EC08AF}"/>
              </a:ext>
            </a:extLst>
          </p:cNvPr>
          <p:cNvGrpSpPr/>
          <p:nvPr/>
        </p:nvGrpSpPr>
        <p:grpSpPr>
          <a:xfrm>
            <a:off x="8153400" y="876299"/>
            <a:ext cx="9372599" cy="8534400"/>
            <a:chOff x="0" y="0"/>
            <a:chExt cx="2822222" cy="2167467"/>
          </a:xfrm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377B3630-31F6-05AC-E790-3D3FABF5ADED}"/>
                </a:ext>
              </a:extLst>
            </p:cNvPr>
            <p:cNvSpPr/>
            <p:nvPr/>
          </p:nvSpPr>
          <p:spPr>
            <a:xfrm>
              <a:off x="0" y="0"/>
              <a:ext cx="2822222" cy="2167467"/>
            </a:xfrm>
            <a:custGeom>
              <a:avLst/>
              <a:gdLst/>
              <a:ahLst/>
              <a:cxnLst/>
              <a:rect l="l" t="t" r="r" b="b"/>
              <a:pathLst>
                <a:path w="2822222" h="2167467">
                  <a:moveTo>
                    <a:pt x="0" y="0"/>
                  </a:moveTo>
                  <a:lnTo>
                    <a:pt x="2822222" y="0"/>
                  </a:lnTo>
                  <a:lnTo>
                    <a:pt x="2822222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C740CB90-4CBA-EFF9-2F55-E1385D9DA328}"/>
                </a:ext>
              </a:extLst>
            </p:cNvPr>
            <p:cNvSpPr txBox="1"/>
            <p:nvPr/>
          </p:nvSpPr>
          <p:spPr>
            <a:xfrm>
              <a:off x="0" y="-38100"/>
              <a:ext cx="2822222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822AC5C4-2D40-634A-0561-B34D3F061398}"/>
              </a:ext>
            </a:extLst>
          </p:cNvPr>
          <p:cNvSpPr/>
          <p:nvPr/>
        </p:nvSpPr>
        <p:spPr>
          <a:xfrm rot="5400000">
            <a:off x="-112015" y="4993385"/>
            <a:ext cx="605031" cy="381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DDAE1B-85E1-BBDF-D4E4-C684620E7D2F}"/>
              </a:ext>
            </a:extLst>
          </p:cNvPr>
          <p:cNvSpPr txBox="1"/>
          <p:nvPr/>
        </p:nvSpPr>
        <p:spPr>
          <a:xfrm>
            <a:off x="8267699" y="2465323"/>
            <a:ext cx="9144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ACL Matching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Ensuring correct wildcard masks and matching source-destination IPs.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ACL Direction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Confusion over inbound (in) vs outbound (out) interfaces.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SSH Testing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Needed accurate IP, credentials, and port availability.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 VPN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Conflicted with ACLs and caused unreachable routes, required rollback.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493E81-189D-F3CF-CD42-05167F3837A0}"/>
              </a:ext>
            </a:extLst>
          </p:cNvPr>
          <p:cNvSpPr txBox="1"/>
          <p:nvPr/>
        </p:nvSpPr>
        <p:spPr>
          <a:xfrm>
            <a:off x="-1143000" y="3082766"/>
            <a:ext cx="7431882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CCCCCC"/>
                </a:solidFill>
                <a:latin typeface="Fredoka"/>
                <a:ea typeface="Fredoka"/>
                <a:cs typeface="Fredoka"/>
                <a:sym typeface="Fredoka"/>
              </a:rPr>
              <a:t>Additional 	Features</a:t>
            </a:r>
          </a:p>
          <a:p>
            <a:pPr algn="ctr"/>
            <a:r>
              <a:rPr lang="en-US" sz="4000" dirty="0">
                <a:solidFill>
                  <a:srgbClr val="CCCCCC"/>
                </a:solidFill>
                <a:latin typeface="Fredoka"/>
                <a:ea typeface="Fredoka"/>
                <a:cs typeface="Fredoka"/>
                <a:sym typeface="Fredoka"/>
              </a:rPr>
              <a:t>Considered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69FC43B3-F141-3538-28F2-2931EAEAEE35}"/>
              </a:ext>
            </a:extLst>
          </p:cNvPr>
          <p:cNvSpPr txBox="1"/>
          <p:nvPr/>
        </p:nvSpPr>
        <p:spPr>
          <a:xfrm>
            <a:off x="-58341" y="4768386"/>
            <a:ext cx="7431882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Fredoka"/>
                <a:ea typeface="Fredoka"/>
                <a:cs typeface="Fredoka"/>
                <a:sym typeface="Fredoka"/>
              </a:rPr>
              <a:t>Challenges Faced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31508B-A436-B02F-B71E-B188586014B3}"/>
              </a:ext>
            </a:extLst>
          </p:cNvPr>
          <p:cNvSpPr txBox="1"/>
          <p:nvPr/>
        </p:nvSpPr>
        <p:spPr>
          <a:xfrm>
            <a:off x="-2133600" y="5973129"/>
            <a:ext cx="7431882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CCCCCC"/>
                </a:solidFill>
                <a:latin typeface="Fredoka"/>
                <a:ea typeface="Fredoka"/>
                <a:cs typeface="Fredoka"/>
                <a:sym typeface="Fredoka"/>
              </a:rPr>
              <a:t>Outcomes &amp; </a:t>
            </a:r>
          </a:p>
          <a:p>
            <a:pPr algn="ctr"/>
            <a:r>
              <a:rPr lang="en-US" sz="4000" dirty="0">
                <a:solidFill>
                  <a:srgbClr val="CCCCCC"/>
                </a:solidFill>
                <a:latin typeface="Fredoka"/>
                <a:ea typeface="Fredoka"/>
                <a:cs typeface="Fredoka"/>
                <a:sym typeface="Fredoka"/>
              </a:rPr>
              <a:t>Learnings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AD58B0-D219-CC00-B1D1-F11574E5AA62}"/>
              </a:ext>
            </a:extLst>
          </p:cNvPr>
          <p:cNvSpPr txBox="1"/>
          <p:nvPr/>
        </p:nvSpPr>
        <p:spPr>
          <a:xfrm>
            <a:off x="-1066800" y="495300"/>
            <a:ext cx="7431882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B0B0B0"/>
                </a:solidFill>
                <a:latin typeface="Fredoka"/>
                <a:ea typeface="Fredoka"/>
                <a:cs typeface="Fredoka"/>
                <a:sym typeface="Fredoka"/>
              </a:rPr>
              <a:t>Access Control Lists</a:t>
            </a: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886F619E-FE95-0F43-35B7-48D6441EE6FC}"/>
              </a:ext>
            </a:extLst>
          </p:cNvPr>
          <p:cNvSpPr txBox="1"/>
          <p:nvPr/>
        </p:nvSpPr>
        <p:spPr>
          <a:xfrm>
            <a:off x="-914400" y="-1181100"/>
            <a:ext cx="71628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999999"/>
                </a:solidFill>
                <a:latin typeface="Fredoka"/>
                <a:ea typeface="Fredoka"/>
                <a:cs typeface="Fredoka"/>
                <a:sym typeface="Fredoka"/>
              </a:rPr>
              <a:t>Password Encryption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7B503902-C263-2270-F06F-5FA9FD37C8D2}"/>
              </a:ext>
            </a:extLst>
          </p:cNvPr>
          <p:cNvSpPr txBox="1"/>
          <p:nvPr/>
        </p:nvSpPr>
        <p:spPr>
          <a:xfrm>
            <a:off x="-914400" y="1866900"/>
            <a:ext cx="7431882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B0B0B0"/>
                </a:solidFill>
                <a:latin typeface="Fredoka"/>
                <a:ea typeface="Fredoka"/>
                <a:cs typeface="Fredoka"/>
                <a:sym typeface="Fredoka"/>
              </a:rPr>
              <a:t>ACL Testing &amp; Results</a:t>
            </a:r>
          </a:p>
        </p:txBody>
      </p:sp>
    </p:spTree>
    <p:extLst>
      <p:ext uri="{BB962C8B-B14F-4D97-AF65-F5344CB8AC3E}">
        <p14:creationId xmlns:p14="http://schemas.microsoft.com/office/powerpoint/2010/main" val="34594147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9AD9C3-EA38-552B-23D6-CB840E1E5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>
            <a:extLst>
              <a:ext uri="{FF2B5EF4-FFF2-40B4-BE49-F238E27FC236}">
                <a16:creationId xmlns:a16="http://schemas.microsoft.com/office/drawing/2014/main" id="{B15C8C3E-7B20-AC6D-4CD1-70889746F95A}"/>
              </a:ext>
            </a:extLst>
          </p:cNvPr>
          <p:cNvGrpSpPr/>
          <p:nvPr/>
        </p:nvGrpSpPr>
        <p:grpSpPr>
          <a:xfrm>
            <a:off x="8153400" y="876299"/>
            <a:ext cx="9372599" cy="8534400"/>
            <a:chOff x="0" y="0"/>
            <a:chExt cx="2822222" cy="2167467"/>
          </a:xfrm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66B89286-C781-FC4F-597F-428A6FB026C2}"/>
                </a:ext>
              </a:extLst>
            </p:cNvPr>
            <p:cNvSpPr/>
            <p:nvPr/>
          </p:nvSpPr>
          <p:spPr>
            <a:xfrm>
              <a:off x="0" y="0"/>
              <a:ext cx="2822222" cy="2167467"/>
            </a:xfrm>
            <a:custGeom>
              <a:avLst/>
              <a:gdLst/>
              <a:ahLst/>
              <a:cxnLst/>
              <a:rect l="l" t="t" r="r" b="b"/>
              <a:pathLst>
                <a:path w="2822222" h="2167467">
                  <a:moveTo>
                    <a:pt x="0" y="0"/>
                  </a:moveTo>
                  <a:lnTo>
                    <a:pt x="2822222" y="0"/>
                  </a:lnTo>
                  <a:lnTo>
                    <a:pt x="2822222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94D3708D-67AF-92CA-A8E7-5A8E2F93DB10}"/>
                </a:ext>
              </a:extLst>
            </p:cNvPr>
            <p:cNvSpPr txBox="1"/>
            <p:nvPr/>
          </p:nvSpPr>
          <p:spPr>
            <a:xfrm>
              <a:off x="0" y="-38100"/>
              <a:ext cx="2822222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A71A133-DC50-7F07-1C28-0D44828536C9}"/>
              </a:ext>
            </a:extLst>
          </p:cNvPr>
          <p:cNvSpPr/>
          <p:nvPr/>
        </p:nvSpPr>
        <p:spPr>
          <a:xfrm rot="5400000">
            <a:off x="-112015" y="4993385"/>
            <a:ext cx="605031" cy="381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852B31-2123-ABC0-6CD7-94F39460E3BF}"/>
              </a:ext>
            </a:extLst>
          </p:cNvPr>
          <p:cNvSpPr txBox="1"/>
          <p:nvPr/>
        </p:nvSpPr>
        <p:spPr>
          <a:xfrm>
            <a:off x="8267699" y="2465323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simulated a secure and functional LAN network.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Understood and implemented: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protocols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remote access (SSH)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encryption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restriction via ACL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Gained hands-on knowledge of network planning, configuration, and troubleshooting.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Learned layered security techniques in networking (physical, data link, and network layer).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E90C5F2A-60F6-F8C5-00B2-2B32F9B82C48}"/>
              </a:ext>
            </a:extLst>
          </p:cNvPr>
          <p:cNvSpPr txBox="1"/>
          <p:nvPr/>
        </p:nvSpPr>
        <p:spPr>
          <a:xfrm>
            <a:off x="-1447800" y="3467100"/>
            <a:ext cx="7431882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CCCCCC"/>
                </a:solidFill>
                <a:latin typeface="Fredoka"/>
                <a:ea typeface="Fredoka"/>
                <a:cs typeface="Fredoka"/>
                <a:sym typeface="Fredoka"/>
              </a:rPr>
              <a:t>Challenges Faced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D24C04-35B4-7332-06A4-2570D80BC1E0}"/>
              </a:ext>
            </a:extLst>
          </p:cNvPr>
          <p:cNvSpPr txBox="1"/>
          <p:nvPr/>
        </p:nvSpPr>
        <p:spPr>
          <a:xfrm>
            <a:off x="-914400" y="4352888"/>
            <a:ext cx="7431882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Fredoka"/>
                <a:ea typeface="Fredoka"/>
                <a:cs typeface="Fredoka"/>
                <a:sym typeface="Fredoka"/>
              </a:rPr>
              <a:t>Outcomes &amp; 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Fredoka"/>
                <a:ea typeface="Fredoka"/>
                <a:cs typeface="Fredoka"/>
                <a:sym typeface="Fredoka"/>
              </a:rPr>
              <a:t>Learnings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046DBE-B684-DBE3-F244-E2E8B5739147}"/>
              </a:ext>
            </a:extLst>
          </p:cNvPr>
          <p:cNvSpPr txBox="1"/>
          <p:nvPr/>
        </p:nvSpPr>
        <p:spPr>
          <a:xfrm>
            <a:off x="-1143000" y="1854994"/>
            <a:ext cx="7431882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B0B0B0"/>
                </a:solidFill>
                <a:latin typeface="Fredoka"/>
                <a:ea typeface="Fredoka"/>
                <a:cs typeface="Fredoka"/>
                <a:sym typeface="Fredoka"/>
              </a:rPr>
              <a:t>Additional 	Features</a:t>
            </a:r>
          </a:p>
          <a:p>
            <a:pPr algn="ctr"/>
            <a:r>
              <a:rPr lang="en-US" sz="4000" dirty="0">
                <a:solidFill>
                  <a:srgbClr val="B0B0B0"/>
                </a:solidFill>
                <a:latin typeface="Fredoka"/>
                <a:ea typeface="Fredoka"/>
                <a:cs typeface="Fredoka"/>
                <a:sym typeface="Fredoka"/>
              </a:rPr>
              <a:t>Considered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520464F6-2722-D75F-F523-81F00A510C51}"/>
              </a:ext>
            </a:extLst>
          </p:cNvPr>
          <p:cNvSpPr txBox="1"/>
          <p:nvPr/>
        </p:nvSpPr>
        <p:spPr>
          <a:xfrm>
            <a:off x="-914400" y="639128"/>
            <a:ext cx="7431882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999999"/>
                </a:solidFill>
                <a:latin typeface="Fredoka"/>
                <a:ea typeface="Fredoka"/>
                <a:cs typeface="Fredoka"/>
                <a:sym typeface="Fredoka"/>
              </a:rPr>
              <a:t>ACL Testing &amp; 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DBE4AE-07C9-F8F3-C37E-E9CB7C574A47}"/>
              </a:ext>
            </a:extLst>
          </p:cNvPr>
          <p:cNvSpPr txBox="1"/>
          <p:nvPr/>
        </p:nvSpPr>
        <p:spPr>
          <a:xfrm>
            <a:off x="-1066800" y="-882253"/>
            <a:ext cx="7431882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B0B0B0"/>
                </a:solidFill>
                <a:latin typeface="Fredoka"/>
                <a:ea typeface="Fredoka"/>
                <a:cs typeface="Fredoka"/>
                <a:sym typeface="Fredoka"/>
              </a:rPr>
              <a:t>Access Control Lists</a:t>
            </a:r>
          </a:p>
        </p:txBody>
      </p:sp>
    </p:spTree>
    <p:extLst>
      <p:ext uri="{BB962C8B-B14F-4D97-AF65-F5344CB8AC3E}">
        <p14:creationId xmlns:p14="http://schemas.microsoft.com/office/powerpoint/2010/main" val="18578531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99292" y="3618077"/>
            <a:ext cx="13639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00" dirty="0">
                <a:solidFill>
                  <a:schemeClr val="bg1"/>
                </a:solidFill>
                <a:latin typeface="Arial Black" panose="020B0A04020102020204" pitchFamily="34" charset="0"/>
              </a:rPr>
              <a:t>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92748" y="3618078"/>
            <a:ext cx="13639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00" dirty="0">
                <a:solidFill>
                  <a:schemeClr val="bg1"/>
                </a:solidFill>
                <a:latin typeface="Arial Black" panose="020B0A04020102020204" pitchFamily="34" charset="0"/>
              </a:rPr>
              <a:t>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419" y="3618080"/>
            <a:ext cx="13639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00" dirty="0">
                <a:solidFill>
                  <a:schemeClr val="bg1"/>
                </a:solidFill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50183" y="3618081"/>
            <a:ext cx="13639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00" dirty="0">
                <a:solidFill>
                  <a:schemeClr val="bg1"/>
                </a:solidFill>
                <a:latin typeface="Arial Black" panose="020B0A04020102020204" pitchFamily="34" charset="0"/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85087" y="3618075"/>
            <a:ext cx="13639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00" dirty="0">
                <a:solidFill>
                  <a:schemeClr val="bg1"/>
                </a:solidFill>
                <a:latin typeface="Arial Black" panose="020B0A04020102020204" pitchFamily="34" charset="0"/>
              </a:rPr>
              <a:t>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84704" y="4941795"/>
            <a:ext cx="13639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00" dirty="0">
                <a:solidFill>
                  <a:schemeClr val="bg1"/>
                </a:solidFill>
                <a:latin typeface="Arial Black" panose="020B0A04020102020204" pitchFamily="34" charset="0"/>
              </a:rPr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28041" y="4941789"/>
            <a:ext cx="1839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00" dirty="0">
                <a:solidFill>
                  <a:schemeClr val="bg1"/>
                </a:solidFill>
                <a:latin typeface="Arial Black" panose="020B0A04020102020204" pitchFamily="34" charset="0"/>
              </a:rPr>
              <a:t>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03860" y="4941782"/>
            <a:ext cx="13639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00" dirty="0">
                <a:solidFill>
                  <a:schemeClr val="bg1"/>
                </a:solidFill>
                <a:latin typeface="Arial Black" panose="020B0A04020102020204" pitchFamily="34" charset="0"/>
              </a:rPr>
              <a:t>U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2179252" y="3482172"/>
            <a:ext cx="6128919" cy="3260103"/>
            <a:chOff x="8119501" y="2321448"/>
            <a:chExt cx="4085946" cy="2173402"/>
          </a:xfrm>
        </p:grpSpPr>
        <p:sp>
          <p:nvSpPr>
            <p:cNvPr id="15" name="Rectangle 14"/>
            <p:cNvSpPr/>
            <p:nvPr/>
          </p:nvSpPr>
          <p:spPr>
            <a:xfrm>
              <a:off x="8145463" y="2321448"/>
              <a:ext cx="4059984" cy="2173401"/>
            </a:xfrm>
            <a:prstGeom prst="rect">
              <a:avLst/>
            </a:prstGeom>
            <a:solidFill>
              <a:srgbClr val="4C52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19501" y="2356768"/>
              <a:ext cx="215153" cy="213808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194010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50"/>
                            </p:stCondLst>
                            <p:childTnLst>
                              <p:par>
                                <p:cTn id="4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7.40741E-7 L -0.33658 0.00324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36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2">
            <a:extLst>
              <a:ext uri="{FF2B5EF4-FFF2-40B4-BE49-F238E27FC236}">
                <a16:creationId xmlns:a16="http://schemas.microsoft.com/office/drawing/2014/main" id="{CF4791A3-4D12-16B2-996F-A6C71267EBA7}"/>
              </a:ext>
            </a:extLst>
          </p:cNvPr>
          <p:cNvSpPr txBox="1"/>
          <p:nvPr/>
        </p:nvSpPr>
        <p:spPr>
          <a:xfrm>
            <a:off x="-152400" y="4614669"/>
            <a:ext cx="7162800" cy="1057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5400" dirty="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Project Overview </a:t>
            </a: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85CC7DD8-EA2C-D0DE-0546-56A126DFE034}"/>
              </a:ext>
            </a:extLst>
          </p:cNvPr>
          <p:cNvSpPr txBox="1"/>
          <p:nvPr/>
        </p:nvSpPr>
        <p:spPr>
          <a:xfrm>
            <a:off x="-1600200" y="5939031"/>
            <a:ext cx="71628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CCCCCC"/>
                </a:solidFill>
                <a:latin typeface="Fredoka"/>
                <a:ea typeface="Fredoka"/>
                <a:cs typeface="Fredoka"/>
                <a:sym typeface="Fredoka"/>
              </a:rPr>
              <a:t>Network Design </a:t>
            </a:r>
          </a:p>
          <a:p>
            <a:pPr algn="ctr"/>
            <a:r>
              <a:rPr lang="en-US" sz="4000" dirty="0">
                <a:solidFill>
                  <a:srgbClr val="CCCCCC"/>
                </a:solidFill>
                <a:latin typeface="Fredoka"/>
                <a:ea typeface="Fredoka"/>
                <a:cs typeface="Fredoka"/>
                <a:sym typeface="Fredoka"/>
              </a:rPr>
              <a:t>&amp; Topology </a:t>
            </a:r>
          </a:p>
        </p:txBody>
      </p:sp>
      <p:grpSp>
        <p:nvGrpSpPr>
          <p:cNvPr id="23" name="Group 2">
            <a:extLst>
              <a:ext uri="{FF2B5EF4-FFF2-40B4-BE49-F238E27FC236}">
                <a16:creationId xmlns:a16="http://schemas.microsoft.com/office/drawing/2014/main" id="{EB77A41C-6AC8-5202-2445-614BEA5F35D8}"/>
              </a:ext>
            </a:extLst>
          </p:cNvPr>
          <p:cNvGrpSpPr/>
          <p:nvPr/>
        </p:nvGrpSpPr>
        <p:grpSpPr>
          <a:xfrm>
            <a:off x="6986586" y="876300"/>
            <a:ext cx="10715625" cy="8534400"/>
            <a:chOff x="0" y="0"/>
            <a:chExt cx="2822222" cy="2167467"/>
          </a:xfrm>
        </p:grpSpPr>
        <p:sp>
          <p:nvSpPr>
            <p:cNvPr id="24" name="Freeform 3">
              <a:extLst>
                <a:ext uri="{FF2B5EF4-FFF2-40B4-BE49-F238E27FC236}">
                  <a16:creationId xmlns:a16="http://schemas.microsoft.com/office/drawing/2014/main" id="{986752A4-BF02-0837-FFB7-BE3E4B0711C9}"/>
                </a:ext>
              </a:extLst>
            </p:cNvPr>
            <p:cNvSpPr/>
            <p:nvPr/>
          </p:nvSpPr>
          <p:spPr>
            <a:xfrm>
              <a:off x="0" y="0"/>
              <a:ext cx="2822222" cy="2167467"/>
            </a:xfrm>
            <a:custGeom>
              <a:avLst/>
              <a:gdLst/>
              <a:ahLst/>
              <a:cxnLst/>
              <a:rect l="l" t="t" r="r" b="b"/>
              <a:pathLst>
                <a:path w="2822222" h="2167467">
                  <a:moveTo>
                    <a:pt x="0" y="0"/>
                  </a:moveTo>
                  <a:lnTo>
                    <a:pt x="2822222" y="0"/>
                  </a:lnTo>
                  <a:lnTo>
                    <a:pt x="2822222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5" name="TextBox 4">
              <a:extLst>
                <a:ext uri="{FF2B5EF4-FFF2-40B4-BE49-F238E27FC236}">
                  <a16:creationId xmlns:a16="http://schemas.microsoft.com/office/drawing/2014/main" id="{028AB197-7C6A-496F-EB94-1816CB2A4F08}"/>
                </a:ext>
              </a:extLst>
            </p:cNvPr>
            <p:cNvSpPr txBox="1"/>
            <p:nvPr/>
          </p:nvSpPr>
          <p:spPr>
            <a:xfrm>
              <a:off x="0" y="-38100"/>
              <a:ext cx="2822222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8A916EB-4E42-EB62-6B46-0A9BEFC93519}"/>
              </a:ext>
            </a:extLst>
          </p:cNvPr>
          <p:cNvSpPr txBox="1"/>
          <p:nvPr/>
        </p:nvSpPr>
        <p:spPr>
          <a:xfrm>
            <a:off x="7315198" y="1359782"/>
            <a:ext cx="100584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create and simulate a secure Local Area Network (LAN) that represents a typical office environment with multiple departments interconnected.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Tool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Cisco Packet Tracer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RIP v2 (Routing Information Protocol)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dynamic routing.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SSH (Secure Shell)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encrypted remote access.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protection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console, VTY, and enable levels.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 Lists (ACLs)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traffic control and internal security.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Topology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 Topology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connecting 3 routers (R0, R1, R2) ensures redundancy and multiple paths for data.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F8CC2A-7E34-2EBD-97FF-E229CD683BBA}"/>
              </a:ext>
            </a:extLst>
          </p:cNvPr>
          <p:cNvSpPr txBox="1"/>
          <p:nvPr/>
        </p:nvSpPr>
        <p:spPr>
          <a:xfrm>
            <a:off x="-1828800" y="7429500"/>
            <a:ext cx="71628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B0B0B0"/>
                </a:solidFill>
                <a:latin typeface="Fredoka"/>
                <a:ea typeface="Fredoka"/>
                <a:cs typeface="Fredoka"/>
                <a:sym typeface="Fredoka"/>
              </a:rPr>
              <a:t>IP Addressing </a:t>
            </a:r>
          </a:p>
          <a:p>
            <a:pPr algn="ctr"/>
            <a:r>
              <a:rPr lang="en-US" sz="4000" dirty="0">
                <a:solidFill>
                  <a:srgbClr val="B0B0B0"/>
                </a:solidFill>
                <a:latin typeface="Fredoka"/>
                <a:ea typeface="Fredoka"/>
                <a:cs typeface="Fredoka"/>
                <a:sym typeface="Fredoka"/>
              </a:rPr>
              <a:t>Scheme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61637B7D-F543-266D-DF0D-D3B070213DC6}"/>
              </a:ext>
            </a:extLst>
          </p:cNvPr>
          <p:cNvSpPr/>
          <p:nvPr/>
        </p:nvSpPr>
        <p:spPr>
          <a:xfrm rot="5400000">
            <a:off x="-112015" y="4993385"/>
            <a:ext cx="605031" cy="381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2">
            <a:extLst>
              <a:ext uri="{FF2B5EF4-FFF2-40B4-BE49-F238E27FC236}">
                <a16:creationId xmlns:a16="http://schemas.microsoft.com/office/drawing/2014/main" id="{DD2C3561-6F92-8199-E2B9-5BC3ABCAAFDA}"/>
              </a:ext>
            </a:extLst>
          </p:cNvPr>
          <p:cNvSpPr txBox="1"/>
          <p:nvPr/>
        </p:nvSpPr>
        <p:spPr>
          <a:xfrm>
            <a:off x="-1447800" y="8941594"/>
            <a:ext cx="71628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999999"/>
                </a:solidFill>
                <a:latin typeface="Fredoka"/>
                <a:ea typeface="Fredoka"/>
                <a:cs typeface="Fredoka"/>
                <a:sym typeface="Fredoka"/>
              </a:rPr>
              <a:t>Routing Protocol</a:t>
            </a:r>
          </a:p>
          <a:p>
            <a:pPr algn="ctr"/>
            <a:r>
              <a:rPr lang="en-US" sz="4000" dirty="0">
                <a:solidFill>
                  <a:srgbClr val="999999"/>
                </a:solidFill>
                <a:latin typeface="Fredoka"/>
                <a:ea typeface="Fredoka"/>
                <a:cs typeface="Fredoka"/>
                <a:sym typeface="Fredoka"/>
              </a:rPr>
              <a:t>-RIP v2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0B3586-B0C9-F0A2-7FA3-0FE6D5E97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>
            <a:extLst>
              <a:ext uri="{FF2B5EF4-FFF2-40B4-BE49-F238E27FC236}">
                <a16:creationId xmlns:a16="http://schemas.microsoft.com/office/drawing/2014/main" id="{5437169A-09BC-3BEC-737B-6B8B1EEE136A}"/>
              </a:ext>
            </a:extLst>
          </p:cNvPr>
          <p:cNvGrpSpPr/>
          <p:nvPr/>
        </p:nvGrpSpPr>
        <p:grpSpPr>
          <a:xfrm>
            <a:off x="6986586" y="876300"/>
            <a:ext cx="10715625" cy="8534400"/>
            <a:chOff x="0" y="0"/>
            <a:chExt cx="2822222" cy="2167467"/>
          </a:xfrm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FEDA352A-FBC6-DF96-61FD-A93533173647}"/>
                </a:ext>
              </a:extLst>
            </p:cNvPr>
            <p:cNvSpPr/>
            <p:nvPr/>
          </p:nvSpPr>
          <p:spPr>
            <a:xfrm>
              <a:off x="0" y="0"/>
              <a:ext cx="2822222" cy="2167467"/>
            </a:xfrm>
            <a:custGeom>
              <a:avLst/>
              <a:gdLst/>
              <a:ahLst/>
              <a:cxnLst/>
              <a:rect l="l" t="t" r="r" b="b"/>
              <a:pathLst>
                <a:path w="2822222" h="2167467">
                  <a:moveTo>
                    <a:pt x="0" y="0"/>
                  </a:moveTo>
                  <a:lnTo>
                    <a:pt x="2822222" y="0"/>
                  </a:lnTo>
                  <a:lnTo>
                    <a:pt x="2822222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0EF1E5B9-2102-BAD0-7F6E-90F10A98CAE4}"/>
                </a:ext>
              </a:extLst>
            </p:cNvPr>
            <p:cNvSpPr txBox="1"/>
            <p:nvPr/>
          </p:nvSpPr>
          <p:spPr>
            <a:xfrm>
              <a:off x="0" y="-38100"/>
              <a:ext cx="2822222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D848A631-CC71-7AFC-50DE-3473297BC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592" y="5937337"/>
            <a:ext cx="9575007" cy="3331349"/>
          </a:xfrm>
          <a:prstGeom prst="rect">
            <a:avLst/>
          </a:prstGeom>
        </p:spPr>
      </p:pic>
      <p:sp>
        <p:nvSpPr>
          <p:cNvPr id="16" name="TextBox 2">
            <a:extLst>
              <a:ext uri="{FF2B5EF4-FFF2-40B4-BE49-F238E27FC236}">
                <a16:creationId xmlns:a16="http://schemas.microsoft.com/office/drawing/2014/main" id="{02A9B22C-B386-3EE3-0A5A-371325EF2321}"/>
              </a:ext>
            </a:extLst>
          </p:cNvPr>
          <p:cNvSpPr txBox="1"/>
          <p:nvPr/>
        </p:nvSpPr>
        <p:spPr>
          <a:xfrm>
            <a:off x="-1371600" y="3086100"/>
            <a:ext cx="7162800" cy="10097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4000" dirty="0">
                <a:solidFill>
                  <a:srgbClr val="CCCCCC"/>
                </a:solidFill>
                <a:latin typeface="Fredoka"/>
                <a:ea typeface="Fredoka"/>
                <a:cs typeface="Fredoka"/>
                <a:sym typeface="Fredoka"/>
              </a:rPr>
              <a:t>Project Overview 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A655F36-02BF-54AC-0131-CF32B348440F}"/>
              </a:ext>
            </a:extLst>
          </p:cNvPr>
          <p:cNvSpPr txBox="1"/>
          <p:nvPr/>
        </p:nvSpPr>
        <p:spPr>
          <a:xfrm>
            <a:off x="-304800" y="4457700"/>
            <a:ext cx="7162800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Fredoka"/>
                <a:ea typeface="Fredoka"/>
                <a:cs typeface="Fredoka"/>
                <a:sym typeface="Fredoka"/>
              </a:rPr>
              <a:t>Network Design 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Fredoka"/>
                <a:ea typeface="Fredoka"/>
                <a:cs typeface="Fredoka"/>
                <a:sym typeface="Fredoka"/>
              </a:rPr>
              <a:t>&amp; Topology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9497AC-9C66-7A29-6EA5-526622AED448}"/>
              </a:ext>
            </a:extLst>
          </p:cNvPr>
          <p:cNvSpPr txBox="1"/>
          <p:nvPr/>
        </p:nvSpPr>
        <p:spPr>
          <a:xfrm>
            <a:off x="7162800" y="1257300"/>
            <a:ext cx="10210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R0, R1, and R2 form a triangle (full mesh) using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GigabitEthernet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Each router connects to a separate LAN (e.g., R0 for HR, R1 for Admin, R2 for IT).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Connections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 ↔ R1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↔ R2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↔ R0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52FB62-A159-28A3-F3DC-18A3216DC6AA}"/>
              </a:ext>
            </a:extLst>
          </p:cNvPr>
          <p:cNvSpPr txBox="1"/>
          <p:nvPr/>
        </p:nvSpPr>
        <p:spPr>
          <a:xfrm>
            <a:off x="-1828800" y="6543362"/>
            <a:ext cx="71628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CCCCCC"/>
                </a:solidFill>
                <a:latin typeface="Fredoka"/>
                <a:ea typeface="Fredoka"/>
                <a:cs typeface="Fredoka"/>
                <a:sym typeface="Fredoka"/>
              </a:rPr>
              <a:t>IP Addressing </a:t>
            </a:r>
          </a:p>
          <a:p>
            <a:pPr algn="ctr"/>
            <a:r>
              <a:rPr lang="en-US" sz="4000" dirty="0">
                <a:solidFill>
                  <a:srgbClr val="CCCCCC"/>
                </a:solidFill>
                <a:latin typeface="Fredoka"/>
                <a:ea typeface="Fredoka"/>
                <a:cs typeface="Fredoka"/>
                <a:sym typeface="Fredoka"/>
              </a:rPr>
              <a:t>Scheme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0EEFE9DE-D6AE-93F6-BC02-EF210583B8FB}"/>
              </a:ext>
            </a:extLst>
          </p:cNvPr>
          <p:cNvSpPr/>
          <p:nvPr/>
        </p:nvSpPr>
        <p:spPr>
          <a:xfrm rot="5400000">
            <a:off x="-112015" y="4993385"/>
            <a:ext cx="605031" cy="381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62D4906E-DBC0-2696-B037-38D8A0EAE9DF}"/>
              </a:ext>
            </a:extLst>
          </p:cNvPr>
          <p:cNvSpPr txBox="1"/>
          <p:nvPr/>
        </p:nvSpPr>
        <p:spPr>
          <a:xfrm>
            <a:off x="-1447800" y="8103394"/>
            <a:ext cx="71628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B0B0B0"/>
                </a:solidFill>
                <a:latin typeface="Fredoka"/>
                <a:ea typeface="Fredoka"/>
                <a:cs typeface="Fredoka"/>
                <a:sym typeface="Fredoka"/>
              </a:rPr>
              <a:t>Routing Protocol</a:t>
            </a:r>
          </a:p>
          <a:p>
            <a:pPr algn="ctr"/>
            <a:r>
              <a:rPr lang="en-US" sz="4000" dirty="0">
                <a:solidFill>
                  <a:srgbClr val="B0B0B0"/>
                </a:solidFill>
                <a:latin typeface="Fredoka"/>
                <a:ea typeface="Fredoka"/>
                <a:cs typeface="Fredoka"/>
                <a:sym typeface="Fredoka"/>
              </a:rPr>
              <a:t>-RIP v2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02E704-8C8D-9775-2B27-E092C3613651}"/>
              </a:ext>
            </a:extLst>
          </p:cNvPr>
          <p:cNvSpPr txBox="1"/>
          <p:nvPr/>
        </p:nvSpPr>
        <p:spPr>
          <a:xfrm>
            <a:off x="-2057400" y="10236994"/>
            <a:ext cx="7431882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B0B0B0"/>
                </a:solidFill>
                <a:latin typeface="Fredoka"/>
                <a:ea typeface="Fredoka"/>
                <a:cs typeface="Fredoka"/>
                <a:sym typeface="Fredoka"/>
              </a:rPr>
              <a:t>SSH &amp; Device </a:t>
            </a:r>
          </a:p>
          <a:p>
            <a:pPr algn="ctr"/>
            <a:r>
              <a:rPr lang="en-US" sz="4000" dirty="0">
                <a:solidFill>
                  <a:srgbClr val="B0B0B0"/>
                </a:solidFill>
                <a:latin typeface="Fredoka"/>
                <a:ea typeface="Fredoka"/>
                <a:cs typeface="Fredoka"/>
                <a:sym typeface="Fredoka"/>
              </a:rPr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0754947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CAA1D8-AC8C-7A8D-A434-41ECD8F4A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274B4A38-ACD4-A934-59C6-9F68F9FDF0B3}"/>
              </a:ext>
            </a:extLst>
          </p:cNvPr>
          <p:cNvSpPr txBox="1"/>
          <p:nvPr/>
        </p:nvSpPr>
        <p:spPr>
          <a:xfrm>
            <a:off x="-1600200" y="3009900"/>
            <a:ext cx="71628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CCCCCC"/>
                </a:solidFill>
                <a:latin typeface="Fredoka"/>
                <a:ea typeface="Fredoka"/>
                <a:cs typeface="Fredoka"/>
                <a:sym typeface="Fredoka"/>
              </a:rPr>
              <a:t>Network Design </a:t>
            </a:r>
          </a:p>
          <a:p>
            <a:pPr algn="ctr"/>
            <a:r>
              <a:rPr lang="en-US" sz="4000" dirty="0">
                <a:solidFill>
                  <a:srgbClr val="CCCCCC"/>
                </a:solidFill>
                <a:latin typeface="Fredoka"/>
                <a:ea typeface="Fredoka"/>
                <a:cs typeface="Fredoka"/>
                <a:sym typeface="Fredoka"/>
              </a:rPr>
              <a:t>&amp; Topology </a:t>
            </a: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1853E8F9-102A-9A60-4B96-61C930DA00E1}"/>
              </a:ext>
            </a:extLst>
          </p:cNvPr>
          <p:cNvGrpSpPr/>
          <p:nvPr/>
        </p:nvGrpSpPr>
        <p:grpSpPr>
          <a:xfrm>
            <a:off x="7620000" y="875111"/>
            <a:ext cx="10363200" cy="8534400"/>
            <a:chOff x="0" y="0"/>
            <a:chExt cx="2822222" cy="2167467"/>
          </a:xfrm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72914816-B384-9253-EA7E-AC5BFDE37031}"/>
                </a:ext>
              </a:extLst>
            </p:cNvPr>
            <p:cNvSpPr/>
            <p:nvPr/>
          </p:nvSpPr>
          <p:spPr>
            <a:xfrm>
              <a:off x="0" y="0"/>
              <a:ext cx="2822222" cy="2167467"/>
            </a:xfrm>
            <a:custGeom>
              <a:avLst/>
              <a:gdLst/>
              <a:ahLst/>
              <a:cxnLst/>
              <a:rect l="l" t="t" r="r" b="b"/>
              <a:pathLst>
                <a:path w="2822222" h="2167467">
                  <a:moveTo>
                    <a:pt x="0" y="0"/>
                  </a:moveTo>
                  <a:lnTo>
                    <a:pt x="2822222" y="0"/>
                  </a:lnTo>
                  <a:lnTo>
                    <a:pt x="2822222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85952891-C44F-615C-DF2A-C785D1BC5777}"/>
                </a:ext>
              </a:extLst>
            </p:cNvPr>
            <p:cNvSpPr txBox="1"/>
            <p:nvPr/>
          </p:nvSpPr>
          <p:spPr>
            <a:xfrm>
              <a:off x="0" y="-38100"/>
              <a:ext cx="2822222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7D3517F-E401-EA80-B0D6-F1666BCBA808}"/>
              </a:ext>
            </a:extLst>
          </p:cNvPr>
          <p:cNvSpPr txBox="1"/>
          <p:nvPr/>
        </p:nvSpPr>
        <p:spPr>
          <a:xfrm>
            <a:off x="-685800" y="4655404"/>
            <a:ext cx="7431882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Fredoka"/>
                <a:ea typeface="Fredoka"/>
                <a:cs typeface="Fredoka"/>
                <a:sym typeface="Fredoka"/>
              </a:rPr>
              <a:t>IP Addressing 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Fredoka"/>
                <a:ea typeface="Fredoka"/>
                <a:cs typeface="Fredoka"/>
                <a:sym typeface="Fredoka"/>
              </a:rPr>
              <a:t>Scheme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5EC9B-9A0E-427A-78BF-1C738729727F}"/>
              </a:ext>
            </a:extLst>
          </p:cNvPr>
          <p:cNvSpPr txBox="1"/>
          <p:nvPr/>
        </p:nvSpPr>
        <p:spPr>
          <a:xfrm>
            <a:off x="7741920" y="1485900"/>
            <a:ext cx="10210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 Subnets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 LAN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192.168.10.0/24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LAN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192.168.20.0/24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LAN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192.168.30.0/24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Inter-router Links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/30 subnets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minimize waste: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R0–R1: 10.0.0.0/30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R1–R2: 10.0.0.4/30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R2–R0: 10.0.0.8/30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Table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Include a screenshot from CPT showing interface IPs of routers and PCs.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D014F6EA-85E0-2A17-49D3-2C422C96335E}"/>
              </a:ext>
            </a:extLst>
          </p:cNvPr>
          <p:cNvSpPr txBox="1"/>
          <p:nvPr/>
        </p:nvSpPr>
        <p:spPr>
          <a:xfrm>
            <a:off x="-1447800" y="6503194"/>
            <a:ext cx="71628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CCCCCC"/>
                </a:solidFill>
                <a:latin typeface="Fredoka"/>
                <a:ea typeface="Fredoka"/>
                <a:cs typeface="Fredoka"/>
                <a:sym typeface="Fredoka"/>
              </a:rPr>
              <a:t>Routing Protocol</a:t>
            </a:r>
          </a:p>
          <a:p>
            <a:pPr algn="ctr"/>
            <a:r>
              <a:rPr lang="en-US" sz="4000" dirty="0">
                <a:solidFill>
                  <a:srgbClr val="CCCCCC"/>
                </a:solidFill>
                <a:latin typeface="Fredoka"/>
                <a:ea typeface="Fredoka"/>
                <a:cs typeface="Fredoka"/>
                <a:sym typeface="Fredoka"/>
              </a:rPr>
              <a:t>-RIP v2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837E48B-154A-FE18-B1DE-A4E8EBB2BC87}"/>
              </a:ext>
            </a:extLst>
          </p:cNvPr>
          <p:cNvSpPr/>
          <p:nvPr/>
        </p:nvSpPr>
        <p:spPr>
          <a:xfrm rot="5400000">
            <a:off x="-112015" y="4993385"/>
            <a:ext cx="605031" cy="381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7CC75-82C4-5DB4-93BE-A59AC7DC2DF7}"/>
              </a:ext>
            </a:extLst>
          </p:cNvPr>
          <p:cNvSpPr txBox="1"/>
          <p:nvPr/>
        </p:nvSpPr>
        <p:spPr>
          <a:xfrm>
            <a:off x="-2057400" y="8103394"/>
            <a:ext cx="7431882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B0B0B0"/>
                </a:solidFill>
                <a:latin typeface="Fredoka"/>
                <a:ea typeface="Fredoka"/>
                <a:cs typeface="Fredoka"/>
                <a:sym typeface="Fredoka"/>
              </a:rPr>
              <a:t>SSH &amp; Device </a:t>
            </a:r>
          </a:p>
          <a:p>
            <a:pPr algn="ctr"/>
            <a:r>
              <a:rPr lang="en-US" sz="4000" dirty="0">
                <a:solidFill>
                  <a:srgbClr val="B0B0B0"/>
                </a:solidFill>
                <a:latin typeface="Fredoka"/>
                <a:ea typeface="Fredoka"/>
                <a:cs typeface="Fredoka"/>
                <a:sym typeface="Fredoka"/>
              </a:rPr>
              <a:t>Security</a:t>
            </a: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510E4611-378E-31F2-5C5B-7DE3A2B116A4}"/>
              </a:ext>
            </a:extLst>
          </p:cNvPr>
          <p:cNvSpPr txBox="1"/>
          <p:nvPr/>
        </p:nvSpPr>
        <p:spPr>
          <a:xfrm>
            <a:off x="-1371600" y="1562100"/>
            <a:ext cx="7162800" cy="10097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4000" dirty="0">
                <a:solidFill>
                  <a:srgbClr val="B0B0B0"/>
                </a:solidFill>
                <a:latin typeface="Fredoka"/>
                <a:ea typeface="Fredoka"/>
                <a:cs typeface="Fredoka"/>
                <a:sym typeface="Fredoka"/>
              </a:rPr>
              <a:t>Project Overview </a:t>
            </a: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72D0F8E0-5259-7B53-1C32-31817D03762F}"/>
              </a:ext>
            </a:extLst>
          </p:cNvPr>
          <p:cNvSpPr txBox="1"/>
          <p:nvPr/>
        </p:nvSpPr>
        <p:spPr>
          <a:xfrm>
            <a:off x="-914400" y="10242947"/>
            <a:ext cx="71628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B0B0B0"/>
                </a:solidFill>
                <a:latin typeface="Fredoka"/>
                <a:ea typeface="Fredoka"/>
                <a:cs typeface="Fredoka"/>
                <a:sym typeface="Fredoka"/>
              </a:rPr>
              <a:t>Password Encryption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936932-17F7-B9EE-5FAA-3FA6C22CE59C}"/>
              </a:ext>
            </a:extLst>
          </p:cNvPr>
          <p:cNvSpPr txBox="1"/>
          <p:nvPr/>
        </p:nvSpPr>
        <p:spPr>
          <a:xfrm>
            <a:off x="-1066800" y="11004947"/>
            <a:ext cx="7431882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999999"/>
                </a:solidFill>
                <a:latin typeface="Fredoka"/>
                <a:ea typeface="Fredoka"/>
                <a:cs typeface="Fredoka"/>
                <a:sym typeface="Fredoka"/>
              </a:rPr>
              <a:t>Access Control Lists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1E23C3-B91E-9975-D64C-226EC403F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143" y="6895171"/>
            <a:ext cx="9819882" cy="16782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059466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3DAB53-EE48-B1C6-EAA2-C618BF1C7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>
            <a:extLst>
              <a:ext uri="{FF2B5EF4-FFF2-40B4-BE49-F238E27FC236}">
                <a16:creationId xmlns:a16="http://schemas.microsoft.com/office/drawing/2014/main" id="{36EBAE31-861A-F1E7-EF2D-1D97CC067050}"/>
              </a:ext>
            </a:extLst>
          </p:cNvPr>
          <p:cNvGrpSpPr/>
          <p:nvPr/>
        </p:nvGrpSpPr>
        <p:grpSpPr>
          <a:xfrm>
            <a:off x="6629400" y="876300"/>
            <a:ext cx="11094720" cy="8534400"/>
            <a:chOff x="0" y="0"/>
            <a:chExt cx="2822222" cy="2167467"/>
          </a:xfrm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C97BB407-CD42-D7C8-B41B-8B0644F71F82}"/>
                </a:ext>
              </a:extLst>
            </p:cNvPr>
            <p:cNvSpPr/>
            <p:nvPr/>
          </p:nvSpPr>
          <p:spPr>
            <a:xfrm>
              <a:off x="0" y="0"/>
              <a:ext cx="2822222" cy="2167467"/>
            </a:xfrm>
            <a:custGeom>
              <a:avLst/>
              <a:gdLst/>
              <a:ahLst/>
              <a:cxnLst/>
              <a:rect l="l" t="t" r="r" b="b"/>
              <a:pathLst>
                <a:path w="2822222" h="2167467">
                  <a:moveTo>
                    <a:pt x="0" y="0"/>
                  </a:moveTo>
                  <a:lnTo>
                    <a:pt x="2822222" y="0"/>
                  </a:lnTo>
                  <a:lnTo>
                    <a:pt x="2822222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F83EF83D-46E4-F44E-A064-A2977BB0762E}"/>
                </a:ext>
              </a:extLst>
            </p:cNvPr>
            <p:cNvSpPr txBox="1"/>
            <p:nvPr/>
          </p:nvSpPr>
          <p:spPr>
            <a:xfrm>
              <a:off x="0" y="-38100"/>
              <a:ext cx="2822222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391C4FD-21EF-3A54-8399-BA94616B3AEE}"/>
              </a:ext>
            </a:extLst>
          </p:cNvPr>
          <p:cNvSpPr txBox="1"/>
          <p:nvPr/>
        </p:nvSpPr>
        <p:spPr>
          <a:xfrm>
            <a:off x="-1981200" y="3086100"/>
            <a:ext cx="7431882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CCCCCC"/>
                </a:solidFill>
                <a:latin typeface="Fredoka"/>
                <a:ea typeface="Fredoka"/>
                <a:cs typeface="Fredoka"/>
                <a:sym typeface="Fredoka"/>
              </a:rPr>
              <a:t>IP Addressing </a:t>
            </a:r>
          </a:p>
          <a:p>
            <a:pPr algn="ctr"/>
            <a:r>
              <a:rPr lang="en-US" sz="4000" dirty="0">
                <a:solidFill>
                  <a:srgbClr val="CCCCCC"/>
                </a:solidFill>
                <a:latin typeface="Fredoka"/>
                <a:ea typeface="Fredoka"/>
                <a:cs typeface="Fredoka"/>
                <a:sym typeface="Fredoka"/>
              </a:rPr>
              <a:t>Scheme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69B2443E-38BA-EABD-BDA8-48C5C3D70674}"/>
              </a:ext>
            </a:extLst>
          </p:cNvPr>
          <p:cNvSpPr txBox="1"/>
          <p:nvPr/>
        </p:nvSpPr>
        <p:spPr>
          <a:xfrm>
            <a:off x="-167640" y="4655404"/>
            <a:ext cx="7162800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Fredoka"/>
                <a:ea typeface="Fredoka"/>
                <a:cs typeface="Fredoka"/>
                <a:sym typeface="Fredoka"/>
              </a:rPr>
              <a:t>Routing Protocol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Fredoka"/>
                <a:ea typeface="Fredoka"/>
                <a:cs typeface="Fredoka"/>
                <a:sym typeface="Fredoka"/>
              </a:rPr>
              <a:t>-RIP 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3C1DD3-9E45-D74F-9BA6-245B962B22E2}"/>
              </a:ext>
            </a:extLst>
          </p:cNvPr>
          <p:cNvSpPr txBox="1"/>
          <p:nvPr/>
        </p:nvSpPr>
        <p:spPr>
          <a:xfrm>
            <a:off x="6858000" y="1203464"/>
            <a:ext cx="10363200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 for RIP v2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configure.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for small, flat networks.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CIDR (Classless Inter-Domain Routing)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subnetting.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Steps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rip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2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192.168.10.0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192.168.20.0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192.168.30.0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10.0.0.0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show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 to check that RIP has populated the routing table.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a screenshot showing RIP routes with “R” next to them.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5DC17BE-B5C7-44BF-BA12-C9414904153E}"/>
              </a:ext>
            </a:extLst>
          </p:cNvPr>
          <p:cNvSpPr/>
          <p:nvPr/>
        </p:nvSpPr>
        <p:spPr>
          <a:xfrm rot="5400000">
            <a:off x="-112015" y="4993385"/>
            <a:ext cx="605031" cy="381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8C9EA-AC9F-162A-8EA9-65B736677EB7}"/>
              </a:ext>
            </a:extLst>
          </p:cNvPr>
          <p:cNvSpPr txBox="1"/>
          <p:nvPr/>
        </p:nvSpPr>
        <p:spPr>
          <a:xfrm>
            <a:off x="-1981200" y="6632942"/>
            <a:ext cx="7431882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CCCCCC"/>
                </a:solidFill>
                <a:latin typeface="Fredoka"/>
                <a:ea typeface="Fredoka"/>
                <a:cs typeface="Fredoka"/>
                <a:sym typeface="Fredoka"/>
              </a:rPr>
              <a:t>SSH &amp; Device </a:t>
            </a:r>
          </a:p>
          <a:p>
            <a:pPr algn="ctr"/>
            <a:r>
              <a:rPr lang="en-US" sz="4000" dirty="0">
                <a:solidFill>
                  <a:srgbClr val="CCCCCC"/>
                </a:solidFill>
                <a:latin typeface="Fredoka"/>
                <a:ea typeface="Fredoka"/>
                <a:cs typeface="Fredoka"/>
                <a:sym typeface="Fredoka"/>
              </a:rPr>
              <a:t>Security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85B6135F-ABA8-C9D9-84D4-7C4D29DF705F}"/>
              </a:ext>
            </a:extLst>
          </p:cNvPr>
          <p:cNvSpPr txBox="1"/>
          <p:nvPr/>
        </p:nvSpPr>
        <p:spPr>
          <a:xfrm>
            <a:off x="-1600200" y="1513670"/>
            <a:ext cx="71628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B0B0B0"/>
                </a:solidFill>
                <a:latin typeface="Fredoka"/>
                <a:ea typeface="Fredoka"/>
                <a:cs typeface="Fredoka"/>
                <a:sym typeface="Fredoka"/>
              </a:rPr>
              <a:t>Network Design </a:t>
            </a:r>
          </a:p>
          <a:p>
            <a:pPr algn="ctr"/>
            <a:r>
              <a:rPr lang="en-US" sz="4000" dirty="0">
                <a:solidFill>
                  <a:srgbClr val="B0B0B0"/>
                </a:solidFill>
                <a:latin typeface="Fredoka"/>
                <a:ea typeface="Fredoka"/>
                <a:cs typeface="Fredoka"/>
                <a:sym typeface="Fredoka"/>
              </a:rPr>
              <a:t>&amp; Topology </a:t>
            </a:r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699BC3B5-6A09-13C5-3B4C-D06883BCD084}"/>
              </a:ext>
            </a:extLst>
          </p:cNvPr>
          <p:cNvSpPr txBox="1"/>
          <p:nvPr/>
        </p:nvSpPr>
        <p:spPr>
          <a:xfrm>
            <a:off x="-1371600" y="65870"/>
            <a:ext cx="7162800" cy="10097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4000" dirty="0">
                <a:solidFill>
                  <a:srgbClr val="999999"/>
                </a:solidFill>
                <a:latin typeface="Fredoka"/>
                <a:ea typeface="Fredoka"/>
                <a:cs typeface="Fredoka"/>
                <a:sym typeface="Fredoka"/>
              </a:rPr>
              <a:t>Project Overview </a:t>
            </a: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EBCB3789-B846-27CD-B4C4-0C1FCC32E592}"/>
              </a:ext>
            </a:extLst>
          </p:cNvPr>
          <p:cNvSpPr txBox="1"/>
          <p:nvPr/>
        </p:nvSpPr>
        <p:spPr>
          <a:xfrm>
            <a:off x="-914400" y="8337947"/>
            <a:ext cx="71628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B0B0B0"/>
                </a:solidFill>
                <a:latin typeface="Fredoka"/>
                <a:ea typeface="Fredoka"/>
                <a:cs typeface="Fredoka"/>
                <a:sym typeface="Fredoka"/>
              </a:rPr>
              <a:t>Password Encryption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A5E530-391F-6F42-D94D-6A3F5AA53B06}"/>
              </a:ext>
            </a:extLst>
          </p:cNvPr>
          <p:cNvSpPr txBox="1"/>
          <p:nvPr/>
        </p:nvSpPr>
        <p:spPr>
          <a:xfrm>
            <a:off x="-1066800" y="9410700"/>
            <a:ext cx="7431882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999999"/>
                </a:solidFill>
                <a:latin typeface="Fredoka"/>
                <a:ea typeface="Fredoka"/>
                <a:cs typeface="Fredoka"/>
                <a:sym typeface="Fredoka"/>
              </a:rPr>
              <a:t>Access Control Lists</a:t>
            </a: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DFBEBF8F-2674-3CCF-891D-3CAA1163722D}"/>
              </a:ext>
            </a:extLst>
          </p:cNvPr>
          <p:cNvSpPr txBox="1"/>
          <p:nvPr/>
        </p:nvSpPr>
        <p:spPr>
          <a:xfrm>
            <a:off x="-762000" y="10547747"/>
            <a:ext cx="71628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999999"/>
                </a:solidFill>
                <a:latin typeface="Fredoka"/>
                <a:ea typeface="Fredoka"/>
                <a:cs typeface="Fredoka"/>
                <a:sym typeface="Fredoka"/>
              </a:rPr>
              <a:t>ACL Testing &amp; Results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4A886C3-FB9E-BF06-A809-776744080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495" y="3068148"/>
            <a:ext cx="7199052" cy="41507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68327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87B3C9-A7C2-85BD-10E9-9BC98A9B0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>
            <a:extLst>
              <a:ext uri="{FF2B5EF4-FFF2-40B4-BE49-F238E27FC236}">
                <a16:creationId xmlns:a16="http://schemas.microsoft.com/office/drawing/2014/main" id="{2819D7F9-99DC-C0BD-8E34-A91B9B8C0689}"/>
              </a:ext>
            </a:extLst>
          </p:cNvPr>
          <p:cNvGrpSpPr/>
          <p:nvPr/>
        </p:nvGrpSpPr>
        <p:grpSpPr>
          <a:xfrm>
            <a:off x="6338830" y="876300"/>
            <a:ext cx="11385289" cy="8534400"/>
            <a:chOff x="0" y="0"/>
            <a:chExt cx="2822222" cy="2167467"/>
          </a:xfrm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EA57A3F6-3B40-988E-4CEA-3D945A41BAB7}"/>
                </a:ext>
              </a:extLst>
            </p:cNvPr>
            <p:cNvSpPr/>
            <p:nvPr/>
          </p:nvSpPr>
          <p:spPr>
            <a:xfrm>
              <a:off x="0" y="0"/>
              <a:ext cx="2822222" cy="2167467"/>
            </a:xfrm>
            <a:custGeom>
              <a:avLst/>
              <a:gdLst/>
              <a:ahLst/>
              <a:cxnLst/>
              <a:rect l="l" t="t" r="r" b="b"/>
              <a:pathLst>
                <a:path w="2822222" h="2167467">
                  <a:moveTo>
                    <a:pt x="0" y="0"/>
                  </a:moveTo>
                  <a:lnTo>
                    <a:pt x="2822222" y="0"/>
                  </a:lnTo>
                  <a:lnTo>
                    <a:pt x="2822222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0EABA62F-388F-CB41-FFF2-AC7A4D87310A}"/>
                </a:ext>
              </a:extLst>
            </p:cNvPr>
            <p:cNvSpPr txBox="1"/>
            <p:nvPr/>
          </p:nvSpPr>
          <p:spPr>
            <a:xfrm>
              <a:off x="0" y="-38100"/>
              <a:ext cx="2822222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2">
            <a:extLst>
              <a:ext uri="{FF2B5EF4-FFF2-40B4-BE49-F238E27FC236}">
                <a16:creationId xmlns:a16="http://schemas.microsoft.com/office/drawing/2014/main" id="{B219768D-EA58-0ABD-586C-8DA3861DA682}"/>
              </a:ext>
            </a:extLst>
          </p:cNvPr>
          <p:cNvSpPr txBox="1"/>
          <p:nvPr/>
        </p:nvSpPr>
        <p:spPr>
          <a:xfrm>
            <a:off x="-1447800" y="3009900"/>
            <a:ext cx="71628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CCCCCC"/>
                </a:solidFill>
                <a:latin typeface="Fredoka"/>
                <a:ea typeface="Fredoka"/>
                <a:cs typeface="Fredoka"/>
                <a:sym typeface="Fredoka"/>
              </a:rPr>
              <a:t>Routing Protocol</a:t>
            </a:r>
          </a:p>
          <a:p>
            <a:pPr algn="ctr"/>
            <a:r>
              <a:rPr lang="en-US" sz="4000" dirty="0">
                <a:solidFill>
                  <a:srgbClr val="CCCCCC"/>
                </a:solidFill>
                <a:latin typeface="Fredoka"/>
                <a:ea typeface="Fredoka"/>
                <a:cs typeface="Fredoka"/>
                <a:sym typeface="Fredoka"/>
              </a:rPr>
              <a:t>-RIP v2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C5472-142D-62B8-7000-0C7265D59858}"/>
              </a:ext>
            </a:extLst>
          </p:cNvPr>
          <p:cNvSpPr txBox="1"/>
          <p:nvPr/>
        </p:nvSpPr>
        <p:spPr>
          <a:xfrm>
            <a:off x="6336053" y="1412974"/>
            <a:ext cx="10363200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SSH Configuration Steps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hostname and domain: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 R0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domain-name example.com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user: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username admin privilege 15 secret admin123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RSA keys: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 key generate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key size: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 bits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VTY lines: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vty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0 4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local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input ssh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terminal or PuTTY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SSH into router using IP address.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71754F2-C6FB-EB0C-6B49-690C7E59F028}"/>
              </a:ext>
            </a:extLst>
          </p:cNvPr>
          <p:cNvSpPr/>
          <p:nvPr/>
        </p:nvSpPr>
        <p:spPr>
          <a:xfrm rot="5400000">
            <a:off x="-112015" y="4993385"/>
            <a:ext cx="605031" cy="381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2E3E69-F616-0BF9-2517-F94B5AD66B09}"/>
              </a:ext>
            </a:extLst>
          </p:cNvPr>
          <p:cNvSpPr txBox="1"/>
          <p:nvPr/>
        </p:nvSpPr>
        <p:spPr>
          <a:xfrm>
            <a:off x="-809739" y="4472107"/>
            <a:ext cx="7431882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Fredoka"/>
                <a:ea typeface="Fredoka"/>
                <a:cs typeface="Fredoka"/>
                <a:sym typeface="Fredoka"/>
              </a:rPr>
              <a:t>SSH &amp; Device 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Fredoka"/>
                <a:ea typeface="Fredoka"/>
                <a:cs typeface="Fredoka"/>
                <a:sym typeface="Fredoka"/>
              </a:rPr>
              <a:t>Security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702DDECF-B937-7A25-13B0-6DB9FB463AFA}"/>
              </a:ext>
            </a:extLst>
          </p:cNvPr>
          <p:cNvSpPr txBox="1"/>
          <p:nvPr/>
        </p:nvSpPr>
        <p:spPr>
          <a:xfrm>
            <a:off x="-823969" y="6365201"/>
            <a:ext cx="71628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CCCCCC"/>
                </a:solidFill>
                <a:latin typeface="Fredoka"/>
                <a:ea typeface="Fredoka"/>
                <a:cs typeface="Fredoka"/>
                <a:sym typeface="Fredoka"/>
              </a:rPr>
              <a:t>Password Encryption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97B2D5-C87F-8B5A-B1CE-408C51A3F9AA}"/>
              </a:ext>
            </a:extLst>
          </p:cNvPr>
          <p:cNvSpPr txBox="1"/>
          <p:nvPr/>
        </p:nvSpPr>
        <p:spPr>
          <a:xfrm>
            <a:off x="-1981200" y="1473994"/>
            <a:ext cx="7431882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B0B0B0"/>
                </a:solidFill>
                <a:latin typeface="Fredoka"/>
                <a:ea typeface="Fredoka"/>
                <a:cs typeface="Fredoka"/>
                <a:sym typeface="Fredoka"/>
              </a:rPr>
              <a:t>IP Addressing </a:t>
            </a:r>
          </a:p>
          <a:p>
            <a:pPr algn="ctr"/>
            <a:r>
              <a:rPr lang="en-US" sz="4000" dirty="0">
                <a:solidFill>
                  <a:srgbClr val="B0B0B0"/>
                </a:solidFill>
                <a:latin typeface="Fredoka"/>
                <a:ea typeface="Fredoka"/>
                <a:cs typeface="Fredoka"/>
                <a:sym typeface="Fredoka"/>
              </a:rPr>
              <a:t>Scheme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92325512-A2BC-7F72-8437-3F18904B5725}"/>
              </a:ext>
            </a:extLst>
          </p:cNvPr>
          <p:cNvSpPr txBox="1"/>
          <p:nvPr/>
        </p:nvSpPr>
        <p:spPr>
          <a:xfrm>
            <a:off x="-1600200" y="-98436"/>
            <a:ext cx="71628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999999"/>
                </a:solidFill>
                <a:latin typeface="Fredoka"/>
                <a:ea typeface="Fredoka"/>
                <a:cs typeface="Fredoka"/>
                <a:sym typeface="Fredoka"/>
              </a:rPr>
              <a:t>Network Design </a:t>
            </a:r>
          </a:p>
          <a:p>
            <a:pPr algn="ctr"/>
            <a:r>
              <a:rPr lang="en-US" sz="4000" dirty="0">
                <a:solidFill>
                  <a:srgbClr val="999999"/>
                </a:solidFill>
                <a:latin typeface="Fredoka"/>
                <a:ea typeface="Fredoka"/>
                <a:cs typeface="Fredoka"/>
                <a:sym typeface="Fredoka"/>
              </a:rPr>
              <a:t>&amp; Topology 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DC9CDD4C-09A5-7918-8923-F7E1422EF84C}"/>
              </a:ext>
            </a:extLst>
          </p:cNvPr>
          <p:cNvSpPr txBox="1"/>
          <p:nvPr/>
        </p:nvSpPr>
        <p:spPr>
          <a:xfrm>
            <a:off x="-1371600" y="-1546236"/>
            <a:ext cx="7162800" cy="10097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4000" dirty="0">
                <a:solidFill>
                  <a:srgbClr val="999999"/>
                </a:solidFill>
                <a:latin typeface="Fredoka"/>
                <a:ea typeface="Fredoka"/>
                <a:cs typeface="Fredoka"/>
                <a:sym typeface="Fredoka"/>
              </a:rPr>
              <a:t>Project Overview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727DBE-CB84-703C-D009-18FB12604D07}"/>
              </a:ext>
            </a:extLst>
          </p:cNvPr>
          <p:cNvSpPr txBox="1"/>
          <p:nvPr/>
        </p:nvSpPr>
        <p:spPr>
          <a:xfrm>
            <a:off x="-1066800" y="7505700"/>
            <a:ext cx="7431882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B0B0B0"/>
                </a:solidFill>
                <a:latin typeface="Fredoka"/>
                <a:ea typeface="Fredoka"/>
                <a:cs typeface="Fredoka"/>
                <a:sym typeface="Fredoka"/>
              </a:rPr>
              <a:t>Access Control Lists</a:t>
            </a:r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id="{88CE1EF0-FA05-0102-B67E-6B3F34AD5089}"/>
              </a:ext>
            </a:extLst>
          </p:cNvPr>
          <p:cNvSpPr txBox="1"/>
          <p:nvPr/>
        </p:nvSpPr>
        <p:spPr>
          <a:xfrm>
            <a:off x="-762000" y="8642747"/>
            <a:ext cx="71628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999999"/>
                </a:solidFill>
                <a:latin typeface="Fredoka"/>
                <a:ea typeface="Fredoka"/>
                <a:cs typeface="Fredoka"/>
                <a:sym typeface="Fredoka"/>
              </a:rPr>
              <a:t>ACL Testing &amp; Results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7FF50D-7203-56EB-E48C-21D1F76C88C5}"/>
              </a:ext>
            </a:extLst>
          </p:cNvPr>
          <p:cNvSpPr txBox="1"/>
          <p:nvPr/>
        </p:nvSpPr>
        <p:spPr>
          <a:xfrm>
            <a:off x="-1095829" y="10313194"/>
            <a:ext cx="7431882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999999"/>
                </a:solidFill>
                <a:latin typeface="Fredoka"/>
                <a:ea typeface="Fredoka"/>
                <a:cs typeface="Fredoka"/>
                <a:sym typeface="Fredoka"/>
              </a:rPr>
              <a:t>Additional 	Features</a:t>
            </a:r>
          </a:p>
          <a:p>
            <a:pPr algn="ctr"/>
            <a:r>
              <a:rPr lang="en-US" sz="4000" dirty="0">
                <a:solidFill>
                  <a:srgbClr val="999999"/>
                </a:solidFill>
                <a:latin typeface="Fredoka"/>
                <a:ea typeface="Fredoka"/>
                <a:cs typeface="Fredoka"/>
                <a:sym typeface="Fredoka"/>
              </a:rPr>
              <a:t>Considered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E16DD20-2E34-6AF2-46A6-13284AACC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753" y="2226290"/>
            <a:ext cx="5689247" cy="489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46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F3AC74-D64D-ED69-A2D9-86281B8F4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>
            <a:extLst>
              <a:ext uri="{FF2B5EF4-FFF2-40B4-BE49-F238E27FC236}">
                <a16:creationId xmlns:a16="http://schemas.microsoft.com/office/drawing/2014/main" id="{9B7B06F7-40AD-155A-E124-328539BA3891}"/>
              </a:ext>
            </a:extLst>
          </p:cNvPr>
          <p:cNvGrpSpPr/>
          <p:nvPr/>
        </p:nvGrpSpPr>
        <p:grpSpPr>
          <a:xfrm>
            <a:off x="7940765" y="916684"/>
            <a:ext cx="10026469" cy="8534400"/>
            <a:chOff x="0" y="0"/>
            <a:chExt cx="2822222" cy="2167467"/>
          </a:xfrm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EF93A5F6-34F8-5420-BBCD-7566D36DFA1E}"/>
                </a:ext>
              </a:extLst>
            </p:cNvPr>
            <p:cNvSpPr/>
            <p:nvPr/>
          </p:nvSpPr>
          <p:spPr>
            <a:xfrm>
              <a:off x="0" y="0"/>
              <a:ext cx="2822222" cy="2167467"/>
            </a:xfrm>
            <a:custGeom>
              <a:avLst/>
              <a:gdLst/>
              <a:ahLst/>
              <a:cxnLst/>
              <a:rect l="l" t="t" r="r" b="b"/>
              <a:pathLst>
                <a:path w="2822222" h="2167467">
                  <a:moveTo>
                    <a:pt x="0" y="0"/>
                  </a:moveTo>
                  <a:lnTo>
                    <a:pt x="2822222" y="0"/>
                  </a:lnTo>
                  <a:lnTo>
                    <a:pt x="2822222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36AD735A-9A0C-528D-01B5-A34490341E05}"/>
                </a:ext>
              </a:extLst>
            </p:cNvPr>
            <p:cNvSpPr txBox="1"/>
            <p:nvPr/>
          </p:nvSpPr>
          <p:spPr>
            <a:xfrm>
              <a:off x="0" y="-38100"/>
              <a:ext cx="2822222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FB0DF900-7C97-DE58-4646-D41DD893A8A9}"/>
              </a:ext>
            </a:extLst>
          </p:cNvPr>
          <p:cNvSpPr/>
          <p:nvPr/>
        </p:nvSpPr>
        <p:spPr>
          <a:xfrm rot="5400000">
            <a:off x="-112015" y="4993385"/>
            <a:ext cx="605031" cy="381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63E8D9-FC43-C03C-4290-EB003664BB8D}"/>
              </a:ext>
            </a:extLst>
          </p:cNvPr>
          <p:cNvSpPr txBox="1"/>
          <p:nvPr/>
        </p:nvSpPr>
        <p:spPr>
          <a:xfrm>
            <a:off x="-1981200" y="3007012"/>
            <a:ext cx="7431882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CCCCCC"/>
                </a:solidFill>
                <a:latin typeface="Fredoka"/>
                <a:ea typeface="Fredoka"/>
                <a:cs typeface="Fredoka"/>
                <a:sym typeface="Fredoka"/>
              </a:rPr>
              <a:t>SSH &amp; Device </a:t>
            </a:r>
          </a:p>
          <a:p>
            <a:pPr algn="ctr"/>
            <a:r>
              <a:rPr lang="en-US" sz="4000" dirty="0">
                <a:solidFill>
                  <a:srgbClr val="CCCCCC"/>
                </a:solidFill>
                <a:latin typeface="Fredoka"/>
                <a:ea typeface="Fredoka"/>
                <a:cs typeface="Fredoka"/>
                <a:sym typeface="Fredoka"/>
              </a:rPr>
              <a:t>Security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6CB54AA6-0E3A-7DC9-46EE-7936EC4E6793}"/>
              </a:ext>
            </a:extLst>
          </p:cNvPr>
          <p:cNvSpPr txBox="1"/>
          <p:nvPr/>
        </p:nvSpPr>
        <p:spPr>
          <a:xfrm>
            <a:off x="527594" y="4768386"/>
            <a:ext cx="7162800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Fredoka"/>
                <a:ea typeface="Fredoka"/>
                <a:cs typeface="Fredoka"/>
                <a:sym typeface="Fredoka"/>
              </a:rPr>
              <a:t>Password Encryption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0666A1-C6A7-0322-38E4-B40212F6AEA9}"/>
              </a:ext>
            </a:extLst>
          </p:cNvPr>
          <p:cNvSpPr txBox="1"/>
          <p:nvPr/>
        </p:nvSpPr>
        <p:spPr>
          <a:xfrm>
            <a:off x="8241369" y="1245394"/>
            <a:ext cx="914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Secret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secure than plain-text enable password.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secret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mysecurepassword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 all passwords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password-encryption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 Password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console 0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myconsolepass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Prevents unauthorized CLI access.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F5FA3A-469E-443B-14E9-1B8D33928B63}"/>
              </a:ext>
            </a:extLst>
          </p:cNvPr>
          <p:cNvSpPr txBox="1"/>
          <p:nvPr/>
        </p:nvSpPr>
        <p:spPr>
          <a:xfrm>
            <a:off x="-1066800" y="6242634"/>
            <a:ext cx="7431882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CCCCCC"/>
                </a:solidFill>
                <a:latin typeface="Fredoka"/>
                <a:ea typeface="Fredoka"/>
                <a:cs typeface="Fredoka"/>
                <a:sym typeface="Fredoka"/>
              </a:rPr>
              <a:t>Access Control Lists</a:t>
            </a:r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id="{0C9E2AA9-C9D2-9D87-4D29-F8899DFF3F22}"/>
              </a:ext>
            </a:extLst>
          </p:cNvPr>
          <p:cNvSpPr txBox="1"/>
          <p:nvPr/>
        </p:nvSpPr>
        <p:spPr>
          <a:xfrm>
            <a:off x="-1447800" y="1550194"/>
            <a:ext cx="71628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B0B0B0"/>
                </a:solidFill>
                <a:latin typeface="Fredoka"/>
                <a:ea typeface="Fredoka"/>
                <a:cs typeface="Fredoka"/>
                <a:sym typeface="Fredoka"/>
              </a:rPr>
              <a:t>Routing Protocol</a:t>
            </a:r>
          </a:p>
          <a:p>
            <a:pPr algn="ctr"/>
            <a:r>
              <a:rPr lang="en-US" sz="4000" dirty="0">
                <a:solidFill>
                  <a:srgbClr val="B0B0B0"/>
                </a:solidFill>
                <a:latin typeface="Fredoka"/>
                <a:ea typeface="Fredoka"/>
                <a:cs typeface="Fredoka"/>
                <a:sym typeface="Fredoka"/>
              </a:rPr>
              <a:t>-RIP v2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0CF89C-E742-EE71-DAA3-55611E3F015E}"/>
              </a:ext>
            </a:extLst>
          </p:cNvPr>
          <p:cNvSpPr txBox="1"/>
          <p:nvPr/>
        </p:nvSpPr>
        <p:spPr>
          <a:xfrm>
            <a:off x="-1981200" y="14288"/>
            <a:ext cx="7431882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999999"/>
                </a:solidFill>
                <a:latin typeface="Fredoka"/>
                <a:ea typeface="Fredoka"/>
                <a:cs typeface="Fredoka"/>
                <a:sym typeface="Fredoka"/>
              </a:rPr>
              <a:t>IP Addressing </a:t>
            </a:r>
          </a:p>
          <a:p>
            <a:pPr algn="ctr"/>
            <a:r>
              <a:rPr lang="en-US" sz="4000" dirty="0">
                <a:solidFill>
                  <a:srgbClr val="999999"/>
                </a:solidFill>
                <a:latin typeface="Fredoka"/>
                <a:ea typeface="Fredoka"/>
                <a:cs typeface="Fredoka"/>
                <a:sym typeface="Fredoka"/>
              </a:rPr>
              <a:t>Scheme</a:t>
            </a:r>
          </a:p>
        </p:txBody>
      </p:sp>
      <p:sp>
        <p:nvSpPr>
          <p:cNvPr id="18" name="TextBox 2">
            <a:extLst>
              <a:ext uri="{FF2B5EF4-FFF2-40B4-BE49-F238E27FC236}">
                <a16:creationId xmlns:a16="http://schemas.microsoft.com/office/drawing/2014/main" id="{1FAC30A0-E8A6-A116-0B86-D7811EE44E52}"/>
              </a:ext>
            </a:extLst>
          </p:cNvPr>
          <p:cNvSpPr txBox="1"/>
          <p:nvPr/>
        </p:nvSpPr>
        <p:spPr>
          <a:xfrm>
            <a:off x="-1600200" y="-1558142"/>
            <a:ext cx="71628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999999"/>
                </a:solidFill>
                <a:latin typeface="Fredoka"/>
                <a:ea typeface="Fredoka"/>
                <a:cs typeface="Fredoka"/>
                <a:sym typeface="Fredoka"/>
              </a:rPr>
              <a:t>Network Design </a:t>
            </a:r>
          </a:p>
          <a:p>
            <a:pPr algn="ctr"/>
            <a:r>
              <a:rPr lang="en-US" sz="4000" dirty="0">
                <a:solidFill>
                  <a:srgbClr val="999999"/>
                </a:solidFill>
                <a:latin typeface="Fredoka"/>
                <a:ea typeface="Fredoka"/>
                <a:cs typeface="Fredoka"/>
                <a:sym typeface="Fredoka"/>
              </a:rPr>
              <a:t>&amp; Topology </a:t>
            </a: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BCE5ACBD-0885-9CA2-27EA-247FE0FFEBBA}"/>
              </a:ext>
            </a:extLst>
          </p:cNvPr>
          <p:cNvSpPr txBox="1"/>
          <p:nvPr/>
        </p:nvSpPr>
        <p:spPr>
          <a:xfrm>
            <a:off x="-762000" y="7505700"/>
            <a:ext cx="71628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B0B0B0"/>
                </a:solidFill>
                <a:latin typeface="Fredoka"/>
                <a:ea typeface="Fredoka"/>
                <a:cs typeface="Fredoka"/>
                <a:sym typeface="Fredoka"/>
              </a:rPr>
              <a:t>ACL Testing &amp; Results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B22A3B-6105-1D94-F302-6F1D8AB7CAD8}"/>
              </a:ext>
            </a:extLst>
          </p:cNvPr>
          <p:cNvSpPr txBox="1"/>
          <p:nvPr/>
        </p:nvSpPr>
        <p:spPr>
          <a:xfrm>
            <a:off x="-1095829" y="8789194"/>
            <a:ext cx="7431882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999999"/>
                </a:solidFill>
                <a:latin typeface="Fredoka"/>
                <a:ea typeface="Fredoka"/>
                <a:cs typeface="Fredoka"/>
                <a:sym typeface="Fredoka"/>
              </a:rPr>
              <a:t>Additional 	Features</a:t>
            </a:r>
          </a:p>
          <a:p>
            <a:pPr algn="ctr"/>
            <a:r>
              <a:rPr lang="en-US" sz="4000" dirty="0">
                <a:solidFill>
                  <a:srgbClr val="999999"/>
                </a:solidFill>
                <a:latin typeface="Fredoka"/>
                <a:ea typeface="Fredoka"/>
                <a:cs typeface="Fredoka"/>
                <a:sym typeface="Fredoka"/>
              </a:rPr>
              <a:t>Considered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38A3463-0EB3-CA73-C505-C3103A076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6417454"/>
            <a:ext cx="4846190" cy="279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863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B3F0DE-B2A0-E057-AC89-2982BE458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>
            <a:extLst>
              <a:ext uri="{FF2B5EF4-FFF2-40B4-BE49-F238E27FC236}">
                <a16:creationId xmlns:a16="http://schemas.microsoft.com/office/drawing/2014/main" id="{846F3249-3F0F-E468-98A3-F41E773366A0}"/>
              </a:ext>
            </a:extLst>
          </p:cNvPr>
          <p:cNvGrpSpPr/>
          <p:nvPr/>
        </p:nvGrpSpPr>
        <p:grpSpPr>
          <a:xfrm>
            <a:off x="7940765" y="916684"/>
            <a:ext cx="10026469" cy="8534400"/>
            <a:chOff x="0" y="0"/>
            <a:chExt cx="2822222" cy="2167467"/>
          </a:xfrm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9E966FF9-C967-04E1-6EF6-9D3F372A124E}"/>
                </a:ext>
              </a:extLst>
            </p:cNvPr>
            <p:cNvSpPr/>
            <p:nvPr/>
          </p:nvSpPr>
          <p:spPr>
            <a:xfrm>
              <a:off x="0" y="0"/>
              <a:ext cx="2822222" cy="2167467"/>
            </a:xfrm>
            <a:custGeom>
              <a:avLst/>
              <a:gdLst/>
              <a:ahLst/>
              <a:cxnLst/>
              <a:rect l="l" t="t" r="r" b="b"/>
              <a:pathLst>
                <a:path w="2822222" h="2167467">
                  <a:moveTo>
                    <a:pt x="0" y="0"/>
                  </a:moveTo>
                  <a:lnTo>
                    <a:pt x="2822222" y="0"/>
                  </a:lnTo>
                  <a:lnTo>
                    <a:pt x="2822222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15674E99-DA55-BD1B-676A-5842E9C47483}"/>
                </a:ext>
              </a:extLst>
            </p:cNvPr>
            <p:cNvSpPr txBox="1"/>
            <p:nvPr/>
          </p:nvSpPr>
          <p:spPr>
            <a:xfrm>
              <a:off x="0" y="-38100"/>
              <a:ext cx="2822222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2A975A6-A7D2-C04C-5FF6-59AE37D84832}"/>
              </a:ext>
            </a:extLst>
          </p:cNvPr>
          <p:cNvSpPr/>
          <p:nvPr/>
        </p:nvSpPr>
        <p:spPr>
          <a:xfrm rot="5400000">
            <a:off x="-112015" y="4993385"/>
            <a:ext cx="605031" cy="381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C16563FB-2624-6595-1B17-11C77ABEF62E}"/>
              </a:ext>
            </a:extLst>
          </p:cNvPr>
          <p:cNvSpPr txBox="1"/>
          <p:nvPr/>
        </p:nvSpPr>
        <p:spPr>
          <a:xfrm>
            <a:off x="-914400" y="3771900"/>
            <a:ext cx="71628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CCCCCC"/>
                </a:solidFill>
                <a:latin typeface="Fredoka"/>
                <a:ea typeface="Fredoka"/>
                <a:cs typeface="Fredoka"/>
                <a:sym typeface="Fredoka"/>
              </a:rPr>
              <a:t>Password Encryption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B8B4B6-41C4-8C6D-FEEA-79D948242398}"/>
              </a:ext>
            </a:extLst>
          </p:cNvPr>
          <p:cNvSpPr txBox="1"/>
          <p:nvPr/>
        </p:nvSpPr>
        <p:spPr>
          <a:xfrm>
            <a:off x="8381999" y="2465843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Restrict access from R2's LAN (IT) to R1's LAN (Admin).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ACL Configuration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access-list 20 deny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192.168.30.0 0.0.0.255 192.168.20.0 0.0.0.255 access-list 20 permit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any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g0/0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access-group 20 in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Denies packets from 192.168.30.0/24 to 192.168.20.0/24.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all other traffic.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Applied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R1’s G0/0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(facing LAN).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DF5A3A-6ECC-CC44-814A-0B949DA1DDCF}"/>
              </a:ext>
            </a:extLst>
          </p:cNvPr>
          <p:cNvSpPr txBox="1"/>
          <p:nvPr/>
        </p:nvSpPr>
        <p:spPr>
          <a:xfrm>
            <a:off x="399144" y="4728001"/>
            <a:ext cx="7431882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Fredoka"/>
                <a:ea typeface="Fredoka"/>
                <a:cs typeface="Fredoka"/>
                <a:sym typeface="Fredoka"/>
              </a:rPr>
              <a:t>Access Control Lists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DB4CD605-D8CE-BAAE-80FD-695D30A4E80E}"/>
              </a:ext>
            </a:extLst>
          </p:cNvPr>
          <p:cNvSpPr txBox="1"/>
          <p:nvPr/>
        </p:nvSpPr>
        <p:spPr>
          <a:xfrm>
            <a:off x="-685800" y="6134100"/>
            <a:ext cx="71628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CCCCCC"/>
                </a:solidFill>
                <a:latin typeface="Fredoka"/>
                <a:ea typeface="Fredoka"/>
                <a:cs typeface="Fredoka"/>
                <a:sym typeface="Fredoka"/>
              </a:rPr>
              <a:t>ACL Testing &amp;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1853CF-F7C3-269E-5455-762F260CF539}"/>
              </a:ext>
            </a:extLst>
          </p:cNvPr>
          <p:cNvSpPr txBox="1"/>
          <p:nvPr/>
        </p:nvSpPr>
        <p:spPr>
          <a:xfrm>
            <a:off x="-1981200" y="2077721"/>
            <a:ext cx="7431882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B0B0B0"/>
                </a:solidFill>
                <a:latin typeface="Fredoka"/>
                <a:ea typeface="Fredoka"/>
                <a:cs typeface="Fredoka"/>
                <a:sym typeface="Fredoka"/>
              </a:rPr>
              <a:t>SSH &amp; Device </a:t>
            </a:r>
          </a:p>
          <a:p>
            <a:pPr algn="ctr"/>
            <a:r>
              <a:rPr lang="en-US" sz="4000" dirty="0">
                <a:solidFill>
                  <a:srgbClr val="B0B0B0"/>
                </a:solidFill>
                <a:latin typeface="Fredoka"/>
                <a:ea typeface="Fredoka"/>
                <a:cs typeface="Fredoka"/>
                <a:sym typeface="Fredoka"/>
              </a:rPr>
              <a:t>Security</a:t>
            </a: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20AFB48A-A269-224B-9F44-788364A9E094}"/>
              </a:ext>
            </a:extLst>
          </p:cNvPr>
          <p:cNvSpPr txBox="1"/>
          <p:nvPr/>
        </p:nvSpPr>
        <p:spPr>
          <a:xfrm>
            <a:off x="-1447800" y="399871"/>
            <a:ext cx="71628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999999"/>
                </a:solidFill>
                <a:latin typeface="Fredoka"/>
                <a:ea typeface="Fredoka"/>
                <a:cs typeface="Fredoka"/>
                <a:sym typeface="Fredoka"/>
              </a:rPr>
              <a:t>Routing Protocol</a:t>
            </a:r>
          </a:p>
          <a:p>
            <a:pPr algn="ctr"/>
            <a:r>
              <a:rPr lang="en-US" sz="4000" dirty="0">
                <a:solidFill>
                  <a:srgbClr val="999999"/>
                </a:solidFill>
                <a:latin typeface="Fredoka"/>
                <a:ea typeface="Fredoka"/>
                <a:cs typeface="Fredoka"/>
                <a:sym typeface="Fredoka"/>
              </a:rPr>
              <a:t>-RIP v2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5F80F2-4D0E-BFC9-1F68-696281D5B01F}"/>
              </a:ext>
            </a:extLst>
          </p:cNvPr>
          <p:cNvSpPr txBox="1"/>
          <p:nvPr/>
        </p:nvSpPr>
        <p:spPr>
          <a:xfrm>
            <a:off x="-1095829" y="7505700"/>
            <a:ext cx="7431882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B0B0B0"/>
                </a:solidFill>
                <a:latin typeface="Fredoka"/>
                <a:ea typeface="Fredoka"/>
                <a:cs typeface="Fredoka"/>
                <a:sym typeface="Fredoka"/>
              </a:rPr>
              <a:t>Additional 	Features</a:t>
            </a:r>
          </a:p>
          <a:p>
            <a:pPr algn="ctr"/>
            <a:r>
              <a:rPr lang="en-US" sz="4000" dirty="0">
                <a:solidFill>
                  <a:srgbClr val="B0B0B0"/>
                </a:solidFill>
                <a:latin typeface="Fredoka"/>
                <a:ea typeface="Fredoka"/>
                <a:cs typeface="Fredoka"/>
                <a:sym typeface="Fredoka"/>
              </a:rPr>
              <a:t>Considered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BCB6E3-F69C-6C69-6AC4-E9FE7E9AC036}"/>
              </a:ext>
            </a:extLst>
          </p:cNvPr>
          <p:cNvSpPr txBox="1"/>
          <p:nvPr/>
        </p:nvSpPr>
        <p:spPr>
          <a:xfrm>
            <a:off x="-2133600" y="10313194"/>
            <a:ext cx="7431882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999999"/>
                </a:solidFill>
                <a:latin typeface="Fredoka"/>
                <a:ea typeface="Fredoka"/>
                <a:cs typeface="Fredoka"/>
                <a:sym typeface="Fredoka"/>
              </a:rPr>
              <a:t>Outcomes &amp; </a:t>
            </a:r>
          </a:p>
          <a:p>
            <a:pPr algn="ctr"/>
            <a:r>
              <a:rPr lang="en-US" sz="4000" dirty="0">
                <a:solidFill>
                  <a:srgbClr val="999999"/>
                </a:solidFill>
                <a:latin typeface="Fredoka"/>
                <a:ea typeface="Fredoka"/>
                <a:cs typeface="Fredoka"/>
                <a:sym typeface="Fredoka"/>
              </a:rPr>
              <a:t>Learnings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B458BD-A596-C144-8CA4-F09D119A0D38}"/>
              </a:ext>
            </a:extLst>
          </p:cNvPr>
          <p:cNvSpPr txBox="1"/>
          <p:nvPr/>
        </p:nvSpPr>
        <p:spPr>
          <a:xfrm>
            <a:off x="-1981200" y="-1333500"/>
            <a:ext cx="7431882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999999"/>
                </a:solidFill>
                <a:latin typeface="Fredoka"/>
                <a:ea typeface="Fredoka"/>
                <a:cs typeface="Fredoka"/>
                <a:sym typeface="Fredoka"/>
              </a:rPr>
              <a:t>IP Addressing </a:t>
            </a:r>
          </a:p>
          <a:p>
            <a:pPr algn="ctr"/>
            <a:r>
              <a:rPr lang="en-US" sz="4000" dirty="0">
                <a:solidFill>
                  <a:srgbClr val="999999"/>
                </a:solidFill>
                <a:latin typeface="Fredoka"/>
                <a:ea typeface="Fredoka"/>
                <a:cs typeface="Fredoka"/>
                <a:sym typeface="Fredoka"/>
              </a:rPr>
              <a:t>Scheme</a:t>
            </a:r>
          </a:p>
        </p:txBody>
      </p:sp>
    </p:spTree>
    <p:extLst>
      <p:ext uri="{BB962C8B-B14F-4D97-AF65-F5344CB8AC3E}">
        <p14:creationId xmlns:p14="http://schemas.microsoft.com/office/powerpoint/2010/main" val="33884822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FB4579-BA42-92C4-E2CD-5F1558FF9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>
            <a:extLst>
              <a:ext uri="{FF2B5EF4-FFF2-40B4-BE49-F238E27FC236}">
                <a16:creationId xmlns:a16="http://schemas.microsoft.com/office/drawing/2014/main" id="{0966A44E-3459-278D-B81F-3EC399D1B173}"/>
              </a:ext>
            </a:extLst>
          </p:cNvPr>
          <p:cNvGrpSpPr/>
          <p:nvPr/>
        </p:nvGrpSpPr>
        <p:grpSpPr>
          <a:xfrm>
            <a:off x="7940765" y="571500"/>
            <a:ext cx="10026469" cy="8879584"/>
            <a:chOff x="0" y="0"/>
            <a:chExt cx="2822222" cy="2167467"/>
          </a:xfrm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211472B6-9428-3895-F69A-5975DCE0198B}"/>
                </a:ext>
              </a:extLst>
            </p:cNvPr>
            <p:cNvSpPr/>
            <p:nvPr/>
          </p:nvSpPr>
          <p:spPr>
            <a:xfrm>
              <a:off x="0" y="0"/>
              <a:ext cx="2822222" cy="2167467"/>
            </a:xfrm>
            <a:custGeom>
              <a:avLst/>
              <a:gdLst/>
              <a:ahLst/>
              <a:cxnLst/>
              <a:rect l="l" t="t" r="r" b="b"/>
              <a:pathLst>
                <a:path w="2822222" h="2167467">
                  <a:moveTo>
                    <a:pt x="0" y="0"/>
                  </a:moveTo>
                  <a:lnTo>
                    <a:pt x="2822222" y="0"/>
                  </a:lnTo>
                  <a:lnTo>
                    <a:pt x="2822222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6C07BD1F-A12C-C674-9548-3AA1F5F4C705}"/>
                </a:ext>
              </a:extLst>
            </p:cNvPr>
            <p:cNvSpPr txBox="1"/>
            <p:nvPr/>
          </p:nvSpPr>
          <p:spPr>
            <a:xfrm>
              <a:off x="0" y="-38100"/>
              <a:ext cx="2822222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9356019-D8D3-A39E-E6D6-2A0A4D10B3F0}"/>
              </a:ext>
            </a:extLst>
          </p:cNvPr>
          <p:cNvSpPr/>
          <p:nvPr/>
        </p:nvSpPr>
        <p:spPr>
          <a:xfrm rot="5400000">
            <a:off x="-112015" y="4993385"/>
            <a:ext cx="605031" cy="381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6D42272-CD66-F08C-BE9A-01D909673BFA}"/>
              </a:ext>
            </a:extLst>
          </p:cNvPr>
          <p:cNvSpPr txBox="1"/>
          <p:nvPr/>
        </p:nvSpPr>
        <p:spPr>
          <a:xfrm>
            <a:off x="-914400" y="3771900"/>
            <a:ext cx="71628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CCCCCC"/>
                </a:solidFill>
                <a:latin typeface="Fredoka"/>
                <a:ea typeface="Fredoka"/>
                <a:cs typeface="Fredoka"/>
                <a:sym typeface="Fredoka"/>
              </a:rPr>
              <a:t>Password Encryption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82CA0F-5CAC-ABD6-C574-D8E39ADAFFAC}"/>
              </a:ext>
            </a:extLst>
          </p:cNvPr>
          <p:cNvSpPr txBox="1"/>
          <p:nvPr/>
        </p:nvSpPr>
        <p:spPr>
          <a:xfrm>
            <a:off x="399144" y="4728001"/>
            <a:ext cx="7431882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Fredoka"/>
                <a:ea typeface="Fredoka"/>
                <a:cs typeface="Fredoka"/>
                <a:sym typeface="Fredoka"/>
              </a:rPr>
              <a:t>Access Control Lists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4377D56C-895D-BD44-1531-44DE0D151CB2}"/>
              </a:ext>
            </a:extLst>
          </p:cNvPr>
          <p:cNvSpPr txBox="1"/>
          <p:nvPr/>
        </p:nvSpPr>
        <p:spPr>
          <a:xfrm>
            <a:off x="-685800" y="6134100"/>
            <a:ext cx="71628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CCCCCC"/>
                </a:solidFill>
                <a:latin typeface="Fredoka"/>
                <a:ea typeface="Fredoka"/>
                <a:cs typeface="Fredoka"/>
                <a:sym typeface="Fredoka"/>
              </a:rPr>
              <a:t>ACL Testing &amp;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9ED1C6-C2B7-50DB-194F-AD2911AB14AB}"/>
              </a:ext>
            </a:extLst>
          </p:cNvPr>
          <p:cNvSpPr txBox="1"/>
          <p:nvPr/>
        </p:nvSpPr>
        <p:spPr>
          <a:xfrm>
            <a:off x="-1981200" y="2077721"/>
            <a:ext cx="7431882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B0B0B0"/>
                </a:solidFill>
                <a:latin typeface="Fredoka"/>
                <a:ea typeface="Fredoka"/>
                <a:cs typeface="Fredoka"/>
                <a:sym typeface="Fredoka"/>
              </a:rPr>
              <a:t>SSH &amp; Device </a:t>
            </a:r>
          </a:p>
          <a:p>
            <a:pPr algn="ctr"/>
            <a:r>
              <a:rPr lang="en-US" sz="4000" dirty="0">
                <a:solidFill>
                  <a:srgbClr val="B0B0B0"/>
                </a:solidFill>
                <a:latin typeface="Fredoka"/>
                <a:ea typeface="Fredoka"/>
                <a:cs typeface="Fredoka"/>
                <a:sym typeface="Fredoka"/>
              </a:rPr>
              <a:t>Security</a:t>
            </a: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89882472-7618-F148-C37D-47236EEFE209}"/>
              </a:ext>
            </a:extLst>
          </p:cNvPr>
          <p:cNvSpPr txBox="1"/>
          <p:nvPr/>
        </p:nvSpPr>
        <p:spPr>
          <a:xfrm>
            <a:off x="-1447800" y="399871"/>
            <a:ext cx="71628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999999"/>
                </a:solidFill>
                <a:latin typeface="Fredoka"/>
                <a:ea typeface="Fredoka"/>
                <a:cs typeface="Fredoka"/>
                <a:sym typeface="Fredoka"/>
              </a:rPr>
              <a:t>Routing Protocol</a:t>
            </a:r>
          </a:p>
          <a:p>
            <a:pPr algn="ctr"/>
            <a:r>
              <a:rPr lang="en-US" sz="4000" dirty="0">
                <a:solidFill>
                  <a:srgbClr val="999999"/>
                </a:solidFill>
                <a:latin typeface="Fredoka"/>
                <a:ea typeface="Fredoka"/>
                <a:cs typeface="Fredoka"/>
                <a:sym typeface="Fredoka"/>
              </a:rPr>
              <a:t>-RIP v2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4C67D9-E302-CAE6-464D-04578AF95F44}"/>
              </a:ext>
            </a:extLst>
          </p:cNvPr>
          <p:cNvSpPr txBox="1"/>
          <p:nvPr/>
        </p:nvSpPr>
        <p:spPr>
          <a:xfrm>
            <a:off x="-1095829" y="7505700"/>
            <a:ext cx="7431882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B0B0B0"/>
                </a:solidFill>
                <a:latin typeface="Fredoka"/>
                <a:ea typeface="Fredoka"/>
                <a:cs typeface="Fredoka"/>
                <a:sym typeface="Fredoka"/>
              </a:rPr>
              <a:t>Additional 	Features</a:t>
            </a:r>
          </a:p>
          <a:p>
            <a:pPr algn="ctr"/>
            <a:r>
              <a:rPr lang="en-US" sz="4000" dirty="0">
                <a:solidFill>
                  <a:srgbClr val="B0B0B0"/>
                </a:solidFill>
                <a:latin typeface="Fredoka"/>
                <a:ea typeface="Fredoka"/>
                <a:cs typeface="Fredoka"/>
                <a:sym typeface="Fredoka"/>
              </a:rPr>
              <a:t>Considered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283B3B-CABC-5A26-3787-90A00C112E0A}"/>
              </a:ext>
            </a:extLst>
          </p:cNvPr>
          <p:cNvSpPr txBox="1"/>
          <p:nvPr/>
        </p:nvSpPr>
        <p:spPr>
          <a:xfrm>
            <a:off x="-2133600" y="10313194"/>
            <a:ext cx="7431882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999999"/>
                </a:solidFill>
                <a:latin typeface="Fredoka"/>
                <a:ea typeface="Fredoka"/>
                <a:cs typeface="Fredoka"/>
                <a:sym typeface="Fredoka"/>
              </a:rPr>
              <a:t>Outcomes &amp; </a:t>
            </a:r>
          </a:p>
          <a:p>
            <a:pPr algn="ctr"/>
            <a:r>
              <a:rPr lang="en-US" sz="4000" dirty="0">
                <a:solidFill>
                  <a:srgbClr val="999999"/>
                </a:solidFill>
                <a:latin typeface="Fredoka"/>
                <a:ea typeface="Fredoka"/>
                <a:cs typeface="Fredoka"/>
                <a:sym typeface="Fredoka"/>
              </a:rPr>
              <a:t>Learnings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C715CD-4092-A439-3855-D327F544550E}"/>
              </a:ext>
            </a:extLst>
          </p:cNvPr>
          <p:cNvSpPr txBox="1"/>
          <p:nvPr/>
        </p:nvSpPr>
        <p:spPr>
          <a:xfrm>
            <a:off x="-1981200" y="-1333500"/>
            <a:ext cx="7431882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999999"/>
                </a:solidFill>
                <a:latin typeface="Fredoka"/>
                <a:ea typeface="Fredoka"/>
                <a:cs typeface="Fredoka"/>
                <a:sym typeface="Fredoka"/>
              </a:rPr>
              <a:t>IP Addressing </a:t>
            </a:r>
          </a:p>
          <a:p>
            <a:pPr algn="ctr"/>
            <a:r>
              <a:rPr lang="en-US" sz="4000" dirty="0">
                <a:solidFill>
                  <a:srgbClr val="999999"/>
                </a:solidFill>
                <a:latin typeface="Fredoka"/>
                <a:ea typeface="Fredoka"/>
                <a:cs typeface="Fredoka"/>
                <a:sym typeface="Fredoka"/>
              </a:rPr>
              <a:t>Scheme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F2B365-8DB6-7CE5-E513-A6FFAD62A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514" y="876300"/>
            <a:ext cx="5549086" cy="33294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B14999-8485-F916-9667-48AF9EDB5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203842"/>
            <a:ext cx="6562477" cy="295124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278E676-0A0A-5FE0-9E53-BCA55EE8620E}"/>
              </a:ext>
            </a:extLst>
          </p:cNvPr>
          <p:cNvSpPr txBox="1"/>
          <p:nvPr/>
        </p:nvSpPr>
        <p:spPr>
          <a:xfrm>
            <a:off x="10687048" y="4450079"/>
            <a:ext cx="4533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ACL blocking between R1 and R2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0B9E06-4889-F22C-02CE-049A9CACC243}"/>
              </a:ext>
            </a:extLst>
          </p:cNvPr>
          <p:cNvSpPr txBox="1"/>
          <p:nvPr/>
        </p:nvSpPr>
        <p:spPr>
          <a:xfrm>
            <a:off x="10782299" y="8339435"/>
            <a:ext cx="4533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ACL blocking between R2 and R1</a:t>
            </a:r>
          </a:p>
        </p:txBody>
      </p:sp>
    </p:spTree>
    <p:extLst>
      <p:ext uri="{BB962C8B-B14F-4D97-AF65-F5344CB8AC3E}">
        <p14:creationId xmlns:p14="http://schemas.microsoft.com/office/powerpoint/2010/main" val="5125515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1006</Words>
  <Application>Microsoft Office PowerPoint</Application>
  <PresentationFormat>Custom</PresentationFormat>
  <Paragraphs>280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Times New Roman</vt:lpstr>
      <vt:lpstr>Arial Black</vt:lpstr>
      <vt:lpstr>Arial</vt:lpstr>
      <vt:lpstr>Quicksand</vt:lpstr>
      <vt:lpstr>Calibri</vt:lpstr>
      <vt:lpstr>Fredoka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 Presentation in Blue Clean Style</dc:title>
  <dc:creator>priyanka M</dc:creator>
  <cp:lastModifiedBy>priyanka M</cp:lastModifiedBy>
  <cp:revision>5</cp:revision>
  <cp:lastPrinted>2025-06-15T16:51:56Z</cp:lastPrinted>
  <dcterms:created xsi:type="dcterms:W3CDTF">2006-08-16T00:00:00Z</dcterms:created>
  <dcterms:modified xsi:type="dcterms:W3CDTF">2025-06-15T18:03:25Z</dcterms:modified>
  <dc:identifier>DAGqa8vUQ7o</dc:identifier>
</cp:coreProperties>
</file>