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4"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201925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42588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030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84559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670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214037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3495623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265347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177603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7F921-914B-4A76-B0C9-3BC23E78F11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3211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7F921-914B-4A76-B0C9-3BC23E78F11B}" type="datetimeFigureOut">
              <a:rPr lang="en-IN" smtClean="0"/>
              <a:t>17-08-2019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188383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7F921-914B-4A76-B0C9-3BC23E78F11B}" type="datetimeFigureOut">
              <a:rPr lang="en-IN" smtClean="0"/>
              <a:t>17-08-2019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75572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7F921-914B-4A76-B0C9-3BC23E78F11B}" type="datetimeFigureOut">
              <a:rPr lang="en-IN" smtClean="0"/>
              <a:t>17-08-2019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5767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7F921-914B-4A76-B0C9-3BC23E78F11B}" type="datetimeFigureOut">
              <a:rPr lang="en-IN" smtClean="0"/>
              <a:t>17-08-2019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345673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57F921-914B-4A76-B0C9-3BC23E78F11B}" type="datetimeFigureOut">
              <a:rPr lang="en-IN" smtClean="0"/>
              <a:t>17-08-2019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305409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7F921-914B-4A76-B0C9-3BC23E78F11B}" type="datetimeFigureOut">
              <a:rPr lang="en-IN" smtClean="0"/>
              <a:t>17-08-2019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2D9FC-5E39-4681-92B0-72C5308ED40B}" type="slidenum">
              <a:rPr lang="en-IN" smtClean="0"/>
              <a:t>‹#›</a:t>
            </a:fld>
            <a:endParaRPr lang="en-IN"/>
          </a:p>
        </p:txBody>
      </p:sp>
    </p:spTree>
    <p:extLst>
      <p:ext uri="{BB962C8B-B14F-4D97-AF65-F5344CB8AC3E}">
        <p14:creationId xmlns:p14="http://schemas.microsoft.com/office/powerpoint/2010/main" val="179832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F921-914B-4A76-B0C9-3BC23E78F11B}" type="datetimeFigureOut">
              <a:rPr lang="en-IN" smtClean="0"/>
              <a:t>17-08-2019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92D9FC-5E39-4681-92B0-72C5308ED40B}" type="slidenum">
              <a:rPr lang="en-IN" smtClean="0"/>
              <a:t>‹#›</a:t>
            </a:fld>
            <a:endParaRPr lang="en-IN"/>
          </a:p>
        </p:txBody>
      </p:sp>
    </p:spTree>
    <p:extLst>
      <p:ext uri="{BB962C8B-B14F-4D97-AF65-F5344CB8AC3E}">
        <p14:creationId xmlns:p14="http://schemas.microsoft.com/office/powerpoint/2010/main" val="3689692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1FA1-5AD8-4B46-B360-1087880458A8}"/>
              </a:ext>
            </a:extLst>
          </p:cNvPr>
          <p:cNvSpPr>
            <a:spLocks noGrp="1"/>
          </p:cNvSpPr>
          <p:nvPr>
            <p:ph type="ctrTitle"/>
          </p:nvPr>
        </p:nvSpPr>
        <p:spPr>
          <a:xfrm>
            <a:off x="1017273" y="4438567"/>
            <a:ext cx="7766936" cy="1646302"/>
          </a:xfrm>
        </p:spPr>
        <p:txBody>
          <a:bodyPr/>
          <a:lstStyle/>
          <a:p>
            <a:r>
              <a:rPr lang="en-US" dirty="0">
                <a:solidFill>
                  <a:srgbClr val="FF0000"/>
                </a:solidFill>
                <a:latin typeface="Microsoft JhengHei UI Light" panose="020B0304030504040204" pitchFamily="34" charset="-120"/>
                <a:ea typeface="Microsoft JhengHei UI Light" panose="020B0304030504040204" pitchFamily="34" charset="-120"/>
              </a:rPr>
              <a:t>Design and Fabrication of a test rig for CVT Tuning</a:t>
            </a:r>
            <a:endParaRPr lang="en-IN" dirty="0">
              <a:solidFill>
                <a:srgbClr val="FF0000"/>
              </a:solidFill>
              <a:latin typeface="Microsoft JhengHei UI Light" panose="020B0304030504040204" pitchFamily="34" charset="-120"/>
              <a:ea typeface="Microsoft JhengHei UI Light" panose="020B0304030504040204" pitchFamily="34" charset="-120"/>
            </a:endParaRPr>
          </a:p>
        </p:txBody>
      </p:sp>
      <p:sp>
        <p:nvSpPr>
          <p:cNvPr id="3" name="Subtitle 2">
            <a:extLst>
              <a:ext uri="{FF2B5EF4-FFF2-40B4-BE49-F238E27FC236}">
                <a16:creationId xmlns:a16="http://schemas.microsoft.com/office/drawing/2014/main" id="{94423F74-1209-42C4-98EF-7F334CA04BA0}"/>
              </a:ext>
            </a:extLst>
          </p:cNvPr>
          <p:cNvSpPr>
            <a:spLocks noGrp="1"/>
          </p:cNvSpPr>
          <p:nvPr>
            <p:ph type="subTitle" idx="1"/>
          </p:nvPr>
        </p:nvSpPr>
        <p:spPr>
          <a:xfrm>
            <a:off x="72400" y="6084869"/>
            <a:ext cx="7963504" cy="477655"/>
          </a:xfrm>
        </p:spPr>
        <p:txBody>
          <a:bodyPr>
            <a:normAutofit/>
          </a:bodyPr>
          <a:lstStyle/>
          <a:p>
            <a:r>
              <a:rPr lang="en-US" sz="2000" dirty="0">
                <a:solidFill>
                  <a:schemeClr val="tx1"/>
                </a:solidFill>
                <a:latin typeface="Trebuchet MS" panose="020B0603020202020204" pitchFamily="34" charset="0"/>
                <a:ea typeface="Microsoft JhengHei UI Light" panose="020B0304030504040204" pitchFamily="34" charset="-120"/>
              </a:rPr>
              <a:t>Pramukh Bharadwaj K.S | </a:t>
            </a:r>
            <a:r>
              <a:rPr lang="en-US" sz="2000" dirty="0" err="1">
                <a:solidFill>
                  <a:schemeClr val="tx1"/>
                </a:solidFill>
                <a:latin typeface="Trebuchet MS" panose="020B0603020202020204" pitchFamily="34" charset="0"/>
                <a:ea typeface="Microsoft JhengHei UI Light" panose="020B0304030504040204" pitchFamily="34" charset="-120"/>
              </a:rPr>
              <a:t>Akshith</a:t>
            </a:r>
            <a:r>
              <a:rPr lang="en-US" sz="2000" dirty="0">
                <a:solidFill>
                  <a:schemeClr val="tx1"/>
                </a:solidFill>
                <a:latin typeface="Trebuchet MS" panose="020B0603020202020204" pitchFamily="34" charset="0"/>
                <a:ea typeface="Microsoft JhengHei UI Light" panose="020B0304030504040204" pitchFamily="34" charset="-120"/>
              </a:rPr>
              <a:t> M. H | Raj Purohit | Anish D</a:t>
            </a:r>
          </a:p>
        </p:txBody>
      </p:sp>
      <p:sp>
        <p:nvSpPr>
          <p:cNvPr id="4" name="Oval 3">
            <a:extLst>
              <a:ext uri="{FF2B5EF4-FFF2-40B4-BE49-F238E27FC236}">
                <a16:creationId xmlns:a16="http://schemas.microsoft.com/office/drawing/2014/main" id="{B41ACF0A-E57B-46C5-B490-610B21F67DF4}"/>
              </a:ext>
            </a:extLst>
          </p:cNvPr>
          <p:cNvSpPr/>
          <p:nvPr/>
        </p:nvSpPr>
        <p:spPr>
          <a:xfrm>
            <a:off x="2817846" y="849086"/>
            <a:ext cx="2472612" cy="234435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B1E62A3C-9B94-4FCB-A1BA-93239AD52AE4}"/>
              </a:ext>
            </a:extLst>
          </p:cNvPr>
          <p:cNvCxnSpPr>
            <a:cxnSpLocks/>
          </p:cNvCxnSpPr>
          <p:nvPr/>
        </p:nvCxnSpPr>
        <p:spPr>
          <a:xfrm>
            <a:off x="4206563" y="872150"/>
            <a:ext cx="3923651" cy="9127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6773EB6-E823-4A46-82A9-77E592A6D857}"/>
              </a:ext>
            </a:extLst>
          </p:cNvPr>
          <p:cNvCxnSpPr>
            <a:cxnSpLocks/>
            <a:stCxn id="4" idx="4"/>
            <a:endCxn id="21" idx="2"/>
          </p:cNvCxnSpPr>
          <p:nvPr/>
        </p:nvCxnSpPr>
        <p:spPr>
          <a:xfrm>
            <a:off x="4054152" y="3193445"/>
            <a:ext cx="3923651" cy="120713"/>
          </a:xfrm>
          <a:prstGeom prst="line">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AAF02571-B4F3-4BE0-9378-8BFC5DE83736}"/>
              </a:ext>
            </a:extLst>
          </p:cNvPr>
          <p:cNvSpPr/>
          <p:nvPr/>
        </p:nvSpPr>
        <p:spPr>
          <a:xfrm>
            <a:off x="3407889" y="1400779"/>
            <a:ext cx="1292526" cy="124097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E34D24DB-A95B-4A36-A75F-12682F5F5E40}"/>
              </a:ext>
            </a:extLst>
          </p:cNvPr>
          <p:cNvSpPr/>
          <p:nvPr/>
        </p:nvSpPr>
        <p:spPr>
          <a:xfrm>
            <a:off x="3880228" y="1856718"/>
            <a:ext cx="289249" cy="30866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21" name="Picture 20">
            <a:extLst>
              <a:ext uri="{FF2B5EF4-FFF2-40B4-BE49-F238E27FC236}">
                <a16:creationId xmlns:a16="http://schemas.microsoft.com/office/drawing/2014/main" id="{45AAD7E2-E07A-4307-9DFA-4FCC07AEE913}"/>
              </a:ext>
            </a:extLst>
          </p:cNvPr>
          <p:cNvPicPr>
            <a:picLocks noChangeAspect="1"/>
          </p:cNvPicPr>
          <p:nvPr/>
        </p:nvPicPr>
        <p:blipFill>
          <a:blip r:embed="rId2"/>
          <a:stretch>
            <a:fillRect/>
          </a:stretch>
        </p:blipFill>
        <p:spPr>
          <a:xfrm>
            <a:off x="7171396" y="1761825"/>
            <a:ext cx="1612813" cy="1552333"/>
          </a:xfrm>
          <a:prstGeom prst="rect">
            <a:avLst/>
          </a:prstGeom>
        </p:spPr>
      </p:pic>
      <p:pic>
        <p:nvPicPr>
          <p:cNvPr id="22" name="Picture 21">
            <a:extLst>
              <a:ext uri="{FF2B5EF4-FFF2-40B4-BE49-F238E27FC236}">
                <a16:creationId xmlns:a16="http://schemas.microsoft.com/office/drawing/2014/main" id="{7785C7D9-93BD-4D4E-9E56-58FEACEF7D7A}"/>
              </a:ext>
            </a:extLst>
          </p:cNvPr>
          <p:cNvPicPr>
            <a:picLocks noChangeAspect="1"/>
          </p:cNvPicPr>
          <p:nvPr/>
        </p:nvPicPr>
        <p:blipFill>
          <a:blip r:embed="rId3"/>
          <a:stretch>
            <a:fillRect/>
          </a:stretch>
        </p:blipFill>
        <p:spPr>
          <a:xfrm>
            <a:off x="7572637" y="2165384"/>
            <a:ext cx="810329" cy="745214"/>
          </a:xfrm>
          <a:prstGeom prst="rect">
            <a:avLst/>
          </a:prstGeom>
        </p:spPr>
      </p:pic>
      <p:pic>
        <p:nvPicPr>
          <p:cNvPr id="23" name="Picture 22">
            <a:extLst>
              <a:ext uri="{FF2B5EF4-FFF2-40B4-BE49-F238E27FC236}">
                <a16:creationId xmlns:a16="http://schemas.microsoft.com/office/drawing/2014/main" id="{0C631BCB-23C8-47AA-92F9-21D126B9526F}"/>
              </a:ext>
            </a:extLst>
          </p:cNvPr>
          <p:cNvPicPr>
            <a:picLocks noChangeAspect="1"/>
          </p:cNvPicPr>
          <p:nvPr/>
        </p:nvPicPr>
        <p:blipFill>
          <a:blip r:embed="rId4"/>
          <a:stretch>
            <a:fillRect/>
          </a:stretch>
        </p:blipFill>
        <p:spPr>
          <a:xfrm>
            <a:off x="7825388" y="2374180"/>
            <a:ext cx="304826" cy="323116"/>
          </a:xfrm>
          <a:prstGeom prst="rect">
            <a:avLst/>
          </a:prstGeom>
        </p:spPr>
      </p:pic>
    </p:spTree>
    <p:extLst>
      <p:ext uri="{BB962C8B-B14F-4D97-AF65-F5344CB8AC3E}">
        <p14:creationId xmlns:p14="http://schemas.microsoft.com/office/powerpoint/2010/main" val="344629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57B2-C3EA-4A5A-B91D-75A426FBBA89}"/>
              </a:ext>
            </a:extLst>
          </p:cNvPr>
          <p:cNvSpPr>
            <a:spLocks noGrp="1"/>
          </p:cNvSpPr>
          <p:nvPr>
            <p:ph type="title"/>
          </p:nvPr>
        </p:nvSpPr>
        <p:spPr>
          <a:xfrm>
            <a:off x="770640" y="143069"/>
            <a:ext cx="8596668" cy="781698"/>
          </a:xfrm>
        </p:spPr>
        <p:txBody>
          <a:bodyPr/>
          <a:lstStyle/>
          <a:p>
            <a:pPr algn="ctr"/>
            <a:r>
              <a:rPr lang="en-US" dirty="0"/>
              <a:t>The Final stage</a:t>
            </a:r>
            <a:endParaRPr lang="en-IN" dirty="0"/>
          </a:p>
        </p:txBody>
      </p:sp>
      <p:pic>
        <p:nvPicPr>
          <p:cNvPr id="5" name="Content Placeholder 4">
            <a:extLst>
              <a:ext uri="{FF2B5EF4-FFF2-40B4-BE49-F238E27FC236}">
                <a16:creationId xmlns:a16="http://schemas.microsoft.com/office/drawing/2014/main" id="{2F17CB1A-23DE-4FC1-A5E6-59BDC74C7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3902"/>
            <a:ext cx="8018797" cy="6014098"/>
          </a:xfrm>
        </p:spPr>
      </p:pic>
      <p:pic>
        <p:nvPicPr>
          <p:cNvPr id="7" name="Picture 6">
            <a:extLst>
              <a:ext uri="{FF2B5EF4-FFF2-40B4-BE49-F238E27FC236}">
                <a16:creationId xmlns:a16="http://schemas.microsoft.com/office/drawing/2014/main" id="{2682A20A-3CAF-4466-B622-055BFF306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560" y="1525036"/>
            <a:ext cx="4058440" cy="4502539"/>
          </a:xfrm>
          <a:prstGeom prst="rect">
            <a:avLst/>
          </a:prstGeom>
        </p:spPr>
      </p:pic>
    </p:spTree>
    <p:extLst>
      <p:ext uri="{BB962C8B-B14F-4D97-AF65-F5344CB8AC3E}">
        <p14:creationId xmlns:p14="http://schemas.microsoft.com/office/powerpoint/2010/main" val="103918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65D2-6F8D-4316-82F7-938D852C5012}"/>
              </a:ext>
            </a:extLst>
          </p:cNvPr>
          <p:cNvSpPr>
            <a:spLocks noGrp="1"/>
          </p:cNvSpPr>
          <p:nvPr>
            <p:ph type="title"/>
          </p:nvPr>
        </p:nvSpPr>
        <p:spPr>
          <a:xfrm>
            <a:off x="677334" y="609600"/>
            <a:ext cx="8596668" cy="1256522"/>
          </a:xfrm>
        </p:spPr>
        <p:txBody>
          <a:bodyPr>
            <a:normAutofit/>
          </a:bodyPr>
          <a:lstStyle/>
          <a:p>
            <a:endParaRPr lang="en-IN" dirty="0"/>
          </a:p>
        </p:txBody>
      </p:sp>
      <p:sp>
        <p:nvSpPr>
          <p:cNvPr id="3" name="Content Placeholder 2">
            <a:extLst>
              <a:ext uri="{FF2B5EF4-FFF2-40B4-BE49-F238E27FC236}">
                <a16:creationId xmlns:a16="http://schemas.microsoft.com/office/drawing/2014/main" id="{6FF7B135-D16E-4243-A12C-A7983D8F686C}"/>
              </a:ext>
            </a:extLst>
          </p:cNvPr>
          <p:cNvSpPr>
            <a:spLocks noGrp="1"/>
          </p:cNvSpPr>
          <p:nvPr>
            <p:ph idx="1"/>
          </p:nvPr>
        </p:nvSpPr>
        <p:spPr/>
        <p:txBody>
          <a:bodyPr/>
          <a:lstStyle/>
          <a:p>
            <a:r>
              <a:rPr lang="en-US" dirty="0"/>
              <a:t>We sincerely thank the team for giving us this wonderful opportunity.</a:t>
            </a:r>
          </a:p>
          <a:p>
            <a:r>
              <a:rPr lang="en-US" dirty="0"/>
              <a:t>Special thanks to our mentors </a:t>
            </a:r>
            <a:r>
              <a:rPr lang="en-US" dirty="0" err="1"/>
              <a:t>Somanna</a:t>
            </a:r>
            <a:r>
              <a:rPr lang="en-US" dirty="0"/>
              <a:t>, </a:t>
            </a:r>
            <a:r>
              <a:rPr lang="en-US" dirty="0" err="1"/>
              <a:t>Jayanth</a:t>
            </a:r>
            <a:r>
              <a:rPr lang="en-US" dirty="0"/>
              <a:t> and </a:t>
            </a:r>
            <a:r>
              <a:rPr lang="en-US" dirty="0" err="1"/>
              <a:t>Shrikara</a:t>
            </a:r>
            <a:r>
              <a:rPr lang="en-US" dirty="0"/>
              <a:t> for helping us reach this far!</a:t>
            </a:r>
          </a:p>
          <a:p>
            <a:endParaRPr lang="en-US" dirty="0"/>
          </a:p>
          <a:p>
            <a:pPr marL="0" indent="0" algn="ctr">
              <a:buNone/>
            </a:pPr>
            <a:r>
              <a:rPr lang="en-US" dirty="0"/>
              <a:t>						</a:t>
            </a:r>
            <a:r>
              <a:rPr lang="en-US" sz="6000" dirty="0">
                <a:latin typeface="MV Boli" panose="02000500030200090000" pitchFamily="2" charset="0"/>
                <a:cs typeface="MV Boli" panose="02000500030200090000" pitchFamily="2" charset="0"/>
              </a:rPr>
              <a:t>THANK YOU!!!</a:t>
            </a:r>
          </a:p>
          <a:p>
            <a:endParaRPr lang="en-IN" dirty="0"/>
          </a:p>
        </p:txBody>
      </p:sp>
    </p:spTree>
    <p:extLst>
      <p:ext uri="{BB962C8B-B14F-4D97-AF65-F5344CB8AC3E}">
        <p14:creationId xmlns:p14="http://schemas.microsoft.com/office/powerpoint/2010/main" val="25454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AC51-F6F0-472C-AC40-8FAD6FA4ABAE}"/>
              </a:ext>
            </a:extLst>
          </p:cNvPr>
          <p:cNvSpPr>
            <a:spLocks noGrp="1"/>
          </p:cNvSpPr>
          <p:nvPr>
            <p:ph type="title"/>
          </p:nvPr>
        </p:nvSpPr>
        <p:spPr/>
        <p:txBody>
          <a:bodyPr/>
          <a:lstStyle/>
          <a:p>
            <a:r>
              <a:rPr lang="en-US" dirty="0"/>
              <a:t>The continuously variable transmission!!</a:t>
            </a:r>
            <a:endParaRPr lang="en-IN" dirty="0"/>
          </a:p>
        </p:txBody>
      </p:sp>
      <p:sp>
        <p:nvSpPr>
          <p:cNvPr id="3" name="Content Placeholder 2">
            <a:extLst>
              <a:ext uri="{FF2B5EF4-FFF2-40B4-BE49-F238E27FC236}">
                <a16:creationId xmlns:a16="http://schemas.microsoft.com/office/drawing/2014/main" id="{E07B9EF9-B667-4D12-BD82-D8DD9D223DD6}"/>
              </a:ext>
            </a:extLst>
          </p:cNvPr>
          <p:cNvSpPr>
            <a:spLocks noGrp="1"/>
          </p:cNvSpPr>
          <p:nvPr>
            <p:ph idx="1"/>
          </p:nvPr>
        </p:nvSpPr>
        <p:spPr>
          <a:xfrm>
            <a:off x="366918" y="1171544"/>
            <a:ext cx="8596668" cy="3880773"/>
          </a:xfrm>
        </p:spPr>
        <p:txBody>
          <a:bodyPr>
            <a:normAutofit/>
          </a:bodyPr>
          <a:lstStyle/>
          <a:p>
            <a:r>
              <a:rPr lang="en-US" dirty="0"/>
              <a:t>A continuously variable transmission is a type of automatic transmission that has infinite gear ratios and achieves this by varying the diameter of two pulleys.</a:t>
            </a:r>
          </a:p>
          <a:p>
            <a:r>
              <a:rPr lang="en-US" dirty="0"/>
              <a:t>A CVT has a set of weights at one end that are free to move in one direction. As the RPM varies, the outer wall of the pulley moves outwards or inwards thus changing the effective diameter of the pulleys. The power transmission is done by means of a stepped belt or chains. The minimum and maximum drive ratios define the minimum and maximum change in diameter.</a:t>
            </a:r>
          </a:p>
        </p:txBody>
      </p:sp>
      <p:pic>
        <p:nvPicPr>
          <p:cNvPr id="4" name="Picture 3">
            <a:extLst>
              <a:ext uri="{FF2B5EF4-FFF2-40B4-BE49-F238E27FC236}">
                <a16:creationId xmlns:a16="http://schemas.microsoft.com/office/drawing/2014/main" id="{98E3D6C3-D2BA-4481-9B37-9239EB42A697}"/>
              </a:ext>
            </a:extLst>
          </p:cNvPr>
          <p:cNvPicPr>
            <a:picLocks noChangeAspect="1"/>
          </p:cNvPicPr>
          <p:nvPr/>
        </p:nvPicPr>
        <p:blipFill>
          <a:blip r:embed="rId2"/>
          <a:stretch>
            <a:fillRect/>
          </a:stretch>
        </p:blipFill>
        <p:spPr>
          <a:xfrm>
            <a:off x="1935129" y="3587616"/>
            <a:ext cx="5072161" cy="3114485"/>
          </a:xfrm>
          <a:prstGeom prst="rect">
            <a:avLst/>
          </a:prstGeom>
        </p:spPr>
      </p:pic>
      <p:pic>
        <p:nvPicPr>
          <p:cNvPr id="6" name="Picture 5">
            <a:extLst>
              <a:ext uri="{FF2B5EF4-FFF2-40B4-BE49-F238E27FC236}">
                <a16:creationId xmlns:a16="http://schemas.microsoft.com/office/drawing/2014/main" id="{A3CA07D1-B0F3-4534-9F9E-8A73B0F98F99}"/>
              </a:ext>
            </a:extLst>
          </p:cNvPr>
          <p:cNvPicPr>
            <a:picLocks noChangeAspect="1"/>
          </p:cNvPicPr>
          <p:nvPr/>
        </p:nvPicPr>
        <p:blipFill>
          <a:blip r:embed="rId3"/>
          <a:stretch>
            <a:fillRect/>
          </a:stretch>
        </p:blipFill>
        <p:spPr>
          <a:xfrm>
            <a:off x="7224377" y="3587616"/>
            <a:ext cx="4099249" cy="3074437"/>
          </a:xfrm>
          <a:prstGeom prst="rect">
            <a:avLst/>
          </a:prstGeom>
        </p:spPr>
      </p:pic>
    </p:spTree>
    <p:extLst>
      <p:ext uri="{BB962C8B-B14F-4D97-AF65-F5344CB8AC3E}">
        <p14:creationId xmlns:p14="http://schemas.microsoft.com/office/powerpoint/2010/main" val="4657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A5BB-206B-4F8B-A907-10C103E25C7E}"/>
              </a:ext>
            </a:extLst>
          </p:cNvPr>
          <p:cNvSpPr>
            <a:spLocks noGrp="1"/>
          </p:cNvSpPr>
          <p:nvPr>
            <p:ph type="title"/>
          </p:nvPr>
        </p:nvSpPr>
        <p:spPr/>
        <p:txBody>
          <a:bodyPr/>
          <a:lstStyle/>
          <a:p>
            <a:pPr algn="ctr"/>
            <a:r>
              <a:rPr lang="en-US" dirty="0"/>
              <a:t>Tuning it!!</a:t>
            </a:r>
            <a:endParaRPr lang="en-IN" dirty="0"/>
          </a:p>
        </p:txBody>
      </p:sp>
      <p:sp>
        <p:nvSpPr>
          <p:cNvPr id="3" name="Content Placeholder 2">
            <a:extLst>
              <a:ext uri="{FF2B5EF4-FFF2-40B4-BE49-F238E27FC236}">
                <a16:creationId xmlns:a16="http://schemas.microsoft.com/office/drawing/2014/main" id="{68587943-8F05-4872-A40C-D219140FAA5F}"/>
              </a:ext>
            </a:extLst>
          </p:cNvPr>
          <p:cNvSpPr>
            <a:spLocks noGrp="1"/>
          </p:cNvSpPr>
          <p:nvPr>
            <p:ph idx="1"/>
          </p:nvPr>
        </p:nvSpPr>
        <p:spPr>
          <a:xfrm>
            <a:off x="882608" y="1568579"/>
            <a:ext cx="8596668" cy="4897535"/>
          </a:xfrm>
        </p:spPr>
        <p:txBody>
          <a:bodyPr>
            <a:normAutofit/>
          </a:bodyPr>
          <a:lstStyle/>
          <a:p>
            <a:r>
              <a:rPr lang="en-US" dirty="0">
                <a:latin typeface="Trebuchet MS" panose="020B0603020202020204" pitchFamily="34" charset="0"/>
                <a:ea typeface="Microsoft JhengHei UI Light" panose="020B0304030504040204" pitchFamily="34" charset="-120"/>
              </a:rPr>
              <a:t>Testing, Tuning and effective optimization is an essential part of any system for it to perform to its maximum potential. Likewise a CVT has to be tuned for optimum performance as per the requirement in real life conditions.</a:t>
            </a:r>
          </a:p>
          <a:p>
            <a:r>
              <a:rPr lang="en-US" dirty="0">
                <a:latin typeface="Trebuchet MS" panose="020B0603020202020204" pitchFamily="34" charset="0"/>
                <a:ea typeface="Microsoft JhengHei UI Light" panose="020B0304030504040204" pitchFamily="34" charset="-120"/>
              </a:rPr>
              <a:t>Tuning in a CVT refers to altering and adjustment of the various parameters to ensure smooth function. Some parameters that can be varied are weights and their distribution, spring parameters, engagement RPM , shift RPM etc. Optimizing all these parameters ensures that the engine remains in its peak power band and providing enough torque for translation, while still trying to maximize efficiency.</a:t>
            </a:r>
          </a:p>
          <a:p>
            <a:r>
              <a:rPr lang="en-US" dirty="0">
                <a:latin typeface="Trebuchet MS" panose="020B0603020202020204" pitchFamily="34" charset="0"/>
                <a:ea typeface="Microsoft JhengHei UI Light" panose="020B0304030504040204" pitchFamily="34" charset="-120"/>
              </a:rPr>
              <a:t>Here we aimed to pair it to the standard Briggs and Stratton engine, use an IR sensor for RPM measurement and Rope brakes for simulation of road load.</a:t>
            </a:r>
          </a:p>
        </p:txBody>
      </p:sp>
    </p:spTree>
    <p:extLst>
      <p:ext uri="{BB962C8B-B14F-4D97-AF65-F5344CB8AC3E}">
        <p14:creationId xmlns:p14="http://schemas.microsoft.com/office/powerpoint/2010/main" val="273625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5C9B-2B0A-4CD7-B43B-70D13E2F9A01}"/>
              </a:ext>
            </a:extLst>
          </p:cNvPr>
          <p:cNvSpPr>
            <a:spLocks noGrp="1"/>
          </p:cNvSpPr>
          <p:nvPr>
            <p:ph type="title"/>
          </p:nvPr>
        </p:nvSpPr>
        <p:spPr/>
        <p:txBody>
          <a:bodyPr/>
          <a:lstStyle/>
          <a:p>
            <a:r>
              <a:rPr lang="en-US" dirty="0"/>
              <a:t>What is a Test Rig ?</a:t>
            </a:r>
            <a:br>
              <a:rPr lang="en-US" dirty="0"/>
            </a:br>
            <a:endParaRPr lang="en-IN" dirty="0"/>
          </a:p>
        </p:txBody>
      </p:sp>
      <p:sp>
        <p:nvSpPr>
          <p:cNvPr id="3" name="Content Placeholder 2">
            <a:extLst>
              <a:ext uri="{FF2B5EF4-FFF2-40B4-BE49-F238E27FC236}">
                <a16:creationId xmlns:a16="http://schemas.microsoft.com/office/drawing/2014/main" id="{C607CABF-CF10-44BC-9C01-2164BC18CC92}"/>
              </a:ext>
            </a:extLst>
          </p:cNvPr>
          <p:cNvSpPr>
            <a:spLocks noGrp="1"/>
          </p:cNvSpPr>
          <p:nvPr>
            <p:ph idx="1"/>
          </p:nvPr>
        </p:nvSpPr>
        <p:spPr/>
        <p:txBody>
          <a:bodyPr/>
          <a:lstStyle/>
          <a:p>
            <a:pPr marL="457200" lvl="1" indent="0">
              <a:buNone/>
            </a:pPr>
            <a:r>
              <a:rPr lang="en-US" dirty="0">
                <a:latin typeface="Trebuchet MS" panose="020B0603020202020204" pitchFamily="34" charset="0"/>
                <a:ea typeface="Microsoft JhengHei UI Light" panose="020B0304030504040204" pitchFamily="34" charset="-120"/>
              </a:rPr>
              <a:t>	</a:t>
            </a:r>
            <a:r>
              <a:rPr lang="en-US" sz="2400" dirty="0">
                <a:latin typeface="Trebuchet MS" panose="020B0603020202020204" pitchFamily="34" charset="0"/>
                <a:ea typeface="Microsoft JhengHei UI Light" panose="020B0304030504040204" pitchFamily="34" charset="-120"/>
              </a:rPr>
              <a:t>A set-up used to test the performance of a product by simulating practical conditions before full scale use of the product.</a:t>
            </a:r>
          </a:p>
          <a:p>
            <a:pPr marL="457200" lvl="1" indent="0">
              <a:buNone/>
            </a:pPr>
            <a:r>
              <a:rPr lang="en-US" sz="1800" dirty="0">
                <a:latin typeface="Trebuchet MS" panose="020B0603020202020204" pitchFamily="34" charset="0"/>
                <a:ea typeface="Microsoft JhengHei UI Light" panose="020B0304030504040204" pitchFamily="34" charset="-120"/>
              </a:rPr>
              <a:t>In the absence of a test rig, CVTs cannot be tested in the workshop. For testing, they must be installed on the car and the car has to keep running to evaluate parameters. In case something must be changed, the entire set-up must be removed from the car to make the necessary changes and again installed on the car for further testing. This is a tedious process and takes time. Also, evaluating the </a:t>
            </a:r>
            <a:r>
              <a:rPr lang="en-US" sz="1800" b="1" i="1" dirty="0">
                <a:latin typeface="Trebuchet MS" panose="020B0603020202020204" pitchFamily="34" charset="0"/>
                <a:ea typeface="Microsoft JhengHei UI Light" panose="020B0304030504040204" pitchFamily="34" charset="-120"/>
              </a:rPr>
              <a:t>instantaneous parameters</a:t>
            </a:r>
            <a:r>
              <a:rPr lang="en-US" sz="1800" dirty="0">
                <a:latin typeface="Trebuchet MS" panose="020B0603020202020204" pitchFamily="34" charset="0"/>
                <a:ea typeface="Microsoft JhengHei UI Light" panose="020B0304030504040204" pitchFamily="34" charset="-120"/>
              </a:rPr>
              <a:t> of a running CVT while on the car that is in motion is not an easy task. Thus a test rig set-up makes all these processes simpler.</a:t>
            </a:r>
            <a:endParaRPr lang="en-IN" dirty="0">
              <a:latin typeface="Trebuchet MS" panose="020B0603020202020204" pitchFamily="34" charset="0"/>
              <a:ea typeface="Microsoft JhengHei UI Light" panose="020B0304030504040204" pitchFamily="34" charset="-120"/>
            </a:endParaRPr>
          </a:p>
          <a:p>
            <a:endParaRPr lang="en-IN" dirty="0"/>
          </a:p>
        </p:txBody>
      </p:sp>
    </p:spTree>
    <p:extLst>
      <p:ext uri="{BB962C8B-B14F-4D97-AF65-F5344CB8AC3E}">
        <p14:creationId xmlns:p14="http://schemas.microsoft.com/office/powerpoint/2010/main" val="382238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02EFDD-55CE-49A1-97B1-ACF11AE615D4}"/>
              </a:ext>
            </a:extLst>
          </p:cNvPr>
          <p:cNvSpPr/>
          <p:nvPr/>
        </p:nvSpPr>
        <p:spPr>
          <a:xfrm>
            <a:off x="4198776" y="4049486"/>
            <a:ext cx="3769567" cy="587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02E4250-350F-4A8E-8CAD-BC4CE35989F2}"/>
              </a:ext>
            </a:extLst>
          </p:cNvPr>
          <p:cNvSpPr>
            <a:spLocks noGrp="1"/>
          </p:cNvSpPr>
          <p:nvPr>
            <p:ph type="title"/>
          </p:nvPr>
        </p:nvSpPr>
        <p:spPr/>
        <p:txBody>
          <a:bodyPr/>
          <a:lstStyle/>
          <a:p>
            <a:r>
              <a:rPr lang="en-US" dirty="0"/>
              <a:t>The Rope brake</a:t>
            </a:r>
            <a:endParaRPr lang="en-IN" dirty="0"/>
          </a:p>
        </p:txBody>
      </p:sp>
      <p:sp>
        <p:nvSpPr>
          <p:cNvPr id="3" name="Content Placeholder 2">
            <a:extLst>
              <a:ext uri="{FF2B5EF4-FFF2-40B4-BE49-F238E27FC236}">
                <a16:creationId xmlns:a16="http://schemas.microsoft.com/office/drawing/2014/main" id="{47397525-858B-403B-8A05-DC8183787D40}"/>
              </a:ext>
            </a:extLst>
          </p:cNvPr>
          <p:cNvSpPr>
            <a:spLocks noGrp="1"/>
          </p:cNvSpPr>
          <p:nvPr>
            <p:ph idx="1"/>
          </p:nvPr>
        </p:nvSpPr>
        <p:spPr>
          <a:xfrm>
            <a:off x="677334" y="1270000"/>
            <a:ext cx="8596668" cy="5224106"/>
          </a:xfrm>
        </p:spPr>
        <p:txBody>
          <a:bodyPr>
            <a:normAutofit lnSpcReduction="10000"/>
          </a:bodyPr>
          <a:lstStyle/>
          <a:p>
            <a:r>
              <a:rPr lang="en-US" dirty="0"/>
              <a:t>The rope brake consists of a rope wound around a drum and tied at both ends with weights and a spring balance.</a:t>
            </a:r>
          </a:p>
          <a:p>
            <a:r>
              <a:rPr lang="en-US" dirty="0"/>
              <a:t>The rope is pulled tight by means of screws. The friction generated between the drum and the rope simulates load/resistance. Since friction generates heat this system requires cooling (usually water cooled)</a:t>
            </a:r>
          </a:p>
          <a:p>
            <a:r>
              <a:rPr lang="en-US" dirty="0"/>
              <a:t>The force is given by taking the </a:t>
            </a:r>
            <a:r>
              <a:rPr lang="en-US" b="1" dirty="0"/>
              <a:t>difference of the spring balance reading and the weights on the other side. </a:t>
            </a:r>
          </a:p>
          <a:p>
            <a:r>
              <a:rPr lang="en-US" b="1" dirty="0"/>
              <a:t>Net Force F= W-S</a:t>
            </a:r>
          </a:p>
          <a:p>
            <a:r>
              <a:rPr lang="en-US" b="1" dirty="0"/>
              <a:t>Braking Torque= F x R  (Nm)</a:t>
            </a:r>
          </a:p>
          <a:p>
            <a:r>
              <a:rPr lang="en-US" dirty="0"/>
              <a:t>Power absorbed by the engine P = (2 x ∏ x n x F)/(60 x 1000) kW</a:t>
            </a:r>
          </a:p>
          <a:p>
            <a:pPr marL="0" indent="0">
              <a:buNone/>
            </a:pPr>
            <a:r>
              <a:rPr lang="en-US" dirty="0"/>
              <a:t>Where,</a:t>
            </a:r>
          </a:p>
          <a:p>
            <a:r>
              <a:rPr lang="en-US" sz="1400" dirty="0"/>
              <a:t> W- Dead weights</a:t>
            </a:r>
          </a:p>
          <a:p>
            <a:r>
              <a:rPr lang="en-US" sz="1400" dirty="0"/>
              <a:t> S- Spring balance reading.</a:t>
            </a:r>
          </a:p>
          <a:p>
            <a:r>
              <a:rPr lang="en-US" sz="1400" dirty="0"/>
              <a:t> R – effective radius ( drum + rope)</a:t>
            </a:r>
          </a:p>
          <a:p>
            <a:r>
              <a:rPr lang="en-US" sz="1400" dirty="0"/>
              <a:t>n- RPM of the engine.</a:t>
            </a:r>
          </a:p>
          <a:p>
            <a:endParaRPr lang="en-US" sz="1400" dirty="0"/>
          </a:p>
          <a:p>
            <a:endParaRPr lang="en-US" sz="1400" dirty="0"/>
          </a:p>
          <a:p>
            <a:endParaRPr lang="en-US" dirty="0"/>
          </a:p>
          <a:p>
            <a:pPr lvl="6"/>
            <a:endParaRPr lang="en-US" dirty="0"/>
          </a:p>
        </p:txBody>
      </p:sp>
    </p:spTree>
    <p:extLst>
      <p:ext uri="{BB962C8B-B14F-4D97-AF65-F5344CB8AC3E}">
        <p14:creationId xmlns:p14="http://schemas.microsoft.com/office/powerpoint/2010/main" val="30442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2196-C308-4ED5-88F9-5B3812093EFD}"/>
              </a:ext>
            </a:extLst>
          </p:cNvPr>
          <p:cNvSpPr>
            <a:spLocks noGrp="1"/>
          </p:cNvSpPr>
          <p:nvPr>
            <p:ph type="title"/>
          </p:nvPr>
        </p:nvSpPr>
        <p:spPr>
          <a:xfrm>
            <a:off x="2263538" y="0"/>
            <a:ext cx="5723466" cy="923731"/>
          </a:xfrm>
        </p:spPr>
        <p:txBody>
          <a:bodyPr/>
          <a:lstStyle/>
          <a:p>
            <a:endParaRPr lang="en-IN" dirty="0"/>
          </a:p>
        </p:txBody>
      </p:sp>
      <p:pic>
        <p:nvPicPr>
          <p:cNvPr id="5" name="Content Placeholder 4">
            <a:extLst>
              <a:ext uri="{FF2B5EF4-FFF2-40B4-BE49-F238E27FC236}">
                <a16:creationId xmlns:a16="http://schemas.microsoft.com/office/drawing/2014/main" id="{1C70D3C9-EE39-488E-AEC7-9E24D930B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6" name="TextBox 5">
            <a:extLst>
              <a:ext uri="{FF2B5EF4-FFF2-40B4-BE49-F238E27FC236}">
                <a16:creationId xmlns:a16="http://schemas.microsoft.com/office/drawing/2014/main" id="{F9557A41-21C4-43D6-9687-28414C1B0791}"/>
              </a:ext>
            </a:extLst>
          </p:cNvPr>
          <p:cNvSpPr txBox="1"/>
          <p:nvPr/>
        </p:nvSpPr>
        <p:spPr>
          <a:xfrm>
            <a:off x="8061649" y="2687216"/>
            <a:ext cx="3424335" cy="3416320"/>
          </a:xfrm>
          <a:prstGeom prst="rect">
            <a:avLst/>
          </a:prstGeom>
          <a:noFill/>
        </p:spPr>
        <p:txBody>
          <a:bodyPr wrap="square" rtlCol="0">
            <a:spAutoFit/>
          </a:bodyPr>
          <a:lstStyle/>
          <a:p>
            <a:r>
              <a:rPr lang="en-US" sz="5400" dirty="0">
                <a:latin typeface="Microsoft JhengHei UI Light" panose="020B0304030504040204" pitchFamily="34" charset="-120"/>
                <a:ea typeface="Microsoft JhengHei UI Light" panose="020B0304030504040204" pitchFamily="34" charset="-120"/>
              </a:rPr>
              <a:t>The Design and layout</a:t>
            </a:r>
            <a:endParaRPr lang="en-IN" sz="5400" dirty="0">
              <a:latin typeface="Microsoft JhengHei UI Light" panose="020B0304030504040204" pitchFamily="34" charset="-120"/>
              <a:ea typeface="Microsoft JhengHei UI Light" panose="020B0304030504040204" pitchFamily="34" charset="-120"/>
            </a:endParaRPr>
          </a:p>
        </p:txBody>
      </p:sp>
      <p:sp>
        <p:nvSpPr>
          <p:cNvPr id="3" name="Rectangle 2">
            <a:extLst>
              <a:ext uri="{FF2B5EF4-FFF2-40B4-BE49-F238E27FC236}">
                <a16:creationId xmlns:a16="http://schemas.microsoft.com/office/drawing/2014/main" id="{E122DA8B-7A89-4EFE-B2FC-53266D9935ED}"/>
              </a:ext>
            </a:extLst>
          </p:cNvPr>
          <p:cNvSpPr/>
          <p:nvPr/>
        </p:nvSpPr>
        <p:spPr>
          <a:xfrm>
            <a:off x="6643396" y="317241"/>
            <a:ext cx="4096139" cy="157687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192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658F-D6FB-4CD1-8E32-7B29C1E20769}"/>
              </a:ext>
            </a:extLst>
          </p:cNvPr>
          <p:cNvSpPr>
            <a:spLocks noGrp="1"/>
          </p:cNvSpPr>
          <p:nvPr>
            <p:ph type="title"/>
          </p:nvPr>
        </p:nvSpPr>
        <p:spPr>
          <a:xfrm>
            <a:off x="2514687" y="124408"/>
            <a:ext cx="8596668" cy="659363"/>
          </a:xfrm>
        </p:spPr>
        <p:txBody>
          <a:bodyPr/>
          <a:lstStyle/>
          <a:p>
            <a:pPr algn="ctr"/>
            <a:r>
              <a:rPr lang="en-US" dirty="0"/>
              <a:t>The Journey!!</a:t>
            </a:r>
            <a:endParaRPr lang="en-IN" dirty="0"/>
          </a:p>
        </p:txBody>
      </p:sp>
      <p:sp>
        <p:nvSpPr>
          <p:cNvPr id="3" name="Content Placeholder 2">
            <a:extLst>
              <a:ext uri="{FF2B5EF4-FFF2-40B4-BE49-F238E27FC236}">
                <a16:creationId xmlns:a16="http://schemas.microsoft.com/office/drawing/2014/main" id="{5A9711B3-6329-464C-875F-4F0D4D0CEFB0}"/>
              </a:ext>
            </a:extLst>
          </p:cNvPr>
          <p:cNvSpPr>
            <a:spLocks noGrp="1"/>
          </p:cNvSpPr>
          <p:nvPr>
            <p:ph idx="1"/>
          </p:nvPr>
        </p:nvSpPr>
        <p:spPr>
          <a:xfrm>
            <a:off x="4749433" y="970383"/>
            <a:ext cx="6361922" cy="5131837"/>
          </a:xfrm>
        </p:spPr>
        <p:txBody>
          <a:bodyPr/>
          <a:lstStyle/>
          <a:p>
            <a:r>
              <a:rPr lang="en-US" dirty="0"/>
              <a:t>In the initial week, we studied a little about CVTs and how they work. We also looked at papers written by other university students about the procedure of tuning CVTs and the testing setup used by them.</a:t>
            </a:r>
          </a:p>
          <a:p>
            <a:r>
              <a:rPr lang="en-US" dirty="0"/>
              <a:t>We also looked at various sensors that can be used to measure RPM and finalized the IR sensor as it suited the current requirements the most.</a:t>
            </a:r>
            <a:endParaRPr lang="en-IN" dirty="0"/>
          </a:p>
        </p:txBody>
      </p:sp>
      <p:pic>
        <p:nvPicPr>
          <p:cNvPr id="4" name="Picture 3">
            <a:extLst>
              <a:ext uri="{FF2B5EF4-FFF2-40B4-BE49-F238E27FC236}">
                <a16:creationId xmlns:a16="http://schemas.microsoft.com/office/drawing/2014/main" id="{9B480F60-3DB7-4F13-A10B-90DF0E67C980}"/>
              </a:ext>
            </a:extLst>
          </p:cNvPr>
          <p:cNvPicPr>
            <a:picLocks noChangeAspect="1"/>
          </p:cNvPicPr>
          <p:nvPr/>
        </p:nvPicPr>
        <p:blipFill>
          <a:blip r:embed="rId2"/>
          <a:stretch>
            <a:fillRect/>
          </a:stretch>
        </p:blipFill>
        <p:spPr>
          <a:xfrm>
            <a:off x="61297" y="124408"/>
            <a:ext cx="3730689" cy="2798017"/>
          </a:xfrm>
          <a:prstGeom prst="rect">
            <a:avLst/>
          </a:prstGeom>
        </p:spPr>
      </p:pic>
      <p:pic>
        <p:nvPicPr>
          <p:cNvPr id="6" name="Picture 5">
            <a:extLst>
              <a:ext uri="{FF2B5EF4-FFF2-40B4-BE49-F238E27FC236}">
                <a16:creationId xmlns:a16="http://schemas.microsoft.com/office/drawing/2014/main" id="{5D053D87-DD45-44D1-89AA-621207C4C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14" y="3109037"/>
            <a:ext cx="4835330" cy="2719873"/>
          </a:xfrm>
          <a:prstGeom prst="rect">
            <a:avLst/>
          </a:prstGeom>
        </p:spPr>
      </p:pic>
      <p:pic>
        <p:nvPicPr>
          <p:cNvPr id="8" name="Picture 7">
            <a:extLst>
              <a:ext uri="{FF2B5EF4-FFF2-40B4-BE49-F238E27FC236}">
                <a16:creationId xmlns:a16="http://schemas.microsoft.com/office/drawing/2014/main" id="{1A9205D6-D8CD-4016-8314-54320F91F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061" y="3382347"/>
            <a:ext cx="6178939" cy="3475653"/>
          </a:xfrm>
          <a:prstGeom prst="rect">
            <a:avLst/>
          </a:prstGeom>
        </p:spPr>
      </p:pic>
      <p:sp>
        <p:nvSpPr>
          <p:cNvPr id="9" name="TextBox 8">
            <a:extLst>
              <a:ext uri="{FF2B5EF4-FFF2-40B4-BE49-F238E27FC236}">
                <a16:creationId xmlns:a16="http://schemas.microsoft.com/office/drawing/2014/main" id="{DF84C132-4FD8-453B-8A34-445CA61C135F}"/>
              </a:ext>
            </a:extLst>
          </p:cNvPr>
          <p:cNvSpPr txBox="1"/>
          <p:nvPr/>
        </p:nvSpPr>
        <p:spPr>
          <a:xfrm>
            <a:off x="1125525" y="5871387"/>
            <a:ext cx="3806891" cy="461665"/>
          </a:xfrm>
          <a:prstGeom prst="rect">
            <a:avLst/>
          </a:prstGeom>
          <a:noFill/>
        </p:spPr>
        <p:txBody>
          <a:bodyPr wrap="square" rtlCol="0">
            <a:spAutoFit/>
          </a:bodyPr>
          <a:lstStyle/>
          <a:p>
            <a:r>
              <a:rPr lang="en-US" sz="2400" dirty="0"/>
              <a:t>Various Other set-ups</a:t>
            </a:r>
            <a:endParaRPr lang="en-IN" sz="2400" dirty="0"/>
          </a:p>
        </p:txBody>
      </p:sp>
    </p:spTree>
    <p:extLst>
      <p:ext uri="{BB962C8B-B14F-4D97-AF65-F5344CB8AC3E}">
        <p14:creationId xmlns:p14="http://schemas.microsoft.com/office/powerpoint/2010/main" val="7894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0581-1647-46FC-B19B-5389AE739FD1}"/>
              </a:ext>
            </a:extLst>
          </p:cNvPr>
          <p:cNvSpPr>
            <a:spLocks noGrp="1"/>
          </p:cNvSpPr>
          <p:nvPr>
            <p:ph type="title"/>
          </p:nvPr>
        </p:nvSpPr>
        <p:spPr>
          <a:xfrm>
            <a:off x="798632" y="422987"/>
            <a:ext cx="8596668" cy="734008"/>
          </a:xfrm>
        </p:spPr>
        <p:txBody>
          <a:bodyPr/>
          <a:lstStyle/>
          <a:p>
            <a:pPr algn="ctr"/>
            <a:r>
              <a:rPr lang="en-US" dirty="0"/>
              <a:t>The Journey!!</a:t>
            </a:r>
            <a:endParaRPr lang="en-IN" dirty="0"/>
          </a:p>
        </p:txBody>
      </p:sp>
      <p:sp>
        <p:nvSpPr>
          <p:cNvPr id="3" name="Content Placeholder 2">
            <a:extLst>
              <a:ext uri="{FF2B5EF4-FFF2-40B4-BE49-F238E27FC236}">
                <a16:creationId xmlns:a16="http://schemas.microsoft.com/office/drawing/2014/main" id="{17C21D5A-DC9D-43C2-BC27-1A644EE57B5C}"/>
              </a:ext>
            </a:extLst>
          </p:cNvPr>
          <p:cNvSpPr>
            <a:spLocks noGrp="1"/>
          </p:cNvSpPr>
          <p:nvPr>
            <p:ph idx="1"/>
          </p:nvPr>
        </p:nvSpPr>
        <p:spPr>
          <a:xfrm>
            <a:off x="2646095" y="1028105"/>
            <a:ext cx="8596668" cy="3816221"/>
          </a:xfrm>
        </p:spPr>
        <p:txBody>
          <a:bodyPr/>
          <a:lstStyle/>
          <a:p>
            <a:r>
              <a:rPr lang="en-US" dirty="0"/>
              <a:t>In the following weeks, we began collecting materials from around the workshop. </a:t>
            </a:r>
          </a:p>
          <a:p>
            <a:r>
              <a:rPr lang="en-US" dirty="0"/>
              <a:t>Thanks to our mentors who suggested that we could use the scrap frame and sheets lying around to make the base, and they also introduced us to the Rope brake set-up in the lab, that we have used to simulate road load conditions.</a:t>
            </a:r>
          </a:p>
          <a:p>
            <a:r>
              <a:rPr lang="en-US" dirty="0"/>
              <a:t>Following it we used a scooter wheel rim for the Rope brake drum.</a:t>
            </a:r>
          </a:p>
          <a:p>
            <a:r>
              <a:rPr lang="en-US" dirty="0"/>
              <a:t> As we encountered small hiccups about the drive shaft from the gearbox fitting into the rim, we had to seek the help of a lathe and a bench drill to ensure perfect fitment.</a:t>
            </a:r>
            <a:endParaRPr lang="en-IN" dirty="0"/>
          </a:p>
        </p:txBody>
      </p:sp>
      <p:pic>
        <p:nvPicPr>
          <p:cNvPr id="5" name="Picture 4">
            <a:extLst>
              <a:ext uri="{FF2B5EF4-FFF2-40B4-BE49-F238E27FC236}">
                <a16:creationId xmlns:a16="http://schemas.microsoft.com/office/drawing/2014/main" id="{69A19501-86C0-4CDB-A2CB-4F642F602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534566" cy="4332881"/>
          </a:xfrm>
          <a:prstGeom prst="rect">
            <a:avLst/>
          </a:prstGeom>
        </p:spPr>
      </p:pic>
      <p:pic>
        <p:nvPicPr>
          <p:cNvPr id="4" name="Picture 3">
            <a:extLst>
              <a:ext uri="{FF2B5EF4-FFF2-40B4-BE49-F238E27FC236}">
                <a16:creationId xmlns:a16="http://schemas.microsoft.com/office/drawing/2014/main" id="{B4F53218-85F2-41F4-8EC9-A1E4C6CC4A5F}"/>
              </a:ext>
            </a:extLst>
          </p:cNvPr>
          <p:cNvPicPr>
            <a:picLocks noChangeAspect="1"/>
          </p:cNvPicPr>
          <p:nvPr/>
        </p:nvPicPr>
        <p:blipFill>
          <a:blip r:embed="rId3"/>
          <a:stretch>
            <a:fillRect/>
          </a:stretch>
        </p:blipFill>
        <p:spPr>
          <a:xfrm>
            <a:off x="6248179" y="3823814"/>
            <a:ext cx="3651821" cy="2737341"/>
          </a:xfrm>
          <a:prstGeom prst="rect">
            <a:avLst/>
          </a:prstGeom>
        </p:spPr>
      </p:pic>
      <p:sp>
        <p:nvSpPr>
          <p:cNvPr id="6" name="TextBox 5">
            <a:extLst>
              <a:ext uri="{FF2B5EF4-FFF2-40B4-BE49-F238E27FC236}">
                <a16:creationId xmlns:a16="http://schemas.microsoft.com/office/drawing/2014/main" id="{8F751F7E-6D1D-4A01-942E-88DDDC80C272}"/>
              </a:ext>
            </a:extLst>
          </p:cNvPr>
          <p:cNvSpPr txBox="1"/>
          <p:nvPr/>
        </p:nvSpPr>
        <p:spPr>
          <a:xfrm>
            <a:off x="251927" y="4460033"/>
            <a:ext cx="2282639" cy="646331"/>
          </a:xfrm>
          <a:prstGeom prst="rect">
            <a:avLst/>
          </a:prstGeom>
          <a:noFill/>
        </p:spPr>
        <p:txBody>
          <a:bodyPr wrap="square" rtlCol="0">
            <a:spAutoFit/>
          </a:bodyPr>
          <a:lstStyle/>
          <a:p>
            <a:r>
              <a:rPr lang="en-US" dirty="0"/>
              <a:t>The Set-up in the Mechanical lab</a:t>
            </a:r>
            <a:endParaRPr lang="en-IN" dirty="0"/>
          </a:p>
        </p:txBody>
      </p:sp>
    </p:spTree>
    <p:extLst>
      <p:ext uri="{BB962C8B-B14F-4D97-AF65-F5344CB8AC3E}">
        <p14:creationId xmlns:p14="http://schemas.microsoft.com/office/powerpoint/2010/main" val="380324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95D4-5C63-41FE-BD35-D94344CD7255}"/>
              </a:ext>
            </a:extLst>
          </p:cNvPr>
          <p:cNvSpPr>
            <a:spLocks noGrp="1"/>
          </p:cNvSpPr>
          <p:nvPr>
            <p:ph type="title"/>
          </p:nvPr>
        </p:nvSpPr>
        <p:spPr>
          <a:xfrm>
            <a:off x="1203531" y="4472407"/>
            <a:ext cx="3456128" cy="821484"/>
          </a:xfrm>
        </p:spPr>
        <p:txBody>
          <a:bodyPr/>
          <a:lstStyle/>
          <a:p>
            <a:r>
              <a:rPr lang="en-US" dirty="0">
                <a:solidFill>
                  <a:schemeClr val="tx1"/>
                </a:solidFill>
              </a:rPr>
              <a:t>KAMAKSHIPALYA</a:t>
            </a:r>
            <a:endParaRPr lang="en-IN" dirty="0">
              <a:solidFill>
                <a:schemeClr val="tx1"/>
              </a:solidFill>
            </a:endParaRPr>
          </a:p>
        </p:txBody>
      </p:sp>
      <p:pic>
        <p:nvPicPr>
          <p:cNvPr id="15" name="Content Placeholder 14">
            <a:extLst>
              <a:ext uri="{FF2B5EF4-FFF2-40B4-BE49-F238E27FC236}">
                <a16:creationId xmlns:a16="http://schemas.microsoft.com/office/drawing/2014/main" id="{99287D76-91F6-48E8-BA0C-DC29CEAED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80" y="4282751"/>
            <a:ext cx="1200796" cy="1200796"/>
          </a:xfrm>
        </p:spPr>
      </p:pic>
      <p:pic>
        <p:nvPicPr>
          <p:cNvPr id="17" name="Picture 16">
            <a:extLst>
              <a:ext uri="{FF2B5EF4-FFF2-40B4-BE49-F238E27FC236}">
                <a16:creationId xmlns:a16="http://schemas.microsoft.com/office/drawing/2014/main" id="{3A716319-1B3B-4DD5-8C60-3D96149AF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128237" cy="4170983"/>
          </a:xfrm>
          <a:prstGeom prst="rect">
            <a:avLst/>
          </a:prstGeom>
        </p:spPr>
      </p:pic>
      <p:pic>
        <p:nvPicPr>
          <p:cNvPr id="19" name="Picture 18">
            <a:extLst>
              <a:ext uri="{FF2B5EF4-FFF2-40B4-BE49-F238E27FC236}">
                <a16:creationId xmlns:a16="http://schemas.microsoft.com/office/drawing/2014/main" id="{B8AEFD0F-1A55-4C06-A4E6-9E45AA8BC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353" y="4113469"/>
            <a:ext cx="3653542" cy="2740156"/>
          </a:xfrm>
          <a:prstGeom prst="rect">
            <a:avLst/>
          </a:prstGeom>
        </p:spPr>
      </p:pic>
      <p:pic>
        <p:nvPicPr>
          <p:cNvPr id="21" name="Picture 20">
            <a:extLst>
              <a:ext uri="{FF2B5EF4-FFF2-40B4-BE49-F238E27FC236}">
                <a16:creationId xmlns:a16="http://schemas.microsoft.com/office/drawing/2014/main" id="{21F521BF-349B-4610-AEA3-E9EE78996A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2712" y="-1"/>
            <a:ext cx="3128237" cy="4170983"/>
          </a:xfrm>
          <a:prstGeom prst="rect">
            <a:avLst/>
          </a:prstGeom>
        </p:spPr>
      </p:pic>
      <p:pic>
        <p:nvPicPr>
          <p:cNvPr id="23" name="Picture 22">
            <a:extLst>
              <a:ext uri="{FF2B5EF4-FFF2-40B4-BE49-F238E27FC236}">
                <a16:creationId xmlns:a16="http://schemas.microsoft.com/office/drawing/2014/main" id="{970A1998-79F1-4FDE-95A7-9F19A17D48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7720" y="0"/>
            <a:ext cx="3968179" cy="5215812"/>
          </a:xfrm>
          <a:prstGeom prst="rect">
            <a:avLst/>
          </a:prstGeom>
        </p:spPr>
      </p:pic>
      <p:sp>
        <p:nvSpPr>
          <p:cNvPr id="24" name="TextBox 23">
            <a:extLst>
              <a:ext uri="{FF2B5EF4-FFF2-40B4-BE49-F238E27FC236}">
                <a16:creationId xmlns:a16="http://schemas.microsoft.com/office/drawing/2014/main" id="{F6FA90E3-0309-4D16-BB2D-921C046C0909}"/>
              </a:ext>
            </a:extLst>
          </p:cNvPr>
          <p:cNvSpPr txBox="1"/>
          <p:nvPr/>
        </p:nvSpPr>
        <p:spPr>
          <a:xfrm>
            <a:off x="9217277" y="5293891"/>
            <a:ext cx="2280495" cy="1200329"/>
          </a:xfrm>
          <a:prstGeom prst="rect">
            <a:avLst/>
          </a:prstGeom>
          <a:noFill/>
        </p:spPr>
        <p:txBody>
          <a:bodyPr wrap="square" rtlCol="0">
            <a:spAutoFit/>
          </a:bodyPr>
          <a:lstStyle/>
          <a:p>
            <a:r>
              <a:rPr lang="en-US" sz="3600" dirty="0">
                <a:latin typeface="+mj-lt"/>
              </a:rPr>
              <a:t>THE END RESULT!!</a:t>
            </a:r>
            <a:endParaRPr lang="en-IN" sz="3600" dirty="0">
              <a:latin typeface="+mj-lt"/>
            </a:endParaRPr>
          </a:p>
        </p:txBody>
      </p:sp>
      <p:pic>
        <p:nvPicPr>
          <p:cNvPr id="27" name="Picture 26">
            <a:extLst>
              <a:ext uri="{FF2B5EF4-FFF2-40B4-BE49-F238E27FC236}">
                <a16:creationId xmlns:a16="http://schemas.microsoft.com/office/drawing/2014/main" id="{EAA6C2D3-A990-4470-AE18-09B8AFF153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52450" y="5366280"/>
            <a:ext cx="690643" cy="1055550"/>
          </a:xfrm>
          <a:prstGeom prst="rect">
            <a:avLst/>
          </a:prstGeom>
        </p:spPr>
      </p:pic>
    </p:spTree>
    <p:extLst>
      <p:ext uri="{BB962C8B-B14F-4D97-AF65-F5344CB8AC3E}">
        <p14:creationId xmlns:p14="http://schemas.microsoft.com/office/powerpoint/2010/main" val="2594337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657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Microsoft JhengHei UI Light</vt:lpstr>
      <vt:lpstr>Arial</vt:lpstr>
      <vt:lpstr>MV Boli</vt:lpstr>
      <vt:lpstr>Trebuchet MS</vt:lpstr>
      <vt:lpstr>Wingdings 3</vt:lpstr>
      <vt:lpstr>Facet</vt:lpstr>
      <vt:lpstr>Design and Fabrication of a test rig for CVT Tuning</vt:lpstr>
      <vt:lpstr>The continuously variable transmission!!</vt:lpstr>
      <vt:lpstr>Tuning it!!</vt:lpstr>
      <vt:lpstr>What is a Test Rig ? </vt:lpstr>
      <vt:lpstr>The Rope brake</vt:lpstr>
      <vt:lpstr>PowerPoint Presentation</vt:lpstr>
      <vt:lpstr>The Journey!!</vt:lpstr>
      <vt:lpstr>The Journey!!</vt:lpstr>
      <vt:lpstr>KAMAKSHIPALYA</vt:lpstr>
      <vt:lpstr>The Final stage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of a test rig for CVT Tuning</dc:title>
  <dc:creator>Pramukh Bharadwaj</dc:creator>
  <cp:lastModifiedBy>Pramukh Bharadwaj</cp:lastModifiedBy>
  <cp:revision>62</cp:revision>
  <dcterms:created xsi:type="dcterms:W3CDTF">2019-08-16T17:10:42Z</dcterms:created>
  <dcterms:modified xsi:type="dcterms:W3CDTF">2019-08-17T18:54:30Z</dcterms:modified>
</cp:coreProperties>
</file>