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949700" y="4424986"/>
            <a:ext cx="12388600" cy="1996311"/>
          </a:xfrm>
          <a:prstGeom prst="rect">
            <a:avLst/>
          </a:prstGeom>
        </p:spPr>
        <p:txBody>
          <a:bodyPr anchor="t" rtlCol="false" tIns="0" lIns="0" bIns="0" rIns="0">
            <a:spAutoFit/>
          </a:bodyPr>
          <a:lstStyle/>
          <a:p>
            <a:pPr algn="ctr">
              <a:lnSpc>
                <a:spcPts val="16337"/>
              </a:lnSpc>
            </a:pPr>
            <a:r>
              <a:rPr lang="en-US" sz="11838" spc="1160">
                <a:solidFill>
                  <a:srgbClr val="231F20"/>
                </a:solidFill>
                <a:latin typeface="Oswald Bold"/>
              </a:rPr>
              <a:t>INTERNSHIP</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DATA SCIENCE</a:t>
            </a:r>
          </a:p>
        </p:txBody>
      </p:sp>
      <p:sp>
        <p:nvSpPr>
          <p:cNvPr name="TextBox 10" id="10"/>
          <p:cNvSpPr txBox="true"/>
          <p:nvPr/>
        </p:nvSpPr>
        <p:spPr>
          <a:xfrm rot="0">
            <a:off x="2544851" y="6653361"/>
            <a:ext cx="12848809" cy="654870"/>
          </a:xfrm>
          <a:prstGeom prst="rect">
            <a:avLst/>
          </a:prstGeom>
        </p:spPr>
        <p:txBody>
          <a:bodyPr anchor="t" rtlCol="false" tIns="0" lIns="0" bIns="0" rIns="0">
            <a:spAutoFit/>
          </a:bodyPr>
          <a:lstStyle/>
          <a:p>
            <a:pPr algn="ctr">
              <a:lnSpc>
                <a:spcPts val="5317"/>
              </a:lnSpc>
            </a:pPr>
            <a:r>
              <a:rPr lang="en-US" sz="3853" spc="204">
                <a:solidFill>
                  <a:srgbClr val="231F20"/>
                </a:solidFill>
                <a:latin typeface="Montserrat Classic Bold"/>
              </a:rPr>
              <a:t>AT EXCELR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3"/>
            <a:stretch>
              <a:fillRect l="-49746" t="0" r="-49746" b="0"/>
            </a:stretch>
          </a:blipFill>
        </p:spPr>
      </p:sp>
      <p:sp>
        <p:nvSpPr>
          <p:cNvPr name="TextBox 7" id="7"/>
          <p:cNvSpPr txBox="true"/>
          <p:nvPr/>
        </p:nvSpPr>
        <p:spPr>
          <a:xfrm rot="0">
            <a:off x="1028700" y="888605"/>
            <a:ext cx="8530432"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INTODUCTION</a:t>
            </a:r>
          </a:p>
        </p:txBody>
      </p:sp>
      <p:sp>
        <p:nvSpPr>
          <p:cNvPr name="Freeform 8" id="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3534720"/>
            <a:ext cx="8530432" cy="2789674"/>
          </a:xfrm>
          <a:prstGeom prst="rect">
            <a:avLst/>
          </a:prstGeom>
        </p:spPr>
        <p:txBody>
          <a:bodyPr anchor="t" rtlCol="false" tIns="0" lIns="0" bIns="0" rIns="0">
            <a:spAutoFit/>
          </a:bodyPr>
          <a:lstStyle/>
          <a:p>
            <a:pPr algn="ctr">
              <a:lnSpc>
                <a:spcPts val="3738"/>
              </a:lnSpc>
              <a:spcBef>
                <a:spcPct val="0"/>
              </a:spcBef>
            </a:pPr>
            <a:r>
              <a:rPr lang="en-US" sz="2670">
                <a:solidFill>
                  <a:srgbClr val="231F20"/>
                </a:solidFill>
                <a:latin typeface="Montserrat Light"/>
              </a:rPr>
              <a:t>I'm excited to share my experience and journey through this engaging data science course. Over the duration of this program, I have had the opportunity to delve deep into the fascinating world of data science, exploring its fundamental concepts and practical applications.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60093" y="4434807"/>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6895603"/>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46312" y="6157334"/>
            <a:ext cx="2932415" cy="847111"/>
            <a:chOff x="0" y="0"/>
            <a:chExt cx="1075555" cy="310705"/>
          </a:xfrm>
        </p:grpSpPr>
        <p:sp>
          <p:nvSpPr>
            <p:cNvPr name="Freeform 20" id="2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538888" y="1195362"/>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NEXT PROJECT</a:t>
            </a:r>
          </a:p>
        </p:txBody>
      </p:sp>
      <p:sp>
        <p:nvSpPr>
          <p:cNvPr name="TextBox 24" id="24"/>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DURATION</a:t>
            </a:r>
          </a:p>
        </p:txBody>
      </p:sp>
      <p:sp>
        <p:nvSpPr>
          <p:cNvPr name="TextBox 25" id="25"/>
          <p:cNvSpPr txBox="true"/>
          <p:nvPr/>
        </p:nvSpPr>
        <p:spPr>
          <a:xfrm rot="0">
            <a:off x="4470203" y="4593820"/>
            <a:ext cx="2534389" cy="1325364"/>
          </a:xfrm>
          <a:prstGeom prst="rect">
            <a:avLst/>
          </a:prstGeom>
        </p:spPr>
        <p:txBody>
          <a:bodyPr anchor="t" rtlCol="false" tIns="0" lIns="0" bIns="0" rIns="0">
            <a:spAutoFit/>
          </a:bodyPr>
          <a:lstStyle/>
          <a:p>
            <a:pPr algn="ctr">
              <a:lnSpc>
                <a:spcPts val="3598"/>
              </a:lnSpc>
            </a:pPr>
            <a:r>
              <a:rPr lang="en-US" sz="2570">
                <a:solidFill>
                  <a:srgbClr val="100F0D"/>
                </a:solidFill>
                <a:latin typeface="Montserrat Light"/>
              </a:rPr>
              <a:t>12 jan 2024 </a:t>
            </a:r>
          </a:p>
          <a:p>
            <a:pPr algn="ctr">
              <a:lnSpc>
                <a:spcPts val="3598"/>
              </a:lnSpc>
            </a:pPr>
            <a:r>
              <a:rPr lang="en-US" sz="2570">
                <a:solidFill>
                  <a:srgbClr val="100F0D"/>
                </a:solidFill>
                <a:latin typeface="Montserrat Light"/>
              </a:rPr>
              <a:t>to</a:t>
            </a:r>
          </a:p>
          <a:p>
            <a:pPr algn="ctr">
              <a:lnSpc>
                <a:spcPts val="3598"/>
              </a:lnSpc>
            </a:pPr>
            <a:r>
              <a:rPr lang="en-US" sz="2570">
                <a:solidFill>
                  <a:srgbClr val="100F0D"/>
                </a:solidFill>
                <a:latin typeface="Montserrat Light"/>
              </a:rPr>
              <a:t>12 june 2024 </a:t>
            </a:r>
          </a:p>
        </p:txBody>
      </p:sp>
      <p:sp>
        <p:nvSpPr>
          <p:cNvPr name="TextBox 26" id="26"/>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FOCUS AREA </a:t>
            </a:r>
          </a:p>
        </p:txBody>
      </p:sp>
      <p:sp>
        <p:nvSpPr>
          <p:cNvPr name="TextBox 27" id="27"/>
          <p:cNvSpPr txBox="true"/>
          <p:nvPr/>
        </p:nvSpPr>
        <p:spPr>
          <a:xfrm rot="0">
            <a:off x="9280843" y="5450456"/>
            <a:ext cx="2534389" cy="1315839"/>
          </a:xfrm>
          <a:prstGeom prst="rect">
            <a:avLst/>
          </a:prstGeom>
        </p:spPr>
        <p:txBody>
          <a:bodyPr anchor="t" rtlCol="false" tIns="0" lIns="0" bIns="0" rIns="0">
            <a:spAutoFit/>
          </a:bodyPr>
          <a:lstStyle/>
          <a:p>
            <a:pPr algn="ctr">
              <a:lnSpc>
                <a:spcPts val="2758"/>
              </a:lnSpc>
            </a:pPr>
            <a:r>
              <a:rPr lang="en-US" sz="1970">
                <a:solidFill>
                  <a:srgbClr val="100F0D"/>
                </a:solidFill>
                <a:latin typeface="Montserrat Light"/>
              </a:rPr>
              <a:t>Machine learning</a:t>
            </a:r>
          </a:p>
          <a:p>
            <a:pPr algn="ctr">
              <a:lnSpc>
                <a:spcPts val="2758"/>
              </a:lnSpc>
            </a:pPr>
            <a:r>
              <a:rPr lang="en-US" sz="1970">
                <a:solidFill>
                  <a:srgbClr val="100F0D"/>
                </a:solidFill>
                <a:latin typeface="Montserrat Light"/>
              </a:rPr>
              <a:t>Artificial Intelligence</a:t>
            </a:r>
          </a:p>
          <a:p>
            <a:pPr algn="ctr">
              <a:lnSpc>
                <a:spcPts val="2758"/>
              </a:lnSpc>
            </a:pPr>
            <a:r>
              <a:rPr lang="en-US" sz="1970">
                <a:solidFill>
                  <a:srgbClr val="100F0D"/>
                </a:solidFill>
                <a:latin typeface="Montserrat Light"/>
              </a:rPr>
              <a:t>Data Science </a:t>
            </a:r>
          </a:p>
          <a:p>
            <a:pPr algn="ctr">
              <a:lnSpc>
                <a:spcPts val="2338"/>
              </a:lnSpc>
            </a:pPr>
          </a:p>
        </p:txBody>
      </p:sp>
      <p:sp>
        <p:nvSpPr>
          <p:cNvPr name="TextBox 28" id="28"/>
          <p:cNvSpPr txBox="true"/>
          <p:nvPr/>
        </p:nvSpPr>
        <p:spPr>
          <a:xfrm rot="0">
            <a:off x="13234228" y="6327076"/>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OBJECTIVE</a:t>
            </a:r>
          </a:p>
        </p:txBody>
      </p:sp>
      <p:sp>
        <p:nvSpPr>
          <p:cNvPr name="TextBox 29" id="29"/>
          <p:cNvSpPr txBox="true"/>
          <p:nvPr/>
        </p:nvSpPr>
        <p:spPr>
          <a:xfrm rot="0">
            <a:off x="13256422" y="3874600"/>
            <a:ext cx="2534389" cy="2509639"/>
          </a:xfrm>
          <a:prstGeom prst="rect">
            <a:avLst/>
          </a:prstGeom>
        </p:spPr>
        <p:txBody>
          <a:bodyPr anchor="t" rtlCol="false" tIns="0" lIns="0" bIns="0" rIns="0">
            <a:spAutoFit/>
          </a:bodyPr>
          <a:lstStyle/>
          <a:p>
            <a:pPr algn="ctr">
              <a:lnSpc>
                <a:spcPts val="2898"/>
              </a:lnSpc>
            </a:pPr>
            <a:r>
              <a:rPr lang="en-US" sz="2070">
                <a:solidFill>
                  <a:srgbClr val="100F0D"/>
                </a:solidFill>
                <a:latin typeface="Montserrat Light"/>
              </a:rPr>
              <a:t>Problem-Solving</a:t>
            </a:r>
          </a:p>
          <a:p>
            <a:pPr algn="ctr">
              <a:lnSpc>
                <a:spcPts val="2898"/>
              </a:lnSpc>
            </a:pPr>
            <a:r>
              <a:rPr lang="en-US" sz="2070">
                <a:solidFill>
                  <a:srgbClr val="100F0D"/>
                </a:solidFill>
                <a:latin typeface="Montserrat Light"/>
              </a:rPr>
              <a:t>Professional Growth</a:t>
            </a:r>
          </a:p>
          <a:p>
            <a:pPr algn="ctr">
              <a:lnSpc>
                <a:spcPts val="2898"/>
              </a:lnSpc>
            </a:pPr>
            <a:r>
              <a:rPr lang="en-US" sz="2070">
                <a:solidFill>
                  <a:srgbClr val="100F0D"/>
                </a:solidFill>
                <a:latin typeface="Montserrat Light"/>
              </a:rPr>
              <a:t>Skill Development</a:t>
            </a:r>
          </a:p>
          <a:p>
            <a:pPr algn="ctr">
              <a:lnSpc>
                <a:spcPts val="2898"/>
              </a:lnSpc>
            </a:pPr>
            <a:r>
              <a:rPr lang="en-US" sz="2070">
                <a:solidFill>
                  <a:srgbClr val="100F0D"/>
                </a:solidFill>
                <a:latin typeface="Montserrat Light"/>
              </a:rPr>
              <a:t>Hands-On Experience</a:t>
            </a:r>
          </a:p>
          <a:p>
            <a:pPr algn="ctr">
              <a:lnSpc>
                <a:spcPts val="2898"/>
              </a:lnSpc>
            </a:pPr>
          </a:p>
        </p:txBody>
      </p:sp>
      <p:sp>
        <p:nvSpPr>
          <p:cNvPr name="Freeform 30" id="30"/>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1" id="31"/>
          <p:cNvSpPr/>
          <p:nvPr/>
        </p:nvSpPr>
        <p:spPr>
          <a:xfrm flipH="false" flipV="false" rot="887923">
            <a:off x="-6360866" y="8070044"/>
            <a:ext cx="10118349" cy="10701676"/>
          </a:xfrm>
          <a:custGeom>
            <a:avLst/>
            <a:gdLst/>
            <a:ahLst/>
            <a:cxnLst/>
            <a:rect r="r" b="b" t="t" l="l"/>
            <a:pathLst>
              <a:path h="10701676" w="10118349">
                <a:moveTo>
                  <a:pt x="0" y="0"/>
                </a:moveTo>
                <a:lnTo>
                  <a:pt x="10118349" y="0"/>
                </a:lnTo>
                <a:lnTo>
                  <a:pt x="10118349" y="10701677"/>
                </a:lnTo>
                <a:lnTo>
                  <a:pt x="0" y="10701677"/>
                </a:lnTo>
                <a:lnTo>
                  <a:pt x="0" y="0"/>
                </a:lnTo>
                <a:close/>
              </a:path>
            </a:pathLst>
          </a:custGeom>
          <a:blipFill>
            <a:blip r:embed="rId3">
              <a:extLst>
                <a:ext uri="{96DAC541-7B7A-43D3-8B79-37D633B846F1}">
                  <asvg:svgBlip xmlns:asvg="http://schemas.microsoft.com/office/drawing/2016/SVG/main" r:embed="rId4"/>
                </a:ext>
              </a:extLst>
            </a:blip>
            <a:stretch>
              <a:fillRect l="0" t="0" r="-3072"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991412"/>
            <a:ext cx="3324115" cy="459561"/>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Weak 1-4</a:t>
            </a:r>
          </a:p>
        </p:txBody>
      </p:sp>
      <p:sp>
        <p:nvSpPr>
          <p:cNvPr name="TextBox 5" id="5"/>
          <p:cNvSpPr txBox="true"/>
          <p:nvPr/>
        </p:nvSpPr>
        <p:spPr>
          <a:xfrm rot="0">
            <a:off x="1046313" y="576546"/>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a:rPr>
              <a:t>WEEKLY PROCESS </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243225" y="4513435"/>
            <a:ext cx="7401123" cy="2871589"/>
          </a:xfrm>
          <a:prstGeom prst="rect">
            <a:avLst/>
          </a:prstGeom>
        </p:spPr>
        <p:txBody>
          <a:bodyPr anchor="t" rtlCol="false" tIns="0" lIns="0" bIns="0" rIns="0">
            <a:spAutoFit/>
          </a:bodyPr>
          <a:lstStyle/>
          <a:p>
            <a:pPr algn="ctr" marL="446981" indent="-223491" lvl="1">
              <a:lnSpc>
                <a:spcPts val="2898"/>
              </a:lnSpc>
              <a:buFont typeface="Arial"/>
              <a:buChar char="•"/>
            </a:pPr>
            <a:r>
              <a:rPr lang="en-US" sz="2070">
                <a:solidFill>
                  <a:srgbClr val="000000"/>
                </a:solidFill>
                <a:latin typeface="Montserrat Light"/>
              </a:rPr>
              <a:t>Introduction to Data Science: Understanding key concepts, tools, and techniques used in data science.</a:t>
            </a:r>
          </a:p>
          <a:p>
            <a:pPr algn="ctr" marL="446981" indent="-223491" lvl="1">
              <a:lnSpc>
                <a:spcPts val="2898"/>
              </a:lnSpc>
              <a:buFont typeface="Arial"/>
              <a:buChar char="•"/>
            </a:pPr>
            <a:r>
              <a:rPr lang="en-US" sz="2070">
                <a:solidFill>
                  <a:srgbClr val="000000"/>
                </a:solidFill>
                <a:latin typeface="Montserrat Light"/>
              </a:rPr>
              <a:t>Data Manipulation and Exploration: Learning to work with datasets using libraries like Pandas in Python.</a:t>
            </a:r>
          </a:p>
          <a:p>
            <a:pPr algn="ctr" marL="446981" indent="-223491" lvl="1">
              <a:lnSpc>
                <a:spcPts val="2898"/>
              </a:lnSpc>
              <a:buFont typeface="Arial"/>
              <a:buChar char="•"/>
            </a:pPr>
            <a:r>
              <a:rPr lang="en-US" sz="2070">
                <a:solidFill>
                  <a:srgbClr val="000000"/>
                </a:solidFill>
                <a:latin typeface="Montserrat Light"/>
              </a:rPr>
              <a:t>Statistical Analysis: Exploring descriptive and inferential statistics for data interpretation.</a:t>
            </a:r>
          </a:p>
          <a:p>
            <a:pPr algn="ctr" marL="446981" indent="-223491" lvl="1">
              <a:lnSpc>
                <a:spcPts val="2898"/>
              </a:lnSpc>
              <a:buFont typeface="Arial"/>
              <a:buChar char="•"/>
            </a:pPr>
            <a:r>
              <a:rPr lang="en-US" sz="2070">
                <a:solidFill>
                  <a:srgbClr val="000000"/>
                </a:solidFill>
                <a:latin typeface="Montserrat Light"/>
              </a:rPr>
              <a:t>Data Visualization: Creating meaningful visualizations using Matplotlib or Seaborn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991412"/>
            <a:ext cx="3324115" cy="459561"/>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Weak 4-8</a:t>
            </a:r>
          </a:p>
        </p:txBody>
      </p:sp>
      <p:sp>
        <p:nvSpPr>
          <p:cNvPr name="TextBox 5" id="5"/>
          <p:cNvSpPr txBox="true"/>
          <p:nvPr/>
        </p:nvSpPr>
        <p:spPr>
          <a:xfrm rot="0">
            <a:off x="1046313" y="576546"/>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a:rPr>
              <a:t>WEEKLY PROCESS </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46313" y="4412873"/>
            <a:ext cx="7394418" cy="3511896"/>
          </a:xfrm>
          <a:prstGeom prst="rect">
            <a:avLst/>
          </a:prstGeom>
        </p:spPr>
        <p:txBody>
          <a:bodyPr anchor="t" rtlCol="false" tIns="0" lIns="0" bIns="0" rIns="0">
            <a:spAutoFit/>
          </a:bodyPr>
          <a:lstStyle/>
          <a:p>
            <a:pPr algn="ctr" marL="428862" indent="-214431" lvl="1">
              <a:lnSpc>
                <a:spcPts val="2780"/>
              </a:lnSpc>
              <a:buFont typeface="Arial"/>
              <a:buChar char="•"/>
            </a:pPr>
            <a:r>
              <a:rPr lang="en-US" sz="1986">
                <a:solidFill>
                  <a:srgbClr val="000000"/>
                </a:solidFill>
                <a:latin typeface="Montserrat Light"/>
              </a:rPr>
              <a:t>Advanced Statistical Methods: Deepening knowledge of regression, hypothesis testing, and multivariate analysis.</a:t>
            </a:r>
          </a:p>
          <a:p>
            <a:pPr algn="ctr" marL="428862" indent="-214431" lvl="1">
              <a:lnSpc>
                <a:spcPts val="2780"/>
              </a:lnSpc>
              <a:buFont typeface="Arial"/>
              <a:buChar char="•"/>
            </a:pPr>
            <a:r>
              <a:rPr lang="en-US" sz="1986">
                <a:solidFill>
                  <a:srgbClr val="000000"/>
                </a:solidFill>
                <a:latin typeface="Montserrat Light"/>
              </a:rPr>
              <a:t>Machine Learning Fundamentals: Exploring supervised and unsupervised learning algorithms (e.g., linear regression, decision trees, clustering).</a:t>
            </a:r>
          </a:p>
          <a:p>
            <a:pPr algn="ctr" marL="428862" indent="-214431" lvl="1">
              <a:lnSpc>
                <a:spcPts val="2780"/>
              </a:lnSpc>
              <a:buFont typeface="Arial"/>
              <a:buChar char="•"/>
            </a:pPr>
            <a:r>
              <a:rPr lang="en-US" sz="1986">
                <a:solidFill>
                  <a:srgbClr val="000000"/>
                </a:solidFill>
                <a:latin typeface="Montserrat Light"/>
              </a:rPr>
              <a:t>Model Evaluation and Optimization: Understanding model evaluation metrics and techniques for improving model performance.</a:t>
            </a:r>
          </a:p>
          <a:p>
            <a:pPr algn="ctr" marL="428862" indent="-214431" lvl="1">
              <a:lnSpc>
                <a:spcPts val="2780"/>
              </a:lnSpc>
              <a:buFont typeface="Arial"/>
              <a:buChar char="•"/>
            </a:pPr>
            <a:r>
              <a:rPr lang="en-US" sz="1986">
                <a:solidFill>
                  <a:srgbClr val="000000"/>
                </a:solidFill>
                <a:latin typeface="Montserrat Light"/>
              </a:rPr>
              <a:t>Hands-On Projects: Working on data analysis and machine learning projects under mentorship.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991412"/>
            <a:ext cx="3324115" cy="459561"/>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Weak 8-12</a:t>
            </a:r>
          </a:p>
        </p:txBody>
      </p:sp>
      <p:sp>
        <p:nvSpPr>
          <p:cNvPr name="TextBox 5" id="5"/>
          <p:cNvSpPr txBox="true"/>
          <p:nvPr/>
        </p:nvSpPr>
        <p:spPr>
          <a:xfrm rot="0">
            <a:off x="1046313" y="576546"/>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a:rPr>
              <a:t>WEEKLY PROCESS </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46313" y="4417318"/>
            <a:ext cx="7598035" cy="3595489"/>
          </a:xfrm>
          <a:prstGeom prst="rect">
            <a:avLst/>
          </a:prstGeom>
        </p:spPr>
        <p:txBody>
          <a:bodyPr anchor="t" rtlCol="false" tIns="0" lIns="0" bIns="0" rIns="0">
            <a:spAutoFit/>
          </a:bodyPr>
          <a:lstStyle/>
          <a:p>
            <a:pPr algn="ctr" marL="446981" indent="-223491" lvl="1">
              <a:lnSpc>
                <a:spcPts val="2898"/>
              </a:lnSpc>
              <a:buFont typeface="Arial"/>
              <a:buChar char="•"/>
            </a:pPr>
            <a:r>
              <a:rPr lang="en-US" sz="2070">
                <a:solidFill>
                  <a:srgbClr val="000000"/>
                </a:solidFill>
                <a:latin typeface="Montserrat Light"/>
              </a:rPr>
              <a:t>Feature Engineering: Learning techniques to preprocess and engineer features for machine learning models.</a:t>
            </a:r>
          </a:p>
          <a:p>
            <a:pPr algn="ctr" marL="446981" indent="-223491" lvl="1">
              <a:lnSpc>
                <a:spcPts val="2898"/>
              </a:lnSpc>
              <a:buFont typeface="Arial"/>
              <a:buChar char="•"/>
            </a:pPr>
            <a:r>
              <a:rPr lang="en-US" sz="2070">
                <a:solidFill>
                  <a:srgbClr val="000000"/>
                </a:solidFill>
                <a:latin typeface="Montserrat Light"/>
              </a:rPr>
              <a:t>Model Deployment: Understanding how to deploy machine learning models for production use.</a:t>
            </a:r>
          </a:p>
          <a:p>
            <a:pPr algn="ctr" marL="446981" indent="-223491" lvl="1">
              <a:lnSpc>
                <a:spcPts val="2898"/>
              </a:lnSpc>
              <a:buFont typeface="Arial"/>
              <a:buChar char="•"/>
            </a:pPr>
            <a:r>
              <a:rPr lang="en-US" sz="2070">
                <a:solidFill>
                  <a:srgbClr val="000000"/>
                </a:solidFill>
                <a:latin typeface="Montserrat Light"/>
              </a:rPr>
              <a:t>Project Development: Working on a comprehensive data science project from problem formulation to implementation.</a:t>
            </a:r>
          </a:p>
          <a:p>
            <a:pPr algn="ctr" marL="446981" indent="-223491" lvl="1">
              <a:lnSpc>
                <a:spcPts val="2898"/>
              </a:lnSpc>
              <a:buFont typeface="Arial"/>
              <a:buChar char="•"/>
            </a:pPr>
            <a:r>
              <a:rPr lang="en-US" sz="2070">
                <a:solidFill>
                  <a:srgbClr val="000000"/>
                </a:solidFill>
                <a:latin typeface="Montserrat Light"/>
              </a:rPr>
              <a:t>Presentation Skills: Practicing effective communication of data-driven insights and project outcomes.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991412"/>
            <a:ext cx="3324115" cy="459561"/>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Weak 12-16</a:t>
            </a:r>
          </a:p>
        </p:txBody>
      </p:sp>
      <p:sp>
        <p:nvSpPr>
          <p:cNvPr name="TextBox 5" id="5"/>
          <p:cNvSpPr txBox="true"/>
          <p:nvPr/>
        </p:nvSpPr>
        <p:spPr>
          <a:xfrm rot="0">
            <a:off x="1046313" y="576546"/>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a:rPr>
              <a:t>WEEKLY PROCESS </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46313" y="4422398"/>
            <a:ext cx="6816990" cy="3957439"/>
          </a:xfrm>
          <a:prstGeom prst="rect">
            <a:avLst/>
          </a:prstGeom>
        </p:spPr>
        <p:txBody>
          <a:bodyPr anchor="t" rtlCol="false" tIns="0" lIns="0" bIns="0" rIns="0">
            <a:spAutoFit/>
          </a:bodyPr>
          <a:lstStyle/>
          <a:p>
            <a:pPr algn="ctr" marL="446981" indent="-223491" lvl="1">
              <a:lnSpc>
                <a:spcPts val="2898"/>
              </a:lnSpc>
              <a:buFont typeface="Arial"/>
              <a:buChar char="•"/>
            </a:pPr>
            <a:r>
              <a:rPr lang="en-US" sz="2070">
                <a:solidFill>
                  <a:srgbClr val="000000"/>
                </a:solidFill>
                <a:latin typeface="Montserrat Light"/>
              </a:rPr>
              <a:t>Specialized Topics: Exploring specific areas of interest such as natural language processing (NLP), computer vision, or time series analysis.</a:t>
            </a:r>
          </a:p>
          <a:p>
            <a:pPr algn="ctr" marL="446981" indent="-223491" lvl="1">
              <a:lnSpc>
                <a:spcPts val="2898"/>
              </a:lnSpc>
              <a:buFont typeface="Arial"/>
              <a:buChar char="•"/>
            </a:pPr>
            <a:r>
              <a:rPr lang="en-US" sz="2070">
                <a:solidFill>
                  <a:srgbClr val="000000"/>
                </a:solidFill>
                <a:latin typeface="Montserrat Light"/>
              </a:rPr>
              <a:t>Capstone Project: Completing a capstone project that showcases all learned skills and knowledge.</a:t>
            </a:r>
          </a:p>
          <a:p>
            <a:pPr algn="ctr" marL="446981" indent="-223491" lvl="1">
              <a:lnSpc>
                <a:spcPts val="2898"/>
              </a:lnSpc>
              <a:buFont typeface="Arial"/>
              <a:buChar char="•"/>
            </a:pPr>
            <a:r>
              <a:rPr lang="en-US" sz="2070">
                <a:solidFill>
                  <a:srgbClr val="000000"/>
                </a:solidFill>
                <a:latin typeface="Montserrat Light"/>
              </a:rPr>
              <a:t>Portfolio Development: Building a professional portfolio showcasing projects and achievements during the internship.</a:t>
            </a:r>
          </a:p>
          <a:p>
            <a:pPr algn="ctr" marL="446981" indent="-223491" lvl="1">
              <a:lnSpc>
                <a:spcPts val="2898"/>
              </a:lnSpc>
              <a:buFont typeface="Arial"/>
              <a:buChar char="•"/>
            </a:pPr>
            <a:r>
              <a:rPr lang="en-US" sz="2070">
                <a:solidFill>
                  <a:srgbClr val="000000"/>
                </a:solidFill>
                <a:latin typeface="Montserrat Light"/>
              </a:rPr>
              <a:t>Career Preparation: Engaging in workshops on resume building, interview techniques, and job search strategies.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576546"/>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a:rPr>
              <a:t> CONCLUSION</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240408" y="2656493"/>
            <a:ext cx="6816990" cy="4366379"/>
          </a:xfrm>
          <a:prstGeom prst="rect">
            <a:avLst/>
          </a:prstGeom>
        </p:spPr>
        <p:txBody>
          <a:bodyPr anchor="t" rtlCol="false" tIns="0" lIns="0" bIns="0" rIns="0">
            <a:spAutoFit/>
          </a:bodyPr>
          <a:lstStyle/>
          <a:p>
            <a:pPr algn="ctr">
              <a:lnSpc>
                <a:spcPts val="3458"/>
              </a:lnSpc>
            </a:pPr>
            <a:r>
              <a:rPr lang="en-US" sz="2470">
                <a:solidFill>
                  <a:srgbClr val="000000"/>
                </a:solidFill>
                <a:latin typeface="Montserrat Light"/>
              </a:rPr>
              <a:t>In conclusion, the data science course provides a comprehensive foundation in the essential concepts, techniques, and tools required to excel in the field of data science. Throughout the course, participants have delved into various aspects of data manipulation, statistical analysis, machine learning, and data visualization, gaining hands-on experience through practical assignments and projects.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DAGDl3WY0vY</dc:identifier>
  <dcterms:modified xsi:type="dcterms:W3CDTF">2011-08-01T06:04:30Z</dcterms:modified>
  <cp:revision>1</cp:revision>
  <dc:title>Data</dc:title>
</cp:coreProperties>
</file>