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5" r:id="rId8"/>
    <p:sldId id="269" r:id="rId9"/>
    <p:sldId id="260" r:id="rId10"/>
    <p:sldId id="259" r:id="rId11"/>
    <p:sldId id="266" r:id="rId12"/>
    <p:sldId id="261"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275" y="-9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772400" cy="1470025"/>
          </a:xfrm>
        </p:spPr>
        <p:txBody>
          <a:bodyPr>
            <a:normAutofit/>
          </a:bodyPr>
          <a:lstStyle/>
          <a:p>
            <a:r>
              <a:rPr lang="en-US" sz="5400" i="1" u="sng" dirty="0" smtClean="0"/>
              <a:t>CAPSTONE  PRESENTATION</a:t>
            </a:r>
            <a:endParaRPr lang="en-US" sz="5400" i="1" u="sng" dirty="0"/>
          </a:p>
        </p:txBody>
      </p:sp>
      <p:sp>
        <p:nvSpPr>
          <p:cNvPr id="3" name="Subtitle 2"/>
          <p:cNvSpPr>
            <a:spLocks noGrp="1"/>
          </p:cNvSpPr>
          <p:nvPr>
            <p:ph type="subTitle" idx="1"/>
          </p:nvPr>
        </p:nvSpPr>
        <p:spPr>
          <a:xfrm>
            <a:off x="685800" y="3429000"/>
            <a:ext cx="6400800" cy="1752600"/>
          </a:xfrm>
        </p:spPr>
        <p:txBody>
          <a:bodyPr/>
          <a:lstStyle/>
          <a:p>
            <a:pPr algn="l"/>
            <a:r>
              <a:rPr lang="en-US" dirty="0" smtClean="0"/>
              <a:t>Name: Anish Dasgupta</a:t>
            </a:r>
          </a:p>
          <a:p>
            <a:pPr algn="l"/>
            <a:r>
              <a:rPr lang="en-US" dirty="0" smtClean="0"/>
              <a:t>Batch: DSBA-May’21</a:t>
            </a:r>
          </a:p>
          <a:p>
            <a:pPr algn="l"/>
            <a:r>
              <a:rPr lang="en-US" dirty="0" smtClean="0"/>
              <a:t>Subject: ECom Customer Churn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Insights:</a:t>
            </a:r>
            <a:endParaRPr lang="en-US" u="sng" dirty="0"/>
          </a:p>
        </p:txBody>
      </p:sp>
      <p:sp>
        <p:nvSpPr>
          <p:cNvPr id="3" name="Content Placeholder 2"/>
          <p:cNvSpPr>
            <a:spLocks noGrp="1"/>
          </p:cNvSpPr>
          <p:nvPr>
            <p:ph idx="1"/>
          </p:nvPr>
        </p:nvSpPr>
        <p:spPr>
          <a:xfrm>
            <a:off x="457200" y="2590800"/>
            <a:ext cx="8229600" cy="3535363"/>
          </a:xfrm>
        </p:spPr>
        <p:txBody>
          <a:bodyPr>
            <a:normAutofit fontScale="70000" lnSpcReduction="20000"/>
          </a:bodyPr>
          <a:lstStyle/>
          <a:p>
            <a:pPr>
              <a:buNone/>
            </a:pPr>
            <a:endParaRPr lang="en-US" dirty="0" smtClean="0"/>
          </a:p>
          <a:p>
            <a:pPr marL="514350" indent="-514350">
              <a:buFont typeface="+mj-lt"/>
              <a:buAutoNum type="arabicPeriod"/>
            </a:pPr>
            <a:r>
              <a:rPr lang="en-US" sz="3400" dirty="0" smtClean="0"/>
              <a:t>We observe that the customers having the lowest tenure (less than 1 year) are having the highest churn probability and vice versa. </a:t>
            </a:r>
          </a:p>
          <a:p>
            <a:pPr marL="514350" indent="-514350">
              <a:buFont typeface="+mj-lt"/>
              <a:buAutoNum type="arabicPeriod"/>
            </a:pPr>
            <a:endParaRPr lang="en-US" sz="3400" dirty="0" smtClean="0"/>
          </a:p>
          <a:p>
            <a:pPr marL="514350" indent="-514350">
              <a:buFont typeface="+mj-lt"/>
              <a:buAutoNum type="arabicPeriod"/>
            </a:pPr>
            <a:r>
              <a:rPr lang="en-US" sz="3400" dirty="0" smtClean="0"/>
              <a:t>Customers who complained last year about the service have also extremely high churning rate (&gt;75%). </a:t>
            </a:r>
          </a:p>
          <a:p>
            <a:pPr marL="514350" indent="-514350">
              <a:buFont typeface="+mj-lt"/>
              <a:buAutoNum type="arabicPeriod"/>
            </a:pPr>
            <a:endParaRPr lang="en-US" sz="3400" dirty="0" smtClean="0"/>
          </a:p>
          <a:p>
            <a:pPr marL="514350" indent="-514350">
              <a:buFont typeface="+mj-lt"/>
              <a:buAutoNum type="arabicPeriod"/>
            </a:pPr>
            <a:r>
              <a:rPr lang="en-US" sz="3400" dirty="0" smtClean="0"/>
              <a:t>The frequency of high churning customers having contacted the customer care very recently is also very high.  </a:t>
            </a:r>
          </a:p>
          <a:p>
            <a:endParaRPr lang="en-US" dirty="0"/>
          </a:p>
        </p:txBody>
      </p:sp>
      <p:sp>
        <p:nvSpPr>
          <p:cNvPr id="4" name="TextBox 3"/>
          <p:cNvSpPr txBox="1"/>
          <p:nvPr/>
        </p:nvSpPr>
        <p:spPr>
          <a:xfrm>
            <a:off x="762000" y="1447800"/>
            <a:ext cx="7772400" cy="1292662"/>
          </a:xfrm>
          <a:prstGeom prst="rect">
            <a:avLst/>
          </a:prstGeom>
          <a:noFill/>
        </p:spPr>
        <p:txBody>
          <a:bodyPr wrap="square" rtlCol="0">
            <a:spAutoFit/>
          </a:bodyPr>
          <a:lstStyle/>
          <a:p>
            <a:pPr algn="just"/>
            <a:r>
              <a:rPr lang="en-US" sz="2000" dirty="0" smtClean="0"/>
              <a:t>To gain useful business insight, we target the customers who have the highest probability of churning, and also who have the tendency to generate the highest revenue/profits/sales.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Insights:</a:t>
            </a:r>
            <a:endParaRPr lang="en-US" u="sng" dirty="0"/>
          </a:p>
        </p:txBody>
      </p:sp>
      <p:sp>
        <p:nvSpPr>
          <p:cNvPr id="3" name="Content Placeholder 2"/>
          <p:cNvSpPr>
            <a:spLocks noGrp="1"/>
          </p:cNvSpPr>
          <p:nvPr>
            <p:ph idx="1"/>
          </p:nvPr>
        </p:nvSpPr>
        <p:spPr/>
        <p:txBody>
          <a:bodyPr>
            <a:normAutofit/>
          </a:bodyPr>
          <a:lstStyle/>
          <a:p>
            <a:pPr marL="514350" indent="-514350">
              <a:buNone/>
            </a:pPr>
            <a:endParaRPr lang="en-US" dirty="0" smtClean="0"/>
          </a:p>
          <a:p>
            <a:pPr marL="514350" indent="-514350">
              <a:buNone/>
            </a:pPr>
            <a:r>
              <a:rPr lang="en-US" sz="2400" dirty="0" smtClean="0"/>
              <a:t>4.   The top churners also show a unique characteristic of being a ‘Regular Plus’ account segment holders. </a:t>
            </a:r>
          </a:p>
          <a:p>
            <a:pPr marL="514350" indent="-514350">
              <a:buFont typeface="+mj-lt"/>
              <a:buAutoNum type="arabicPeriod"/>
            </a:pPr>
            <a:endParaRPr lang="en-US" sz="2400" dirty="0" smtClean="0"/>
          </a:p>
          <a:p>
            <a:pPr marL="514350" indent="-514350">
              <a:buNone/>
            </a:pPr>
            <a:r>
              <a:rPr lang="en-US" sz="2400" dirty="0" smtClean="0"/>
              <a:t>5.   The customers belonging to the ‘Singles’ category of marital status also show high tendency to churn. </a:t>
            </a:r>
          </a:p>
          <a:p>
            <a:pPr marL="514350" indent="-514350">
              <a:buFont typeface="+mj-lt"/>
              <a:buAutoNum type="arabicPeriod"/>
            </a:pPr>
            <a:endParaRPr lang="en-US" sz="2400" dirty="0" smtClean="0"/>
          </a:p>
          <a:p>
            <a:pPr marL="514350" indent="-514350">
              <a:buNone/>
            </a:pPr>
            <a:r>
              <a:rPr lang="en-US" sz="2400" dirty="0" smtClean="0"/>
              <a:t>6.   We saw that the business does not have many users in the tier 2 cities.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Recommendations:</a:t>
            </a:r>
            <a:endParaRPr lang="en-US" u="sng" dirty="0"/>
          </a:p>
        </p:txBody>
      </p:sp>
      <p:sp>
        <p:nvSpPr>
          <p:cNvPr id="3" name="Content Placeholder 2"/>
          <p:cNvSpPr>
            <a:spLocks noGrp="1"/>
          </p:cNvSpPr>
          <p:nvPr>
            <p:ph idx="1"/>
          </p:nvPr>
        </p:nvSpPr>
        <p:spPr>
          <a:xfrm>
            <a:off x="457200" y="1447800"/>
            <a:ext cx="8229600" cy="5135563"/>
          </a:xfrm>
        </p:spPr>
        <p:txBody>
          <a:bodyPr>
            <a:normAutofit fontScale="77500" lnSpcReduction="20000"/>
          </a:bodyPr>
          <a:lstStyle/>
          <a:p>
            <a:pPr marL="514350" indent="-514350" algn="just">
              <a:buFont typeface="+mj-lt"/>
              <a:buAutoNum type="arabicPeriod"/>
            </a:pPr>
            <a:r>
              <a:rPr lang="en-US" dirty="0" smtClean="0"/>
              <a:t>Since low </a:t>
            </a:r>
            <a:r>
              <a:rPr lang="en-US" b="1" dirty="0" smtClean="0"/>
              <a:t>tenure</a:t>
            </a:r>
            <a:r>
              <a:rPr lang="en-US" dirty="0" smtClean="0"/>
              <a:t> customers are churning, the company can increase the frequency of marketing advertisements via telesales/SMS alerts/emails to the newly joined customers, making them aware of new offers/discounts for their accounts. </a:t>
            </a:r>
          </a:p>
          <a:p>
            <a:pPr marL="514350" indent="-514350" algn="just">
              <a:buFont typeface="+mj-lt"/>
              <a:buAutoNum type="arabicPeriod"/>
            </a:pPr>
            <a:endParaRPr lang="en-US" dirty="0" smtClean="0"/>
          </a:p>
          <a:p>
            <a:pPr marL="514350" indent="-514350" algn="just">
              <a:buFont typeface="+mj-lt"/>
              <a:buAutoNum type="arabicPeriod"/>
            </a:pPr>
            <a:r>
              <a:rPr lang="en-US" dirty="0" smtClean="0"/>
              <a:t>Customers lodging </a:t>
            </a:r>
            <a:r>
              <a:rPr lang="en-US" b="1" dirty="0" smtClean="0"/>
              <a:t>complaints</a:t>
            </a:r>
            <a:r>
              <a:rPr lang="en-US" dirty="0" smtClean="0"/>
              <a:t> last year as well as customers who have </a:t>
            </a:r>
            <a:r>
              <a:rPr lang="en-US" b="1" dirty="0" smtClean="0"/>
              <a:t>contacted</a:t>
            </a:r>
            <a:r>
              <a:rPr lang="en-US" dirty="0" smtClean="0"/>
              <a:t> customer care recently also show high churning. The company needs to reform its customer care procedures. It needs to review the customer care agents and monitor their efficiency and affectivity while addressing a distressed customer. The refund policies may be reviewed and leniency should be brought to the customer issues regarding refund complaints. </a:t>
            </a:r>
          </a:p>
          <a:p>
            <a:pPr marL="514350" indent="-514350" algn="just">
              <a:buFont typeface="+mj-lt"/>
              <a:buAutoNum type="arabicPeriod"/>
            </a:pPr>
            <a:endParaRPr lang="en-US" dirty="0" smtClean="0"/>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Recommendations:</a:t>
            </a:r>
            <a:endParaRPr lang="en-US" u="sng" dirty="0"/>
          </a:p>
        </p:txBody>
      </p:sp>
      <p:sp>
        <p:nvSpPr>
          <p:cNvPr id="3" name="Content Placeholder 2"/>
          <p:cNvSpPr>
            <a:spLocks noGrp="1"/>
          </p:cNvSpPr>
          <p:nvPr>
            <p:ph idx="1"/>
          </p:nvPr>
        </p:nvSpPr>
        <p:spPr/>
        <p:txBody>
          <a:bodyPr>
            <a:normAutofit/>
          </a:bodyPr>
          <a:lstStyle/>
          <a:p>
            <a:endParaRPr lang="en-US" dirty="0" smtClean="0"/>
          </a:p>
          <a:p>
            <a:pPr algn="just">
              <a:buNone/>
            </a:pPr>
            <a:r>
              <a:rPr lang="en-US" sz="2400" dirty="0" smtClean="0"/>
              <a:t>3. Company needs to add more freely available content to ‘Regular Plus’ </a:t>
            </a:r>
            <a:r>
              <a:rPr lang="en-US" sz="2400" b="1" dirty="0" smtClean="0"/>
              <a:t>account segment</a:t>
            </a:r>
            <a:r>
              <a:rPr lang="en-US" sz="2400" dirty="0" smtClean="0"/>
              <a:t> since these customers show tendency of using low price account segment but may be wanting more content for their account price. Cheaper channel packs can be made available for the regular plus account holders. A customizable pack can also be designed for the system where customer can select the channels of his choice rather than being given a pre-set channel pack.</a:t>
            </a:r>
            <a:endParaRPr lang="en-US" sz="3400" dirty="0" smtClean="0">
              <a:latin typeface="Verdana" pitchFamily="34" charset="0"/>
              <a:ea typeface="Verdan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Recommendations:</a:t>
            </a:r>
            <a:endParaRPr lang="en-US" u="sng" dirty="0"/>
          </a:p>
        </p:txBody>
      </p:sp>
      <p:sp>
        <p:nvSpPr>
          <p:cNvPr id="3" name="Content Placeholder 2"/>
          <p:cNvSpPr>
            <a:spLocks noGrp="1"/>
          </p:cNvSpPr>
          <p:nvPr>
            <p:ph idx="1"/>
          </p:nvPr>
        </p:nvSpPr>
        <p:spPr>
          <a:xfrm>
            <a:off x="304800" y="1371600"/>
            <a:ext cx="8229600" cy="5105400"/>
          </a:xfrm>
        </p:spPr>
        <p:txBody>
          <a:bodyPr>
            <a:normAutofit fontScale="77500" lnSpcReduction="20000"/>
          </a:bodyPr>
          <a:lstStyle/>
          <a:p>
            <a:endParaRPr lang="en-US" dirty="0" smtClean="0"/>
          </a:p>
          <a:p>
            <a:pPr marL="514350" indent="-514350" algn="just">
              <a:buNone/>
            </a:pPr>
            <a:r>
              <a:rPr lang="en-US" dirty="0" smtClean="0"/>
              <a:t>4.  ‘Singles’ category customer also show high churn since they might be interested in channels which showcase them series/movies more relatable to their preference. Channel advertisements for romantic comedies, action adventure can be displayed for their accounts in a more frequent manner. </a:t>
            </a:r>
          </a:p>
          <a:p>
            <a:pPr marL="514350" indent="-514350" algn="just">
              <a:buFont typeface="+mj-lt"/>
              <a:buAutoNum type="arabicPeriod"/>
            </a:pPr>
            <a:endParaRPr lang="en-US" dirty="0" smtClean="0"/>
          </a:p>
          <a:p>
            <a:pPr marL="514350" indent="-514350">
              <a:buFont typeface="+mj-lt"/>
              <a:buAutoNum type="arabicPeriod"/>
            </a:pPr>
            <a:endParaRPr lang="en-US" dirty="0" smtClean="0"/>
          </a:p>
          <a:p>
            <a:pPr marL="514350" indent="-514350" algn="just">
              <a:buNone/>
            </a:pPr>
            <a:r>
              <a:rPr lang="en-US" dirty="0" smtClean="0"/>
              <a:t>5.  Tier 2 </a:t>
            </a:r>
            <a:r>
              <a:rPr lang="en-US" b="1" dirty="0" smtClean="0"/>
              <a:t>cities</a:t>
            </a:r>
            <a:r>
              <a:rPr lang="en-US" dirty="0" smtClean="0"/>
              <a:t> do not have many customers, which can be addressed by marketing campaigns for the company DTH services for these areas of the country. Banners and posters for the company services need to be used in tier 2 cities to create more awareness about the services. </a:t>
            </a:r>
          </a:p>
          <a:p>
            <a:pPr marL="514350" indent="-514350" algn="just">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1143000"/>
          </a:xfrm>
        </p:spPr>
        <p:txBody>
          <a:bodyPr>
            <a:normAutofit/>
          </a:bodyPr>
          <a:lstStyle/>
          <a:p>
            <a:r>
              <a:rPr lang="en-US" sz="6000" i="1" u="sng" dirty="0" smtClean="0"/>
              <a:t>Thank you!!</a:t>
            </a:r>
            <a:endParaRPr lang="en-US" sz="6000" i="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Business Problem Understanding </a:t>
            </a:r>
            <a:endParaRPr lang="en-US" b="1" u="sng" dirty="0"/>
          </a:p>
        </p:txBody>
      </p:sp>
      <p:sp>
        <p:nvSpPr>
          <p:cNvPr id="3" name="Content Placeholder 2"/>
          <p:cNvSpPr>
            <a:spLocks noGrp="1"/>
          </p:cNvSpPr>
          <p:nvPr>
            <p:ph idx="1"/>
          </p:nvPr>
        </p:nvSpPr>
        <p:spPr>
          <a:xfrm>
            <a:off x="609600" y="2133601"/>
            <a:ext cx="7848600" cy="3962400"/>
          </a:xfrm>
        </p:spPr>
        <p:txBody>
          <a:bodyPr>
            <a:normAutofit fontScale="92500" lnSpcReduction="20000"/>
          </a:bodyPr>
          <a:lstStyle/>
          <a:p>
            <a:pPr algn="just"/>
            <a:r>
              <a:rPr lang="en-US" sz="2600" dirty="0" smtClean="0">
                <a:latin typeface="Verdana" pitchFamily="34" charset="0"/>
                <a:ea typeface="Verdana" pitchFamily="34" charset="0"/>
              </a:rPr>
              <a:t>In today's world with the advancement of new technology it has become very accessible for the customers to shop for entertainment.</a:t>
            </a:r>
          </a:p>
          <a:p>
            <a:pPr algn="just">
              <a:buNone/>
            </a:pPr>
            <a:endParaRPr lang="en-US" sz="2600" dirty="0" smtClean="0">
              <a:latin typeface="Verdana" pitchFamily="34" charset="0"/>
              <a:ea typeface="Verdana" pitchFamily="34" charset="0"/>
            </a:endParaRPr>
          </a:p>
          <a:p>
            <a:pPr algn="just"/>
            <a:r>
              <a:rPr lang="en-US" sz="2600" dirty="0" smtClean="0">
                <a:latin typeface="Verdana" pitchFamily="34" charset="0"/>
                <a:ea typeface="Verdana" pitchFamily="34" charset="0"/>
              </a:rPr>
              <a:t>Entertainment industry has become a target for major business growth and opportunities in terms of ease of building customer base - </a:t>
            </a:r>
            <a:r>
              <a:rPr lang="en-US" sz="2600" b="1" dirty="0" smtClean="0">
                <a:latin typeface="Verdana" pitchFamily="34" charset="0"/>
                <a:ea typeface="Verdana" pitchFamily="34" charset="0"/>
              </a:rPr>
              <a:t>2.47 billion USD </a:t>
            </a:r>
            <a:r>
              <a:rPr lang="en-US" sz="2600" dirty="0" smtClean="0">
                <a:latin typeface="Verdana" pitchFamily="34" charset="0"/>
                <a:ea typeface="Verdana" pitchFamily="34" charset="0"/>
              </a:rPr>
              <a:t>market share 2021 – of which 40% is controlled by Television and 8% from OTT.</a:t>
            </a:r>
          </a:p>
          <a:p>
            <a:pPr>
              <a:buNone/>
            </a:pPr>
            <a:r>
              <a:rPr lang="en-US"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Business Opportunities:</a:t>
            </a:r>
            <a:endParaRPr lang="en-US" u="sng" dirty="0"/>
          </a:p>
        </p:txBody>
      </p:sp>
      <p:sp>
        <p:nvSpPr>
          <p:cNvPr id="3" name="Content Placeholder 2"/>
          <p:cNvSpPr>
            <a:spLocks noGrp="1"/>
          </p:cNvSpPr>
          <p:nvPr>
            <p:ph idx="1"/>
          </p:nvPr>
        </p:nvSpPr>
        <p:spPr>
          <a:xfrm>
            <a:off x="609600" y="2286000"/>
            <a:ext cx="8229600" cy="3810000"/>
          </a:xfrm>
        </p:spPr>
        <p:txBody>
          <a:bodyPr>
            <a:normAutofit/>
          </a:bodyPr>
          <a:lstStyle/>
          <a:p>
            <a:pPr algn="just"/>
            <a:r>
              <a:rPr lang="en-US" sz="2400" dirty="0" smtClean="0">
                <a:latin typeface="Verdana" pitchFamily="34" charset="0"/>
                <a:ea typeface="Verdana" pitchFamily="34" charset="0"/>
              </a:rPr>
              <a:t>The growth of any company in this industry primarily depends on the customer base  that it has built over the period of time.</a:t>
            </a:r>
          </a:p>
          <a:p>
            <a:pPr algn="just"/>
            <a:endParaRPr lang="en-US" sz="2400" dirty="0" smtClean="0">
              <a:latin typeface="Verdana" pitchFamily="34" charset="0"/>
              <a:ea typeface="Verdana" pitchFamily="34" charset="0"/>
            </a:endParaRPr>
          </a:p>
          <a:p>
            <a:pPr algn="just"/>
            <a:r>
              <a:rPr lang="en-US" sz="2400" dirty="0" smtClean="0">
                <a:latin typeface="Verdana" pitchFamily="34" charset="0"/>
                <a:ea typeface="Verdana" pitchFamily="34" charset="0"/>
              </a:rPr>
              <a:t>However with convenience comes the problem of high market competition where the </a:t>
            </a:r>
            <a:r>
              <a:rPr lang="en-US" sz="2400" b="1" dirty="0" smtClean="0">
                <a:latin typeface="Verdana" pitchFamily="34" charset="0"/>
                <a:ea typeface="Verdana" pitchFamily="34" charset="0"/>
              </a:rPr>
              <a:t>competitors</a:t>
            </a:r>
            <a:r>
              <a:rPr lang="en-US" sz="2400" dirty="0" smtClean="0">
                <a:latin typeface="Verdana" pitchFamily="34" charset="0"/>
                <a:ea typeface="Verdana" pitchFamily="34" charset="0"/>
              </a:rPr>
              <a:t> try to disrupt the system by their unique features/products thus pulling the customers away.</a:t>
            </a:r>
          </a:p>
          <a:p>
            <a:pPr>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Social Opportunities!!</a:t>
            </a:r>
            <a:endParaRPr lang="en-US" u="sng" dirty="0"/>
          </a:p>
        </p:txBody>
      </p:sp>
      <p:sp>
        <p:nvSpPr>
          <p:cNvPr id="3" name="Content Placeholder 2"/>
          <p:cNvSpPr>
            <a:spLocks noGrp="1"/>
          </p:cNvSpPr>
          <p:nvPr>
            <p:ph idx="1"/>
          </p:nvPr>
        </p:nvSpPr>
        <p:spPr>
          <a:xfrm>
            <a:off x="457200" y="2286000"/>
            <a:ext cx="8229600" cy="3581400"/>
          </a:xfrm>
        </p:spPr>
        <p:txBody>
          <a:bodyPr>
            <a:normAutofit/>
          </a:bodyPr>
          <a:lstStyle/>
          <a:p>
            <a:pPr algn="just"/>
            <a:r>
              <a:rPr lang="en-US" sz="2600" dirty="0" smtClean="0">
                <a:latin typeface="Verdana" pitchFamily="34" charset="0"/>
                <a:ea typeface="Verdana" pitchFamily="34" charset="0"/>
              </a:rPr>
              <a:t>Entertainment binds every part of the world.</a:t>
            </a:r>
          </a:p>
          <a:p>
            <a:pPr algn="just"/>
            <a:endParaRPr lang="en-US" sz="2600" dirty="0" smtClean="0">
              <a:latin typeface="Verdana" pitchFamily="34" charset="0"/>
              <a:ea typeface="Verdana" pitchFamily="34" charset="0"/>
            </a:endParaRPr>
          </a:p>
          <a:p>
            <a:pPr algn="just"/>
            <a:r>
              <a:rPr lang="en-US" sz="2600" dirty="0" smtClean="0">
                <a:latin typeface="Verdana" pitchFamily="34" charset="0"/>
                <a:ea typeface="Verdana" pitchFamily="34" charset="0"/>
              </a:rPr>
              <a:t>For developing nations such as India Pakistan the rural villages have had penetration of </a:t>
            </a:r>
            <a:r>
              <a:rPr lang="en-US" sz="2600" b="1" dirty="0" smtClean="0">
                <a:latin typeface="Verdana" pitchFamily="34" charset="0"/>
                <a:ea typeface="Verdana" pitchFamily="34" charset="0"/>
              </a:rPr>
              <a:t>internet</a:t>
            </a:r>
            <a:r>
              <a:rPr lang="en-US" sz="2600" dirty="0" smtClean="0">
                <a:latin typeface="Verdana" pitchFamily="34" charset="0"/>
                <a:ea typeface="Verdana" pitchFamily="34" charset="0"/>
              </a:rPr>
              <a:t> faster than </a:t>
            </a:r>
            <a:r>
              <a:rPr lang="en-US" sz="2600" dirty="0" smtClean="0">
                <a:latin typeface="Verdana" pitchFamily="34" charset="0"/>
                <a:ea typeface="Verdana" pitchFamily="34" charset="0"/>
              </a:rPr>
              <a:t>books, media</a:t>
            </a:r>
            <a:r>
              <a:rPr lang="en-US" sz="2600" dirty="0" smtClean="0">
                <a:latin typeface="Verdana" pitchFamily="34" charset="0"/>
                <a:ea typeface="Verdana" pitchFamily="34" charset="0"/>
              </a:rPr>
              <a:t>.</a:t>
            </a:r>
          </a:p>
          <a:p>
            <a:pPr algn="just"/>
            <a:endParaRPr lang="en-US" sz="2600" dirty="0" smtClean="0">
              <a:latin typeface="Verdana" pitchFamily="34" charset="0"/>
              <a:ea typeface="Verdana" pitchFamily="34" charset="0"/>
            </a:endParaRPr>
          </a:p>
          <a:p>
            <a:pPr algn="just"/>
            <a:r>
              <a:rPr lang="en-US" sz="2600" dirty="0" smtClean="0">
                <a:latin typeface="Verdana" pitchFamily="34" charset="0"/>
                <a:ea typeface="Verdana" pitchFamily="34" charset="0"/>
              </a:rPr>
              <a:t>Targeted to educate the masses in a faster and more efficient way.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Need for this project:</a:t>
            </a:r>
            <a:endParaRPr lang="en-US" u="sng" dirty="0"/>
          </a:p>
        </p:txBody>
      </p:sp>
      <p:sp>
        <p:nvSpPr>
          <p:cNvPr id="3" name="Content Placeholder 2"/>
          <p:cNvSpPr>
            <a:spLocks noGrp="1"/>
          </p:cNvSpPr>
          <p:nvPr>
            <p:ph idx="1"/>
          </p:nvPr>
        </p:nvSpPr>
        <p:spPr>
          <a:xfrm>
            <a:off x="457200" y="1981200"/>
            <a:ext cx="8229600" cy="4267200"/>
          </a:xfrm>
        </p:spPr>
        <p:txBody>
          <a:bodyPr>
            <a:normAutofit/>
          </a:bodyPr>
          <a:lstStyle/>
          <a:p>
            <a:pPr algn="just"/>
            <a:r>
              <a:rPr lang="en-US" sz="2400" dirty="0" smtClean="0">
                <a:latin typeface="Verdana" pitchFamily="34" charset="0"/>
                <a:ea typeface="Verdana" pitchFamily="34" charset="0"/>
              </a:rPr>
              <a:t>With the use of analytics we target the customers who tend to show the signs of churning by studying their behavioral data thus providing us with the solution to protect/safeguard the company's interests.</a:t>
            </a:r>
          </a:p>
          <a:p>
            <a:pPr algn="just"/>
            <a:endParaRPr lang="en-US" sz="2400" dirty="0" smtClean="0">
              <a:latin typeface="Verdana" pitchFamily="34" charset="0"/>
              <a:ea typeface="Verdana" pitchFamily="34" charset="0"/>
            </a:endParaRPr>
          </a:p>
          <a:p>
            <a:pPr algn="just"/>
            <a:r>
              <a:rPr lang="en-US" sz="2400" dirty="0" smtClean="0">
                <a:latin typeface="Verdana" pitchFamily="34" charset="0"/>
                <a:ea typeface="Verdana" pitchFamily="34" charset="0"/>
              </a:rPr>
              <a:t>If competitors belong from a different country it also poses a </a:t>
            </a:r>
            <a:r>
              <a:rPr lang="en-US" sz="2400" b="1" dirty="0" smtClean="0">
                <a:latin typeface="Verdana" pitchFamily="34" charset="0"/>
                <a:ea typeface="Verdana" pitchFamily="34" charset="0"/>
              </a:rPr>
              <a:t>social security risk</a:t>
            </a:r>
            <a:r>
              <a:rPr lang="en-US" sz="2400" dirty="0" smtClean="0">
                <a:latin typeface="Verdana" pitchFamily="34" charset="0"/>
                <a:ea typeface="Verdana" pitchFamily="34" charset="0"/>
              </a:rPr>
              <a:t> for the country as lot of cases of data privacy breaches have occurred.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Modelling Approach Used:</a:t>
            </a:r>
            <a:endParaRPr lang="en-US" u="sng" dirty="0"/>
          </a:p>
        </p:txBody>
      </p:sp>
      <p:sp>
        <p:nvSpPr>
          <p:cNvPr id="3" name="Content Placeholder 2"/>
          <p:cNvSpPr>
            <a:spLocks noGrp="1"/>
          </p:cNvSpPr>
          <p:nvPr>
            <p:ph idx="1"/>
          </p:nvPr>
        </p:nvSpPr>
        <p:spPr>
          <a:xfrm>
            <a:off x="457200" y="1600200"/>
            <a:ext cx="8229600" cy="4648199"/>
          </a:xfrm>
        </p:spPr>
        <p:txBody>
          <a:bodyPr>
            <a:normAutofit fontScale="92500" lnSpcReduction="10000"/>
          </a:bodyPr>
          <a:lstStyle/>
          <a:p>
            <a:r>
              <a:rPr lang="en-US" sz="2400" dirty="0" smtClean="0"/>
              <a:t>Problem statement - Binary classification</a:t>
            </a:r>
          </a:p>
          <a:p>
            <a:pPr>
              <a:buNone/>
            </a:pPr>
            <a:endParaRPr lang="en-US" sz="2400" dirty="0" smtClean="0"/>
          </a:p>
          <a:p>
            <a:r>
              <a:rPr lang="en-US" sz="2400" dirty="0" smtClean="0"/>
              <a:t>Base model:</a:t>
            </a:r>
          </a:p>
          <a:p>
            <a:pPr lvl="1">
              <a:buFont typeface="Wingdings" pitchFamily="2" charset="2"/>
              <a:buChar char="v"/>
            </a:pPr>
            <a:r>
              <a:rPr lang="en-US" sz="2000" dirty="0" smtClean="0"/>
              <a:t>  Logistic Regression</a:t>
            </a:r>
          </a:p>
          <a:p>
            <a:pPr lvl="1">
              <a:buNone/>
            </a:pPr>
            <a:endParaRPr lang="en-US" sz="2400" dirty="0" smtClean="0"/>
          </a:p>
          <a:p>
            <a:r>
              <a:rPr lang="en-US" sz="2400" dirty="0" smtClean="0"/>
              <a:t>Secondary models:</a:t>
            </a:r>
          </a:p>
          <a:p>
            <a:pPr marL="674370" lvl="2">
              <a:buFont typeface="Wingdings" pitchFamily="2" charset="2"/>
              <a:buChar char="v"/>
            </a:pPr>
            <a:r>
              <a:rPr lang="en-US" sz="2000" dirty="0" smtClean="0"/>
              <a:t>   Decision Tree Classifier</a:t>
            </a:r>
          </a:p>
          <a:p>
            <a:pPr marL="674370" lvl="2">
              <a:buFont typeface="Wingdings" pitchFamily="2" charset="2"/>
              <a:buChar char="v"/>
            </a:pPr>
            <a:r>
              <a:rPr lang="en-US" sz="2000" dirty="0" smtClean="0"/>
              <a:t>   Random Forest Classifier</a:t>
            </a:r>
          </a:p>
          <a:p>
            <a:pPr marL="674370" lvl="2">
              <a:buFont typeface="Wingdings" pitchFamily="2" charset="2"/>
              <a:buChar char="v"/>
            </a:pPr>
            <a:r>
              <a:rPr lang="en-US" sz="2000" dirty="0" smtClean="0"/>
              <a:t>   Artificial Neural Network</a:t>
            </a:r>
          </a:p>
          <a:p>
            <a:pPr marL="674370" lvl="2">
              <a:buNone/>
            </a:pPr>
            <a:endParaRPr lang="en-US" sz="2000" dirty="0" smtClean="0"/>
          </a:p>
          <a:p>
            <a:pPr marL="342900" lvl="2" indent="-342900"/>
            <a:r>
              <a:rPr lang="en-US" dirty="0" smtClean="0"/>
              <a:t>Model tuning: ‘GridSearchCV’ parameter tuning</a:t>
            </a:r>
          </a:p>
          <a:p>
            <a:pPr marL="342900" lvl="2" indent="-342900">
              <a:buNone/>
            </a:pPr>
            <a:endParaRPr lang="en-US" dirty="0" smtClean="0"/>
          </a:p>
          <a:p>
            <a:pPr marL="342900" lvl="2" indent="-342900"/>
            <a:r>
              <a:rPr lang="en-US" dirty="0" smtClean="0"/>
              <a:t>Final model: </a:t>
            </a:r>
            <a:r>
              <a:rPr lang="en-US" b="1" dirty="0" smtClean="0"/>
              <a:t>Random Forest Classifier</a:t>
            </a:r>
          </a:p>
          <a:p>
            <a:pPr lvl="1"/>
            <a:endParaRPr lang="en-US" dirty="0" smtClean="0"/>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Why this Modelling Approach:</a:t>
            </a:r>
            <a:endParaRPr lang="en-US" u="sng" dirty="0"/>
          </a:p>
        </p:txBody>
      </p:sp>
      <p:sp>
        <p:nvSpPr>
          <p:cNvPr id="3" name="Content Placeholder 2"/>
          <p:cNvSpPr>
            <a:spLocks noGrp="1"/>
          </p:cNvSpPr>
          <p:nvPr>
            <p:ph idx="1"/>
          </p:nvPr>
        </p:nvSpPr>
        <p:spPr/>
        <p:txBody>
          <a:bodyPr>
            <a:normAutofit fontScale="92500"/>
          </a:bodyPr>
          <a:lstStyle/>
          <a:p>
            <a:r>
              <a:rPr lang="en-US" sz="2400" dirty="0" smtClean="0"/>
              <a:t>Logistic regression is used as a base model since it is easy to interpret and train the model.</a:t>
            </a:r>
          </a:p>
          <a:p>
            <a:pPr>
              <a:buNone/>
            </a:pPr>
            <a:endParaRPr lang="en-US" sz="2400" dirty="0" smtClean="0"/>
          </a:p>
          <a:p>
            <a:r>
              <a:rPr lang="en-US" sz="2400" dirty="0" smtClean="0"/>
              <a:t>Secondary models used since number of columns is </a:t>
            </a:r>
            <a:r>
              <a:rPr lang="en-US" sz="2400" b="1" dirty="0" smtClean="0"/>
              <a:t>large</a:t>
            </a:r>
            <a:r>
              <a:rPr lang="en-US" sz="2400" dirty="0" smtClean="0"/>
              <a:t>, as well as the metrics from Logistic Regression is not up to the mark.</a:t>
            </a:r>
          </a:p>
          <a:p>
            <a:pPr>
              <a:buNone/>
            </a:pPr>
            <a:endParaRPr lang="en-US" sz="2400" dirty="0" smtClean="0"/>
          </a:p>
          <a:p>
            <a:r>
              <a:rPr lang="en-US" sz="2400" dirty="0" smtClean="0"/>
              <a:t>The secondary models are then hyper tuned using pruning and grid search method.</a:t>
            </a:r>
          </a:p>
          <a:p>
            <a:endParaRPr lang="en-US" sz="2400" dirty="0" smtClean="0"/>
          </a:p>
          <a:p>
            <a:r>
              <a:rPr lang="en-US" sz="2400" dirty="0" smtClean="0"/>
              <a:t>Random Forest Classifier is used for the final predictive modelling since it has the best fit between train and test, as well as optimized metrics values.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Model Performance:</a:t>
            </a:r>
            <a:endParaRPr lang="en-US" u="sng" dirty="0"/>
          </a:p>
        </p:txBody>
      </p:sp>
      <p:graphicFrame>
        <p:nvGraphicFramePr>
          <p:cNvPr id="6" name="Table 5"/>
          <p:cNvGraphicFramePr>
            <a:graphicFrameLocks noGrp="1"/>
          </p:cNvGraphicFramePr>
          <p:nvPr/>
        </p:nvGraphicFramePr>
        <p:xfrm>
          <a:off x="1142998" y="1524000"/>
          <a:ext cx="6934200" cy="1600200"/>
        </p:xfrm>
        <a:graphic>
          <a:graphicData uri="http://schemas.openxmlformats.org/drawingml/2006/table">
            <a:tbl>
              <a:tblPr/>
              <a:tblGrid>
                <a:gridCol w="2193660"/>
                <a:gridCol w="948108"/>
                <a:gridCol w="948108"/>
                <a:gridCol w="948108"/>
                <a:gridCol w="948108"/>
                <a:gridCol w="948108"/>
              </a:tblGrid>
              <a:tr h="320040">
                <a:tc>
                  <a:txBody>
                    <a:bodyPr/>
                    <a:lstStyle/>
                    <a:p>
                      <a:pPr algn="ctr" fontAlgn="ctr"/>
                      <a:r>
                        <a:rPr lang="en-US" sz="1400" b="1" i="0" u="none" strike="noStrike" dirty="0" smtClean="0">
                          <a:solidFill>
                            <a:srgbClr val="000000"/>
                          </a:solidFill>
                          <a:latin typeface="Calibri"/>
                        </a:rPr>
                        <a:t>Model - Train</a:t>
                      </a:r>
                      <a:endParaRPr lang="en-US" sz="1400" b="1" i="0" u="none" strike="noStrike" dirty="0">
                        <a:solidFill>
                          <a:srgbClr val="000000"/>
                        </a:solidFill>
                        <a:latin typeface="Calibri"/>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RMSE</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smtClean="0">
                          <a:solidFill>
                            <a:srgbClr val="000000"/>
                          </a:solidFill>
                          <a:latin typeface="Calibri"/>
                        </a:rPr>
                        <a:t>Accuracy</a:t>
                      </a:r>
                      <a:endParaRPr lang="en-US" sz="1400" b="1" i="0" u="none" strike="noStrike" dirty="0">
                        <a:solidFill>
                          <a:srgbClr val="000000"/>
                        </a:solidFill>
                        <a:latin typeface="Calibri"/>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Precision</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Recall</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 f1 Score</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40">
                <a:tc>
                  <a:txBody>
                    <a:bodyPr/>
                    <a:lstStyle/>
                    <a:p>
                      <a:pPr algn="ctr" fontAlgn="ctr"/>
                      <a:r>
                        <a:rPr lang="en-US" sz="1400" b="1" i="0" u="none" strike="noStrike">
                          <a:solidFill>
                            <a:srgbClr val="000000"/>
                          </a:solidFill>
                          <a:latin typeface="Calibri"/>
                        </a:rPr>
                        <a:t>Logistic Regression</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0.355834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0.873382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0.861066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0.873382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0.85916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40">
                <a:tc>
                  <a:txBody>
                    <a:bodyPr/>
                    <a:lstStyle/>
                    <a:p>
                      <a:pPr algn="ctr" fontAlgn="ctr"/>
                      <a:r>
                        <a:rPr lang="en-US" sz="1400" b="1" i="0" u="none" strike="noStrike">
                          <a:solidFill>
                            <a:srgbClr val="000000"/>
                          </a:solidFill>
                          <a:latin typeface="Calibri"/>
                        </a:rPr>
                        <a:t>Decision Tree Classifier</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0.322937</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0.895712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0.88873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0.895712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0.888567</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40">
                <a:tc>
                  <a:txBody>
                    <a:bodyPr/>
                    <a:lstStyle/>
                    <a:p>
                      <a:pPr algn="ctr" fontAlgn="ctr"/>
                      <a:r>
                        <a:rPr lang="en-US" sz="1400" b="1" i="0" u="none" strike="noStrike">
                          <a:solidFill>
                            <a:srgbClr val="000000"/>
                          </a:solidFill>
                          <a:latin typeface="Calibri"/>
                        </a:rPr>
                        <a:t>Random Forest Classifier</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0.31478</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0.900913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0.895214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0.900913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0.892578</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40">
                <a:tc>
                  <a:txBody>
                    <a:bodyPr/>
                    <a:lstStyle/>
                    <a:p>
                      <a:pPr algn="ctr" fontAlgn="ctr"/>
                      <a:r>
                        <a:rPr lang="en-US" sz="1400" b="1" i="0" u="none" strike="noStrike">
                          <a:solidFill>
                            <a:srgbClr val="000000"/>
                          </a:solidFill>
                          <a:latin typeface="Calibri"/>
                        </a:rPr>
                        <a:t>ANN Classifier </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latin typeface="Calibri"/>
                        </a:rPr>
                        <a:t>1</a:t>
                      </a:r>
                      <a:r>
                        <a:rPr lang="en-US" sz="1400" b="0" i="0" u="none" strike="noStrike" dirty="0">
                          <a:solidFill>
                            <a:srgbClr val="000000"/>
                          </a:solidFill>
                          <a:latin typeface="Calibri"/>
                        </a:rPr>
                        <a:t> </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Calibri"/>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1142998" y="4038600"/>
          <a:ext cx="6934201" cy="1600200"/>
        </p:xfrm>
        <a:graphic>
          <a:graphicData uri="http://schemas.openxmlformats.org/drawingml/2006/table">
            <a:tbl>
              <a:tblPr/>
              <a:tblGrid>
                <a:gridCol w="2193661"/>
                <a:gridCol w="948108"/>
                <a:gridCol w="948108"/>
                <a:gridCol w="948108"/>
                <a:gridCol w="948108"/>
                <a:gridCol w="948108"/>
              </a:tblGrid>
              <a:tr h="320040">
                <a:tc>
                  <a:txBody>
                    <a:bodyPr/>
                    <a:lstStyle/>
                    <a:p>
                      <a:pPr algn="ctr" fontAlgn="ctr"/>
                      <a:r>
                        <a:rPr lang="en-US" sz="1400" b="1" i="0" u="none" strike="noStrike" dirty="0" smtClean="0">
                          <a:solidFill>
                            <a:srgbClr val="000000"/>
                          </a:solidFill>
                          <a:latin typeface="Calibri"/>
                        </a:rPr>
                        <a:t>Model - Test</a:t>
                      </a:r>
                      <a:endParaRPr lang="en-US" sz="1400" b="1" i="0" u="none" strike="noStrike" dirty="0">
                        <a:solidFill>
                          <a:srgbClr val="000000"/>
                        </a:solidFill>
                        <a:latin typeface="Calibri"/>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RMSE  </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Accuracy  </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Precision    </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Recall  </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f1 Score</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40">
                <a:tc>
                  <a:txBody>
                    <a:bodyPr/>
                    <a:lstStyle/>
                    <a:p>
                      <a:pPr algn="ctr" fontAlgn="ctr"/>
                      <a:r>
                        <a:rPr lang="en-US" sz="1400" b="1" i="0" u="none" strike="noStrike">
                          <a:solidFill>
                            <a:srgbClr val="000000"/>
                          </a:solidFill>
                          <a:latin typeface="Calibri"/>
                        </a:rPr>
                        <a:t>Logistic Regression</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0.341088</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0.883659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0.873825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0.883659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0.871335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40">
                <a:tc>
                  <a:txBody>
                    <a:bodyPr/>
                    <a:lstStyle/>
                    <a:p>
                      <a:pPr algn="ctr" fontAlgn="ctr"/>
                      <a:r>
                        <a:rPr lang="en-US" sz="1400" b="1" i="0" u="none" strike="noStrike">
                          <a:solidFill>
                            <a:srgbClr val="000000"/>
                          </a:solidFill>
                          <a:latin typeface="Calibri"/>
                        </a:rPr>
                        <a:t>Decision Tree Classifier</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0.334958</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Calibri"/>
                        </a:rPr>
                        <a:t>0.887803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0.883208</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0.887803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Calibri"/>
                        </a:rPr>
                        <a:t>0.885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40">
                <a:tc>
                  <a:txBody>
                    <a:bodyPr/>
                    <a:lstStyle/>
                    <a:p>
                      <a:pPr algn="ctr" fontAlgn="ctr"/>
                      <a:r>
                        <a:rPr lang="en-US" sz="1400" b="1" i="0" u="none" strike="noStrike">
                          <a:solidFill>
                            <a:srgbClr val="000000"/>
                          </a:solidFill>
                          <a:latin typeface="Calibri"/>
                        </a:rPr>
                        <a:t>Random Forest Classifier</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0.332741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0.889284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0.884223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0.889284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0.87354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40">
                <a:tc>
                  <a:txBody>
                    <a:bodyPr/>
                    <a:lstStyle/>
                    <a:p>
                      <a:pPr algn="ctr" fontAlgn="ctr"/>
                      <a:r>
                        <a:rPr lang="en-US" sz="1400" b="1" i="0" u="none" strike="noStrike">
                          <a:solidFill>
                            <a:srgbClr val="000000"/>
                          </a:solidFill>
                          <a:latin typeface="Calibri"/>
                        </a:rPr>
                        <a:t>ANN Classifier </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Calibri"/>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Calibri"/>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a:bodyPr>
          <a:lstStyle/>
          <a:p>
            <a:r>
              <a:rPr lang="en-US" u="sng" dirty="0" smtClean="0"/>
              <a:t>Feature Importance:</a:t>
            </a:r>
            <a:endParaRPr lang="en-US" u="sng" dirty="0"/>
          </a:p>
        </p:txBody>
      </p:sp>
      <p:sp>
        <p:nvSpPr>
          <p:cNvPr id="4" name="TextBox 3"/>
          <p:cNvSpPr txBox="1"/>
          <p:nvPr/>
        </p:nvSpPr>
        <p:spPr>
          <a:xfrm>
            <a:off x="4648200" y="1905000"/>
            <a:ext cx="4038600" cy="2585323"/>
          </a:xfrm>
          <a:prstGeom prst="rect">
            <a:avLst/>
          </a:prstGeom>
          <a:noFill/>
        </p:spPr>
        <p:txBody>
          <a:bodyPr wrap="square" rtlCol="0">
            <a:spAutoFit/>
          </a:bodyPr>
          <a:lstStyle/>
          <a:p>
            <a:r>
              <a:rPr lang="en-US" u="sng" dirty="0" smtClean="0"/>
              <a:t>Least Importance:</a:t>
            </a:r>
          </a:p>
          <a:p>
            <a:endParaRPr lang="en-US" dirty="0" smtClean="0"/>
          </a:p>
          <a:p>
            <a:pPr>
              <a:buFont typeface="Wingdings" pitchFamily="2" charset="2"/>
              <a:buChar char="q"/>
            </a:pPr>
            <a:r>
              <a:rPr lang="en-US" dirty="0" smtClean="0"/>
              <a:t>  Login device</a:t>
            </a:r>
          </a:p>
          <a:p>
            <a:pPr>
              <a:buFont typeface="Wingdings" pitchFamily="2" charset="2"/>
              <a:buChar char="q"/>
            </a:pPr>
            <a:r>
              <a:rPr lang="en-US" dirty="0" smtClean="0"/>
              <a:t>  Gender</a:t>
            </a:r>
          </a:p>
          <a:p>
            <a:pPr>
              <a:buFont typeface="Wingdings" pitchFamily="2" charset="2"/>
              <a:buChar char="q"/>
            </a:pPr>
            <a:r>
              <a:rPr lang="en-US" dirty="0" smtClean="0"/>
              <a:t>  No. of times coupons for payment</a:t>
            </a:r>
          </a:p>
          <a:p>
            <a:pPr>
              <a:buFont typeface="Wingdings" pitchFamily="2" charset="2"/>
              <a:buChar char="q"/>
            </a:pPr>
            <a:r>
              <a:rPr lang="en-US" dirty="0" smtClean="0"/>
              <a:t>  Service score</a:t>
            </a:r>
          </a:p>
          <a:p>
            <a:endParaRPr lang="en-US" dirty="0" smtClean="0"/>
          </a:p>
          <a:p>
            <a:endParaRPr lang="en-US" dirty="0" smtClean="0"/>
          </a:p>
          <a:p>
            <a:endParaRPr lang="en-US" dirty="0"/>
          </a:p>
        </p:txBody>
      </p:sp>
      <p:sp>
        <p:nvSpPr>
          <p:cNvPr id="5" name="TextBox 4"/>
          <p:cNvSpPr txBox="1"/>
          <p:nvPr/>
        </p:nvSpPr>
        <p:spPr>
          <a:xfrm>
            <a:off x="533400" y="1905000"/>
            <a:ext cx="3657600" cy="2862322"/>
          </a:xfrm>
          <a:prstGeom prst="rect">
            <a:avLst/>
          </a:prstGeom>
          <a:noFill/>
        </p:spPr>
        <p:txBody>
          <a:bodyPr wrap="square" rtlCol="0">
            <a:spAutoFit/>
          </a:bodyPr>
          <a:lstStyle/>
          <a:p>
            <a:r>
              <a:rPr lang="en-US" u="sng" dirty="0" smtClean="0"/>
              <a:t>Highest Importance: </a:t>
            </a:r>
          </a:p>
          <a:p>
            <a:endParaRPr lang="en-US" dirty="0" smtClean="0"/>
          </a:p>
          <a:p>
            <a:pPr>
              <a:buFont typeface="Wingdings" pitchFamily="2" charset="2"/>
              <a:buChar char="q"/>
            </a:pPr>
            <a:r>
              <a:rPr lang="en-US" dirty="0" smtClean="0"/>
              <a:t>  Tenure</a:t>
            </a:r>
          </a:p>
          <a:p>
            <a:pPr>
              <a:buFont typeface="Wingdings" pitchFamily="2" charset="2"/>
              <a:buChar char="q"/>
            </a:pPr>
            <a:r>
              <a:rPr lang="en-US" dirty="0" smtClean="0"/>
              <a:t>  Complained last year</a:t>
            </a:r>
          </a:p>
          <a:p>
            <a:pPr>
              <a:buFont typeface="Wingdings" pitchFamily="2" charset="2"/>
              <a:buChar char="q"/>
            </a:pPr>
            <a:r>
              <a:rPr lang="en-US" dirty="0" smtClean="0"/>
              <a:t>  Days since last customer connect</a:t>
            </a:r>
          </a:p>
          <a:p>
            <a:pPr>
              <a:buFont typeface="Wingdings" pitchFamily="2" charset="2"/>
              <a:buChar char="q"/>
            </a:pPr>
            <a:r>
              <a:rPr lang="en-US" dirty="0" smtClean="0"/>
              <a:t>  Monthly Revenue</a:t>
            </a:r>
          </a:p>
          <a:p>
            <a:pPr>
              <a:buFont typeface="Wingdings" pitchFamily="2" charset="2"/>
              <a:buChar char="q"/>
            </a:pPr>
            <a:r>
              <a:rPr lang="en-US" dirty="0" smtClean="0"/>
              <a:t>  Monthly average cash back</a:t>
            </a:r>
          </a:p>
          <a:p>
            <a:pPr>
              <a:buFont typeface="Wingdings" pitchFamily="2" charset="2"/>
              <a:buChar char="q"/>
            </a:pPr>
            <a:r>
              <a:rPr lang="en-US" dirty="0" smtClean="0"/>
              <a:t>  Account segment</a:t>
            </a:r>
          </a:p>
          <a:p>
            <a:pPr>
              <a:buFont typeface="Wingdings" pitchFamily="2" charset="2"/>
              <a:buChar char="q"/>
            </a:pPr>
            <a:r>
              <a:rPr lang="en-US" dirty="0" smtClean="0"/>
              <a:t>  Marital status</a:t>
            </a:r>
          </a:p>
          <a:p>
            <a:endParaRPr lang="en-US" dirty="0"/>
          </a:p>
        </p:txBody>
      </p:sp>
      <p:cxnSp>
        <p:nvCxnSpPr>
          <p:cNvPr id="8" name="Straight Connector 7"/>
          <p:cNvCxnSpPr/>
          <p:nvPr/>
        </p:nvCxnSpPr>
        <p:spPr>
          <a:xfrm>
            <a:off x="4419600" y="1828800"/>
            <a:ext cx="0" cy="4038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966</Words>
  <Application>Microsoft Office PowerPoint</Application>
  <PresentationFormat>On-screen Show (4:3)</PresentationFormat>
  <Paragraphs>154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PRESENTATION</vt:lpstr>
      <vt:lpstr>Business Problem Understanding </vt:lpstr>
      <vt:lpstr>Business Opportunities:</vt:lpstr>
      <vt:lpstr>Social Opportunities!!</vt:lpstr>
      <vt:lpstr>Need for this project:</vt:lpstr>
      <vt:lpstr>Modelling Approach Used:</vt:lpstr>
      <vt:lpstr>Why this Modelling Approach:</vt:lpstr>
      <vt:lpstr>Model Performance:</vt:lpstr>
      <vt:lpstr>Feature Importance:</vt:lpstr>
      <vt:lpstr>Insights:</vt:lpstr>
      <vt:lpstr>Insights:</vt:lpstr>
      <vt:lpstr>Recommendations:</vt:lpstr>
      <vt:lpstr>Recommendations:</vt:lpstr>
      <vt:lpstr>Recommendations: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Anish</dc:creator>
  <cp:lastModifiedBy>lenovo</cp:lastModifiedBy>
  <cp:revision>44</cp:revision>
  <dcterms:created xsi:type="dcterms:W3CDTF">2006-08-16T00:00:00Z</dcterms:created>
  <dcterms:modified xsi:type="dcterms:W3CDTF">2022-05-29T09:57:02Z</dcterms:modified>
</cp:coreProperties>
</file>