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Lexend"/>
      <p:regular r:id="rId17"/>
      <p:bold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Lexend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Lexend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629107e67f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629107e67f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629107e67f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629107e67f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629107e67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629107e67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629107e67f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629107e67f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629107e67f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629107e67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629107e67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629107e6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629107e67f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629107e67f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629107e67f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629107e67f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629107e67f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629107e67f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629107e67f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629107e67f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u="sng">
                <a:latin typeface="Lexend"/>
                <a:ea typeface="Lexend"/>
                <a:cs typeface="Lexend"/>
                <a:sym typeface="Lexend"/>
              </a:rPr>
              <a:t>Wildfire Impact in</a:t>
            </a:r>
            <a:endParaRPr i="1" u="sng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u="sng">
                <a:latin typeface="Lexend"/>
                <a:ea typeface="Lexend"/>
                <a:cs typeface="Lexend"/>
                <a:sym typeface="Lexend"/>
              </a:rPr>
              <a:t> North Platte, Nebraska</a:t>
            </a:r>
            <a:endParaRPr i="1" u="sng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571750"/>
            <a:ext cx="8520600" cy="217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 u="sng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OVERVIEW</a:t>
            </a:r>
            <a:endParaRPr b="1" sz="1800" u="sng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●"/>
            </a:pPr>
            <a:r>
              <a:rPr lang="en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Small town in Lincoln County, Nebraska, population ~ 20000.</a:t>
            </a: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●"/>
            </a:pPr>
            <a:r>
              <a:rPr lang="en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Analysis of wildfire occurrences around the town from 1963 onwards.</a:t>
            </a: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●"/>
            </a:pPr>
            <a:r>
              <a:rPr lang="en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Creation of a smoke estimate to quantify the impact of wildfire smoke in the city.</a:t>
            </a: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●"/>
            </a:pPr>
            <a:r>
              <a:rPr lang="en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Understanding trends in wildfire occurrences, geological impacts and future trends.</a:t>
            </a: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●"/>
            </a:pPr>
            <a:r>
              <a:rPr lang="en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Modeling sociological impacts: Effects of smoke on Respiratory illnesses in residents.</a:t>
            </a: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●"/>
            </a:pPr>
            <a:r>
              <a:rPr lang="en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Forecasting future trends and charting out guidelines for the local administration.</a:t>
            </a: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311700" y="-68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i="1" lang="en" sz="2720" u="sng">
                <a:latin typeface="Trebuchet MS"/>
                <a:ea typeface="Trebuchet MS"/>
                <a:cs typeface="Trebuchet MS"/>
                <a:sym typeface="Trebuchet MS"/>
              </a:rPr>
              <a:t>Wildfire Smoke Impact on </a:t>
            </a:r>
            <a:r>
              <a:rPr i="1" lang="en" sz="2720" u="sng">
                <a:latin typeface="Trebuchet MS"/>
                <a:ea typeface="Trebuchet MS"/>
                <a:cs typeface="Trebuchet MS"/>
                <a:sym typeface="Trebuchet MS"/>
              </a:rPr>
              <a:t>Cancer Occurrence</a:t>
            </a:r>
            <a:endParaRPr i="1" sz="2720" u="sng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22" name="Google Shape;122;p22"/>
          <p:cNvSpPr txBox="1"/>
          <p:nvPr>
            <p:ph idx="1" type="body"/>
          </p:nvPr>
        </p:nvSpPr>
        <p:spPr>
          <a:xfrm>
            <a:off x="311700" y="338225"/>
            <a:ext cx="8520600" cy="493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Is there any correlation of smoke estimate with total cancer cases</a:t>
            </a: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?</a:t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Takeaways: </a:t>
            </a:r>
            <a:r>
              <a:rPr lang="en">
                <a:solidFill>
                  <a:srgbClr val="00FF00"/>
                </a:solidFill>
                <a:latin typeface="Trebuchet MS"/>
                <a:ea typeface="Trebuchet MS"/>
                <a:cs typeface="Trebuchet MS"/>
                <a:sym typeface="Trebuchet MS"/>
              </a:rPr>
              <a:t>There is some visible similarity, and the correlation score of 0.32 confirms positive correlation between smoke estimate and cancer cases.</a:t>
            </a:r>
            <a:endParaRPr>
              <a:solidFill>
                <a:srgbClr val="00FF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23" name="Google Shape;123;p22"/>
          <p:cNvPicPr preferRelativeResize="0"/>
          <p:nvPr/>
        </p:nvPicPr>
        <p:blipFill rotWithShape="1">
          <a:blip r:embed="rId3">
            <a:alphaModFix/>
          </a:blip>
          <a:srcRect b="3989" l="6679" r="8989" t="7757"/>
          <a:stretch/>
        </p:blipFill>
        <p:spPr>
          <a:xfrm>
            <a:off x="1840775" y="809725"/>
            <a:ext cx="5375199" cy="328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21875" y="4136500"/>
            <a:ext cx="1535675" cy="26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u="sng">
                <a:latin typeface="Trebuchet MS"/>
                <a:ea typeface="Trebuchet MS"/>
                <a:cs typeface="Trebuchet MS"/>
                <a:sym typeface="Trebuchet MS"/>
              </a:rPr>
              <a:t>Conclusions and Recommendations</a:t>
            </a:r>
            <a:endParaRPr i="1" u="sng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30" name="Google Shape;130;p23"/>
          <p:cNvSpPr txBox="1"/>
          <p:nvPr>
            <p:ph idx="1" type="body"/>
          </p:nvPr>
        </p:nvSpPr>
        <p:spPr>
          <a:xfrm>
            <a:off x="311700" y="1152475"/>
            <a:ext cx="8520600" cy="372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●"/>
            </a:pP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We can see that wildfire related smoke in North Platte is forecasted to increase in the coming years.</a:t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●"/>
            </a:pP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The local administration needs to put measures into place to curb wildfire occurrences: clear vegetation, safe landscaping and maintain firebreaks.</a:t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●"/>
            </a:pP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Early detection and rapid response to wildfires can prevent them from affecting North Platte seriously.</a:t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●"/>
            </a:pP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Develop and use fire-resistant materials in construction to reduce the vulnerability of buildings to wildfires. (Green urban urban planning)</a:t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●"/>
            </a:pP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Develop community plans that consider wildfire risk, ensuring that structures are built and located to minimize vulnerability.</a:t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-118500" y="285950"/>
            <a:ext cx="41100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u="sng">
                <a:latin typeface="Trebuchet MS"/>
                <a:ea typeface="Trebuchet MS"/>
                <a:cs typeface="Trebuchet MS"/>
                <a:sym typeface="Trebuchet MS"/>
              </a:rPr>
              <a:t>Wildfire &amp; AQI Data Acquisition</a:t>
            </a:r>
            <a:endParaRPr i="1" u="sng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0" y="1152475"/>
            <a:ext cx="4260300" cy="3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Wildfire data from US Geological Survey (1963 onwards).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Filter to include data from up to 1250 miles from North Platte.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Around 100000 fires found.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AQI Data from US Environmental Protection Agency.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No gaseous data found, only particulate pollutants data.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4572000" y="1152475"/>
            <a:ext cx="4644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Semantically quantifiable features used.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Geodetic Distance of the Fire from city.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Area burnt by the Fire.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Fire Intensity (type)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3125" y="3250325"/>
            <a:ext cx="4382349" cy="616775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 txBox="1"/>
          <p:nvPr>
            <p:ph type="title"/>
          </p:nvPr>
        </p:nvSpPr>
        <p:spPr>
          <a:xfrm>
            <a:off x="4468038" y="445625"/>
            <a:ext cx="4435800" cy="34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u="sng">
                <a:latin typeface="Trebuchet MS"/>
                <a:ea typeface="Trebuchet MS"/>
                <a:cs typeface="Trebuchet MS"/>
                <a:sym typeface="Trebuchet MS"/>
              </a:rPr>
              <a:t>Smoke Impact Calculation</a:t>
            </a:r>
            <a:endParaRPr i="1" u="sng"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65" name="Google Shape;65;p14"/>
          <p:cNvCxnSpPr/>
          <p:nvPr/>
        </p:nvCxnSpPr>
        <p:spPr>
          <a:xfrm>
            <a:off x="4345175" y="11400"/>
            <a:ext cx="11400" cy="51321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-118500" y="285950"/>
            <a:ext cx="41100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u="sng">
                <a:latin typeface="Trebuchet MS"/>
                <a:ea typeface="Trebuchet MS"/>
                <a:cs typeface="Trebuchet MS"/>
                <a:sym typeface="Trebuchet MS"/>
              </a:rPr>
              <a:t>Wildfire &amp; AQI Data Acquisition</a:t>
            </a:r>
            <a:endParaRPr i="1" u="sng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0" y="1152475"/>
            <a:ext cx="4260300" cy="3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Wildfire data from US Geological Survey (1963 onwards).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Filter to include data from up to 1250 miles from North Platte.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Around 100000 fires found.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AQI Data from US Environmental Protection Agency.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No gaseous data found, only particulate pollutants data.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4572000" y="1152475"/>
            <a:ext cx="4644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Semantically quantifiable features used.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Geodetic Distance of the Fire from city.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Area burnt by the Fire.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Fire Intensity (type)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3125" y="3250325"/>
            <a:ext cx="4382349" cy="616775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 txBox="1"/>
          <p:nvPr>
            <p:ph type="title"/>
          </p:nvPr>
        </p:nvSpPr>
        <p:spPr>
          <a:xfrm>
            <a:off x="4468038" y="445625"/>
            <a:ext cx="4435800" cy="34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u="sng">
                <a:latin typeface="Trebuchet MS"/>
                <a:ea typeface="Trebuchet MS"/>
                <a:cs typeface="Trebuchet MS"/>
                <a:sym typeface="Trebuchet MS"/>
              </a:rPr>
              <a:t>Smoke Impact Calculation</a:t>
            </a:r>
            <a:endParaRPr i="1" u="sng"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75" name="Google Shape;75;p15"/>
          <p:cNvCxnSpPr/>
          <p:nvPr/>
        </p:nvCxnSpPr>
        <p:spPr>
          <a:xfrm>
            <a:off x="4345175" y="11400"/>
            <a:ext cx="11400" cy="51321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80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i="1" lang="en" sz="2720" u="sng">
                <a:latin typeface="Trebuchet MS"/>
                <a:ea typeface="Trebuchet MS"/>
                <a:cs typeface="Trebuchet MS"/>
                <a:sym typeface="Trebuchet MS"/>
              </a:rPr>
              <a:t>Wildfire Impact Analysis</a:t>
            </a:r>
            <a:endParaRPr i="1" sz="2720" u="sng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515938"/>
            <a:ext cx="8520600" cy="442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AutoNum type="arabicPeriod"/>
            </a:pP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How far from North Platte are wildfires occurring?</a:t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Takeaways: Lesser fires closer to the city, a </a:t>
            </a:r>
            <a:r>
              <a:rPr lang="en">
                <a:solidFill>
                  <a:srgbClr val="00FF00"/>
                </a:solidFill>
                <a:latin typeface="Trebuchet MS"/>
                <a:ea typeface="Trebuchet MS"/>
                <a:cs typeface="Trebuchet MS"/>
                <a:sym typeface="Trebuchet MS"/>
              </a:rPr>
              <a:t>positive trend</a:t>
            </a: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.</a:t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82" name="Google Shape;82;p16"/>
          <p:cNvPicPr preferRelativeResize="0"/>
          <p:nvPr/>
        </p:nvPicPr>
        <p:blipFill rotWithShape="1">
          <a:blip r:embed="rId3">
            <a:alphaModFix/>
          </a:blip>
          <a:srcRect b="0" l="6356" r="9120" t="7209"/>
          <a:stretch/>
        </p:blipFill>
        <p:spPr>
          <a:xfrm>
            <a:off x="1088050" y="942275"/>
            <a:ext cx="6967901" cy="356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80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i="1" lang="en" sz="2720" u="sng">
                <a:latin typeface="Trebuchet MS"/>
                <a:ea typeface="Trebuchet MS"/>
                <a:cs typeface="Trebuchet MS"/>
                <a:sym typeface="Trebuchet MS"/>
              </a:rPr>
              <a:t>Wildfire Impact Analysis</a:t>
            </a:r>
            <a:endParaRPr i="1" sz="2720" u="sng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11700" y="584363"/>
            <a:ext cx="8520600" cy="442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2. </a:t>
            </a: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How much land area are wildfires burning through?</a:t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Takeaways: </a:t>
            </a: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Noticeable</a:t>
            </a: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increase in area burnt across time, </a:t>
            </a:r>
            <a:r>
              <a:rPr lang="en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a negative trend.</a:t>
            </a:r>
            <a:endParaRPr>
              <a:solidFill>
                <a:srgbClr val="FF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89" name="Google Shape;89;p17"/>
          <p:cNvPicPr preferRelativeResize="0"/>
          <p:nvPr/>
        </p:nvPicPr>
        <p:blipFill rotWithShape="1">
          <a:blip r:embed="rId3">
            <a:alphaModFix/>
          </a:blip>
          <a:srcRect b="3323" l="6812" r="8984" t="7094"/>
          <a:stretch/>
        </p:blipFill>
        <p:spPr>
          <a:xfrm>
            <a:off x="1703738" y="1015562"/>
            <a:ext cx="5736525" cy="355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i="1" lang="en" sz="2720" u="sng">
                <a:latin typeface="Trebuchet MS"/>
                <a:ea typeface="Trebuchet MS"/>
                <a:cs typeface="Trebuchet MS"/>
                <a:sym typeface="Trebuchet MS"/>
              </a:rPr>
              <a:t>Wildfire Impact Analysis</a:t>
            </a:r>
            <a:endParaRPr i="1" sz="2720" u="sng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497875"/>
            <a:ext cx="8520600" cy="46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3</a:t>
            </a: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. How does smoke impact correlate with Air Quality Index?</a:t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Takeaways: </a:t>
            </a:r>
            <a:r>
              <a:rPr lang="en">
                <a:solidFill>
                  <a:srgbClr val="00FF00"/>
                </a:solidFill>
                <a:latin typeface="Trebuchet MS"/>
                <a:ea typeface="Trebuchet MS"/>
                <a:cs typeface="Trebuchet MS"/>
                <a:sym typeface="Trebuchet MS"/>
              </a:rPr>
              <a:t>Air quality is improving with time</a:t>
            </a: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. </a:t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Smoke impact is gradually increasing and could be detrimental</a:t>
            </a: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.</a:t>
            </a:r>
            <a:endParaRPr>
              <a:solidFill>
                <a:srgbClr val="FF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96" name="Google Shape;96;p18"/>
          <p:cNvPicPr preferRelativeResize="0"/>
          <p:nvPr/>
        </p:nvPicPr>
        <p:blipFill rotWithShape="1">
          <a:blip r:embed="rId3">
            <a:alphaModFix/>
          </a:blip>
          <a:srcRect b="4231" l="7404" r="9401" t="6871"/>
          <a:stretch/>
        </p:blipFill>
        <p:spPr>
          <a:xfrm>
            <a:off x="1901200" y="907063"/>
            <a:ext cx="5341599" cy="332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i="1" lang="en" sz="2720" u="sng">
                <a:latin typeface="Trebuchet MS"/>
                <a:ea typeface="Trebuchet MS"/>
                <a:cs typeface="Trebuchet MS"/>
                <a:sym typeface="Trebuchet MS"/>
              </a:rPr>
              <a:t>Wildfire Impact Forecasting</a:t>
            </a:r>
            <a:endParaRPr i="1" sz="2720" u="sng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311700" y="497875"/>
            <a:ext cx="8520600" cy="46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4</a:t>
            </a: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. What could the smoke impact in future years look like?</a:t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Takeaways: Smoke Impact will gradually increase, with seasonal cycles.</a:t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03" name="Google Shape;10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2025" y="1061863"/>
            <a:ext cx="6999926" cy="3266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i="1" lang="en" sz="2720" u="sng">
                <a:latin typeface="Trebuchet MS"/>
                <a:ea typeface="Trebuchet MS"/>
                <a:cs typeface="Trebuchet MS"/>
                <a:sym typeface="Trebuchet MS"/>
              </a:rPr>
              <a:t>Sociological Impacts of Wildfire: Healthcare</a:t>
            </a:r>
            <a:endParaRPr i="1" sz="2720" u="sng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9" name="Google Shape;109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●"/>
            </a:pP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Wildfire smoke can affect the health of the residents.</a:t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●"/>
            </a:pP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Respiratory illnesses such as </a:t>
            </a: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Bronchial</a:t>
            </a: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Cancer and Tuberculosis could be caused by air pollution.</a:t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●"/>
            </a:pP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Trying to find correlations between smoke estimates and lung cancer occurrences.</a:t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●"/>
            </a:pP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Population (census) data for North Platte from 1990 onwards obtained from Nebraska Revenue Dept.</a:t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●"/>
            </a:pP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Cancer and Tuberculosis cases data from 1990 onwards obtained from the Nebraska Public Health Inventory reports.</a:t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i="1" lang="en" sz="2720" u="sng">
                <a:latin typeface="Trebuchet MS"/>
                <a:ea typeface="Trebuchet MS"/>
                <a:cs typeface="Trebuchet MS"/>
                <a:sym typeface="Trebuchet MS"/>
              </a:rPr>
              <a:t>Lung Cancer</a:t>
            </a:r>
            <a:r>
              <a:rPr i="1" lang="en" sz="2720" u="sng">
                <a:latin typeface="Trebuchet MS"/>
                <a:ea typeface="Trebuchet MS"/>
                <a:cs typeface="Trebuchet MS"/>
                <a:sym typeface="Trebuchet MS"/>
              </a:rPr>
              <a:t> Occurrence Trends</a:t>
            </a:r>
            <a:endParaRPr i="1" sz="2720" u="sng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5" name="Google Shape;115;p21"/>
          <p:cNvSpPr txBox="1"/>
          <p:nvPr>
            <p:ph idx="1" type="body"/>
          </p:nvPr>
        </p:nvSpPr>
        <p:spPr>
          <a:xfrm>
            <a:off x="311700" y="497875"/>
            <a:ext cx="8520600" cy="46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What</a:t>
            </a: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do lung cancer cases in North Platte historically look like ?</a:t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Takeaways: </a:t>
            </a:r>
            <a:r>
              <a:rPr lang="en">
                <a:solidFill>
                  <a:srgbClr val="00FF00"/>
                </a:solidFill>
                <a:latin typeface="Trebuchet MS"/>
                <a:ea typeface="Trebuchet MS"/>
                <a:cs typeface="Trebuchet MS"/>
                <a:sym typeface="Trebuchet MS"/>
              </a:rPr>
              <a:t>Both lung cancer diagnoses and mortality rates are falling in recent cases.</a:t>
            </a:r>
            <a:endParaRPr>
              <a:solidFill>
                <a:srgbClr val="00FF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The mortality rate in general is a high percentage of total cases.</a:t>
            </a:r>
            <a:endParaRPr>
              <a:solidFill>
                <a:srgbClr val="FF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16" name="Google Shape;116;p21"/>
          <p:cNvPicPr preferRelativeResize="0"/>
          <p:nvPr/>
        </p:nvPicPr>
        <p:blipFill rotWithShape="1">
          <a:blip r:embed="rId3">
            <a:alphaModFix/>
          </a:blip>
          <a:srcRect b="0" l="8481" r="9328" t="4915"/>
          <a:stretch/>
        </p:blipFill>
        <p:spPr>
          <a:xfrm>
            <a:off x="397388" y="961913"/>
            <a:ext cx="8349225" cy="321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