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1" r:id="rId5"/>
    <p:sldId id="259" r:id="rId6"/>
    <p:sldId id="265" r:id="rId7"/>
    <p:sldId id="266" r:id="rId8"/>
    <p:sldId id="260" r:id="rId9"/>
    <p:sldId id="261" r:id="rId10"/>
    <p:sldId id="267" r:id="rId11"/>
    <p:sldId id="263" r:id="rId12"/>
    <p:sldId id="264" r:id="rId13"/>
    <p:sldId id="268" r:id="rId14"/>
    <p:sldId id="269" r:id="rId15"/>
    <p:sldId id="270" r:id="rId16"/>
    <p:sldId id="262" r:id="rId17"/>
  </p:sldIdLst>
  <p:sldSz cx="1079976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152" y="-156"/>
      </p:cViewPr>
      <p:guideLst>
        <p:guide orient="horz" pos="2160"/>
        <p:guide pos="340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49"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50"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51"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52" name="PlaceHolder 5"/>
          <p:cNvSpPr>
            <a:spLocks noGrp="1"/>
          </p:cNvSpPr>
          <p:nvPr>
            <p:ph type="sldNum"/>
          </p:nvPr>
        </p:nvSpPr>
        <p:spPr>
          <a:xfrm>
            <a:off x="4278960" y="10157400"/>
            <a:ext cx="3280680" cy="534240"/>
          </a:xfrm>
          <a:prstGeom prst="rect">
            <a:avLst/>
          </a:prstGeom>
        </p:spPr>
        <p:txBody>
          <a:bodyPr lIns="0" tIns="0" rIns="0" bIns="0" anchor="b"/>
          <a:lstStyle/>
          <a:p>
            <a:pPr algn="r"/>
            <a:fld id="{099E52AB-D8F3-45A7-918C-979188F16947}"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87688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77" name="TextShape 2"/>
          <p:cNvSpPr txBox="1"/>
          <p:nvPr/>
        </p:nvSpPr>
        <p:spPr>
          <a:xfrm>
            <a:off x="3884760" y="8685360"/>
            <a:ext cx="2971440" cy="456840"/>
          </a:xfrm>
          <a:prstGeom prst="rect">
            <a:avLst/>
          </a:prstGeom>
          <a:noFill/>
          <a:ln w="9360">
            <a:noFill/>
          </a:ln>
        </p:spPr>
        <p:txBody>
          <a:bodyPr anchor="b"/>
          <a:lstStyle/>
          <a:p>
            <a:pPr algn="r">
              <a:lnSpc>
                <a:spcPct val="100000"/>
              </a:lnSpc>
            </a:pPr>
            <a:fld id="{83A241B7-EDF7-4412-BF85-096572652107}" type="slidenum">
              <a:rPr lang="en-IN" sz="1200" b="0" strike="noStrike" spc="-1">
                <a:solidFill>
                  <a:srgbClr val="000000"/>
                </a:solidFill>
                <a:uFill>
                  <a:solidFill>
                    <a:srgbClr val="FFFFFF"/>
                  </a:solidFill>
                </a:uFill>
                <a:latin typeface="Arial"/>
                <a:ea typeface="+mn-ea"/>
              </a:rPr>
              <a:t>1</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539640" y="1604520"/>
            <a:ext cx="9719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539640" y="3682080"/>
            <a:ext cx="9719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539640" y="160452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0" name="PlaceHolder 3"/>
          <p:cNvSpPr>
            <a:spLocks noGrp="1"/>
          </p:cNvSpPr>
          <p:nvPr>
            <p:ph type="body"/>
          </p:nvPr>
        </p:nvSpPr>
        <p:spPr>
          <a:xfrm>
            <a:off x="5520240" y="160452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1" name="PlaceHolder 4"/>
          <p:cNvSpPr>
            <a:spLocks noGrp="1"/>
          </p:cNvSpPr>
          <p:nvPr>
            <p:ph type="body"/>
          </p:nvPr>
        </p:nvSpPr>
        <p:spPr>
          <a:xfrm>
            <a:off x="5520240" y="368208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2" name="PlaceHolder 5"/>
          <p:cNvSpPr>
            <a:spLocks noGrp="1"/>
          </p:cNvSpPr>
          <p:nvPr>
            <p:ph type="body"/>
          </p:nvPr>
        </p:nvSpPr>
        <p:spPr>
          <a:xfrm>
            <a:off x="539640" y="368208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539640" y="1604520"/>
            <a:ext cx="9719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5" name="PlaceHolder 3"/>
          <p:cNvSpPr>
            <a:spLocks noGrp="1"/>
          </p:cNvSpPr>
          <p:nvPr>
            <p:ph type="body"/>
          </p:nvPr>
        </p:nvSpPr>
        <p:spPr>
          <a:xfrm>
            <a:off x="539640" y="1604520"/>
            <a:ext cx="9719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46" name="Picture 45"/>
          <p:cNvPicPr/>
          <p:nvPr/>
        </p:nvPicPr>
        <p:blipFill>
          <a:blip r:embed="rId2"/>
          <a:stretch/>
        </p:blipFill>
        <p:spPr>
          <a:xfrm>
            <a:off x="2906640" y="1604520"/>
            <a:ext cx="4984920" cy="3977280"/>
          </a:xfrm>
          <a:prstGeom prst="rect">
            <a:avLst/>
          </a:prstGeom>
          <a:ln>
            <a:noFill/>
          </a:ln>
        </p:spPr>
      </p:pic>
      <p:pic>
        <p:nvPicPr>
          <p:cNvPr id="47" name="Picture 46"/>
          <p:cNvPicPr/>
          <p:nvPr/>
        </p:nvPicPr>
        <p:blipFill>
          <a:blip r:embed="rId2"/>
          <a:stretch/>
        </p:blipFill>
        <p:spPr>
          <a:xfrm>
            <a:off x="290664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subTitle"/>
          </p:nvPr>
        </p:nvSpPr>
        <p:spPr>
          <a:xfrm>
            <a:off x="539640" y="1604520"/>
            <a:ext cx="971928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39640" y="1604520"/>
            <a:ext cx="9719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39640" y="1604520"/>
            <a:ext cx="47430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520240" y="1604520"/>
            <a:ext cx="47430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39640" y="273600"/>
            <a:ext cx="971928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39640" y="160452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39640" y="368208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5520240" y="1604520"/>
            <a:ext cx="47430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39640" y="1604520"/>
            <a:ext cx="47430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520240" y="160452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520240" y="368208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9640" y="273600"/>
            <a:ext cx="9719280" cy="114480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39640" y="160452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520240" y="1604520"/>
            <a:ext cx="47430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4"/>
          <p:cNvSpPr>
            <a:spLocks noGrp="1"/>
          </p:cNvSpPr>
          <p:nvPr>
            <p:ph type="body"/>
          </p:nvPr>
        </p:nvSpPr>
        <p:spPr>
          <a:xfrm>
            <a:off x="539640" y="3682080"/>
            <a:ext cx="9719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Line 1"/>
          <p:cNvSpPr/>
          <p:nvPr/>
        </p:nvSpPr>
        <p:spPr>
          <a:xfrm>
            <a:off x="0" y="723600"/>
            <a:ext cx="10829520" cy="360"/>
          </a:xfrm>
          <a:prstGeom prst="line">
            <a:avLst/>
          </a:prstGeom>
          <a:ln w="57240">
            <a:solidFill>
              <a:srgbClr val="CC6600"/>
            </a:solidFill>
            <a:round/>
          </a:ln>
        </p:spPr>
        <p:style>
          <a:lnRef idx="0">
            <a:scrgbClr r="0" g="0" b="0"/>
          </a:lnRef>
          <a:fillRef idx="0">
            <a:scrgbClr r="0" g="0" b="0"/>
          </a:fillRef>
          <a:effectRef idx="0">
            <a:scrgbClr r="0" g="0" b="0"/>
          </a:effectRef>
          <a:fontRef idx="minor"/>
        </p:style>
      </p:sp>
      <p:pic>
        <p:nvPicPr>
          <p:cNvPr id="15" name="Picture 1"/>
          <p:cNvPicPr/>
          <p:nvPr/>
        </p:nvPicPr>
        <p:blipFill>
          <a:blip r:embed="rId14"/>
          <a:stretch/>
        </p:blipFill>
        <p:spPr>
          <a:xfrm>
            <a:off x="218160" y="141120"/>
            <a:ext cx="1591560" cy="418680"/>
          </a:xfrm>
          <a:prstGeom prst="rect">
            <a:avLst/>
          </a:prstGeom>
          <a:ln>
            <a:noFill/>
          </a:ln>
        </p:spPr>
      </p:pic>
      <p:sp>
        <p:nvSpPr>
          <p:cNvPr id="2" name="CustomShape 2" hidden="1"/>
          <p:cNvSpPr/>
          <p:nvPr/>
        </p:nvSpPr>
        <p:spPr>
          <a:xfrm>
            <a:off x="0" y="6553080"/>
            <a:ext cx="10799280" cy="304560"/>
          </a:xfrm>
          <a:prstGeom prst="rect">
            <a:avLst/>
          </a:prstGeom>
          <a:solidFill>
            <a:srgbClr val="CC6600">
              <a:alpha val="86000"/>
            </a:srgbClr>
          </a:solidFill>
          <a:ln w="9360">
            <a:noFill/>
          </a:ln>
        </p:spPr>
        <p:style>
          <a:lnRef idx="0">
            <a:scrgbClr r="0" g="0" b="0"/>
          </a:lnRef>
          <a:fillRef idx="0">
            <a:scrgbClr r="0" g="0" b="0"/>
          </a:fillRef>
          <a:effectRef idx="0">
            <a:scrgbClr r="0" g="0" b="0"/>
          </a:effectRef>
          <a:fontRef idx="minor"/>
        </p:style>
      </p:sp>
      <p:sp>
        <p:nvSpPr>
          <p:cNvPr id="3" name="CustomShape 3" hidden="1"/>
          <p:cNvSpPr/>
          <p:nvPr/>
        </p:nvSpPr>
        <p:spPr>
          <a:xfrm>
            <a:off x="2610000" y="6572160"/>
            <a:ext cx="5669640" cy="27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200" b="0" strike="noStrike" spc="-1">
                <a:solidFill>
                  <a:srgbClr val="000000"/>
                </a:solidFill>
                <a:uFill>
                  <a:solidFill>
                    <a:srgbClr val="FFFFFF"/>
                  </a:solidFill>
                </a:uFill>
                <a:latin typeface="Arial"/>
              </a:rPr>
              <a:t>School of Information Sciences, </a:t>
            </a:r>
            <a:r>
              <a:rPr lang="en-IN" sz="1100" b="0" strike="noStrike" spc="-1">
                <a:solidFill>
                  <a:srgbClr val="000000"/>
                </a:solidFill>
                <a:uFill>
                  <a:solidFill>
                    <a:srgbClr val="FFFFFF"/>
                  </a:solidFill>
                </a:uFill>
                <a:latin typeface="Arial"/>
              </a:rPr>
              <a:t>MANIPAL UNIVERSITY, </a:t>
            </a:r>
            <a:r>
              <a:rPr lang="en-IN" sz="1200" b="0" strike="noStrike" spc="-1">
                <a:solidFill>
                  <a:srgbClr val="000000"/>
                </a:solidFill>
                <a:uFill>
                  <a:solidFill>
                    <a:srgbClr val="FFFFFF"/>
                  </a:solidFill>
                </a:uFill>
                <a:latin typeface="Arial"/>
              </a:rPr>
              <a:t>Manipal</a:t>
            </a:r>
            <a:endParaRPr lang="en-IN" sz="1800" b="0" strike="noStrike" spc="-1">
              <a:solidFill>
                <a:srgbClr val="000000"/>
              </a:solidFill>
              <a:uFill>
                <a:solidFill>
                  <a:srgbClr val="FFFFFF"/>
                </a:solidFill>
              </a:uFill>
              <a:latin typeface="Arial"/>
            </a:endParaRPr>
          </a:p>
        </p:txBody>
      </p:sp>
      <p:sp>
        <p:nvSpPr>
          <p:cNvPr id="4" name="CustomShape 4" hidden="1"/>
          <p:cNvSpPr/>
          <p:nvPr/>
        </p:nvSpPr>
        <p:spPr>
          <a:xfrm>
            <a:off x="70920" y="6550200"/>
            <a:ext cx="12139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rPr>
              <a:t>05/11/17</a:t>
            </a:r>
            <a:endParaRPr lang="en-IN" sz="1800" b="0" strike="noStrike" spc="-1">
              <a:solidFill>
                <a:srgbClr val="000000"/>
              </a:solidFill>
              <a:uFill>
                <a:solidFill>
                  <a:srgbClr val="FFFFFF"/>
                </a:solidFill>
              </a:uFill>
              <a:latin typeface="Arial"/>
            </a:endParaRPr>
          </a:p>
        </p:txBody>
      </p:sp>
      <p:sp>
        <p:nvSpPr>
          <p:cNvPr id="5" name="CustomShape 5" hidden="1"/>
          <p:cNvSpPr/>
          <p:nvPr/>
        </p:nvSpPr>
        <p:spPr>
          <a:xfrm>
            <a:off x="8823600" y="6549480"/>
            <a:ext cx="196560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rPr>
              <a:t>Seminar </a:t>
            </a:r>
            <a:fld id="{4B224F92-744C-4A7C-8B58-0FA7EA75889C}" type="slidenum">
              <a:rPr lang="en-IN" sz="1400" b="0" strike="noStrike" spc="-1">
                <a:solidFill>
                  <a:srgbClr val="000000"/>
                </a:solidFill>
                <a:uFill>
                  <a:solidFill>
                    <a:srgbClr val="FFFFFF"/>
                  </a:solidFill>
                </a:uFill>
                <a:latin typeface="Arial"/>
              </a:rPr>
              <a:t>‹#›</a:t>
            </a:fld>
            <a:r>
              <a:rPr lang="en-IN" sz="1400" b="0" strike="noStrike" spc="-1">
                <a:solidFill>
                  <a:srgbClr val="000000"/>
                </a:solidFill>
                <a:uFill>
                  <a:solidFill>
                    <a:srgbClr val="FFFFFF"/>
                  </a:solidFill>
                </a:uFill>
                <a:latin typeface="Arial"/>
              </a:rPr>
              <a:t>r</a:t>
            </a:r>
            <a:endParaRPr lang="en-IN" sz="1800" b="0" strike="noStrike" spc="-1">
              <a:solidFill>
                <a:srgbClr val="000000"/>
              </a:solidFill>
              <a:uFill>
                <a:solidFill>
                  <a:srgbClr val="FFFFFF"/>
                </a:solidFill>
              </a:uFill>
              <a:latin typeface="Arial"/>
            </a:endParaRPr>
          </a:p>
        </p:txBody>
      </p:sp>
      <p:sp>
        <p:nvSpPr>
          <p:cNvPr id="6" name="Line 6"/>
          <p:cNvSpPr/>
          <p:nvPr/>
        </p:nvSpPr>
        <p:spPr>
          <a:xfrm>
            <a:off x="0" y="723600"/>
            <a:ext cx="10829520" cy="360"/>
          </a:xfrm>
          <a:prstGeom prst="line">
            <a:avLst/>
          </a:prstGeom>
          <a:ln w="57240">
            <a:solidFill>
              <a:srgbClr val="CC6600"/>
            </a:solidFill>
            <a:round/>
          </a:ln>
        </p:spPr>
        <p:style>
          <a:lnRef idx="0">
            <a:scrgbClr r="0" g="0" b="0"/>
          </a:lnRef>
          <a:fillRef idx="0">
            <a:scrgbClr r="0" g="0" b="0"/>
          </a:fillRef>
          <a:effectRef idx="0">
            <a:scrgbClr r="0" g="0" b="0"/>
          </a:effectRef>
          <a:fontRef idx="minor"/>
        </p:style>
      </p:sp>
      <p:sp>
        <p:nvSpPr>
          <p:cNvPr id="7" name="CustomShape 7"/>
          <p:cNvSpPr/>
          <p:nvPr/>
        </p:nvSpPr>
        <p:spPr>
          <a:xfrm>
            <a:off x="13320" y="6553080"/>
            <a:ext cx="10799280" cy="304560"/>
          </a:xfrm>
          <a:prstGeom prst="rect">
            <a:avLst/>
          </a:prstGeom>
          <a:solidFill>
            <a:srgbClr val="CC6600">
              <a:alpha val="86000"/>
            </a:srgbClr>
          </a:solidFill>
          <a:ln w="9360">
            <a:noFill/>
          </a:ln>
        </p:spPr>
        <p:style>
          <a:lnRef idx="0">
            <a:scrgbClr r="0" g="0" b="0"/>
          </a:lnRef>
          <a:fillRef idx="0">
            <a:scrgbClr r="0" g="0" b="0"/>
          </a:fillRef>
          <a:effectRef idx="0">
            <a:scrgbClr r="0" g="0" b="0"/>
          </a:effectRef>
          <a:fontRef idx="minor"/>
        </p:style>
      </p:sp>
      <p:sp>
        <p:nvSpPr>
          <p:cNvPr id="8" name="CustomShape 8"/>
          <p:cNvSpPr/>
          <p:nvPr/>
        </p:nvSpPr>
        <p:spPr>
          <a:xfrm>
            <a:off x="2610000" y="6572160"/>
            <a:ext cx="5669640" cy="27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200" b="0" strike="noStrike" spc="-1">
                <a:solidFill>
                  <a:srgbClr val="000000"/>
                </a:solidFill>
                <a:uFill>
                  <a:solidFill>
                    <a:srgbClr val="FFFFFF"/>
                  </a:solidFill>
                </a:uFill>
                <a:latin typeface="Arial"/>
              </a:rPr>
              <a:t>School of Information Sciences, </a:t>
            </a:r>
            <a:r>
              <a:rPr lang="en-IN" sz="1100" b="0" strike="noStrike" spc="-1">
                <a:solidFill>
                  <a:srgbClr val="000000"/>
                </a:solidFill>
                <a:uFill>
                  <a:solidFill>
                    <a:srgbClr val="FFFFFF"/>
                  </a:solidFill>
                </a:uFill>
                <a:latin typeface="Arial"/>
              </a:rPr>
              <a:t>MANIPAL UNIVERSITY, </a:t>
            </a:r>
            <a:r>
              <a:rPr lang="en-IN" sz="1200" b="0" strike="noStrike" spc="-1">
                <a:solidFill>
                  <a:srgbClr val="000000"/>
                </a:solidFill>
                <a:uFill>
                  <a:solidFill>
                    <a:srgbClr val="FFFFFF"/>
                  </a:solidFill>
                </a:uFill>
                <a:latin typeface="Arial"/>
              </a:rPr>
              <a:t>Manipal</a:t>
            </a:r>
            <a:endParaRPr lang="en-IN" sz="1800" b="0" strike="noStrike" spc="-1">
              <a:solidFill>
                <a:srgbClr val="000000"/>
              </a:solidFill>
              <a:uFill>
                <a:solidFill>
                  <a:srgbClr val="FFFFFF"/>
                </a:solidFill>
              </a:uFill>
              <a:latin typeface="Arial"/>
            </a:endParaRPr>
          </a:p>
        </p:txBody>
      </p:sp>
      <p:sp>
        <p:nvSpPr>
          <p:cNvPr id="9" name="CustomShape 9"/>
          <p:cNvSpPr/>
          <p:nvPr/>
        </p:nvSpPr>
        <p:spPr>
          <a:xfrm>
            <a:off x="70920" y="6550200"/>
            <a:ext cx="12139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rPr>
              <a:t>05/11/17</a:t>
            </a:r>
            <a:endParaRPr lang="en-IN" sz="1800" b="0" strike="noStrike" spc="-1">
              <a:solidFill>
                <a:srgbClr val="000000"/>
              </a:solidFill>
              <a:uFill>
                <a:solidFill>
                  <a:srgbClr val="FFFFFF"/>
                </a:solidFill>
              </a:uFill>
              <a:latin typeface="Arial"/>
            </a:endParaRPr>
          </a:p>
        </p:txBody>
      </p:sp>
      <p:sp>
        <p:nvSpPr>
          <p:cNvPr id="10" name="CustomShape 10"/>
          <p:cNvSpPr/>
          <p:nvPr/>
        </p:nvSpPr>
        <p:spPr>
          <a:xfrm>
            <a:off x="8823600" y="6549480"/>
            <a:ext cx="196560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rPr>
              <a:t>Seminar </a:t>
            </a:r>
            <a:fld id="{055A66B7-7AD2-4111-8054-1A7C094A1714}" type="slidenum">
              <a:rPr lang="en-IN" sz="1400" b="0" strike="noStrike" spc="-1">
                <a:solidFill>
                  <a:srgbClr val="000000"/>
                </a:solidFill>
                <a:uFill>
                  <a:solidFill>
                    <a:srgbClr val="FFFFFF"/>
                  </a:solidFill>
                </a:uFill>
                <a:latin typeface="Arial"/>
              </a:rPr>
              <a:t>‹#›</a:t>
            </a:fld>
            <a:endParaRPr lang="en-IN" sz="1800" b="0" strike="noStrike" spc="-1">
              <a:solidFill>
                <a:srgbClr val="000000"/>
              </a:solidFill>
              <a:uFill>
                <a:solidFill>
                  <a:srgbClr val="FFFFFF"/>
                </a:solidFill>
              </a:uFill>
              <a:latin typeface="Arial"/>
            </a:endParaRPr>
          </a:p>
        </p:txBody>
      </p:sp>
      <p:pic>
        <p:nvPicPr>
          <p:cNvPr id="11" name="Picture 8"/>
          <p:cNvPicPr/>
          <p:nvPr/>
        </p:nvPicPr>
        <p:blipFill>
          <a:blip r:embed="rId14"/>
          <a:stretch/>
        </p:blipFill>
        <p:spPr>
          <a:xfrm>
            <a:off x="218160" y="141120"/>
            <a:ext cx="1591560" cy="418680"/>
          </a:xfrm>
          <a:prstGeom prst="rect">
            <a:avLst/>
          </a:prstGeom>
          <a:ln>
            <a:noFill/>
          </a:ln>
        </p:spPr>
      </p:pic>
      <p:sp>
        <p:nvSpPr>
          <p:cNvPr id="12" name="PlaceHolder 11"/>
          <p:cNvSpPr>
            <a:spLocks noGrp="1"/>
          </p:cNvSpPr>
          <p:nvPr>
            <p:ph type="title"/>
          </p:nvPr>
        </p:nvSpPr>
        <p:spPr>
          <a:xfrm>
            <a:off x="539640" y="273600"/>
            <a:ext cx="9719280" cy="1144800"/>
          </a:xfrm>
          <a:prstGeom prst="rect">
            <a:avLst/>
          </a:prstGeom>
        </p:spPr>
        <p:txBody>
          <a:bodyPr lIns="0" tIns="0" rIns="0" bIns="0" anchor="ctr"/>
          <a:lstStyle/>
          <a:p>
            <a:r>
              <a:rPr lang="en-US" sz="4400" b="0" strike="noStrike" spc="-1">
                <a:solidFill>
                  <a:srgbClr val="000000"/>
                </a:solidFill>
                <a:uFill>
                  <a:solidFill>
                    <a:srgbClr val="FFFFFF"/>
                  </a:solidFill>
                </a:uFill>
                <a:latin typeface="Arial"/>
              </a:rPr>
              <a:t>Click to edit the title text format</a:t>
            </a:r>
          </a:p>
        </p:txBody>
      </p:sp>
      <p:sp>
        <p:nvSpPr>
          <p:cNvPr id="13" name="PlaceHolder 12"/>
          <p:cNvSpPr>
            <a:spLocks noGrp="1"/>
          </p:cNvSpPr>
          <p:nvPr>
            <p:ph type="body"/>
          </p:nvPr>
        </p:nvSpPr>
        <p:spPr>
          <a:xfrm>
            <a:off x="539640" y="1604520"/>
            <a:ext cx="971928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mininet/mininet/wiki/Introduction-to-Mininet" TargetMode="External"/><Relationship Id="rId3" Type="http://schemas.openxmlformats.org/officeDocument/2006/relationships/hyperlink" Target="http://inside-" TargetMode="External"/><Relationship Id="rId7" Type="http://schemas.openxmlformats.org/officeDocument/2006/relationships/hyperlink" Target="http://title=OpenFlow&amp;oldid=725008443" TargetMode="External"/><Relationship Id="rId2" Type="http://schemas.openxmlformats.org/officeDocument/2006/relationships/hyperlink" Target="https://www.sdxcentral.com/sdn/definitions/inside-sdn-architecture/" TargetMode="External"/><Relationship Id="rId1" Type="http://schemas.openxmlformats.org/officeDocument/2006/relationships/slideLayout" Target="../slideLayouts/slideLayout3.xml"/><Relationship Id="rId6" Type="http://schemas.openxmlformats.org/officeDocument/2006/relationships/hyperlink" Target="NULL" TargetMode="External"/><Relationship Id="rId5" Type="http://schemas.openxmlformats.org/officeDocument/2006/relationships/hyperlink" Target="https://en.wikipedia.org/w/index.php?title=OpenFlow&amp;oldid=725008443" TargetMode="External"/><Relationship Id="rId10" Type="http://schemas.openxmlformats.org/officeDocument/2006/relationships/hyperlink" Target="https://openflow.stanford.edu/display/ONL/POX+Wiki" TargetMode="External"/><Relationship Id="rId4" Type="http://schemas.openxmlformats.org/officeDocument/2006/relationships/hyperlink" Target="http://sdn-architecture/" TargetMode="External"/><Relationship Id="rId9" Type="http://schemas.openxmlformats.org/officeDocument/2006/relationships/hyperlink" Target="https://aws.amazon.com/documentation/ec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2504160" y="176040"/>
            <a:ext cx="731484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2400" b="1" i="1" strike="noStrike" spc="-1">
                <a:solidFill>
                  <a:srgbClr val="CC6600"/>
                </a:solidFill>
                <a:uFill>
                  <a:solidFill>
                    <a:srgbClr val="FFFFFF"/>
                  </a:solidFill>
                </a:uFill>
                <a:latin typeface="Arial"/>
              </a:rPr>
              <a:t>Seminar</a:t>
            </a:r>
            <a:endParaRPr lang="en-IN" sz="1800" b="0" strike="noStrike" spc="-1">
              <a:solidFill>
                <a:srgbClr val="000000"/>
              </a:solidFill>
              <a:uFill>
                <a:solidFill>
                  <a:srgbClr val="FFFFFF"/>
                </a:solidFill>
              </a:uFill>
              <a:latin typeface="Arial"/>
            </a:endParaRPr>
          </a:p>
        </p:txBody>
      </p:sp>
      <p:graphicFrame>
        <p:nvGraphicFramePr>
          <p:cNvPr id="54" name="Table 2"/>
          <p:cNvGraphicFramePr/>
          <p:nvPr>
            <p:extLst>
              <p:ext uri="{D42A27DB-BD31-4B8C-83A1-F6EECF244321}">
                <p14:modId xmlns:p14="http://schemas.microsoft.com/office/powerpoint/2010/main" val="1587946946"/>
              </p:ext>
            </p:extLst>
          </p:nvPr>
        </p:nvGraphicFramePr>
        <p:xfrm>
          <a:off x="1132681" y="1676400"/>
          <a:ext cx="8534160" cy="3875040"/>
        </p:xfrm>
        <a:graphic>
          <a:graphicData uri="http://schemas.openxmlformats.org/drawingml/2006/table">
            <a:tbl>
              <a:tblPr/>
              <a:tblGrid>
                <a:gridCol w="2865960">
                  <a:extLst>
                    <a:ext uri="{9D8B030D-6E8A-4147-A177-3AD203B41FA5}">
                      <a16:colId xmlns="" xmlns:a16="http://schemas.microsoft.com/office/drawing/2014/main" val="20000"/>
                    </a:ext>
                  </a:extLst>
                </a:gridCol>
                <a:gridCol w="5668200">
                  <a:extLst>
                    <a:ext uri="{9D8B030D-6E8A-4147-A177-3AD203B41FA5}">
                      <a16:colId xmlns="" xmlns:a16="http://schemas.microsoft.com/office/drawing/2014/main" val="20001"/>
                    </a:ext>
                  </a:extLst>
                </a:gridCol>
              </a:tblGrid>
              <a:tr h="370080">
                <a:tc>
                  <a:txBody>
                    <a:bodyPr/>
                    <a:lstStyle/>
                    <a:p>
                      <a:pPr>
                        <a:lnSpc>
                          <a:spcPct val="100000"/>
                        </a:lnSpc>
                      </a:pPr>
                      <a:r>
                        <a:rPr lang="en-IN" sz="1800" b="0" strike="noStrike" spc="-1" dirty="0">
                          <a:solidFill>
                            <a:srgbClr val="000000"/>
                          </a:solidFill>
                          <a:uFill>
                            <a:solidFill>
                              <a:srgbClr val="FFFFFF"/>
                            </a:solidFill>
                          </a:uFill>
                          <a:latin typeface="Times New Roman"/>
                        </a:rPr>
                        <a:t>Name</a:t>
                      </a:r>
                      <a:endParaRPr lang="en-IN" sz="1800" b="0" strike="noStrike" spc="-1" dirty="0">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tc>
                  <a:txBody>
                    <a:bodyPr/>
                    <a:lstStyle/>
                    <a:p>
                      <a:pPr>
                        <a:lnSpc>
                          <a:spcPct val="100000"/>
                        </a:lnSpc>
                      </a:pPr>
                      <a:r>
                        <a:rPr lang="en-IN" sz="1800" b="0" i="1" strike="noStrike" spc="-1">
                          <a:solidFill>
                            <a:srgbClr val="000000"/>
                          </a:solidFill>
                          <a:uFill>
                            <a:solidFill>
                              <a:srgbClr val="FFFFFF"/>
                            </a:solidFill>
                          </a:uFill>
                          <a:latin typeface="Times New Roman"/>
                        </a:rPr>
                        <a:t>Anish N Shetty, Preethi S R</a:t>
                      </a:r>
                      <a:endParaRPr lang="en-IN"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extLst>
                  <a:ext uri="{0D108BD9-81ED-4DB2-BD59-A6C34878D82A}">
                    <a16:rowId xmlns="" xmlns:a16="http://schemas.microsoft.com/office/drawing/2014/main" val="10000"/>
                  </a:ext>
                </a:extLst>
              </a:tr>
              <a:tr h="370080">
                <a:tc>
                  <a:txBody>
                    <a:bodyPr/>
                    <a:lstStyle/>
                    <a:p>
                      <a:pPr>
                        <a:lnSpc>
                          <a:spcPct val="100000"/>
                        </a:lnSpc>
                      </a:pPr>
                      <a:r>
                        <a:rPr lang="en-IN" sz="1800" b="0" strike="noStrike" spc="-1">
                          <a:solidFill>
                            <a:srgbClr val="000000"/>
                          </a:solidFill>
                          <a:uFill>
                            <a:solidFill>
                              <a:srgbClr val="FFFFFF"/>
                            </a:solidFill>
                          </a:uFill>
                          <a:latin typeface="Times New Roman"/>
                        </a:rPr>
                        <a:t>Branch</a:t>
                      </a:r>
                      <a:endParaRPr lang="en-IN"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tc>
                  <a:txBody>
                    <a:bodyPr/>
                    <a:lstStyle/>
                    <a:p>
                      <a:pPr>
                        <a:lnSpc>
                          <a:spcPct val="100000"/>
                        </a:lnSpc>
                      </a:pPr>
                      <a:r>
                        <a:rPr lang="en-IN" sz="1800" b="0" strike="noStrike" spc="-1">
                          <a:solidFill>
                            <a:srgbClr val="000000"/>
                          </a:solidFill>
                          <a:uFill>
                            <a:solidFill>
                              <a:srgbClr val="FFFFFF"/>
                            </a:solidFill>
                          </a:uFill>
                          <a:latin typeface="Times New Roman"/>
                        </a:rPr>
                        <a:t>Computing Technologies and Virtualization</a:t>
                      </a:r>
                      <a:endParaRPr lang="en-IN"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extLst>
                  <a:ext uri="{0D108BD9-81ED-4DB2-BD59-A6C34878D82A}">
                    <a16:rowId xmlns="" xmlns:a16="http://schemas.microsoft.com/office/drawing/2014/main" val="10001"/>
                  </a:ext>
                </a:extLst>
              </a:tr>
              <a:tr h="740160">
                <a:tc>
                  <a:txBody>
                    <a:bodyPr/>
                    <a:lstStyle/>
                    <a:p>
                      <a:pPr>
                        <a:lnSpc>
                          <a:spcPct val="100000"/>
                        </a:lnSpc>
                      </a:pPr>
                      <a:r>
                        <a:rPr lang="en-IN" sz="1800" b="0" strike="noStrike" spc="-1" dirty="0">
                          <a:solidFill>
                            <a:srgbClr val="000000"/>
                          </a:solidFill>
                          <a:uFill>
                            <a:solidFill>
                              <a:srgbClr val="FFFFFF"/>
                            </a:solidFill>
                          </a:uFill>
                          <a:latin typeface="Times New Roman"/>
                        </a:rPr>
                        <a:t>Registration Number</a:t>
                      </a:r>
                      <a:endParaRPr lang="en-IN" sz="1800" b="0" strike="noStrike" spc="-1" dirty="0">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tc>
                  <a:txBody>
                    <a:bodyPr/>
                    <a:lstStyle/>
                    <a:p>
                      <a:pPr>
                        <a:lnSpc>
                          <a:spcPct val="100000"/>
                        </a:lnSpc>
                      </a:pPr>
                      <a:r>
                        <a:rPr lang="en-IN" sz="1800" b="0" strike="noStrike" spc="-1">
                          <a:solidFill>
                            <a:srgbClr val="000000"/>
                          </a:solidFill>
                          <a:uFill>
                            <a:solidFill>
                              <a:srgbClr val="FFFFFF"/>
                            </a:solidFill>
                          </a:uFill>
                          <a:latin typeface="Times New Roman"/>
                        </a:rPr>
                        <a:t>171041005, 171041009</a:t>
                      </a:r>
                      <a:endParaRPr lang="en-IN"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extLst>
                  <a:ext uri="{0D108BD9-81ED-4DB2-BD59-A6C34878D82A}">
                    <a16:rowId xmlns="" xmlns:a16="http://schemas.microsoft.com/office/drawing/2014/main" val="10002"/>
                  </a:ext>
                </a:extLst>
              </a:tr>
              <a:tr h="1110240">
                <a:tc>
                  <a:txBody>
                    <a:bodyPr/>
                    <a:lstStyle/>
                    <a:p>
                      <a:pPr>
                        <a:lnSpc>
                          <a:spcPct val="100000"/>
                        </a:lnSpc>
                      </a:pPr>
                      <a:r>
                        <a:rPr lang="en-IN" sz="1800" b="0" strike="noStrike" spc="-1" dirty="0">
                          <a:solidFill>
                            <a:srgbClr val="000000"/>
                          </a:solidFill>
                          <a:uFill>
                            <a:solidFill>
                              <a:srgbClr val="FFFFFF"/>
                            </a:solidFill>
                          </a:uFill>
                          <a:latin typeface="Times New Roman"/>
                        </a:rPr>
                        <a:t>Topic</a:t>
                      </a:r>
                      <a:endParaRPr lang="en-IN" sz="1800" b="0" strike="noStrike" spc="-1" dirty="0">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tc>
                  <a:txBody>
                    <a:bodyPr/>
                    <a:lstStyle/>
                    <a:p>
                      <a:pPr algn="just">
                        <a:lnSpc>
                          <a:spcPct val="100000"/>
                        </a:lnSpc>
                      </a:pPr>
                      <a:r>
                        <a:rPr lang="en-IN" sz="1800" b="0" i="1" strike="noStrike" spc="-1" dirty="0">
                          <a:solidFill>
                            <a:srgbClr val="000000"/>
                          </a:solidFill>
                          <a:uFill>
                            <a:solidFill>
                              <a:srgbClr val="FFFFFF"/>
                            </a:solidFill>
                          </a:uFill>
                          <a:latin typeface="Times New Roman"/>
                        </a:rPr>
                        <a:t>Network Orchestration using </a:t>
                      </a:r>
                      <a:r>
                        <a:rPr lang="en-IN" sz="1800" b="0" i="1" strike="noStrike" spc="-1" dirty="0" err="1">
                          <a:solidFill>
                            <a:srgbClr val="000000"/>
                          </a:solidFill>
                          <a:uFill>
                            <a:solidFill>
                              <a:srgbClr val="FFFFFF"/>
                            </a:solidFill>
                          </a:uFill>
                          <a:latin typeface="Times New Roman"/>
                        </a:rPr>
                        <a:t>Openflow</a:t>
                      </a:r>
                      <a:endParaRPr lang="en-IN" sz="1800" b="0" strike="noStrike" spc="-1" dirty="0">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extLst>
                  <a:ext uri="{0D108BD9-81ED-4DB2-BD59-A6C34878D82A}">
                    <a16:rowId xmlns="" xmlns:a16="http://schemas.microsoft.com/office/drawing/2014/main" val="10003"/>
                  </a:ext>
                </a:extLst>
              </a:tr>
              <a:tr h="370080">
                <a:tc>
                  <a:txBody>
                    <a:bodyPr/>
                    <a:lstStyle/>
                    <a:p>
                      <a:pPr>
                        <a:lnSpc>
                          <a:spcPct val="100000"/>
                        </a:lnSpc>
                      </a:pPr>
                      <a:r>
                        <a:rPr lang="en-IN" sz="1800" b="0" strike="noStrike" spc="-1">
                          <a:solidFill>
                            <a:srgbClr val="000000"/>
                          </a:solidFill>
                          <a:uFill>
                            <a:solidFill>
                              <a:srgbClr val="FFFFFF"/>
                            </a:solidFill>
                          </a:uFill>
                          <a:latin typeface="Times New Roman"/>
                        </a:rPr>
                        <a:t>Guide</a:t>
                      </a:r>
                      <a:endParaRPr lang="en-IN"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tc>
                  <a:txBody>
                    <a:bodyPr/>
                    <a:lstStyle/>
                    <a:p>
                      <a:pPr>
                        <a:lnSpc>
                          <a:spcPct val="100000"/>
                        </a:lnSpc>
                      </a:pPr>
                      <a:r>
                        <a:rPr lang="en-IN" sz="1800" b="0" strike="noStrike" spc="-1">
                          <a:solidFill>
                            <a:srgbClr val="000000"/>
                          </a:solidFill>
                          <a:uFill>
                            <a:solidFill>
                              <a:srgbClr val="FFFFFF"/>
                            </a:solidFill>
                          </a:uFill>
                          <a:latin typeface="Times New Roman"/>
                        </a:rPr>
                        <a:t>Mr. Mohan Kumar J</a:t>
                      </a:r>
                      <a:endParaRPr lang="en-IN"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extLst>
                  <a:ext uri="{0D108BD9-81ED-4DB2-BD59-A6C34878D82A}">
                    <a16:rowId xmlns="" xmlns:a16="http://schemas.microsoft.com/office/drawing/2014/main" val="10004"/>
                  </a:ext>
                </a:extLst>
              </a:tr>
              <a:tr h="370800">
                <a:tc>
                  <a:txBody>
                    <a:bodyPr/>
                    <a:lstStyle/>
                    <a:p>
                      <a:pPr>
                        <a:lnSpc>
                          <a:spcPct val="100000"/>
                        </a:lnSpc>
                      </a:pPr>
                      <a:r>
                        <a:rPr lang="en-IN" sz="1800" b="0" strike="noStrike" spc="-1">
                          <a:solidFill>
                            <a:srgbClr val="000000"/>
                          </a:solidFill>
                          <a:uFill>
                            <a:solidFill>
                              <a:srgbClr val="FFFFFF"/>
                            </a:solidFill>
                          </a:uFill>
                          <a:latin typeface="Times New Roman"/>
                        </a:rPr>
                        <a:t>Panel Members</a:t>
                      </a:r>
                      <a:endParaRPr lang="en-IN"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tc>
                  <a:txBody>
                    <a:bodyPr/>
                    <a:lstStyle/>
                    <a:p>
                      <a:pPr>
                        <a:lnSpc>
                          <a:spcPct val="100000"/>
                        </a:lnSpc>
                      </a:pPr>
                      <a:r>
                        <a:rPr lang="en-IN" sz="1800" b="0" strike="noStrike" spc="-1" dirty="0">
                          <a:solidFill>
                            <a:srgbClr val="000000"/>
                          </a:solidFill>
                          <a:uFill>
                            <a:solidFill>
                              <a:srgbClr val="FFFFFF"/>
                            </a:solidFill>
                          </a:uFill>
                          <a:latin typeface="Times New Roman"/>
                        </a:rPr>
                        <a:t>Mr. Mohan Kumar J</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Times New Roman"/>
                        </a:rPr>
                        <a:t>Mr. </a:t>
                      </a:r>
                      <a:r>
                        <a:rPr lang="en-IN" sz="1800" b="0" strike="noStrike" spc="-1" dirty="0" err="1">
                          <a:solidFill>
                            <a:srgbClr val="000000"/>
                          </a:solidFill>
                          <a:uFill>
                            <a:solidFill>
                              <a:srgbClr val="FFFFFF"/>
                            </a:solidFill>
                          </a:uFill>
                          <a:latin typeface="Times New Roman"/>
                        </a:rPr>
                        <a:t>Sathyanarayan</a:t>
                      </a:r>
                      <a:r>
                        <a:rPr lang="en-IN" sz="1800" b="0" strike="noStrike" spc="-1" dirty="0">
                          <a:solidFill>
                            <a:srgbClr val="000000"/>
                          </a:solidFill>
                          <a:uFill>
                            <a:solidFill>
                              <a:srgbClr val="FFFFFF"/>
                            </a:solidFill>
                          </a:uFill>
                          <a:latin typeface="Times New Roman"/>
                        </a:rPr>
                        <a:t> </a:t>
                      </a:r>
                      <a:r>
                        <a:rPr lang="en-IN" sz="1800" b="0" strike="noStrike" spc="-1" dirty="0" err="1">
                          <a:solidFill>
                            <a:srgbClr val="000000"/>
                          </a:solidFill>
                          <a:uFill>
                            <a:solidFill>
                              <a:srgbClr val="FFFFFF"/>
                            </a:solidFill>
                          </a:uFill>
                          <a:latin typeface="Times New Roman"/>
                        </a:rPr>
                        <a:t>Shenoy</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Times New Roman"/>
                        </a:rPr>
                        <a:t>Mr. </a:t>
                      </a:r>
                      <a:r>
                        <a:rPr lang="en-IN" sz="1800" b="0" strike="noStrike" spc="-1" dirty="0" err="1">
                          <a:solidFill>
                            <a:srgbClr val="000000"/>
                          </a:solidFill>
                          <a:uFill>
                            <a:solidFill>
                              <a:srgbClr val="FFFFFF"/>
                            </a:solidFill>
                          </a:uFill>
                          <a:latin typeface="Times New Roman"/>
                        </a:rPr>
                        <a:t>Samarendra</a:t>
                      </a:r>
                      <a:r>
                        <a:rPr lang="en-IN" sz="1800" b="0" strike="noStrike" spc="-1" dirty="0">
                          <a:solidFill>
                            <a:srgbClr val="000000"/>
                          </a:solidFill>
                          <a:uFill>
                            <a:solidFill>
                              <a:srgbClr val="FFFFFF"/>
                            </a:solidFill>
                          </a:uFill>
                          <a:latin typeface="Times New Roman"/>
                        </a:rPr>
                        <a:t> Bhat</a:t>
                      </a:r>
                      <a:endParaRPr lang="en-IN" sz="1800" b="0" strike="noStrike" spc="-1" dirty="0">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3F9F9"/>
                    </a:solidFill>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F5A5AC-4CD1-4C66-8AF7-249C78AED15D}"/>
              </a:ext>
            </a:extLst>
          </p:cNvPr>
          <p:cNvSpPr>
            <a:spLocks noGrp="1"/>
          </p:cNvSpPr>
          <p:nvPr>
            <p:ph type="title"/>
          </p:nvPr>
        </p:nvSpPr>
        <p:spPr>
          <a:xfrm>
            <a:off x="581179" y="1057275"/>
            <a:ext cx="9719280" cy="1144800"/>
          </a:xfrm>
        </p:spPr>
        <p:txBody>
          <a:bodyPr/>
          <a:lstStyle/>
          <a:p>
            <a:pPr algn="ctr"/>
            <a:r>
              <a:rPr lang="en-GB" sz="2400" dirty="0">
                <a:cs typeface="Arial"/>
              </a:rPr>
              <a:t>CLOUD BASED CONTROLLER</a:t>
            </a:r>
            <a:endParaRPr lang="en-US" dirty="0"/>
          </a:p>
        </p:txBody>
      </p:sp>
      <p:sp>
        <p:nvSpPr>
          <p:cNvPr id="3" name="Text Placeholder 2">
            <a:extLst>
              <a:ext uri="{FF2B5EF4-FFF2-40B4-BE49-F238E27FC236}">
                <a16:creationId xmlns="" xmlns:a16="http://schemas.microsoft.com/office/drawing/2014/main" id="{8D1ED9ED-340F-442E-9A71-F668563A6F66}"/>
              </a:ext>
            </a:extLst>
          </p:cNvPr>
          <p:cNvSpPr>
            <a:spLocks noGrp="1"/>
          </p:cNvSpPr>
          <p:nvPr>
            <p:ph type="body"/>
          </p:nvPr>
        </p:nvSpPr>
        <p:spPr>
          <a:xfrm>
            <a:off x="599281" y="2209800"/>
            <a:ext cx="9719280" cy="3977280"/>
          </a:xfrm>
        </p:spPr>
        <p:txBody>
          <a:bodyPr lIns="0" tIns="0" rIns="0" bIns="0" anchor="ctr"/>
          <a:lstStyle/>
          <a:p>
            <a:pPr marL="571500" indent="-571500">
              <a:spcBef>
                <a:spcPct val="0"/>
              </a:spcBef>
              <a:buFont typeface="Arial"/>
              <a:buChar char="•"/>
            </a:pPr>
            <a:r>
              <a:rPr lang="en-GB" sz="2200" dirty="0">
                <a:cs typeface="Arial"/>
              </a:rPr>
              <a:t>A Virtual Machine is created on the cloud using Amazon EC2 services</a:t>
            </a:r>
            <a:r>
              <a:rPr lang="en-GB" sz="2200" dirty="0" smtClean="0">
                <a:cs typeface="Arial"/>
              </a:rPr>
              <a:t>.</a:t>
            </a:r>
          </a:p>
          <a:p>
            <a:pPr marL="571500" indent="-571500">
              <a:spcBef>
                <a:spcPct val="0"/>
              </a:spcBef>
              <a:buFont typeface="Arial"/>
              <a:buChar char="•"/>
            </a:pPr>
            <a:endParaRPr lang="en-GB" sz="2200" dirty="0">
              <a:cs typeface="Arial"/>
            </a:endParaRPr>
          </a:p>
          <a:p>
            <a:pPr marL="571500" indent="-571500">
              <a:spcBef>
                <a:spcPct val="0"/>
              </a:spcBef>
              <a:buFont typeface="Arial"/>
              <a:buChar char="•"/>
            </a:pPr>
            <a:r>
              <a:rPr lang="en-GB" sz="2200" dirty="0">
                <a:cs typeface="Arial"/>
              </a:rPr>
              <a:t>On the Virtual Machine, POX controller is </a:t>
            </a:r>
            <a:r>
              <a:rPr lang="en-GB" sz="2200" dirty="0" smtClean="0">
                <a:cs typeface="Arial"/>
              </a:rPr>
              <a:t>downloaded</a:t>
            </a:r>
          </a:p>
          <a:p>
            <a:pPr marL="571500" indent="-571500">
              <a:spcBef>
                <a:spcPct val="0"/>
              </a:spcBef>
              <a:buFont typeface="Arial"/>
              <a:buChar char="•"/>
            </a:pPr>
            <a:endParaRPr lang="en-GB" sz="2200" dirty="0">
              <a:cs typeface="Arial"/>
            </a:endParaRPr>
          </a:p>
          <a:p>
            <a:pPr marL="571500" indent="-571500">
              <a:spcBef>
                <a:spcPct val="0"/>
              </a:spcBef>
              <a:buFont typeface="Arial"/>
              <a:buChar char="•"/>
            </a:pPr>
            <a:r>
              <a:rPr lang="en-GB" sz="2200" dirty="0">
                <a:cs typeface="Arial"/>
              </a:rPr>
              <a:t>POX controller provides the APIs for communications with the </a:t>
            </a:r>
            <a:r>
              <a:rPr lang="en-GB" sz="2200" dirty="0" smtClean="0">
                <a:cs typeface="Arial"/>
              </a:rPr>
              <a:t>switches</a:t>
            </a:r>
          </a:p>
          <a:p>
            <a:pPr marL="571500" indent="-571500">
              <a:spcBef>
                <a:spcPct val="0"/>
              </a:spcBef>
              <a:buFont typeface="Arial"/>
              <a:buChar char="•"/>
            </a:pPr>
            <a:endParaRPr lang="en-GB" sz="2200" dirty="0">
              <a:cs typeface="Arial"/>
            </a:endParaRPr>
          </a:p>
          <a:p>
            <a:pPr marL="571500" indent="-571500">
              <a:spcBef>
                <a:spcPct val="0"/>
              </a:spcBef>
              <a:buFont typeface="Arial"/>
              <a:buChar char="•"/>
            </a:pPr>
            <a:r>
              <a:rPr lang="en-GB" sz="2200" dirty="0">
                <a:cs typeface="Arial"/>
              </a:rPr>
              <a:t>Using POX controller, we can build network applications specific to our </a:t>
            </a:r>
            <a:r>
              <a:rPr lang="en-GB" sz="2200" dirty="0" smtClean="0">
                <a:cs typeface="Arial"/>
              </a:rPr>
              <a:t>need.</a:t>
            </a:r>
            <a:endParaRPr lang="en-GB" sz="2200" dirty="0">
              <a:cs typeface="Arial"/>
            </a:endParaRPr>
          </a:p>
          <a:p>
            <a:pPr marL="571500" indent="-571500">
              <a:spcBef>
                <a:spcPct val="0"/>
              </a:spcBef>
              <a:buFont typeface="Arial"/>
              <a:buChar char="•"/>
            </a:pPr>
            <a:endParaRPr lang="en-GB" sz="2200" dirty="0">
              <a:cs typeface="Arial"/>
            </a:endParaRPr>
          </a:p>
        </p:txBody>
      </p:sp>
    </p:spTree>
    <p:extLst>
      <p:ext uri="{BB962C8B-B14F-4D97-AF65-F5344CB8AC3E}">
        <p14:creationId xmlns:p14="http://schemas.microsoft.com/office/powerpoint/2010/main" val="1389231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DA5C3-18E0-4961-A318-5AADCDC0C870}"/>
              </a:ext>
            </a:extLst>
          </p:cNvPr>
          <p:cNvSpPr>
            <a:spLocks noGrp="1"/>
          </p:cNvSpPr>
          <p:nvPr>
            <p:ph type="title"/>
          </p:nvPr>
        </p:nvSpPr>
        <p:spPr>
          <a:xfrm>
            <a:off x="666926" y="933450"/>
            <a:ext cx="9719280" cy="1144800"/>
          </a:xfrm>
        </p:spPr>
        <p:txBody>
          <a:bodyPr/>
          <a:lstStyle/>
          <a:p>
            <a:pPr algn="ctr"/>
            <a:r>
              <a:rPr lang="en-GB" sz="2400" dirty="0">
                <a:cs typeface="Arial"/>
              </a:rPr>
              <a:t>ARCHITECTURE USING VIRTUALBOX</a:t>
            </a:r>
            <a:endParaRPr lang="en-GB" sz="2000" dirty="0">
              <a:cs typeface="Arial"/>
            </a:endParaRPr>
          </a:p>
        </p:txBody>
      </p:sp>
      <p:sp>
        <p:nvSpPr>
          <p:cNvPr id="3" name="Text Placeholder 2">
            <a:extLst>
              <a:ext uri="{FF2B5EF4-FFF2-40B4-BE49-F238E27FC236}">
                <a16:creationId xmlns="" xmlns:a16="http://schemas.microsoft.com/office/drawing/2014/main" id="{F3B837F7-EC27-4F6A-8F61-314723CE7B5E}"/>
              </a:ext>
            </a:extLst>
          </p:cNvPr>
          <p:cNvSpPr>
            <a:spLocks noGrp="1"/>
          </p:cNvSpPr>
          <p:nvPr>
            <p:ph type="body"/>
          </p:nvPr>
        </p:nvSpPr>
        <p:spPr>
          <a:xfrm>
            <a:off x="523081" y="2209800"/>
            <a:ext cx="4297521" cy="3976688"/>
          </a:xfrm>
        </p:spPr>
        <p:txBody>
          <a:bodyPr/>
          <a:lstStyle/>
          <a:p>
            <a:r>
              <a:rPr lang="en-GB" sz="2200" dirty="0">
                <a:cs typeface="Arial"/>
              </a:rPr>
              <a:t>The setup contains the following components:</a:t>
            </a:r>
          </a:p>
          <a:p>
            <a:pPr marL="571500" indent="-571500">
              <a:buFont typeface="Arial"/>
              <a:buChar char="•"/>
            </a:pPr>
            <a:endParaRPr lang="en-GB" sz="2200" dirty="0">
              <a:cs typeface="Arial"/>
            </a:endParaRPr>
          </a:p>
          <a:p>
            <a:pPr marL="571500" indent="-571500">
              <a:buFont typeface="Arial"/>
              <a:buChar char="•"/>
            </a:pPr>
            <a:r>
              <a:rPr lang="en-GB" sz="2200" dirty="0">
                <a:cs typeface="Arial"/>
              </a:rPr>
              <a:t>6 physical machines</a:t>
            </a:r>
            <a:endParaRPr lang="en-GB" sz="2200" dirty="0"/>
          </a:p>
          <a:p>
            <a:pPr marL="571500" indent="-571500">
              <a:buFont typeface="Arial"/>
              <a:buChar char="•"/>
            </a:pPr>
            <a:r>
              <a:rPr lang="en-GB" sz="2200" dirty="0">
                <a:cs typeface="Arial"/>
              </a:rPr>
              <a:t>1 controller</a:t>
            </a:r>
          </a:p>
          <a:p>
            <a:pPr marL="571500" indent="-571500">
              <a:buFont typeface="Arial"/>
              <a:buChar char="•"/>
            </a:pPr>
            <a:r>
              <a:rPr lang="en-GB" sz="2200" dirty="0">
                <a:cs typeface="Arial"/>
              </a:rPr>
              <a:t>3 switches</a:t>
            </a:r>
          </a:p>
          <a:p>
            <a:pPr marL="571500" indent="-571500">
              <a:buFont typeface="Arial"/>
              <a:buChar char="•"/>
            </a:pPr>
            <a:r>
              <a:rPr lang="en-GB" sz="2200" dirty="0">
                <a:cs typeface="Arial"/>
              </a:rPr>
              <a:t>6 VMs</a:t>
            </a:r>
          </a:p>
        </p:txBody>
      </p:sp>
      <p:pic>
        <p:nvPicPr>
          <p:cNvPr id="4" name="Picture 4">
            <a:extLst>
              <a:ext uri="{FF2B5EF4-FFF2-40B4-BE49-F238E27FC236}">
                <a16:creationId xmlns="" xmlns:a16="http://schemas.microsoft.com/office/drawing/2014/main" id="{7D9F6034-9862-412B-9056-3261C2D5F6A8}"/>
              </a:ext>
            </a:extLst>
          </p:cNvPr>
          <p:cNvPicPr>
            <a:picLocks noChangeAspect="1"/>
          </p:cNvPicPr>
          <p:nvPr/>
        </p:nvPicPr>
        <p:blipFill>
          <a:blip r:embed="rId2"/>
          <a:stretch>
            <a:fillRect/>
          </a:stretch>
        </p:blipFill>
        <p:spPr>
          <a:xfrm>
            <a:off x="4725650" y="1964446"/>
            <a:ext cx="5996778" cy="4207754"/>
          </a:xfrm>
          <a:prstGeom prst="rect">
            <a:avLst/>
          </a:prstGeom>
        </p:spPr>
      </p:pic>
    </p:spTree>
    <p:extLst>
      <p:ext uri="{BB962C8B-B14F-4D97-AF65-F5344CB8AC3E}">
        <p14:creationId xmlns:p14="http://schemas.microsoft.com/office/powerpoint/2010/main" val="2754838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CC1A26-D256-44C4-8D08-8DE4EBB95EFE}"/>
              </a:ext>
            </a:extLst>
          </p:cNvPr>
          <p:cNvSpPr>
            <a:spLocks noGrp="1"/>
          </p:cNvSpPr>
          <p:nvPr>
            <p:ph type="title"/>
          </p:nvPr>
        </p:nvSpPr>
        <p:spPr>
          <a:xfrm>
            <a:off x="638344" y="1028700"/>
            <a:ext cx="9719280" cy="1144800"/>
          </a:xfrm>
        </p:spPr>
        <p:txBody>
          <a:bodyPr/>
          <a:lstStyle/>
          <a:p>
            <a:pPr algn="ctr"/>
            <a:r>
              <a:rPr lang="en-GB" sz="2400" dirty="0">
                <a:cs typeface="Arial"/>
              </a:rPr>
              <a:t>FIREWALL APPLICATION</a:t>
            </a:r>
            <a:endParaRPr lang="en-US"/>
          </a:p>
        </p:txBody>
      </p:sp>
      <p:sp>
        <p:nvSpPr>
          <p:cNvPr id="3" name="Text Placeholder 2">
            <a:extLst>
              <a:ext uri="{FF2B5EF4-FFF2-40B4-BE49-F238E27FC236}">
                <a16:creationId xmlns="" xmlns:a16="http://schemas.microsoft.com/office/drawing/2014/main" id="{3425468F-331A-4A83-822C-52E667DE56C0}"/>
              </a:ext>
            </a:extLst>
          </p:cNvPr>
          <p:cNvSpPr>
            <a:spLocks noGrp="1"/>
          </p:cNvSpPr>
          <p:nvPr>
            <p:ph type="body"/>
          </p:nvPr>
        </p:nvSpPr>
        <p:spPr>
          <a:xfrm>
            <a:off x="599281" y="2000250"/>
            <a:ext cx="4114800" cy="3976688"/>
          </a:xfrm>
        </p:spPr>
        <p:txBody>
          <a:bodyPr/>
          <a:lstStyle/>
          <a:p>
            <a:pPr marL="342900" indent="-342900" algn="just">
              <a:buFont typeface="Arial"/>
              <a:buChar char="•"/>
            </a:pPr>
            <a:r>
              <a:rPr lang="en-GB" sz="2200" dirty="0">
                <a:cs typeface="Arial"/>
              </a:rPr>
              <a:t>Enable firewall adds the website or host to the firewall </a:t>
            </a:r>
            <a:r>
              <a:rPr lang="en-GB" sz="2200" dirty="0" smtClean="0">
                <a:cs typeface="Arial"/>
              </a:rPr>
              <a:t>list</a:t>
            </a:r>
            <a:endParaRPr lang="en-US" sz="2200" dirty="0">
              <a:cs typeface="Arial"/>
            </a:endParaRPr>
          </a:p>
          <a:p>
            <a:pPr marL="342900" indent="-342900" algn="just">
              <a:buFont typeface="Arial"/>
              <a:buChar char="•"/>
            </a:pPr>
            <a:r>
              <a:rPr lang="en-GB" sz="2200" dirty="0">
                <a:cs typeface="Arial"/>
              </a:rPr>
              <a:t>Disable firewall removes the website or host from the firewall list</a:t>
            </a:r>
          </a:p>
          <a:p>
            <a:pPr marL="342900" indent="-342900" algn="just">
              <a:buFont typeface="Arial"/>
              <a:buChar char="•"/>
            </a:pPr>
            <a:r>
              <a:rPr lang="en-GB" sz="2200" dirty="0">
                <a:cs typeface="Arial"/>
              </a:rPr>
              <a:t>Displays the list of blocked websites and hosts</a:t>
            </a:r>
          </a:p>
          <a:p>
            <a:pPr marL="342900" indent="-342900" algn="just">
              <a:buFont typeface="Arial"/>
              <a:buChar char="•"/>
            </a:pPr>
            <a:endParaRPr lang="en-GB" sz="2000" dirty="0">
              <a:cs typeface="Arial"/>
            </a:endParaRPr>
          </a:p>
        </p:txBody>
      </p:sp>
      <p:pic>
        <p:nvPicPr>
          <p:cNvPr id="4" name="Picture 4">
            <a:extLst>
              <a:ext uri="{FF2B5EF4-FFF2-40B4-BE49-F238E27FC236}">
                <a16:creationId xmlns="" xmlns:a16="http://schemas.microsoft.com/office/drawing/2014/main" id="{66F93CF9-4A15-4C0F-9118-4F4931A032B8}"/>
              </a:ext>
            </a:extLst>
          </p:cNvPr>
          <p:cNvPicPr>
            <a:picLocks noChangeAspect="1"/>
          </p:cNvPicPr>
          <p:nvPr/>
        </p:nvPicPr>
        <p:blipFill>
          <a:blip r:embed="rId2"/>
          <a:stretch>
            <a:fillRect/>
          </a:stretch>
        </p:blipFill>
        <p:spPr>
          <a:xfrm>
            <a:off x="5059363" y="2247900"/>
            <a:ext cx="5293518" cy="3361258"/>
          </a:xfrm>
          <a:prstGeom prst="rect">
            <a:avLst/>
          </a:prstGeom>
        </p:spPr>
      </p:pic>
    </p:spTree>
    <p:extLst>
      <p:ext uri="{BB962C8B-B14F-4D97-AF65-F5344CB8AC3E}">
        <p14:creationId xmlns:p14="http://schemas.microsoft.com/office/powerpoint/2010/main" val="55522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FF865-9AD9-45A8-A858-75B099BE70D3}"/>
              </a:ext>
            </a:extLst>
          </p:cNvPr>
          <p:cNvSpPr>
            <a:spLocks noGrp="1"/>
          </p:cNvSpPr>
          <p:nvPr>
            <p:ph type="title"/>
          </p:nvPr>
        </p:nvSpPr>
        <p:spPr>
          <a:xfrm>
            <a:off x="370681" y="457200"/>
            <a:ext cx="9719280" cy="1297200"/>
          </a:xfrm>
        </p:spPr>
        <p:txBody>
          <a:bodyPr/>
          <a:lstStyle/>
          <a:p>
            <a:pPr algn="ctr"/>
            <a:r>
              <a:rPr lang="en-GB" sz="2400" dirty="0">
                <a:cs typeface="Arial"/>
              </a:rPr>
              <a:t>FIREWALL</a:t>
            </a:r>
            <a:endParaRPr lang="en-US" dirty="0"/>
          </a:p>
        </p:txBody>
      </p:sp>
      <p:sp>
        <p:nvSpPr>
          <p:cNvPr id="3" name="Text Placeholder 2">
            <a:extLst>
              <a:ext uri="{FF2B5EF4-FFF2-40B4-BE49-F238E27FC236}">
                <a16:creationId xmlns="" xmlns:a16="http://schemas.microsoft.com/office/drawing/2014/main" id="{3DA9F41C-49B4-4274-9E26-6198DADAD323}"/>
              </a:ext>
            </a:extLst>
          </p:cNvPr>
          <p:cNvSpPr>
            <a:spLocks noGrp="1"/>
          </p:cNvSpPr>
          <p:nvPr>
            <p:ph type="body"/>
          </p:nvPr>
        </p:nvSpPr>
        <p:spPr>
          <a:xfrm>
            <a:off x="311641" y="2362200"/>
            <a:ext cx="9719280" cy="3977280"/>
          </a:xfrm>
        </p:spPr>
        <p:txBody>
          <a:bodyPr lIns="0" tIns="0" rIns="0" bIns="0" anchor="ctr"/>
          <a:lstStyle/>
          <a:p>
            <a:pPr marL="0" indent="0">
              <a:spcBef>
                <a:spcPct val="0"/>
              </a:spcBef>
              <a:buFontTx/>
              <a:buNone/>
            </a:pPr>
            <a:r>
              <a:rPr lang="en-GB" sz="2000" dirty="0">
                <a:cs typeface="Arial"/>
              </a:rPr>
              <a:t>                       </a:t>
            </a:r>
            <a:r>
              <a:rPr lang="en-GB" sz="2200" dirty="0">
                <a:cs typeface="Arial"/>
              </a:rPr>
              <a:t>Before     </a:t>
            </a:r>
            <a:r>
              <a:rPr lang="en-GB" sz="2000" dirty="0">
                <a:cs typeface="Arial"/>
              </a:rPr>
              <a:t>                                                             </a:t>
            </a:r>
            <a:endParaRPr lang="en-GB" sz="2000" dirty="0" smtClean="0">
              <a:cs typeface="Arial"/>
            </a:endParaRPr>
          </a:p>
          <a:p>
            <a:pPr marL="0" indent="0">
              <a:spcBef>
                <a:spcPct val="0"/>
              </a:spcBef>
              <a:buFontTx/>
              <a:buNone/>
            </a:pPr>
            <a:r>
              <a:rPr lang="en-GB" sz="2000" dirty="0">
                <a:cs typeface="Arial"/>
              </a:rPr>
              <a:t> </a:t>
            </a:r>
            <a:endParaRPr lang="en-US" sz="2000" dirty="0">
              <a:cs typeface="Arial"/>
            </a:endParaRPr>
          </a:p>
        </p:txBody>
      </p:sp>
      <p:pic>
        <p:nvPicPr>
          <p:cNvPr id="4" name="Picture 4">
            <a:extLst>
              <a:ext uri="{FF2B5EF4-FFF2-40B4-BE49-F238E27FC236}">
                <a16:creationId xmlns="" xmlns:a16="http://schemas.microsoft.com/office/drawing/2014/main" id="{1D2528F5-8849-4C1B-897F-698412073016}"/>
              </a:ext>
            </a:extLst>
          </p:cNvPr>
          <p:cNvPicPr>
            <a:picLocks noChangeAspect="1"/>
          </p:cNvPicPr>
          <p:nvPr/>
        </p:nvPicPr>
        <p:blipFill>
          <a:blip r:embed="rId2"/>
          <a:stretch>
            <a:fillRect/>
          </a:stretch>
        </p:blipFill>
        <p:spPr>
          <a:xfrm>
            <a:off x="62968" y="1447800"/>
            <a:ext cx="4987976" cy="2590800"/>
          </a:xfrm>
          <a:prstGeom prst="rect">
            <a:avLst/>
          </a:prstGeom>
        </p:spPr>
      </p:pic>
      <p:pic>
        <p:nvPicPr>
          <p:cNvPr id="6" name="Picture 6">
            <a:extLst>
              <a:ext uri="{FF2B5EF4-FFF2-40B4-BE49-F238E27FC236}">
                <a16:creationId xmlns="" xmlns:a16="http://schemas.microsoft.com/office/drawing/2014/main" id="{17C0F2B8-A37B-41C2-9781-4521D6DA71F4}"/>
              </a:ext>
            </a:extLst>
          </p:cNvPr>
          <p:cNvPicPr>
            <a:picLocks noChangeAspect="1"/>
          </p:cNvPicPr>
          <p:nvPr/>
        </p:nvPicPr>
        <p:blipFill>
          <a:blip r:embed="rId3"/>
          <a:stretch>
            <a:fillRect/>
          </a:stretch>
        </p:blipFill>
        <p:spPr>
          <a:xfrm>
            <a:off x="5247481" y="3276600"/>
            <a:ext cx="5497026" cy="2552783"/>
          </a:xfrm>
          <a:prstGeom prst="rect">
            <a:avLst/>
          </a:prstGeom>
        </p:spPr>
      </p:pic>
      <p:sp>
        <p:nvSpPr>
          <p:cNvPr id="5" name="TextBox 4"/>
          <p:cNvSpPr txBox="1"/>
          <p:nvPr/>
        </p:nvSpPr>
        <p:spPr>
          <a:xfrm>
            <a:off x="6238081" y="5943600"/>
            <a:ext cx="3429000" cy="707886"/>
          </a:xfrm>
          <a:prstGeom prst="rect">
            <a:avLst/>
          </a:prstGeom>
          <a:noFill/>
        </p:spPr>
        <p:txBody>
          <a:bodyPr wrap="square" rtlCol="0">
            <a:spAutoFit/>
          </a:bodyPr>
          <a:lstStyle/>
          <a:p>
            <a:r>
              <a:rPr lang="en-US" dirty="0" smtClean="0"/>
              <a:t>                       </a:t>
            </a:r>
            <a:r>
              <a:rPr lang="en-US" sz="2200" dirty="0" smtClean="0"/>
              <a:t>After</a:t>
            </a:r>
          </a:p>
          <a:p>
            <a:endParaRPr lang="en-IN" dirty="0"/>
          </a:p>
        </p:txBody>
      </p:sp>
    </p:spTree>
    <p:extLst>
      <p:ext uri="{BB962C8B-B14F-4D97-AF65-F5344CB8AC3E}">
        <p14:creationId xmlns:p14="http://schemas.microsoft.com/office/powerpoint/2010/main" val="3170068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27973-5F35-4147-A19E-949908A2A0B6}"/>
              </a:ext>
            </a:extLst>
          </p:cNvPr>
          <p:cNvSpPr>
            <a:spLocks noGrp="1"/>
          </p:cNvSpPr>
          <p:nvPr>
            <p:ph type="title"/>
          </p:nvPr>
        </p:nvSpPr>
        <p:spPr>
          <a:xfrm>
            <a:off x="543069" y="1123950"/>
            <a:ext cx="9719280" cy="1144800"/>
          </a:xfrm>
        </p:spPr>
        <p:txBody>
          <a:bodyPr/>
          <a:lstStyle/>
          <a:p>
            <a:pPr algn="ctr"/>
            <a:r>
              <a:rPr lang="en-GB" sz="2400" dirty="0">
                <a:cs typeface="Arial"/>
              </a:rPr>
              <a:t>USECASES</a:t>
            </a:r>
            <a:endParaRPr lang="en-US" dirty="0"/>
          </a:p>
        </p:txBody>
      </p:sp>
      <p:sp>
        <p:nvSpPr>
          <p:cNvPr id="3" name="Text Placeholder 2">
            <a:extLst>
              <a:ext uri="{FF2B5EF4-FFF2-40B4-BE49-F238E27FC236}">
                <a16:creationId xmlns="" xmlns:a16="http://schemas.microsoft.com/office/drawing/2014/main" id="{8986312E-3ED0-4C1E-BB0A-2B3B058BFAE6}"/>
              </a:ext>
            </a:extLst>
          </p:cNvPr>
          <p:cNvSpPr>
            <a:spLocks noGrp="1"/>
          </p:cNvSpPr>
          <p:nvPr>
            <p:ph type="body"/>
          </p:nvPr>
        </p:nvSpPr>
        <p:spPr>
          <a:xfrm>
            <a:off x="438266" y="1390650"/>
            <a:ext cx="9719280" cy="3977280"/>
          </a:xfrm>
        </p:spPr>
        <p:txBody>
          <a:bodyPr lIns="0" tIns="0" rIns="0" bIns="0" anchor="ctr"/>
          <a:lstStyle/>
          <a:p>
            <a:pPr marL="342900" indent="-342900" algn="just">
              <a:lnSpc>
                <a:spcPct val="150000"/>
              </a:lnSpc>
              <a:spcBef>
                <a:spcPct val="0"/>
              </a:spcBef>
              <a:buFont typeface="Arial"/>
              <a:buChar char="•"/>
            </a:pPr>
            <a:endParaRPr lang="en-GB" sz="2200" dirty="0" smtClean="0">
              <a:cs typeface="Arial"/>
            </a:endParaRPr>
          </a:p>
          <a:p>
            <a:pPr marL="342900" indent="-342900" algn="just">
              <a:lnSpc>
                <a:spcPct val="150000"/>
              </a:lnSpc>
              <a:spcBef>
                <a:spcPct val="0"/>
              </a:spcBef>
              <a:buFont typeface="Arial"/>
              <a:buChar char="•"/>
            </a:pPr>
            <a:endParaRPr lang="en-GB" sz="2200" dirty="0" smtClean="0">
              <a:cs typeface="Arial"/>
            </a:endParaRPr>
          </a:p>
          <a:p>
            <a:pPr marL="342900" indent="-342900" algn="just">
              <a:lnSpc>
                <a:spcPct val="150000"/>
              </a:lnSpc>
              <a:spcBef>
                <a:spcPct val="0"/>
              </a:spcBef>
              <a:buFont typeface="Arial"/>
              <a:buChar char="•"/>
            </a:pPr>
            <a:r>
              <a:rPr lang="en-GB" sz="2200" dirty="0" smtClean="0">
                <a:cs typeface="Arial"/>
              </a:rPr>
              <a:t>Institutions </a:t>
            </a:r>
            <a:r>
              <a:rPr lang="en-GB" sz="2200" dirty="0">
                <a:cs typeface="Arial"/>
              </a:rPr>
              <a:t>or organizations where firewall needs to be implemented</a:t>
            </a:r>
            <a:endParaRPr lang="en-US" sz="2200" dirty="0">
              <a:cs typeface="Arial"/>
            </a:endParaRPr>
          </a:p>
          <a:p>
            <a:pPr marL="342900" indent="-342900" algn="just">
              <a:lnSpc>
                <a:spcPct val="150000"/>
              </a:lnSpc>
              <a:spcBef>
                <a:spcPct val="0"/>
              </a:spcBef>
              <a:buFont typeface="Arial"/>
              <a:buChar char="•"/>
            </a:pPr>
            <a:r>
              <a:rPr lang="en-GB" sz="2200" dirty="0">
                <a:cs typeface="Arial"/>
              </a:rPr>
              <a:t>Small offices or homes where certain websites have to be blocked at certain times</a:t>
            </a:r>
          </a:p>
          <a:p>
            <a:pPr marL="342900" indent="-342900" algn="just">
              <a:lnSpc>
                <a:spcPct val="150000"/>
              </a:lnSpc>
              <a:spcBef>
                <a:spcPct val="0"/>
              </a:spcBef>
              <a:buFont typeface="Arial"/>
              <a:buChar char="•"/>
            </a:pPr>
            <a:r>
              <a:rPr lang="en-GB" sz="2200" dirty="0">
                <a:cs typeface="Arial"/>
              </a:rPr>
              <a:t>Organizations having multiple branches spanned over different location can make use of a single controller hosted on a cloud.</a:t>
            </a:r>
          </a:p>
        </p:txBody>
      </p:sp>
    </p:spTree>
    <p:extLst>
      <p:ext uri="{BB962C8B-B14F-4D97-AF65-F5344CB8AC3E}">
        <p14:creationId xmlns:p14="http://schemas.microsoft.com/office/powerpoint/2010/main" val="444852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FAD969-6CC3-4162-B516-EF0DC29503C2}"/>
              </a:ext>
            </a:extLst>
          </p:cNvPr>
          <p:cNvSpPr>
            <a:spLocks noGrp="1"/>
          </p:cNvSpPr>
          <p:nvPr>
            <p:ph type="title"/>
          </p:nvPr>
        </p:nvSpPr>
        <p:spPr>
          <a:xfrm>
            <a:off x="342991" y="657225"/>
            <a:ext cx="9719280" cy="1144800"/>
          </a:xfrm>
        </p:spPr>
        <p:txBody>
          <a:bodyPr/>
          <a:lstStyle/>
          <a:p>
            <a:pPr algn="ctr"/>
            <a:r>
              <a:rPr lang="en-GB" sz="2400" dirty="0">
                <a:cs typeface="Arial"/>
              </a:rPr>
              <a:t>REFERENCES</a:t>
            </a:r>
            <a:endParaRPr lang="en-US" dirty="0"/>
          </a:p>
        </p:txBody>
      </p:sp>
      <p:sp>
        <p:nvSpPr>
          <p:cNvPr id="3" name="Text Placeholder 2">
            <a:extLst>
              <a:ext uri="{FF2B5EF4-FFF2-40B4-BE49-F238E27FC236}">
                <a16:creationId xmlns="" xmlns:a16="http://schemas.microsoft.com/office/drawing/2014/main" id="{2A533301-48F8-4C01-94F7-8A35976E29C5}"/>
              </a:ext>
            </a:extLst>
          </p:cNvPr>
          <p:cNvSpPr>
            <a:spLocks noGrp="1"/>
          </p:cNvSpPr>
          <p:nvPr>
            <p:ph type="body"/>
          </p:nvPr>
        </p:nvSpPr>
        <p:spPr>
          <a:xfrm>
            <a:off x="485904" y="2124075"/>
            <a:ext cx="9719280" cy="3977280"/>
          </a:xfrm>
        </p:spPr>
        <p:txBody>
          <a:bodyPr lIns="0" tIns="0" rIns="0" bIns="0" anchor="ctr"/>
          <a:lstStyle/>
          <a:p>
            <a:pPr marL="0" indent="0">
              <a:spcBef>
                <a:spcPct val="0"/>
              </a:spcBef>
              <a:buFontTx/>
              <a:buNone/>
            </a:pPr>
            <a:r>
              <a:rPr lang="en-US" sz="1800" dirty="0">
                <a:cs typeface="Arial"/>
              </a:rPr>
              <a:t>[1] </a:t>
            </a:r>
            <a:r>
              <a:rPr lang="en-US" sz="1800" dirty="0" err="1">
                <a:cs typeface="Arial"/>
              </a:rPr>
              <a:t>SDxCentral</a:t>
            </a:r>
            <a:r>
              <a:rPr lang="en-US" sz="1800" dirty="0">
                <a:cs typeface="Arial"/>
              </a:rPr>
              <a:t>, “Understanding the </a:t>
            </a:r>
            <a:r>
              <a:rPr lang="en-US" sz="1800" dirty="0" smtClean="0">
                <a:cs typeface="Arial"/>
              </a:rPr>
              <a:t>SDN </a:t>
            </a:r>
            <a:r>
              <a:rPr lang="en-US" sz="1800" dirty="0">
                <a:cs typeface="Arial"/>
              </a:rPr>
              <a:t>architecture,” 2016, [Online; accessed 5-July-2017]. [Online]. Available:</a:t>
            </a:r>
            <a:endParaRPr lang="en-GB" sz="1800" dirty="0">
              <a:cs typeface="Arial"/>
            </a:endParaRPr>
          </a:p>
          <a:p>
            <a:pPr marL="0" indent="0">
              <a:spcBef>
                <a:spcPct val="0"/>
              </a:spcBef>
              <a:buFontTx/>
              <a:buNone/>
            </a:pPr>
            <a:r>
              <a:rPr lang="en-US" sz="1800" u="sng" dirty="0">
                <a:cs typeface="Arial"/>
                <a:hlinkClick r:id="rId2"/>
              </a:rPr>
              <a:t>https://www.sdxcentral.com/sdn/definitions/</a:t>
            </a:r>
            <a:r>
              <a:rPr lang="en-US" sz="1800" u="sng" dirty="0">
                <a:cs typeface="Arial"/>
                <a:hlinkClick r:id="rId3"/>
              </a:rPr>
              <a:t>inside-</a:t>
            </a:r>
            <a:r>
              <a:rPr lang="en-US" sz="1800" dirty="0">
                <a:cs typeface="Arial"/>
                <a:hlinkClick r:id="rId4"/>
              </a:rPr>
              <a:t>sdn-architecture/</a:t>
            </a:r>
            <a:endParaRPr lang="en-GB" sz="1800" dirty="0">
              <a:cs typeface="Arial"/>
            </a:endParaRPr>
          </a:p>
          <a:p>
            <a:pPr marL="0" indent="0">
              <a:spcBef>
                <a:spcPct val="0"/>
              </a:spcBef>
              <a:buFontTx/>
              <a:buNone/>
            </a:pPr>
            <a:endParaRPr lang="en-US" sz="1800" dirty="0">
              <a:cs typeface="Arial"/>
            </a:endParaRPr>
          </a:p>
          <a:p>
            <a:pPr marL="0" indent="0">
              <a:spcBef>
                <a:spcPct val="0"/>
              </a:spcBef>
              <a:buFontTx/>
              <a:buNone/>
            </a:pPr>
            <a:r>
              <a:rPr lang="en-US" sz="1800" dirty="0">
                <a:cs typeface="Arial"/>
              </a:rPr>
              <a:t>[2] Wikipedia, “</a:t>
            </a:r>
            <a:r>
              <a:rPr lang="en-US" sz="1800" dirty="0" err="1">
                <a:cs typeface="Arial"/>
              </a:rPr>
              <a:t>Openflow</a:t>
            </a:r>
            <a:r>
              <a:rPr lang="en-US" sz="1800" dirty="0">
                <a:cs typeface="Arial"/>
              </a:rPr>
              <a:t> — </a:t>
            </a:r>
            <a:r>
              <a:rPr lang="en-US" sz="1800" dirty="0" err="1">
                <a:cs typeface="Arial"/>
              </a:rPr>
              <a:t>wikipedia</a:t>
            </a:r>
            <a:r>
              <a:rPr lang="en-US" sz="1800" dirty="0">
                <a:cs typeface="Arial"/>
              </a:rPr>
              <a:t>, the free encyclopedia,” 2016, [</a:t>
            </a:r>
            <a:r>
              <a:rPr lang="en-US" sz="1800" dirty="0" err="1">
                <a:cs typeface="Arial"/>
              </a:rPr>
              <a:t>Online;accessed</a:t>
            </a:r>
            <a:r>
              <a:rPr lang="en-US" sz="1800" dirty="0">
                <a:cs typeface="Arial"/>
              </a:rPr>
              <a:t> 5-July-2017]. [Online]. Available: </a:t>
            </a:r>
            <a:r>
              <a:rPr lang="en-US" sz="1800" u="sng" dirty="0">
                <a:cs typeface="Arial"/>
                <a:hlinkClick r:id="rId5"/>
              </a:rPr>
              <a:t>https://en.wikipedia.org/w/index.php</a:t>
            </a:r>
            <a:r>
              <a:rPr lang="en-US" sz="1800" u="sng" dirty="0">
                <a:cs typeface="Arial"/>
                <a:hlinkClick r:id="rId6" invalidUrl="http://?"/>
              </a:rPr>
              <a:t>?</a:t>
            </a:r>
            <a:r>
              <a:rPr lang="en-US" sz="1800" dirty="0">
                <a:cs typeface="Arial"/>
                <a:hlinkClick r:id="rId7"/>
              </a:rPr>
              <a:t>title=OpenFlow&amp;oldid=725008443</a:t>
            </a:r>
            <a:endParaRPr lang="en-GB" sz="1800" dirty="0">
              <a:cs typeface="Arial"/>
            </a:endParaRPr>
          </a:p>
          <a:p>
            <a:pPr marL="0" indent="0">
              <a:spcBef>
                <a:spcPct val="0"/>
              </a:spcBef>
              <a:buFontTx/>
              <a:buNone/>
            </a:pPr>
            <a:endParaRPr lang="en-US" sz="1800" dirty="0">
              <a:cs typeface="Arial"/>
            </a:endParaRPr>
          </a:p>
          <a:p>
            <a:pPr marL="0" indent="0">
              <a:spcBef>
                <a:spcPct val="0"/>
              </a:spcBef>
              <a:buFontTx/>
              <a:buNone/>
            </a:pPr>
            <a:r>
              <a:rPr lang="en-US" sz="1800" dirty="0">
                <a:cs typeface="Arial"/>
              </a:rPr>
              <a:t>[3] N. H. B. H. Bob Lantz and V. </a:t>
            </a:r>
            <a:r>
              <a:rPr lang="en-US" sz="1800" dirty="0" err="1">
                <a:cs typeface="Arial"/>
              </a:rPr>
              <a:t>Jeyakumar</a:t>
            </a:r>
            <a:r>
              <a:rPr lang="en-US" sz="1800" dirty="0">
                <a:cs typeface="Arial"/>
              </a:rPr>
              <a:t>. (2015) Introduction to </a:t>
            </a:r>
            <a:r>
              <a:rPr lang="en-US" sz="1800" dirty="0" err="1">
                <a:cs typeface="Arial"/>
              </a:rPr>
              <a:t>mininet</a:t>
            </a:r>
            <a:r>
              <a:rPr lang="en-US" sz="1800" dirty="0">
                <a:cs typeface="Arial"/>
              </a:rPr>
              <a:t>. [Online].</a:t>
            </a:r>
            <a:endParaRPr lang="en-GB" sz="1800" dirty="0">
              <a:cs typeface="Arial"/>
            </a:endParaRPr>
          </a:p>
          <a:p>
            <a:pPr marL="0" indent="0">
              <a:spcBef>
                <a:spcPct val="0"/>
              </a:spcBef>
              <a:buFontTx/>
              <a:buNone/>
            </a:pPr>
            <a:r>
              <a:rPr lang="en-US" sz="1800" dirty="0">
                <a:cs typeface="Arial"/>
              </a:rPr>
              <a:t>Available: </a:t>
            </a:r>
            <a:r>
              <a:rPr lang="en-US" sz="1800" u="sng" dirty="0">
                <a:cs typeface="Arial"/>
                <a:hlinkClick r:id="rId8"/>
              </a:rPr>
              <a:t>https://github.com/mininet/mininet/wiki/Introduction-to-Mininet</a:t>
            </a:r>
            <a:endParaRPr lang="en-GB" sz="1800" dirty="0">
              <a:cs typeface="Arial"/>
            </a:endParaRPr>
          </a:p>
          <a:p>
            <a:pPr marL="0" indent="0">
              <a:spcBef>
                <a:spcPct val="0"/>
              </a:spcBef>
              <a:buFontTx/>
              <a:buNone/>
            </a:pPr>
            <a:endParaRPr lang="en-US" sz="1800" u="sng" dirty="0">
              <a:cs typeface="Arial"/>
            </a:endParaRPr>
          </a:p>
          <a:p>
            <a:pPr marL="0" indent="0">
              <a:spcBef>
                <a:spcPct val="0"/>
              </a:spcBef>
              <a:buFontTx/>
              <a:buNone/>
            </a:pPr>
            <a:r>
              <a:rPr lang="en-US" sz="1800" dirty="0">
                <a:cs typeface="Arial"/>
              </a:rPr>
              <a:t>[4] Amazon Elastic Compute Cloud Documentation (2017) [</a:t>
            </a:r>
            <a:r>
              <a:rPr lang="en-US" sz="1800" dirty="0" err="1">
                <a:cs typeface="Arial"/>
              </a:rPr>
              <a:t>Online;accessed</a:t>
            </a:r>
            <a:r>
              <a:rPr lang="en-US" sz="1800" dirty="0">
                <a:cs typeface="Arial"/>
              </a:rPr>
              <a:t> 10-Oct-2017].[Online] Available:</a:t>
            </a:r>
            <a:endParaRPr lang="en-GB" sz="1800" dirty="0">
              <a:cs typeface="Arial"/>
            </a:endParaRPr>
          </a:p>
          <a:p>
            <a:pPr marL="0" indent="0">
              <a:spcBef>
                <a:spcPct val="0"/>
              </a:spcBef>
              <a:buFontTx/>
              <a:buNone/>
            </a:pPr>
            <a:r>
              <a:rPr lang="en-US" sz="1800" u="sng" dirty="0">
                <a:cs typeface="Arial"/>
                <a:hlinkClick r:id="rId9"/>
              </a:rPr>
              <a:t>https://aws.amazon.com/documentation/ec2/</a:t>
            </a:r>
            <a:endParaRPr lang="en-GB" sz="1800" dirty="0">
              <a:cs typeface="Arial"/>
            </a:endParaRPr>
          </a:p>
          <a:p>
            <a:pPr marL="0" indent="0">
              <a:spcBef>
                <a:spcPct val="0"/>
              </a:spcBef>
              <a:buFontTx/>
              <a:buNone/>
            </a:pPr>
            <a:endParaRPr lang="en-US" sz="1800" u="sng" dirty="0">
              <a:cs typeface="Arial"/>
            </a:endParaRPr>
          </a:p>
          <a:p>
            <a:pPr marL="0" indent="0">
              <a:spcBef>
                <a:spcPct val="0"/>
              </a:spcBef>
              <a:buFontTx/>
              <a:buNone/>
            </a:pPr>
            <a:r>
              <a:rPr lang="en-US" sz="1800" dirty="0">
                <a:cs typeface="Arial"/>
              </a:rPr>
              <a:t>[5] POX Wiki,(2013) [</a:t>
            </a:r>
            <a:r>
              <a:rPr lang="en-US" sz="1800" dirty="0" err="1">
                <a:cs typeface="Arial"/>
              </a:rPr>
              <a:t>Online;accessed</a:t>
            </a:r>
            <a:r>
              <a:rPr lang="en-US" sz="1800" dirty="0">
                <a:cs typeface="Arial"/>
              </a:rPr>
              <a:t> 01-Oct-2017].[Online] Available</a:t>
            </a:r>
            <a:endParaRPr lang="en-GB" sz="1800" dirty="0">
              <a:cs typeface="Arial"/>
            </a:endParaRPr>
          </a:p>
          <a:p>
            <a:pPr marL="0" indent="0">
              <a:spcBef>
                <a:spcPct val="0"/>
              </a:spcBef>
              <a:buFontTx/>
              <a:buNone/>
            </a:pPr>
            <a:r>
              <a:rPr lang="en-US" sz="1800" dirty="0">
                <a:cs typeface="Arial"/>
                <a:hlinkClick r:id="rId10"/>
              </a:rPr>
              <a:t>https://openflow.stanford.edu/display/ONL/POX+Wiki</a:t>
            </a:r>
            <a:endParaRPr lang="en-GB" sz="1800" dirty="0">
              <a:cs typeface="Arial"/>
            </a:endParaRPr>
          </a:p>
          <a:p>
            <a:pPr marL="0" indent="0">
              <a:spcBef>
                <a:spcPct val="0"/>
              </a:spcBef>
              <a:buFontTx/>
              <a:buNone/>
            </a:pPr>
            <a:endParaRPr lang="en-GB" sz="2000" dirty="0">
              <a:cs typeface="Arial"/>
            </a:endParaRPr>
          </a:p>
        </p:txBody>
      </p:sp>
    </p:spTree>
    <p:extLst>
      <p:ext uri="{BB962C8B-B14F-4D97-AF65-F5344CB8AC3E}">
        <p14:creationId xmlns:p14="http://schemas.microsoft.com/office/powerpoint/2010/main" val="1954930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1726280" y="2971800"/>
            <a:ext cx="7148160" cy="11890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7200" b="0" strike="noStrike" spc="-1" dirty="0">
                <a:solidFill>
                  <a:srgbClr val="000000"/>
                </a:solidFill>
                <a:uFill>
                  <a:solidFill>
                    <a:srgbClr val="FFFFFF"/>
                  </a:solidFill>
                </a:uFill>
                <a:latin typeface="Arial"/>
              </a:rPr>
              <a:t>THANK YOU!</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2504160" y="176040"/>
            <a:ext cx="731484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2400" b="1" i="1" strike="noStrike" spc="-1">
                <a:solidFill>
                  <a:srgbClr val="002060"/>
                </a:solidFill>
                <a:uFill>
                  <a:solidFill>
                    <a:srgbClr val="FFFFFF"/>
                  </a:solidFill>
                </a:uFill>
                <a:latin typeface="Arial"/>
              </a:rPr>
              <a:t>CONTENTS</a:t>
            </a:r>
            <a:endParaRPr lang="en-IN" sz="1800" b="0" strike="noStrike" spc="-1">
              <a:solidFill>
                <a:srgbClr val="000000"/>
              </a:solidFill>
              <a:uFill>
                <a:solidFill>
                  <a:srgbClr val="FFFFFF"/>
                </a:solidFill>
              </a:uFill>
              <a:latin typeface="Arial"/>
            </a:endParaRPr>
          </a:p>
        </p:txBody>
      </p:sp>
      <p:sp>
        <p:nvSpPr>
          <p:cNvPr id="56" name="CustomShape 2"/>
          <p:cNvSpPr/>
          <p:nvPr/>
        </p:nvSpPr>
        <p:spPr>
          <a:xfrm>
            <a:off x="628515" y="857250"/>
            <a:ext cx="883872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342900" indent="-342265">
              <a:lnSpc>
                <a:spcPct val="150000"/>
              </a:lnSpc>
              <a:buClr>
                <a:srgbClr val="002060"/>
              </a:buClr>
              <a:buFont typeface="Arial"/>
              <a:buAutoNum type="arabicPeriod"/>
            </a:pPr>
            <a:endParaRPr lang="en-IN" sz="2000" spc="-1" dirty="0" smtClean="0">
              <a:uFill>
                <a:solidFill>
                  <a:srgbClr val="FFFFFF"/>
                </a:solidFill>
              </a:uFill>
            </a:endParaRPr>
          </a:p>
          <a:p>
            <a:pPr marL="342900" indent="-342265">
              <a:lnSpc>
                <a:spcPct val="150000"/>
              </a:lnSpc>
              <a:buClr>
                <a:srgbClr val="002060"/>
              </a:buClr>
              <a:buFont typeface="Arial"/>
              <a:buAutoNum type="arabicPeriod"/>
            </a:pPr>
            <a:r>
              <a:rPr lang="en-IN" sz="2000" spc="-1" dirty="0" smtClean="0">
                <a:solidFill>
                  <a:srgbClr val="002060"/>
                </a:solidFill>
                <a:uFill>
                  <a:solidFill>
                    <a:srgbClr val="FFFFFF"/>
                  </a:solidFill>
                </a:uFill>
              </a:rPr>
              <a:t>Introduction</a:t>
            </a:r>
            <a:endParaRPr lang="en-IN" sz="2000" dirty="0">
              <a:solidFill>
                <a:srgbClr val="002060"/>
              </a:solidFill>
              <a:cs typeface="Arial"/>
            </a:endParaRPr>
          </a:p>
          <a:p>
            <a:pPr marL="342900" indent="-342265">
              <a:lnSpc>
                <a:spcPct val="150000"/>
              </a:lnSpc>
              <a:buClr>
                <a:srgbClr val="002060"/>
              </a:buClr>
              <a:buAutoNum type="arabicPeriod"/>
            </a:pPr>
            <a:r>
              <a:rPr lang="en-IN" sz="2000" spc="-1" dirty="0">
                <a:solidFill>
                  <a:srgbClr val="002060"/>
                </a:solidFill>
                <a:uFill>
                  <a:solidFill>
                    <a:srgbClr val="FFFFFF"/>
                  </a:solidFill>
                </a:uFill>
              </a:rPr>
              <a:t>Objective</a:t>
            </a:r>
            <a:endParaRPr lang="en-IN" sz="2000" dirty="0">
              <a:solidFill>
                <a:srgbClr val="002060"/>
              </a:solidFill>
              <a:cs typeface="Arial"/>
            </a:endParaRPr>
          </a:p>
          <a:p>
            <a:pPr marL="342900" indent="-342265">
              <a:lnSpc>
                <a:spcPct val="150000"/>
              </a:lnSpc>
              <a:buClr>
                <a:srgbClr val="002060"/>
              </a:buClr>
              <a:buFont typeface="Arial"/>
              <a:buAutoNum type="arabicPeriod"/>
            </a:pPr>
            <a:r>
              <a:rPr lang="en-IN" sz="2000" spc="-1" dirty="0" err="1">
                <a:solidFill>
                  <a:srgbClr val="002060"/>
                </a:solidFill>
                <a:uFill>
                  <a:solidFill>
                    <a:srgbClr val="FFFFFF"/>
                  </a:solidFill>
                </a:uFill>
              </a:rPr>
              <a:t>Softwares</a:t>
            </a:r>
            <a:r>
              <a:rPr lang="en-IN" sz="2000" spc="-1" dirty="0">
                <a:solidFill>
                  <a:srgbClr val="002060"/>
                </a:solidFill>
                <a:uFill>
                  <a:solidFill>
                    <a:srgbClr val="FFFFFF"/>
                  </a:solidFill>
                </a:uFill>
              </a:rPr>
              <a:t> </a:t>
            </a:r>
            <a:r>
              <a:rPr lang="en-IN" sz="2000" dirty="0">
                <a:solidFill>
                  <a:srgbClr val="002060"/>
                </a:solidFill>
                <a:cs typeface="Times New Roman"/>
              </a:rPr>
              <a:t>used</a:t>
            </a:r>
            <a:endParaRPr lang="en-IN" sz="2000" b="0" strike="noStrike" dirty="0">
              <a:solidFill>
                <a:srgbClr val="002060"/>
              </a:solidFill>
              <a:cs typeface="Times New Roman"/>
            </a:endParaRPr>
          </a:p>
          <a:p>
            <a:pPr marL="342900" indent="-342265">
              <a:lnSpc>
                <a:spcPct val="150000"/>
              </a:lnSpc>
              <a:buClr>
                <a:srgbClr val="002060"/>
              </a:buClr>
              <a:buAutoNum type="arabicPeriod"/>
            </a:pPr>
            <a:r>
              <a:rPr lang="en-IN" sz="2000" dirty="0" err="1">
                <a:solidFill>
                  <a:srgbClr val="002060"/>
                </a:solidFill>
                <a:cs typeface="Times New Roman"/>
              </a:rPr>
              <a:t>Mininet</a:t>
            </a:r>
            <a:r>
              <a:rPr lang="en-IN" sz="2000" dirty="0">
                <a:solidFill>
                  <a:srgbClr val="002060"/>
                </a:solidFill>
                <a:cs typeface="Times New Roman"/>
              </a:rPr>
              <a:t> based </a:t>
            </a:r>
            <a:r>
              <a:rPr lang="en-IN" sz="2000" dirty="0" err="1">
                <a:solidFill>
                  <a:srgbClr val="002060"/>
                </a:solidFill>
                <a:cs typeface="Times New Roman"/>
              </a:rPr>
              <a:t>architecutre</a:t>
            </a:r>
            <a:endParaRPr lang="en-IN" sz="2000" b="0" strike="noStrike" dirty="0">
              <a:solidFill>
                <a:srgbClr val="002060"/>
              </a:solidFill>
              <a:cs typeface="Times New Roman"/>
            </a:endParaRPr>
          </a:p>
          <a:p>
            <a:pPr marL="342900" indent="-342265">
              <a:lnSpc>
                <a:spcPct val="150000"/>
              </a:lnSpc>
              <a:buClr>
                <a:srgbClr val="002060"/>
              </a:buClr>
              <a:buAutoNum type="arabicPeriod"/>
            </a:pPr>
            <a:r>
              <a:rPr lang="en-IN" sz="2000" dirty="0">
                <a:solidFill>
                  <a:srgbClr val="002060"/>
                </a:solidFill>
                <a:cs typeface="Times New Roman"/>
              </a:rPr>
              <a:t>Setting up </a:t>
            </a:r>
            <a:r>
              <a:rPr lang="en-IN" sz="2000" dirty="0" err="1">
                <a:solidFill>
                  <a:srgbClr val="002060"/>
                </a:solidFill>
                <a:cs typeface="Times New Roman"/>
              </a:rPr>
              <a:t>OpenVSwitch</a:t>
            </a:r>
            <a:endParaRPr lang="en-IN" sz="2000" dirty="0">
              <a:solidFill>
                <a:srgbClr val="002060"/>
              </a:solidFill>
              <a:cs typeface="Times New Roman"/>
            </a:endParaRPr>
          </a:p>
          <a:p>
            <a:pPr marL="342900" indent="-342265">
              <a:lnSpc>
                <a:spcPct val="150000"/>
              </a:lnSpc>
              <a:buClr>
                <a:srgbClr val="002060"/>
              </a:buClr>
              <a:buAutoNum type="arabicPeriod"/>
            </a:pPr>
            <a:r>
              <a:rPr lang="en-IN" sz="2000" dirty="0">
                <a:solidFill>
                  <a:srgbClr val="002060"/>
                </a:solidFill>
                <a:cs typeface="Times New Roman"/>
              </a:rPr>
              <a:t>Cloud based controller</a:t>
            </a:r>
          </a:p>
          <a:p>
            <a:pPr marL="342900" indent="-342265">
              <a:lnSpc>
                <a:spcPct val="150000"/>
              </a:lnSpc>
              <a:buClr>
                <a:srgbClr val="002060"/>
              </a:buClr>
              <a:buAutoNum type="arabicPeriod"/>
            </a:pPr>
            <a:r>
              <a:rPr lang="en-IN" sz="2000" dirty="0">
                <a:solidFill>
                  <a:srgbClr val="002060"/>
                </a:solidFill>
                <a:cs typeface="Times New Roman"/>
              </a:rPr>
              <a:t>Architecture using VirtualBox</a:t>
            </a:r>
          </a:p>
          <a:p>
            <a:pPr marL="342900" indent="-342265">
              <a:lnSpc>
                <a:spcPct val="150000"/>
              </a:lnSpc>
              <a:buClr>
                <a:srgbClr val="002060"/>
              </a:buClr>
              <a:buAutoNum type="arabicPeriod"/>
            </a:pPr>
            <a:r>
              <a:rPr lang="en-IN" sz="2000" dirty="0">
                <a:solidFill>
                  <a:srgbClr val="002060"/>
                </a:solidFill>
                <a:cs typeface="Times New Roman"/>
              </a:rPr>
              <a:t>Firewall Application</a:t>
            </a:r>
          </a:p>
          <a:p>
            <a:pPr marL="342900" indent="-342265">
              <a:lnSpc>
                <a:spcPct val="150000"/>
              </a:lnSpc>
              <a:buClr>
                <a:srgbClr val="002060"/>
              </a:buClr>
              <a:buAutoNum type="arabicPeriod"/>
            </a:pPr>
            <a:r>
              <a:rPr lang="en-IN" sz="2000" dirty="0">
                <a:solidFill>
                  <a:srgbClr val="002060"/>
                </a:solidFill>
                <a:cs typeface="Times New Roman"/>
              </a:rPr>
              <a:t>Firewall</a:t>
            </a:r>
          </a:p>
          <a:p>
            <a:pPr marL="342900" indent="-342265">
              <a:lnSpc>
                <a:spcPct val="150000"/>
              </a:lnSpc>
              <a:buClr>
                <a:srgbClr val="002060"/>
              </a:buClr>
              <a:buAutoNum type="arabicPeriod"/>
            </a:pPr>
            <a:r>
              <a:rPr lang="en-IN" sz="2000" dirty="0" err="1">
                <a:solidFill>
                  <a:srgbClr val="002060"/>
                </a:solidFill>
                <a:cs typeface="Times New Roman"/>
              </a:rPr>
              <a:t>Usecases</a:t>
            </a:r>
            <a:endParaRPr lang="en-IN" sz="2000" dirty="0">
              <a:solidFill>
                <a:srgbClr val="002060"/>
              </a:solidFill>
              <a:cs typeface="Times New Roman"/>
            </a:endParaRPr>
          </a:p>
          <a:p>
            <a:pPr marL="342900" indent="-342265">
              <a:lnSpc>
                <a:spcPct val="150000"/>
              </a:lnSpc>
              <a:buClr>
                <a:srgbClr val="002060"/>
              </a:buClr>
              <a:buAutoNum type="arabicPeriod"/>
            </a:pPr>
            <a:r>
              <a:rPr lang="en-IN" sz="2000" dirty="0">
                <a:solidFill>
                  <a:srgbClr val="002060"/>
                </a:solidFill>
                <a:cs typeface="Times New Roman"/>
              </a:rPr>
              <a:t>References</a:t>
            </a:r>
          </a:p>
          <a:p>
            <a:pPr>
              <a:lnSpc>
                <a:spcPct val="150000"/>
              </a:lnSpc>
            </a:pPr>
            <a:endParaRPr lang="en-IN" sz="2200" dirty="0">
              <a:solidFill>
                <a:srgbClr val="000000"/>
              </a:solidFill>
              <a:latin typeface="Arial"/>
              <a:cs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3467520" y="1200240"/>
            <a:ext cx="2742840" cy="4575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400" b="0" strike="noStrike" spc="-1" dirty="0">
                <a:solidFill>
                  <a:srgbClr val="000000"/>
                </a:solidFill>
                <a:uFill>
                  <a:solidFill>
                    <a:srgbClr val="FFFFFF"/>
                  </a:solidFill>
                </a:uFill>
                <a:latin typeface="+mj-lt"/>
                <a:cs typeface="Times New Roman" panose="02020603050405020304" pitchFamily="18" charset="0"/>
              </a:rPr>
              <a:t>INTRODUCTION</a:t>
            </a:r>
            <a:endParaRPr lang="en-IN" sz="1800" b="0" strike="noStrike" spc="-1" dirty="0">
              <a:solidFill>
                <a:srgbClr val="000000"/>
              </a:solidFill>
              <a:uFill>
                <a:solidFill>
                  <a:srgbClr val="FFFFFF"/>
                </a:solidFill>
              </a:uFill>
              <a:latin typeface="+mj-lt"/>
              <a:cs typeface="Times New Roman" panose="02020603050405020304" pitchFamily="18" charset="0"/>
            </a:endParaRPr>
          </a:p>
        </p:txBody>
      </p:sp>
      <p:sp>
        <p:nvSpPr>
          <p:cNvPr id="58" name="CustomShape 2"/>
          <p:cNvSpPr/>
          <p:nvPr/>
        </p:nvSpPr>
        <p:spPr>
          <a:xfrm>
            <a:off x="781200" y="2181240"/>
            <a:ext cx="9288720" cy="396720"/>
          </a:xfrm>
          <a:prstGeom prst="rect">
            <a:avLst/>
          </a:prstGeom>
          <a:noFill/>
          <a:ln>
            <a:noFill/>
          </a:ln>
        </p:spPr>
        <p:style>
          <a:lnRef idx="0">
            <a:scrgbClr r="0" g="0" b="0"/>
          </a:lnRef>
          <a:fillRef idx="0">
            <a:scrgbClr r="0" g="0" b="0"/>
          </a:fillRef>
          <a:effectRef idx="0">
            <a:scrgbClr r="0" g="0" b="0"/>
          </a:effectRef>
          <a:fontRef idx="minor"/>
        </p:style>
        <p:txBody>
          <a:bodyPr anchor="t"/>
          <a:lstStyle/>
          <a:p>
            <a:pPr>
              <a:lnSpc>
                <a:spcPct val="100000"/>
              </a:lnSpc>
            </a:pPr>
            <a:r>
              <a:rPr lang="en-IN" sz="2200" b="0" strike="noStrike" spc="-1" dirty="0">
                <a:solidFill>
                  <a:srgbClr val="000000"/>
                </a:solidFill>
                <a:uFill>
                  <a:solidFill>
                    <a:srgbClr val="FFFFFF"/>
                  </a:solidFill>
                </a:uFill>
              </a:rPr>
              <a:t>Traditional Networking:</a:t>
            </a:r>
            <a:endParaRPr lang="en-IN" sz="2200" b="0" strike="noStrike" dirty="0">
              <a:solidFill>
                <a:srgbClr val="000000"/>
              </a:solidFill>
              <a:cs typeface="Arial"/>
            </a:endParaRPr>
          </a:p>
        </p:txBody>
      </p:sp>
      <p:pic>
        <p:nvPicPr>
          <p:cNvPr id="59" name="Picture 5"/>
          <p:cNvPicPr/>
          <p:nvPr/>
        </p:nvPicPr>
        <p:blipFill>
          <a:blip r:embed="rId2"/>
          <a:stretch/>
        </p:blipFill>
        <p:spPr>
          <a:xfrm>
            <a:off x="6649200" y="1660320"/>
            <a:ext cx="3297960" cy="2047680"/>
          </a:xfrm>
          <a:prstGeom prst="rect">
            <a:avLst/>
          </a:prstGeom>
          <a:ln>
            <a:noFill/>
          </a:ln>
        </p:spPr>
      </p:pic>
      <p:sp>
        <p:nvSpPr>
          <p:cNvPr id="60" name="CustomShape 3"/>
          <p:cNvSpPr/>
          <p:nvPr/>
        </p:nvSpPr>
        <p:spPr>
          <a:xfrm>
            <a:off x="588960" y="2609850"/>
            <a:ext cx="6159600" cy="1006560"/>
          </a:xfrm>
          <a:prstGeom prst="rect">
            <a:avLst/>
          </a:prstGeom>
          <a:noFill/>
          <a:ln>
            <a:noFill/>
          </a:ln>
        </p:spPr>
        <p:style>
          <a:lnRef idx="0">
            <a:scrgbClr r="0" g="0" b="0"/>
          </a:lnRef>
          <a:fillRef idx="0">
            <a:scrgbClr r="0" g="0" b="0"/>
          </a:fillRef>
          <a:effectRef idx="0">
            <a:scrgbClr r="0" g="0" b="0"/>
          </a:effectRef>
          <a:fontRef idx="minor"/>
        </p:style>
        <p:txBody>
          <a:bodyPr anchor="t"/>
          <a:lstStyle/>
          <a:p>
            <a:pPr marL="285750" indent="-285115" algn="just">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They are Static and inflexible networks.</a:t>
            </a:r>
            <a:endParaRPr lang="en-IN" sz="2200" b="0" strike="noStrike" dirty="0">
              <a:solidFill>
                <a:srgbClr val="000000"/>
              </a:solidFill>
              <a:latin typeface="Arial"/>
              <a:cs typeface="Arial"/>
            </a:endParaRPr>
          </a:p>
          <a:p>
            <a:pPr marL="285750" indent="-285115" algn="just">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They possess little agility and flexibility.</a:t>
            </a:r>
            <a:endParaRPr lang="en-IN" sz="2200" b="0" strike="noStrike" dirty="0">
              <a:solidFill>
                <a:srgbClr val="000000"/>
              </a:solidFill>
              <a:latin typeface="Arial"/>
              <a:cs typeface="Arial"/>
            </a:endParaRPr>
          </a:p>
          <a:p>
            <a:pPr marL="285750" indent="-285115" algn="just">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Control Plane operations are done on device itself</a:t>
            </a:r>
            <a:endParaRPr lang="en-IN" b="0" strike="noStrike">
              <a:solidFill>
                <a:srgbClr val="000000"/>
              </a:solidFill>
              <a:latin typeface="Arial"/>
              <a:cs typeface="Arial"/>
            </a:endParaRPr>
          </a:p>
        </p:txBody>
      </p:sp>
      <p:sp>
        <p:nvSpPr>
          <p:cNvPr id="61" name="CustomShape 4"/>
          <p:cNvSpPr/>
          <p:nvPr/>
        </p:nvSpPr>
        <p:spPr>
          <a:xfrm>
            <a:off x="466625" y="4300855"/>
            <a:ext cx="4497319" cy="396875"/>
          </a:xfrm>
          <a:prstGeom prst="rect">
            <a:avLst/>
          </a:prstGeom>
          <a:noFill/>
          <a:ln>
            <a:noFill/>
          </a:ln>
        </p:spPr>
        <p:style>
          <a:lnRef idx="0">
            <a:scrgbClr r="0" g="0" b="0"/>
          </a:lnRef>
          <a:fillRef idx="0">
            <a:scrgbClr r="0" g="0" b="0"/>
          </a:fillRef>
          <a:effectRef idx="0">
            <a:scrgbClr r="0" g="0" b="0"/>
          </a:effectRef>
          <a:fontRef idx="minor"/>
        </p:style>
        <p:txBody>
          <a:bodyPr anchor="t"/>
          <a:lstStyle/>
          <a:p>
            <a:pPr algn="ctr">
              <a:lnSpc>
                <a:spcPct val="100000"/>
              </a:lnSpc>
            </a:pPr>
            <a:r>
              <a:rPr lang="en-IN" sz="2200" b="0" strike="noStrike" spc="-1" dirty="0">
                <a:solidFill>
                  <a:srgbClr val="000000"/>
                </a:solidFill>
                <a:uFill>
                  <a:solidFill>
                    <a:srgbClr val="FFFFFF"/>
                  </a:solidFill>
                </a:uFill>
                <a:latin typeface="Arial"/>
              </a:rPr>
              <a:t>Software Defined Networking:</a:t>
            </a:r>
            <a:endParaRPr lang="en-IN" sz="2200" b="0" strike="noStrike" dirty="0">
              <a:solidFill>
                <a:srgbClr val="000000"/>
              </a:solidFill>
              <a:latin typeface="Arial"/>
              <a:cs typeface="Arial"/>
            </a:endParaRPr>
          </a:p>
        </p:txBody>
      </p:sp>
      <p:sp>
        <p:nvSpPr>
          <p:cNvPr id="62" name="CustomShape 5"/>
          <p:cNvSpPr/>
          <p:nvPr/>
        </p:nvSpPr>
        <p:spPr>
          <a:xfrm>
            <a:off x="588960" y="4730760"/>
            <a:ext cx="6117840" cy="1311480"/>
          </a:xfrm>
          <a:prstGeom prst="rect">
            <a:avLst/>
          </a:prstGeom>
          <a:noFill/>
          <a:ln>
            <a:noFill/>
          </a:ln>
        </p:spPr>
        <p:style>
          <a:lnRef idx="0">
            <a:scrgbClr r="0" g="0" b="0"/>
          </a:lnRef>
          <a:fillRef idx="0">
            <a:scrgbClr r="0" g="0" b="0"/>
          </a:fillRef>
          <a:effectRef idx="0">
            <a:scrgbClr r="0" g="0" b="0"/>
          </a:effectRef>
          <a:fontRef idx="minor"/>
        </p:style>
        <p:txBody>
          <a:bodyPr anchor="t"/>
          <a:lstStyle/>
          <a:p>
            <a:pPr marL="285750" indent="-285115" algn="just">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They are dynamic and flexible networks.</a:t>
            </a:r>
            <a:endParaRPr lang="en-IN" sz="2200" b="0" strike="noStrike" dirty="0">
              <a:solidFill>
                <a:srgbClr val="000000"/>
              </a:solidFill>
              <a:latin typeface="Arial"/>
              <a:cs typeface="Arial"/>
            </a:endParaRPr>
          </a:p>
          <a:p>
            <a:pPr marL="285750" indent="-285115" algn="just">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They provides a high degree of agility</a:t>
            </a:r>
            <a:endParaRPr lang="en-IN" sz="2200" b="0" strike="noStrike" dirty="0">
              <a:solidFill>
                <a:srgbClr val="000000"/>
              </a:solidFill>
              <a:latin typeface="Arial"/>
              <a:cs typeface="Arial"/>
            </a:endParaRPr>
          </a:p>
          <a:p>
            <a:pPr marL="285750" indent="-285115" algn="just">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Control Plane operations can be done on a remote device</a:t>
            </a:r>
            <a:endParaRPr lang="en-IN" b="0" strike="noStrike">
              <a:solidFill>
                <a:srgbClr val="000000"/>
              </a:solidFill>
              <a:latin typeface="Arial"/>
              <a:cs typeface="Arial"/>
            </a:endParaRPr>
          </a:p>
        </p:txBody>
      </p:sp>
      <p:pic>
        <p:nvPicPr>
          <p:cNvPr id="63" name="Picture 10"/>
          <p:cNvPicPr/>
          <p:nvPr/>
        </p:nvPicPr>
        <p:blipFill>
          <a:blip r:embed="rId3"/>
          <a:stretch/>
        </p:blipFill>
        <p:spPr>
          <a:xfrm>
            <a:off x="7129440" y="3962520"/>
            <a:ext cx="2619720" cy="2504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5673F2-DABA-444E-861D-16ED8E21DF4E}"/>
              </a:ext>
            </a:extLst>
          </p:cNvPr>
          <p:cNvSpPr>
            <a:spLocks noGrp="1"/>
          </p:cNvSpPr>
          <p:nvPr>
            <p:ph type="title"/>
          </p:nvPr>
        </p:nvSpPr>
        <p:spPr>
          <a:xfrm>
            <a:off x="485671" y="1057275"/>
            <a:ext cx="9719280" cy="1144800"/>
          </a:xfrm>
        </p:spPr>
        <p:txBody>
          <a:bodyPr/>
          <a:lstStyle/>
          <a:p>
            <a:pPr algn="ctr"/>
            <a:r>
              <a:rPr lang="en-GB" sz="2400" dirty="0">
                <a:cs typeface="Arial"/>
              </a:rPr>
              <a:t>OBJECTIVE</a:t>
            </a:r>
            <a:endParaRPr lang="en-US"/>
          </a:p>
        </p:txBody>
      </p:sp>
      <p:sp>
        <p:nvSpPr>
          <p:cNvPr id="3" name="Text Placeholder 2">
            <a:extLst>
              <a:ext uri="{FF2B5EF4-FFF2-40B4-BE49-F238E27FC236}">
                <a16:creationId xmlns="" xmlns:a16="http://schemas.microsoft.com/office/drawing/2014/main" id="{E64C74A8-DDC4-49B9-8ECC-C5FD34973070}"/>
              </a:ext>
            </a:extLst>
          </p:cNvPr>
          <p:cNvSpPr>
            <a:spLocks noGrp="1"/>
          </p:cNvSpPr>
          <p:nvPr>
            <p:ph type="body"/>
          </p:nvPr>
        </p:nvSpPr>
        <p:spPr>
          <a:xfrm>
            <a:off x="618992" y="1019175"/>
            <a:ext cx="9719280" cy="3977280"/>
          </a:xfrm>
        </p:spPr>
        <p:txBody>
          <a:bodyPr lIns="0" tIns="0" rIns="0" bIns="0" anchor="ctr"/>
          <a:lstStyle/>
          <a:p>
            <a:pPr marL="0" indent="0" algn="just">
              <a:spcBef>
                <a:spcPct val="0"/>
              </a:spcBef>
              <a:buFontTx/>
              <a:buNone/>
            </a:pPr>
            <a:r>
              <a:rPr lang="en-GB" sz="2200" dirty="0">
                <a:cs typeface="Arial"/>
              </a:rPr>
              <a:t>To develop a firewall application which makes use of the concepts of Software Defined Networking concepts. The application is build such that it can enable firewall on multiple devices, while only one of those devices need to be managed, thereby reducing operational complexity.</a:t>
            </a:r>
            <a:endParaRPr lang="en-US" sz="2200" dirty="0">
              <a:cs typeface="Arial"/>
            </a:endParaRPr>
          </a:p>
        </p:txBody>
      </p:sp>
    </p:spTree>
    <p:extLst>
      <p:ext uri="{BB962C8B-B14F-4D97-AF65-F5344CB8AC3E}">
        <p14:creationId xmlns:p14="http://schemas.microsoft.com/office/powerpoint/2010/main" val="3592587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 name="CustomShape 1"/>
          <p:cNvSpPr/>
          <p:nvPr/>
        </p:nvSpPr>
        <p:spPr>
          <a:xfrm>
            <a:off x="809625" y="1171575"/>
            <a:ext cx="4923812" cy="396875"/>
          </a:xfrm>
          <a:prstGeom prst="rect">
            <a:avLst/>
          </a:prstGeom>
          <a:noFill/>
          <a:ln>
            <a:noFill/>
          </a:ln>
        </p:spPr>
        <p:style>
          <a:lnRef idx="0">
            <a:scrgbClr r="0" g="0" b="0"/>
          </a:lnRef>
          <a:fillRef idx="0">
            <a:scrgbClr r="0" g="0" b="0"/>
          </a:fillRef>
          <a:effectRef idx="0">
            <a:scrgbClr r="0" g="0" b="0"/>
          </a:effectRef>
          <a:fontRef idx="minor"/>
        </p:style>
        <p:txBody>
          <a:bodyPr anchor="t"/>
          <a:lstStyle/>
          <a:p>
            <a:pPr algn="ctr">
              <a:lnSpc>
                <a:spcPct val="100000"/>
              </a:lnSpc>
            </a:pPr>
            <a:r>
              <a:rPr lang="en-IN" sz="2400" b="0" strike="noStrike" spc="-1" dirty="0" smtClean="0">
                <a:solidFill>
                  <a:srgbClr val="000000"/>
                </a:solidFill>
                <a:uFill>
                  <a:solidFill>
                    <a:srgbClr val="FFFFFF"/>
                  </a:solidFill>
                </a:uFill>
                <a:latin typeface="Arial"/>
              </a:rPr>
              <a:t>   Network </a:t>
            </a:r>
            <a:r>
              <a:rPr lang="en-IN" sz="2400" b="0" strike="noStrike" spc="-1" dirty="0">
                <a:solidFill>
                  <a:srgbClr val="000000"/>
                </a:solidFill>
                <a:uFill>
                  <a:solidFill>
                    <a:srgbClr val="FFFFFF"/>
                  </a:solidFill>
                </a:uFill>
                <a:latin typeface="Arial"/>
              </a:rPr>
              <a:t>Functions Virtualization:</a:t>
            </a:r>
            <a:endParaRPr lang="en-IN" sz="2400" b="0" strike="noStrike" dirty="0">
              <a:solidFill>
                <a:srgbClr val="000000"/>
              </a:solidFill>
              <a:latin typeface="Arial"/>
              <a:cs typeface="Arial"/>
            </a:endParaRPr>
          </a:p>
        </p:txBody>
      </p:sp>
      <p:sp>
        <p:nvSpPr>
          <p:cNvPr id="65" name="CustomShape 2"/>
          <p:cNvSpPr/>
          <p:nvPr/>
        </p:nvSpPr>
        <p:spPr>
          <a:xfrm>
            <a:off x="1171800" y="1758240"/>
            <a:ext cx="8736480" cy="1616400"/>
          </a:xfrm>
          <a:prstGeom prst="rect">
            <a:avLst/>
          </a:prstGeom>
          <a:noFill/>
          <a:ln>
            <a:noFill/>
          </a:ln>
        </p:spPr>
        <p:style>
          <a:lnRef idx="0">
            <a:scrgbClr r="0" g="0" b="0"/>
          </a:lnRef>
          <a:fillRef idx="0">
            <a:scrgbClr r="0" g="0" b="0"/>
          </a:fillRef>
          <a:effectRef idx="0">
            <a:scrgbClr r="0" g="0" b="0"/>
          </a:effectRef>
          <a:fontRef idx="minor"/>
        </p:style>
        <p:txBody>
          <a:bodyPr anchor="t"/>
          <a:lstStyle/>
          <a:p>
            <a:pPr algn="just">
              <a:lnSpc>
                <a:spcPct val="100000"/>
              </a:lnSpc>
            </a:pPr>
            <a:endParaRPr lang="en-IN" sz="2200" b="0" strike="noStrike" spc="-1" dirty="0" smtClean="0">
              <a:solidFill>
                <a:srgbClr val="000000"/>
              </a:solidFill>
              <a:uFill>
                <a:solidFill>
                  <a:srgbClr val="FFFFFF"/>
                </a:solidFill>
              </a:uFill>
              <a:latin typeface="Arial"/>
            </a:endParaRPr>
          </a:p>
          <a:p>
            <a:pPr algn="just">
              <a:lnSpc>
                <a:spcPct val="100000"/>
              </a:lnSpc>
            </a:pPr>
            <a:r>
              <a:rPr lang="en-IN" sz="2200" b="0" strike="noStrike" spc="-1" dirty="0" smtClean="0">
                <a:solidFill>
                  <a:srgbClr val="000000"/>
                </a:solidFill>
                <a:uFill>
                  <a:solidFill>
                    <a:srgbClr val="FFFFFF"/>
                  </a:solidFill>
                </a:uFill>
                <a:latin typeface="Arial"/>
              </a:rPr>
              <a:t>Network </a:t>
            </a:r>
            <a:r>
              <a:rPr lang="en-IN" sz="2200" b="0" strike="noStrike" spc="-1" dirty="0">
                <a:solidFill>
                  <a:srgbClr val="000000"/>
                </a:solidFill>
                <a:uFill>
                  <a:solidFill>
                    <a:srgbClr val="FFFFFF"/>
                  </a:solidFill>
                </a:uFill>
                <a:latin typeface="Arial"/>
              </a:rPr>
              <a:t>Functions Virtualization is a term that is used in the carrier space to reference a close to parallel vision to SDN, with the focus being on reducing the deployment costs of services. Instead of relying on a physical hardware appliance to provide a specific function, it would abstract this function to a generic server platform. Some of those functions could be:</a:t>
            </a:r>
            <a:endParaRPr lang="en-IN" sz="2200" b="0" strike="noStrike" dirty="0">
              <a:solidFill>
                <a:srgbClr val="000000"/>
              </a:solidFill>
              <a:latin typeface="Arial"/>
              <a:cs typeface="Arial"/>
            </a:endParaRPr>
          </a:p>
        </p:txBody>
      </p:sp>
      <p:pic>
        <p:nvPicPr>
          <p:cNvPr id="66" name="Picture 6"/>
          <p:cNvPicPr/>
          <p:nvPr/>
        </p:nvPicPr>
        <p:blipFill>
          <a:blip r:embed="rId2"/>
          <a:stretch/>
        </p:blipFill>
        <p:spPr>
          <a:xfrm>
            <a:off x="6713681" y="4505325"/>
            <a:ext cx="1605600" cy="1608120"/>
          </a:xfrm>
          <a:prstGeom prst="rect">
            <a:avLst/>
          </a:prstGeom>
          <a:ln>
            <a:noFill/>
          </a:ln>
        </p:spPr>
      </p:pic>
      <p:sp>
        <p:nvSpPr>
          <p:cNvPr id="67" name="CustomShape 3"/>
          <p:cNvSpPr/>
          <p:nvPr/>
        </p:nvSpPr>
        <p:spPr>
          <a:xfrm>
            <a:off x="1771269" y="4162425"/>
            <a:ext cx="2742840" cy="1311480"/>
          </a:xfrm>
          <a:prstGeom prst="rect">
            <a:avLst/>
          </a:prstGeom>
          <a:noFill/>
          <a:ln>
            <a:noFill/>
          </a:ln>
        </p:spPr>
        <p:style>
          <a:lnRef idx="0">
            <a:scrgbClr r="0" g="0" b="0"/>
          </a:lnRef>
          <a:fillRef idx="0">
            <a:scrgbClr r="0" g="0" b="0"/>
          </a:fillRef>
          <a:effectRef idx="0">
            <a:scrgbClr r="0" g="0" b="0"/>
          </a:effectRef>
          <a:fontRef idx="minor"/>
        </p:style>
        <p:txBody>
          <a:bodyPr anchor="t"/>
          <a:lstStyle/>
          <a:p>
            <a:pPr marL="285750" indent="-285115">
              <a:lnSpc>
                <a:spcPct val="100000"/>
              </a:lnSpc>
              <a:buClr>
                <a:srgbClr val="000000"/>
              </a:buClr>
              <a:buFont typeface="Arial"/>
              <a:buChar char="•"/>
            </a:pPr>
            <a:endParaRPr lang="en-IN" sz="2200" b="0" strike="noStrike" spc="-1" dirty="0" smtClean="0">
              <a:solidFill>
                <a:srgbClr val="000000"/>
              </a:solidFill>
              <a:uFill>
                <a:solidFill>
                  <a:srgbClr val="FFFFFF"/>
                </a:solidFill>
              </a:uFill>
              <a:latin typeface="Arial"/>
            </a:endParaRPr>
          </a:p>
          <a:p>
            <a:pPr marL="285750" indent="-285115">
              <a:lnSpc>
                <a:spcPct val="100000"/>
              </a:lnSpc>
              <a:buClr>
                <a:srgbClr val="000000"/>
              </a:buClr>
              <a:buFont typeface="Arial"/>
              <a:buChar char="•"/>
            </a:pPr>
            <a:r>
              <a:rPr lang="en-IN" sz="2200" b="0" strike="noStrike" spc="-1" dirty="0" smtClean="0">
                <a:solidFill>
                  <a:srgbClr val="000000"/>
                </a:solidFill>
                <a:uFill>
                  <a:solidFill>
                    <a:srgbClr val="FFFFFF"/>
                  </a:solidFill>
                </a:uFill>
                <a:latin typeface="Arial"/>
              </a:rPr>
              <a:t>Firewall</a:t>
            </a:r>
            <a:endParaRPr lang="en-IN" sz="2200" b="0" strike="noStrike" dirty="0">
              <a:solidFill>
                <a:srgbClr val="000000"/>
              </a:solidFill>
              <a:latin typeface="Arial"/>
              <a:cs typeface="Arial"/>
            </a:endParaRPr>
          </a:p>
          <a:p>
            <a:pPr marL="285750" indent="-285115">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Load Balancing</a:t>
            </a:r>
            <a:endParaRPr lang="en-IN" sz="2200" b="0" strike="noStrike" dirty="0">
              <a:solidFill>
                <a:srgbClr val="000000"/>
              </a:solidFill>
              <a:latin typeface="Arial"/>
              <a:cs typeface="Arial"/>
            </a:endParaRPr>
          </a:p>
          <a:p>
            <a:pPr marL="285750" indent="-285115">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NAT</a:t>
            </a:r>
            <a:endParaRPr lang="en-IN" sz="2200" b="0" strike="noStrike" dirty="0">
              <a:solidFill>
                <a:srgbClr val="000000"/>
              </a:solidFill>
              <a:latin typeface="Arial"/>
              <a:cs typeface="Arial"/>
            </a:endParaRPr>
          </a:p>
          <a:p>
            <a:pPr marL="285750" indent="-285115">
              <a:lnSpc>
                <a:spcPct val="100000"/>
              </a:lnSpc>
              <a:buClr>
                <a:srgbClr val="000000"/>
              </a:buClr>
              <a:buFont typeface="Arial"/>
              <a:buChar char="•"/>
            </a:pPr>
            <a:r>
              <a:rPr lang="en-IN" sz="2200" b="0" strike="noStrike" spc="-1" dirty="0">
                <a:solidFill>
                  <a:srgbClr val="000000"/>
                </a:solidFill>
                <a:uFill>
                  <a:solidFill>
                    <a:srgbClr val="FFFFFF"/>
                  </a:solidFill>
                </a:uFill>
                <a:latin typeface="Arial"/>
              </a:rPr>
              <a:t>Port Mirroring</a:t>
            </a:r>
            <a:endParaRPr lang="en-IN" sz="2200" b="0" strike="noStrike" dirty="0">
              <a:solidFill>
                <a:srgbClr val="000000"/>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1545F4-3723-48D8-87E1-C18484D751D9}"/>
              </a:ext>
            </a:extLst>
          </p:cNvPr>
          <p:cNvSpPr>
            <a:spLocks noGrp="1"/>
          </p:cNvSpPr>
          <p:nvPr>
            <p:ph type="title"/>
          </p:nvPr>
        </p:nvSpPr>
        <p:spPr>
          <a:xfrm>
            <a:off x="476376" y="628650"/>
            <a:ext cx="9719280" cy="1144800"/>
          </a:xfrm>
        </p:spPr>
        <p:txBody>
          <a:bodyPr/>
          <a:lstStyle/>
          <a:p>
            <a:pPr algn="ctr"/>
            <a:r>
              <a:rPr lang="en-GB" sz="2400" dirty="0">
                <a:cs typeface="Arial"/>
              </a:rPr>
              <a:t>WEEKLY PROGRESS</a:t>
            </a:r>
          </a:p>
        </p:txBody>
      </p:sp>
      <p:sp>
        <p:nvSpPr>
          <p:cNvPr id="3" name="Subtitle 2">
            <a:extLst>
              <a:ext uri="{FF2B5EF4-FFF2-40B4-BE49-F238E27FC236}">
                <a16:creationId xmlns="" xmlns:a16="http://schemas.microsoft.com/office/drawing/2014/main" id="{86D6011B-D9F5-4163-B1AF-5618D2556FFC}"/>
              </a:ext>
            </a:extLst>
          </p:cNvPr>
          <p:cNvSpPr>
            <a:spLocks noGrp="1"/>
          </p:cNvSpPr>
          <p:nvPr>
            <p:ph type="subTitle"/>
          </p:nvPr>
        </p:nvSpPr>
        <p:spPr>
          <a:xfrm>
            <a:off x="619289" y="4152900"/>
            <a:ext cx="9719280" cy="3977280"/>
          </a:xfrm>
        </p:spPr>
        <p:txBody>
          <a:bodyPr/>
          <a:lstStyle/>
          <a:p>
            <a:endParaRPr lang="en-GB" dirty="0"/>
          </a:p>
        </p:txBody>
      </p:sp>
      <p:pic>
        <p:nvPicPr>
          <p:cNvPr id="4" name="Picture 4" descr="dta.png">
            <a:extLst>
              <a:ext uri="{FF2B5EF4-FFF2-40B4-BE49-F238E27FC236}">
                <a16:creationId xmlns="" xmlns:a16="http://schemas.microsoft.com/office/drawing/2014/main" id="{6E6E4296-2DF0-4559-83E8-3815D5ADC2AB}"/>
              </a:ext>
            </a:extLst>
          </p:cNvPr>
          <p:cNvPicPr>
            <a:picLocks noChangeAspect="1"/>
          </p:cNvPicPr>
          <p:nvPr/>
        </p:nvPicPr>
        <p:blipFill>
          <a:blip r:embed="rId2"/>
          <a:stretch>
            <a:fillRect/>
          </a:stretch>
        </p:blipFill>
        <p:spPr>
          <a:xfrm>
            <a:off x="2467628" y="1485900"/>
            <a:ext cx="5478463" cy="4940078"/>
          </a:xfrm>
          <a:prstGeom prst="rect">
            <a:avLst/>
          </a:prstGeom>
        </p:spPr>
      </p:pic>
    </p:spTree>
    <p:extLst>
      <p:ext uri="{BB962C8B-B14F-4D97-AF65-F5344CB8AC3E}">
        <p14:creationId xmlns:p14="http://schemas.microsoft.com/office/powerpoint/2010/main" val="229723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DC3888-953B-4157-952D-514534D835F5}"/>
              </a:ext>
            </a:extLst>
          </p:cNvPr>
          <p:cNvSpPr>
            <a:spLocks noGrp="1"/>
          </p:cNvSpPr>
          <p:nvPr>
            <p:ph type="title"/>
          </p:nvPr>
        </p:nvSpPr>
        <p:spPr>
          <a:xfrm>
            <a:off x="733619" y="1152525"/>
            <a:ext cx="9719280" cy="1144800"/>
          </a:xfrm>
        </p:spPr>
        <p:txBody>
          <a:bodyPr/>
          <a:lstStyle/>
          <a:p>
            <a:pPr algn="ctr"/>
            <a:r>
              <a:rPr lang="en-GB" sz="2400" dirty="0">
                <a:cs typeface="Arial"/>
              </a:rPr>
              <a:t>SOFTWARES USED</a:t>
            </a:r>
            <a:endParaRPr lang="en-US"/>
          </a:p>
        </p:txBody>
      </p:sp>
      <p:sp>
        <p:nvSpPr>
          <p:cNvPr id="3" name="Text Placeholder 2">
            <a:extLst>
              <a:ext uri="{FF2B5EF4-FFF2-40B4-BE49-F238E27FC236}">
                <a16:creationId xmlns="" xmlns:a16="http://schemas.microsoft.com/office/drawing/2014/main" id="{65143094-4A09-49B2-A4E4-E43A8EE995EF}"/>
              </a:ext>
            </a:extLst>
          </p:cNvPr>
          <p:cNvSpPr>
            <a:spLocks noGrp="1"/>
          </p:cNvSpPr>
          <p:nvPr>
            <p:ph type="body"/>
          </p:nvPr>
        </p:nvSpPr>
        <p:spPr>
          <a:xfrm>
            <a:off x="1552986" y="1409700"/>
            <a:ext cx="9719280" cy="3977280"/>
          </a:xfrm>
        </p:spPr>
        <p:txBody>
          <a:bodyPr/>
          <a:lstStyle/>
          <a:p>
            <a:pPr>
              <a:lnSpc>
                <a:spcPct val="100000"/>
              </a:lnSpc>
              <a:spcBef>
                <a:spcPts val="0"/>
              </a:spcBef>
            </a:pPr>
            <a:endParaRPr lang="en-IN" sz="2000" dirty="0">
              <a:cs typeface="Arial"/>
            </a:endParaRPr>
          </a:p>
          <a:p>
            <a:pPr marL="342900" indent="-342265">
              <a:lnSpc>
                <a:spcPct val="100000"/>
              </a:lnSpc>
              <a:spcBef>
                <a:spcPts val="0"/>
              </a:spcBef>
              <a:buChar char="•"/>
            </a:pPr>
            <a:endParaRPr lang="en-IN" sz="2200" dirty="0" smtClean="0">
              <a:cs typeface="Arial"/>
            </a:endParaRPr>
          </a:p>
          <a:p>
            <a:pPr marL="342900" indent="-342265">
              <a:lnSpc>
                <a:spcPct val="100000"/>
              </a:lnSpc>
              <a:spcBef>
                <a:spcPts val="0"/>
              </a:spcBef>
              <a:buChar char="•"/>
            </a:pPr>
            <a:endParaRPr lang="en-IN" sz="2200" dirty="0">
              <a:cs typeface="Arial"/>
            </a:endParaRPr>
          </a:p>
          <a:p>
            <a:pPr marL="342900" indent="-342265">
              <a:lnSpc>
                <a:spcPct val="100000"/>
              </a:lnSpc>
              <a:spcBef>
                <a:spcPts val="0"/>
              </a:spcBef>
              <a:buChar char="•"/>
            </a:pPr>
            <a:endParaRPr lang="en-IN" sz="2200" dirty="0" smtClean="0">
              <a:cs typeface="Arial"/>
            </a:endParaRPr>
          </a:p>
          <a:p>
            <a:pPr marL="342900" indent="-342265">
              <a:lnSpc>
                <a:spcPct val="100000"/>
              </a:lnSpc>
              <a:spcBef>
                <a:spcPts val="0"/>
              </a:spcBef>
              <a:buChar char="•"/>
            </a:pPr>
            <a:r>
              <a:rPr lang="en-IN" sz="2200" dirty="0" err="1" smtClean="0">
                <a:cs typeface="Arial"/>
              </a:rPr>
              <a:t>Mininet</a:t>
            </a:r>
            <a:endParaRPr lang="en-IN" sz="2200" dirty="0">
              <a:cs typeface="Arial"/>
            </a:endParaRPr>
          </a:p>
          <a:p>
            <a:pPr marL="342900" indent="-342265">
              <a:lnSpc>
                <a:spcPct val="100000"/>
              </a:lnSpc>
              <a:spcBef>
                <a:spcPts val="0"/>
              </a:spcBef>
              <a:buChar char="•"/>
            </a:pPr>
            <a:r>
              <a:rPr lang="en-IN" sz="2200" dirty="0">
                <a:cs typeface="Arial"/>
              </a:rPr>
              <a:t>POX controller</a:t>
            </a:r>
          </a:p>
          <a:p>
            <a:pPr marL="342900" indent="-342265">
              <a:lnSpc>
                <a:spcPct val="100000"/>
              </a:lnSpc>
              <a:spcBef>
                <a:spcPts val="0"/>
              </a:spcBef>
              <a:buChar char="•"/>
            </a:pPr>
            <a:r>
              <a:rPr lang="en-IN" sz="2200" dirty="0" err="1" smtClean="0">
                <a:cs typeface="Arial"/>
              </a:rPr>
              <a:t>OpenVSwitch</a:t>
            </a:r>
            <a:endParaRPr lang="en-IN" sz="2200" dirty="0">
              <a:cs typeface="Arial"/>
            </a:endParaRPr>
          </a:p>
          <a:p>
            <a:pPr marL="342900" indent="-342265">
              <a:lnSpc>
                <a:spcPct val="100000"/>
              </a:lnSpc>
              <a:spcBef>
                <a:spcPts val="0"/>
              </a:spcBef>
              <a:buChar char="•"/>
            </a:pPr>
            <a:r>
              <a:rPr lang="en-IN" sz="2200" dirty="0">
                <a:cs typeface="Arial"/>
              </a:rPr>
              <a:t>VirtualBox</a:t>
            </a:r>
          </a:p>
          <a:p>
            <a:pPr marL="342900" indent="-342265">
              <a:lnSpc>
                <a:spcPct val="100000"/>
              </a:lnSpc>
              <a:spcBef>
                <a:spcPts val="0"/>
              </a:spcBef>
              <a:buChar char="•"/>
            </a:pPr>
            <a:r>
              <a:rPr lang="en-IN" sz="2200" dirty="0">
                <a:cs typeface="Arial"/>
              </a:rPr>
              <a:t>Putty</a:t>
            </a:r>
          </a:p>
          <a:p>
            <a:pPr marL="342900" indent="-342265">
              <a:lnSpc>
                <a:spcPct val="100000"/>
              </a:lnSpc>
              <a:spcBef>
                <a:spcPts val="0"/>
              </a:spcBef>
              <a:buChar char="•"/>
            </a:pPr>
            <a:r>
              <a:rPr lang="en-IN" sz="2200" dirty="0" err="1">
                <a:cs typeface="Arial"/>
              </a:rPr>
              <a:t>Xming</a:t>
            </a:r>
            <a:r>
              <a:rPr lang="en-IN" sz="2200" dirty="0">
                <a:cs typeface="Arial"/>
              </a:rPr>
              <a:t> Server</a:t>
            </a:r>
          </a:p>
          <a:p>
            <a:pPr marL="342900" indent="-342265">
              <a:lnSpc>
                <a:spcPct val="100000"/>
              </a:lnSpc>
              <a:spcBef>
                <a:spcPts val="0"/>
              </a:spcBef>
              <a:buChar char="•"/>
            </a:pPr>
            <a:r>
              <a:rPr lang="en-IN" sz="2200" dirty="0">
                <a:cs typeface="Arial"/>
              </a:rPr>
              <a:t>Amazon EC2</a:t>
            </a:r>
            <a:endParaRPr lang="en-GB" sz="2200" dirty="0">
              <a:cs typeface="Arial"/>
            </a:endParaRPr>
          </a:p>
        </p:txBody>
      </p:sp>
    </p:spTree>
    <p:extLst>
      <p:ext uri="{BB962C8B-B14F-4D97-AF65-F5344CB8AC3E}">
        <p14:creationId xmlns:p14="http://schemas.microsoft.com/office/powerpoint/2010/main" val="1674681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p:cNvPicPr/>
          <p:nvPr/>
        </p:nvPicPr>
        <p:blipFill>
          <a:blip r:embed="rId2"/>
          <a:stretch/>
        </p:blipFill>
        <p:spPr>
          <a:xfrm>
            <a:off x="2275421" y="1600200"/>
            <a:ext cx="6565032" cy="4724400"/>
          </a:xfrm>
          <a:prstGeom prst="rect">
            <a:avLst/>
          </a:prstGeom>
          <a:ln>
            <a:noFill/>
          </a:ln>
        </p:spPr>
      </p:pic>
      <p:sp>
        <p:nvSpPr>
          <p:cNvPr id="69" name="CustomShape 1"/>
          <p:cNvSpPr/>
          <p:nvPr/>
        </p:nvSpPr>
        <p:spPr>
          <a:xfrm>
            <a:off x="2275422" y="847725"/>
            <a:ext cx="5542347" cy="457200"/>
          </a:xfrm>
          <a:prstGeom prst="rect">
            <a:avLst/>
          </a:prstGeom>
          <a:noFill/>
          <a:ln>
            <a:noFill/>
          </a:ln>
        </p:spPr>
        <p:style>
          <a:lnRef idx="0">
            <a:scrgbClr r="0" g="0" b="0"/>
          </a:lnRef>
          <a:fillRef idx="0">
            <a:scrgbClr r="0" g="0" b="0"/>
          </a:fillRef>
          <a:effectRef idx="0">
            <a:scrgbClr r="0" g="0" b="0"/>
          </a:effectRef>
          <a:fontRef idx="minor"/>
        </p:style>
        <p:txBody>
          <a:bodyPr anchor="t"/>
          <a:lstStyle/>
          <a:p>
            <a:pPr algn="ctr"/>
            <a:r>
              <a:rPr lang="en-IN" sz="2400" spc="-1" dirty="0">
                <a:solidFill>
                  <a:srgbClr val="000000"/>
                </a:solidFill>
                <a:uFill>
                  <a:solidFill>
                    <a:srgbClr val="FFFFFF"/>
                  </a:solidFill>
                </a:uFill>
                <a:latin typeface="Arial"/>
              </a:rPr>
              <a:t>MININET BASED ARCHITECTURE</a:t>
            </a:r>
            <a:endParaRPr lang="en-IN" sz="1800" b="0" strike="noStrike" spc="-1" dirty="0">
              <a:solidFill>
                <a:srgbClr val="000000"/>
              </a:solidFill>
              <a:uFill>
                <a:solidFill>
                  <a:srgbClr val="FFFFFF"/>
                </a:solidFill>
              </a:uFill>
              <a:latin typeface="Arial"/>
            </a:endParaRPr>
          </a:p>
        </p:txBody>
      </p:sp>
      <p:pic>
        <p:nvPicPr>
          <p:cNvPr id="70" name="Picture 5"/>
          <p:cNvPicPr/>
          <p:nvPr/>
        </p:nvPicPr>
        <p:blipFill>
          <a:blip r:embed="rId3"/>
          <a:stretch/>
        </p:blipFill>
        <p:spPr>
          <a:xfrm>
            <a:off x="2134164" y="2085975"/>
            <a:ext cx="1757230" cy="1392073"/>
          </a:xfrm>
          <a:prstGeom prst="rect">
            <a:avLst/>
          </a:prstGeom>
          <a:ln>
            <a:noFill/>
          </a:ln>
        </p:spPr>
      </p:pic>
      <p:sp>
        <p:nvSpPr>
          <p:cNvPr id="71" name="CustomShape 2"/>
          <p:cNvSpPr/>
          <p:nvPr/>
        </p:nvSpPr>
        <p:spPr>
          <a:xfrm>
            <a:off x="905040" y="1971720"/>
            <a:ext cx="2742840" cy="2226240"/>
          </a:xfrm>
          <a:prstGeom prst="rect">
            <a:avLst/>
          </a:prstGeom>
          <a:noFill/>
          <a:ln>
            <a:noFill/>
          </a:ln>
        </p:spPr>
        <p:style>
          <a:lnRef idx="0">
            <a:scrgbClr r="0" g="0" b="0"/>
          </a:lnRef>
          <a:fillRef idx="0">
            <a:scrgbClr r="0" g="0" b="0"/>
          </a:fillRef>
          <a:effectRef idx="0">
            <a:scrgbClr r="0" g="0" b="0"/>
          </a:effectRef>
          <a:fontRef idx="minor"/>
        </p:style>
        <p:txBody>
          <a:bodyPr anchor="t"/>
          <a:lstStyle/>
          <a:p>
            <a:pPr>
              <a:lnSpc>
                <a:spcPct val="100000"/>
              </a:lnSpc>
            </a:pPr>
            <a:endParaRPr lang="en-IN" sz="2000" dirty="0">
              <a:solidFill>
                <a:srgbClr val="000000"/>
              </a:solidFill>
              <a:latin typeface="Arial"/>
              <a:cs typeface="Arial"/>
            </a:endParaRPr>
          </a:p>
        </p:txBody>
      </p:sp>
      <p:sp>
        <p:nvSpPr>
          <p:cNvPr id="7" name="CustomShape 2">
            <a:extLst>
              <a:ext uri="{FF2B5EF4-FFF2-40B4-BE49-F238E27FC236}">
                <a16:creationId xmlns="" xmlns:a16="http://schemas.microsoft.com/office/drawing/2014/main" id="{F1F1B678-FC22-4B16-841B-D841E41D82F6}"/>
              </a:ext>
            </a:extLst>
          </p:cNvPr>
          <p:cNvSpPr/>
          <p:nvPr/>
        </p:nvSpPr>
        <p:spPr>
          <a:xfrm>
            <a:off x="4030141" y="3124200"/>
            <a:ext cx="2742840" cy="2226240"/>
          </a:xfrm>
          <a:prstGeom prst="rect">
            <a:avLst/>
          </a:prstGeom>
          <a:noFill/>
          <a:ln>
            <a:noFill/>
          </a:ln>
        </p:spPr>
        <p:style>
          <a:lnRef idx="0">
            <a:scrgbClr r="0" g="0" b="0"/>
          </a:lnRef>
          <a:fillRef idx="0">
            <a:scrgbClr r="0" g="0" b="0"/>
          </a:fillRef>
          <a:effectRef idx="0">
            <a:scrgbClr r="0" g="0" b="0"/>
          </a:effectRef>
          <a:fontRef idx="minor"/>
        </p:style>
        <p:txBody>
          <a:bodyPr anchor="t"/>
          <a:lstStyle/>
          <a:p>
            <a:pPr>
              <a:lnSpc>
                <a:spcPct val="100000"/>
              </a:lnSpc>
            </a:pPr>
            <a:endParaRPr lang="en-IN" sz="2000" dirty="0">
              <a:solidFill>
                <a:srgbClr val="000000"/>
              </a:solidFill>
              <a:latin typeface="Arial"/>
              <a:cs typeface="Arial"/>
            </a:endParaRPr>
          </a:p>
        </p:txBody>
      </p:sp>
      <p:sp>
        <p:nvSpPr>
          <p:cNvPr id="8" name="CustomShape 2">
            <a:extLst>
              <a:ext uri="{FF2B5EF4-FFF2-40B4-BE49-F238E27FC236}">
                <a16:creationId xmlns="" xmlns:a16="http://schemas.microsoft.com/office/drawing/2014/main" id="{8DC92329-5DFD-42DE-B58D-8DF862FBBBC3}"/>
              </a:ext>
            </a:extLst>
          </p:cNvPr>
          <p:cNvSpPr/>
          <p:nvPr/>
        </p:nvSpPr>
        <p:spPr>
          <a:xfrm>
            <a:off x="6097613" y="2266950"/>
            <a:ext cx="2742840" cy="2226240"/>
          </a:xfrm>
          <a:prstGeom prst="rect">
            <a:avLst/>
          </a:prstGeom>
          <a:noFill/>
          <a:ln>
            <a:noFill/>
          </a:ln>
        </p:spPr>
        <p:style>
          <a:lnRef idx="0">
            <a:scrgbClr r="0" g="0" b="0"/>
          </a:lnRef>
          <a:fillRef idx="0">
            <a:scrgbClr r="0" g="0" b="0"/>
          </a:fillRef>
          <a:effectRef idx="0">
            <a:scrgbClr r="0" g="0" b="0"/>
          </a:effectRef>
          <a:fontRef idx="minor"/>
        </p:style>
        <p:txBody>
          <a:bodyPr anchor="t"/>
          <a:lstStyle/>
          <a:p>
            <a:pPr>
              <a:lnSpc>
                <a:spcPct val="100000"/>
              </a:lnSpc>
            </a:pPr>
            <a:endParaRPr lang="en-IN" sz="2000" dirty="0">
              <a:solidFill>
                <a:srgbClr val="000000"/>
              </a:solidFill>
              <a:latin typeface="Arial"/>
              <a:cs typeface="Arial"/>
            </a:endParaRPr>
          </a:p>
        </p:txBody>
      </p:sp>
      <p:pic>
        <p:nvPicPr>
          <p:cNvPr id="9" name="Picture 5">
            <a:extLst>
              <a:ext uri="{FF2B5EF4-FFF2-40B4-BE49-F238E27FC236}">
                <a16:creationId xmlns="" xmlns:a16="http://schemas.microsoft.com/office/drawing/2014/main" id="{7C3D1586-79A5-4D99-91C1-D4A32D01D6A5}"/>
              </a:ext>
            </a:extLst>
          </p:cNvPr>
          <p:cNvPicPr/>
          <p:nvPr/>
        </p:nvPicPr>
        <p:blipFill>
          <a:blip r:embed="rId3"/>
          <a:stretch/>
        </p:blipFill>
        <p:spPr>
          <a:xfrm>
            <a:off x="6621274" y="3124201"/>
            <a:ext cx="2244350" cy="1584418"/>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539640" y="1008000"/>
            <a:ext cx="9719280" cy="1144800"/>
          </a:xfrm>
          <a:prstGeom prst="rect">
            <a:avLst/>
          </a:prstGeom>
          <a:noFill/>
          <a:ln>
            <a:noFill/>
          </a:ln>
        </p:spPr>
        <p:txBody>
          <a:bodyPr lIns="0" tIns="0" rIns="0" bIns="0" anchor="ctr"/>
          <a:lstStyle/>
          <a:p>
            <a:pPr algn="ctr"/>
            <a:r>
              <a:rPr lang="en-US" sz="2400" spc="-1" dirty="0">
                <a:solidFill>
                  <a:srgbClr val="000000"/>
                </a:solidFill>
                <a:uFill>
                  <a:solidFill>
                    <a:srgbClr val="FFFFFF"/>
                  </a:solidFill>
                </a:uFill>
                <a:latin typeface="Arial"/>
              </a:rPr>
              <a:t>SETTING</a:t>
            </a:r>
            <a:r>
              <a:rPr lang="en-US" sz="2400" b="1" spc="-1" dirty="0">
                <a:solidFill>
                  <a:srgbClr val="000000"/>
                </a:solidFill>
                <a:uFill>
                  <a:solidFill>
                    <a:srgbClr val="FFFFFF"/>
                  </a:solidFill>
                </a:uFill>
                <a:latin typeface="Arial"/>
              </a:rPr>
              <a:t> </a:t>
            </a:r>
            <a:r>
              <a:rPr lang="en-US" sz="2400" dirty="0">
                <a:cs typeface="Arial"/>
              </a:rPr>
              <a:t>UP OPENVSWITCH</a:t>
            </a:r>
            <a:endParaRPr lang="en-US" dirty="0">
              <a:cs typeface="Arial"/>
            </a:endParaRPr>
          </a:p>
        </p:txBody>
      </p:sp>
      <p:sp>
        <p:nvSpPr>
          <p:cNvPr id="73" name="TextShape 2"/>
          <p:cNvSpPr txBox="1"/>
          <p:nvPr/>
        </p:nvSpPr>
        <p:spPr>
          <a:xfrm>
            <a:off x="380917" y="2209800"/>
            <a:ext cx="3939083" cy="3976688"/>
          </a:xfrm>
          <a:prstGeom prst="rect">
            <a:avLst/>
          </a:prstGeom>
          <a:noFill/>
          <a:ln>
            <a:noFill/>
          </a:ln>
        </p:spPr>
        <p:txBody>
          <a:bodyPr lIns="0" tIns="0" rIns="0" bIns="0" anchor="ctr"/>
          <a:lstStyle/>
          <a:p>
            <a:pPr marL="342900" indent="-342900" algn="just">
              <a:buFont typeface="Arial"/>
              <a:buChar char="•"/>
            </a:pPr>
            <a:r>
              <a:rPr lang="en-IN" sz="2200" b="0" strike="noStrike" spc="-1" dirty="0" err="1">
                <a:solidFill>
                  <a:srgbClr val="000000"/>
                </a:solidFill>
                <a:uFill>
                  <a:solidFill>
                    <a:srgbClr val="FFFFFF"/>
                  </a:solidFill>
                </a:uFill>
                <a:latin typeface="+mj-lt"/>
              </a:rPr>
              <a:t>OpenVSwitch</a:t>
            </a:r>
            <a:r>
              <a:rPr lang="en-IN" sz="2200" b="0" strike="noStrike" spc="-1" dirty="0">
                <a:solidFill>
                  <a:srgbClr val="000000"/>
                </a:solidFill>
                <a:uFill>
                  <a:solidFill>
                    <a:srgbClr val="FFFFFF"/>
                  </a:solidFill>
                </a:uFill>
                <a:latin typeface="+mj-lt"/>
              </a:rPr>
              <a:t> connected to eth0 </a:t>
            </a:r>
            <a:r>
              <a:rPr lang="en-IN" sz="2200" spc="-1" dirty="0">
                <a:solidFill>
                  <a:srgbClr val="000000"/>
                </a:solidFill>
                <a:uFill>
                  <a:solidFill>
                    <a:srgbClr val="FFFFFF"/>
                  </a:solidFill>
                </a:uFill>
                <a:latin typeface="+mj-lt"/>
              </a:rPr>
              <a:t>port</a:t>
            </a:r>
            <a:endParaRPr lang="en-IN" sz="2200" dirty="0">
              <a:solidFill>
                <a:srgbClr val="000000"/>
              </a:solidFill>
              <a:latin typeface="+mj-lt"/>
              <a:cs typeface="Arial"/>
            </a:endParaRPr>
          </a:p>
          <a:p>
            <a:pPr marL="342900" indent="-342900" algn="just">
              <a:buFont typeface="Arial"/>
              <a:buChar char="•"/>
            </a:pPr>
            <a:r>
              <a:rPr lang="en-IN" sz="2200" spc="-1" dirty="0">
                <a:solidFill>
                  <a:srgbClr val="000000"/>
                </a:solidFill>
                <a:uFill>
                  <a:solidFill>
                    <a:srgbClr val="FFFFFF"/>
                  </a:solidFill>
                </a:uFill>
                <a:latin typeface="+mj-lt"/>
              </a:rPr>
              <a:t>And</a:t>
            </a:r>
            <a:r>
              <a:rPr lang="en-IN" sz="2200" b="0" strike="noStrike" spc="-1" dirty="0">
                <a:solidFill>
                  <a:srgbClr val="000000"/>
                </a:solidFill>
                <a:uFill>
                  <a:solidFill>
                    <a:srgbClr val="FFFFFF"/>
                  </a:solidFill>
                </a:uFill>
                <a:latin typeface="+mj-lt"/>
              </a:rPr>
              <a:t> it also contains </a:t>
            </a:r>
            <a:r>
              <a:rPr lang="en-IN" sz="2200" spc="-1" dirty="0" err="1">
                <a:solidFill>
                  <a:srgbClr val="000000"/>
                </a:solidFill>
                <a:uFill>
                  <a:solidFill>
                    <a:srgbClr val="FFFFFF"/>
                  </a:solidFill>
                </a:uFill>
                <a:latin typeface="+mj-lt"/>
              </a:rPr>
              <a:t>contains</a:t>
            </a:r>
            <a:r>
              <a:rPr lang="en-IN" sz="2200" b="0" strike="noStrike" spc="-1" dirty="0">
                <a:solidFill>
                  <a:srgbClr val="000000"/>
                </a:solidFill>
                <a:uFill>
                  <a:solidFill>
                    <a:srgbClr val="FFFFFF"/>
                  </a:solidFill>
                </a:uFill>
                <a:latin typeface="+mj-lt"/>
              </a:rPr>
              <a:t> 2 tap </a:t>
            </a:r>
            <a:r>
              <a:rPr lang="en-IN" sz="2200" spc="-1" dirty="0">
                <a:solidFill>
                  <a:srgbClr val="000000"/>
                </a:solidFill>
                <a:uFill>
                  <a:solidFill>
                    <a:srgbClr val="FFFFFF"/>
                  </a:solidFill>
                </a:uFill>
                <a:latin typeface="+mj-lt"/>
              </a:rPr>
              <a:t>ports</a:t>
            </a:r>
            <a:endParaRPr lang="en-IN" sz="2200" dirty="0">
              <a:solidFill>
                <a:srgbClr val="000000"/>
              </a:solidFill>
              <a:latin typeface="+mj-lt"/>
              <a:cs typeface="Arial"/>
            </a:endParaRPr>
          </a:p>
          <a:p>
            <a:pPr marL="342900" indent="-342900" algn="just">
              <a:buFont typeface="Arial"/>
              <a:buChar char="•"/>
            </a:pPr>
            <a:r>
              <a:rPr lang="en-IN" sz="2200" dirty="0">
                <a:solidFill>
                  <a:srgbClr val="000000"/>
                </a:solidFill>
                <a:latin typeface="+mj-lt"/>
                <a:cs typeface="Arial"/>
              </a:rPr>
              <a:t>These tap ports can be used by VMs to gain connectivity with the rest of the network.</a:t>
            </a:r>
          </a:p>
        </p:txBody>
      </p:sp>
      <p:pic>
        <p:nvPicPr>
          <p:cNvPr id="74" name="Picture 73"/>
          <p:cNvPicPr/>
          <p:nvPr/>
        </p:nvPicPr>
        <p:blipFill>
          <a:blip r:embed="rId2"/>
          <a:stretch/>
        </p:blipFill>
        <p:spPr>
          <a:xfrm>
            <a:off x="4320000" y="2160000"/>
            <a:ext cx="6431760" cy="385452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19434</TotalTime>
  <Words>534</Words>
  <Application>Microsoft Office PowerPoint</Application>
  <PresentationFormat>Custom</PresentationFormat>
  <Paragraphs>110</Paragraphs>
  <Slides>16</Slides>
  <Notes>1</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OBJECTIVE</vt:lpstr>
      <vt:lpstr>PowerPoint Presentation</vt:lpstr>
      <vt:lpstr>WEEKLY PROGRESS</vt:lpstr>
      <vt:lpstr>SOFTWARES USED</vt:lpstr>
      <vt:lpstr>PowerPoint Presentation</vt:lpstr>
      <vt:lpstr>PowerPoint Presentation</vt:lpstr>
      <vt:lpstr>CLOUD BASED CONTROLLER</vt:lpstr>
      <vt:lpstr>ARCHITECTURE USING VIRTUALBOX</vt:lpstr>
      <vt:lpstr>FIREWALL APPLICATION</vt:lpstr>
      <vt:lpstr>FIREWALL</vt:lpstr>
      <vt:lpstr>USECASES</vt:lpstr>
      <vt:lpstr>REFERENCES</vt:lpstr>
      <vt:lpstr>PowerPoint Presentation</vt:lpstr>
    </vt:vector>
  </TitlesOfParts>
  <Company>MAHE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dc:creator>
  <cp:lastModifiedBy>Sony</cp:lastModifiedBy>
  <cp:revision>815</cp:revision>
  <dcterms:created xsi:type="dcterms:W3CDTF">2007-08-14T09:37:21Z</dcterms:created>
  <dcterms:modified xsi:type="dcterms:W3CDTF">2017-11-06T04:22:20Z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MAHE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8</vt:i4>
  </property>
</Properties>
</file>