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43.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39.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42.xml" ContentType="application/vnd.openxmlformats-officedocument.presentationml.slideLayout+xml"/>
  <Override PartName="/ppt/slideLayouts/slideLayout99.xml" ContentType="application/vnd.openxmlformats-officedocument.presentationml.slideLayout+xml"/>
  <Override PartName="/ppt/slideLayouts/slideLayout10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00.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0.xml" ContentType="application/vnd.openxmlformats-officedocument.presentationml.slideLayout+xml"/>
  <Override PartName="/ppt/slideLayouts/slideLayout35.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2.xml" ContentType="application/vnd.openxmlformats-officedocument.presentationml.slideLayout+xml"/>
  <Override PartName="/ppt/slideLayouts/slideLayout36.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29.xml" ContentType="application/vnd.openxmlformats-officedocument.presentationml.slideLayout+xml"/>
  <Override PartName="/ppt/slideLayouts/slideLayout112.xml" ContentType="application/vnd.openxmlformats-officedocument.presentationml.slideLayout+xml"/>
  <Override PartName="/ppt/slideLayouts/slideLayout114.xml" ContentType="application/vnd.openxmlformats-officedocument.presentationml.slideLayout+xml"/>
  <Override PartName="/ppt/notesSlides/notesSlide1.xml" ContentType="application/vnd.openxmlformats-officedocument.presentationml.notes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13.xml" ContentType="application/vnd.openxmlformats-officedocument.presentationml.slideLayout+xml"/>
  <Override PartName="/ppt/slideLayouts/slideLayout34.xml" ContentType="application/vnd.openxmlformats-officedocument.presentationml.slideLayout+xml"/>
  <Override PartName="/ppt/slideLayouts/slideLayout115.xml" ContentType="application/vnd.openxmlformats-officedocument.presentationml.slideLayout+xml"/>
  <Override PartName="/ppt/slideLayouts/slideLayout119.xml" ContentType="application/vnd.openxmlformats-officedocument.presentationml.slideLayout+xml"/>
  <Override PartName="/ppt/slideLayouts/slideLayout116.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 id="2147483962" r:id="rId2"/>
    <p:sldMasterId id="2147483980" r:id="rId3"/>
    <p:sldMasterId id="2147483998" r:id="rId4"/>
    <p:sldMasterId id="2147484016" r:id="rId5"/>
    <p:sldMasterId id="2147484034" r:id="rId6"/>
    <p:sldMasterId id="2147484088" r:id="rId7"/>
  </p:sldMasterIdLst>
  <p:notesMasterIdLst>
    <p:notesMasterId r:id="rId32"/>
  </p:notesMasterIdLst>
  <p:sldIdLst>
    <p:sldId id="306" r:id="rId8"/>
    <p:sldId id="366" r:id="rId9"/>
    <p:sldId id="392" r:id="rId10"/>
    <p:sldId id="319" r:id="rId11"/>
    <p:sldId id="361" r:id="rId12"/>
    <p:sldId id="373" r:id="rId13"/>
    <p:sldId id="388" r:id="rId14"/>
    <p:sldId id="374" r:id="rId15"/>
    <p:sldId id="375" r:id="rId16"/>
    <p:sldId id="376" r:id="rId17"/>
    <p:sldId id="377" r:id="rId18"/>
    <p:sldId id="378" r:id="rId19"/>
    <p:sldId id="368" r:id="rId20"/>
    <p:sldId id="391" r:id="rId21"/>
    <p:sldId id="384" r:id="rId22"/>
    <p:sldId id="367" r:id="rId23"/>
    <p:sldId id="385" r:id="rId24"/>
    <p:sldId id="390" r:id="rId25"/>
    <p:sldId id="379" r:id="rId26"/>
    <p:sldId id="380" r:id="rId27"/>
    <p:sldId id="381" r:id="rId28"/>
    <p:sldId id="382" r:id="rId29"/>
    <p:sldId id="383" r:id="rId30"/>
    <p:sldId id="334"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346">
          <p15:clr>
            <a:srgbClr val="A4A3A4"/>
          </p15:clr>
        </p15:guide>
        <p15:guide id="3" orient="horz" pos="99">
          <p15:clr>
            <a:srgbClr val="A4A3A4"/>
          </p15:clr>
        </p15:guide>
        <p15:guide id="4" orient="horz" pos="4020">
          <p15:clr>
            <a:srgbClr val="A4A3A4"/>
          </p15:clr>
        </p15:guide>
        <p15:guide id="5" orient="horz" pos="4247">
          <p15:clr>
            <a:srgbClr val="A4A3A4"/>
          </p15:clr>
        </p15:guide>
        <p15:guide id="6" pos="295">
          <p15:clr>
            <a:srgbClr val="A4A3A4"/>
          </p15:clr>
        </p15:guide>
        <p15:guide id="7" pos="5465">
          <p15:clr>
            <a:srgbClr val="A4A3A4"/>
          </p15:clr>
        </p15:guide>
        <p15:guide id="8" pos="320">
          <p15:clr>
            <a:srgbClr val="A4A3A4"/>
          </p15:clr>
        </p15:guide>
        <p15:guide id="9" pos="5920">
          <p15:clr>
            <a:srgbClr val="A4A3A4"/>
          </p15:clr>
        </p15:guide>
      </p15:sldGuideLst>
    </p:ext>
    <p:ext uri="{2D200454-40CA-4A62-9FC3-DE9A4176ACB9}">
      <p15:notesGuideLst xmlns:p15="http://schemas.microsoft.com/office/powerpoint/2012/main">
        <p15:guide id="1" orient="horz" pos="141">
          <p15:clr>
            <a:srgbClr val="A4A3A4"/>
          </p15:clr>
        </p15:guide>
        <p15:guide id="2" orient="horz" pos="2495">
          <p15:clr>
            <a:srgbClr val="A4A3A4"/>
          </p15:clr>
        </p15:guide>
        <p15:guide id="3" pos="236">
          <p15:clr>
            <a:srgbClr val="A4A3A4"/>
          </p15:clr>
        </p15:guide>
        <p15:guide id="4" pos="40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2D050"/>
    <a:srgbClr val="000000"/>
    <a:srgbClr val="B3E2FF"/>
    <a:srgbClr val="99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23" autoAdjust="0"/>
    <p:restoredTop sz="50000" autoAdjust="0"/>
  </p:normalViewPr>
  <p:slideViewPr>
    <p:cSldViewPr>
      <p:cViewPr varScale="1">
        <p:scale>
          <a:sx n="104" d="100"/>
          <a:sy n="104" d="100"/>
        </p:scale>
        <p:origin x="1304" y="200"/>
      </p:cViewPr>
      <p:guideLst>
        <p:guide orient="horz" pos="754"/>
        <p:guide orient="horz" pos="346"/>
        <p:guide orient="horz" pos="99"/>
        <p:guide orient="horz" pos="4020"/>
        <p:guide orient="horz" pos="4247"/>
        <p:guide pos="295"/>
        <p:guide pos="5465"/>
        <p:guide pos="320"/>
        <p:guide pos="59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141"/>
        <p:guide orient="horz" pos="2495"/>
        <p:guide pos="236"/>
        <p:guide pos="408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customXml" Target="../customXml/item2.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20" Type="http://schemas.openxmlformats.org/officeDocument/2006/relationships/slide" Target="slides/slide13.xml"/><Relationship Id="rId29"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9.xml"/><Relationship Id="rId41" Type="http://schemas.openxmlformats.org/officeDocument/2006/relationships/customXml" Target="../customXml/item4.xml"/><Relationship Id="rId24" Type="http://schemas.openxmlformats.org/officeDocument/2006/relationships/slide" Target="slides/slide17.xml"/><Relationship Id="rId1" Type="http://schemas.openxmlformats.org/officeDocument/2006/relationships/slideMaster" Target="slideMasters/slideMaster1.xml"/><Relationship Id="rId32" Type="http://schemas.openxmlformats.org/officeDocument/2006/relationships/notesMaster" Target="notesMasters/notesMaster1.xml"/><Relationship Id="rId6" Type="http://schemas.openxmlformats.org/officeDocument/2006/relationships/slideMaster" Target="slideMasters/slideMaster6.xml"/><Relationship Id="rId11" Type="http://schemas.openxmlformats.org/officeDocument/2006/relationships/slide" Target="slides/slide4.xml"/><Relationship Id="rId37" Type="http://schemas.microsoft.com/office/2015/10/relationships/revisionInfo" Target="revisionInfo.xml"/><Relationship Id="rId40" Type="http://schemas.openxmlformats.org/officeDocument/2006/relationships/customXml" Target="../customXml/item3.xml"/><Relationship Id="rId23" Type="http://schemas.openxmlformats.org/officeDocument/2006/relationships/slide" Target="slides/slide16.xml"/><Relationship Id="rId28" Type="http://schemas.openxmlformats.org/officeDocument/2006/relationships/slide" Target="slides/slide21.xml"/><Relationship Id="rId5" Type="http://schemas.openxmlformats.org/officeDocument/2006/relationships/slideMaster" Target="slideMasters/slideMaster5.xml"/><Relationship Id="rId36" Type="http://schemas.openxmlformats.org/officeDocument/2006/relationships/tableStyles" Target="tableStyles.xml"/><Relationship Id="rId15" Type="http://schemas.openxmlformats.org/officeDocument/2006/relationships/slide" Target="slides/slide8.xml"/><Relationship Id="rId31" Type="http://schemas.openxmlformats.org/officeDocument/2006/relationships/slide" Target="slides/slide24.xml"/><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27" Type="http://schemas.openxmlformats.org/officeDocument/2006/relationships/slide" Target="slides/slide20.xml"/><Relationship Id="rId4" Type="http://schemas.openxmlformats.org/officeDocument/2006/relationships/slideMaster" Target="slideMasters/slideMaster4.xml"/><Relationship Id="rId30" Type="http://schemas.openxmlformats.org/officeDocument/2006/relationships/slide" Target="slides/slide23.xml"/><Relationship Id="rId9" Type="http://schemas.openxmlformats.org/officeDocument/2006/relationships/slide" Target="slides/slide2.xml"/><Relationship Id="rId35" Type="http://schemas.openxmlformats.org/officeDocument/2006/relationships/theme" Target="theme/theme1.xml"/><Relationship Id="rId14" Type="http://schemas.openxmlformats.org/officeDocument/2006/relationships/slide" Target="slides/slide7.xml"/><Relationship Id="rId8" Type="http://schemas.openxmlformats.org/officeDocument/2006/relationships/slide" Target="slides/slide1.xml"/><Relationship Id="rId3" Type="http://schemas.openxmlformats.org/officeDocument/2006/relationships/slideMaster" Target="slideMasters/slideMaster3.xml"/><Relationship Id="rId25" Type="http://schemas.openxmlformats.org/officeDocument/2006/relationships/slide" Target="slides/slide18.xml"/><Relationship Id="rId33" Type="http://schemas.openxmlformats.org/officeDocument/2006/relationships/presProps" Target="presProps.xml"/><Relationship Id="rId12" Type="http://schemas.openxmlformats.org/officeDocument/2006/relationships/slide" Target="slides/slide5.xml"/><Relationship Id="rId17" Type="http://schemas.openxmlformats.org/officeDocument/2006/relationships/slide" Target="slides/slide10.xml"/><Relationship Id="rId3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275" y="223838"/>
            <a:ext cx="4953000" cy="3429000"/>
          </a:xfrm>
          <a:prstGeom prst="rect">
            <a:avLst/>
          </a:prstGeom>
          <a:noFill/>
          <a:ln w="12700">
            <a:solidFill>
              <a:schemeClr val="accent6"/>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374650" y="3960813"/>
            <a:ext cx="6110288" cy="471483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5698273" y="8941686"/>
            <a:ext cx="1158140" cy="191158"/>
          </a:xfrm>
          <a:prstGeom prst="rect">
            <a:avLst/>
          </a:prstGeom>
        </p:spPr>
        <p:txBody>
          <a:bodyPr vert="horz" lIns="91440" tIns="45720" rIns="91440" bIns="45720" rtlCol="0" anchor="b"/>
          <a:lstStyle>
            <a:lvl1pPr algn="r">
              <a:defRPr sz="1200"/>
            </a:lvl1pPr>
          </a:lstStyle>
          <a:p>
            <a:fld id="{55BFD925-CC11-4B9D-8529-61FFFD75AA94}" type="slidenum">
              <a:rPr lang="en-AU" smtClean="0"/>
              <a:t>‹#›</a:t>
            </a:fld>
            <a:endParaRPr lang="en-AU"/>
          </a:p>
        </p:txBody>
      </p:sp>
      <p:sp>
        <p:nvSpPr>
          <p:cNvPr id="8" name="Rectangle 44"/>
          <p:cNvSpPr>
            <a:spLocks noChangeArrowheads="1"/>
          </p:cNvSpPr>
          <p:nvPr/>
        </p:nvSpPr>
        <p:spPr bwMode="auto">
          <a:xfrm>
            <a:off x="78057" y="8964824"/>
            <a:ext cx="5642518" cy="130805"/>
          </a:xfrm>
          <a:prstGeom prst="rect">
            <a:avLst/>
          </a:prstGeom>
          <a:noFill/>
          <a:ln w="9525">
            <a:noFill/>
            <a:miter lim="800000"/>
            <a:headEnd/>
            <a:tailEnd/>
          </a:ln>
          <a:effectLst/>
        </p:spPr>
        <p:txBody>
          <a:bodyPr wrap="square" lIns="0" tIns="0" rIns="0" bIns="0">
            <a:spAutoFit/>
          </a:bodyPr>
          <a:lstStyle/>
          <a:p>
            <a:pPr>
              <a:defRPr/>
            </a:pPr>
            <a:r>
              <a:rPr lang="en-US" sz="850" dirty="0"/>
              <a:t>© Partners in Performance Pty Ltd or Partners in Performance Global Solutions (PIP). All rights reserved. </a:t>
            </a:r>
            <a:endParaRPr lang="en-US" sz="850" dirty="0">
              <a:latin typeface="Arial" charset="0"/>
            </a:endParaRPr>
          </a:p>
        </p:txBody>
      </p:sp>
    </p:spTree>
    <p:extLst>
      <p:ext uri="{BB962C8B-B14F-4D97-AF65-F5344CB8AC3E}">
        <p14:creationId xmlns:p14="http://schemas.microsoft.com/office/powerpoint/2010/main" val="2140032348"/>
      </p:ext>
    </p:extLst>
  </p:cSld>
  <p:clrMap bg1="lt1" tx1="dk1" bg2="lt2" tx2="dk2" accent1="accent1" accent2="accent2" accent3="accent3" accent4="accent4" accent5="accent5" accent6="accent6" hlink="hlink" folHlink="folHlink"/>
  <p:notesStyle>
    <a:lvl1pPr marL="268288" indent="-268288" algn="l" defTabSz="914400" rtl="0" eaLnBrk="1" latinLnBrk="0" hangingPunct="1">
      <a:lnSpc>
        <a:spcPct val="120000"/>
      </a:lnSpc>
      <a:spcBef>
        <a:spcPts val="600"/>
      </a:spcBef>
      <a:buClr>
        <a:schemeClr val="tx1"/>
      </a:buClr>
      <a:buFont typeface="Arial" pitchFamily="34" charset="0"/>
      <a:buChar char="•"/>
      <a:defRPr sz="1200" kern="1200">
        <a:ln>
          <a:noFill/>
        </a:ln>
        <a:solidFill>
          <a:schemeClr val="tx1"/>
        </a:solidFill>
        <a:latin typeface="+mn-lt"/>
        <a:ea typeface="+mn-ea"/>
        <a:cs typeface="+mn-cs"/>
      </a:defRPr>
    </a:lvl1pPr>
    <a:lvl2pPr marL="628650" indent="-271463" algn="l" defTabSz="914400" rtl="0" eaLnBrk="1" latinLnBrk="0" hangingPunct="1">
      <a:lnSpc>
        <a:spcPct val="120000"/>
      </a:lnSpc>
      <a:spcBef>
        <a:spcPts val="600"/>
      </a:spcBef>
      <a:buClr>
        <a:schemeClr val="tx1"/>
      </a:buClr>
      <a:buFont typeface="Calibri" pitchFamily="34" charset="0"/>
      <a:buChar char="‒"/>
      <a:defRPr sz="1200" kern="1200">
        <a:ln>
          <a:noFill/>
        </a:ln>
        <a:solidFill>
          <a:schemeClr val="tx1"/>
        </a:solidFill>
        <a:latin typeface="+mn-lt"/>
        <a:ea typeface="+mn-ea"/>
        <a:cs typeface="+mn-cs"/>
      </a:defRPr>
    </a:lvl2pPr>
    <a:lvl3pPr marL="981075" indent="-266700" algn="l" defTabSz="914400" rtl="0" eaLnBrk="1" latinLnBrk="0" hangingPunct="1">
      <a:lnSpc>
        <a:spcPct val="120000"/>
      </a:lnSpc>
      <a:spcBef>
        <a:spcPts val="600"/>
      </a:spcBef>
      <a:buFont typeface="Courier New" pitchFamily="49" charset="0"/>
      <a:buChar char="o"/>
      <a:defRPr sz="1200" kern="1200">
        <a:ln>
          <a:noFill/>
        </a:ln>
        <a:solidFill>
          <a:schemeClr val="tx1"/>
        </a:solidFill>
        <a:latin typeface="+mn-lt"/>
        <a:ea typeface="+mn-ea"/>
        <a:cs typeface="+mn-cs"/>
      </a:defRPr>
    </a:lvl3pPr>
    <a:lvl4pPr marL="1349375" indent="-268288" algn="l" defTabSz="914400" rtl="0" eaLnBrk="1" latinLnBrk="0" hangingPunct="1">
      <a:lnSpc>
        <a:spcPct val="120000"/>
      </a:lnSpc>
      <a:spcBef>
        <a:spcPts val="600"/>
      </a:spcBef>
      <a:buClr>
        <a:schemeClr val="tx1"/>
      </a:buClr>
      <a:buFont typeface="Wingdings" pitchFamily="2" charset="2"/>
      <a:buChar char="§"/>
      <a:defRPr sz="1200" kern="1200">
        <a:ln>
          <a:noFill/>
        </a:ln>
        <a:solidFill>
          <a:schemeClr val="tx1"/>
        </a:solidFill>
        <a:latin typeface="+mn-lt"/>
        <a:ea typeface="+mn-ea"/>
        <a:cs typeface="+mn-cs"/>
      </a:defRPr>
    </a:lvl4pPr>
    <a:lvl5pPr marL="1828800" algn="l" defTabSz="914400" rtl="0" eaLnBrk="1" latinLnBrk="0" hangingPunct="1">
      <a:defRPr sz="1200" kern="1200">
        <a:ln>
          <a:noFill/>
        </a:ln>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223838"/>
            <a:ext cx="4953000" cy="3429000"/>
          </a:xfrm>
          <a:ln>
            <a:solidFill>
              <a:schemeClr val="accent6"/>
            </a:solidFill>
          </a:ln>
        </p:spPr>
      </p:sp>
      <p:sp>
        <p:nvSpPr>
          <p:cNvPr id="3" name="Notes Placeholder 2"/>
          <p:cNvSpPr>
            <a:spLocks noGrp="1"/>
          </p:cNvSpPr>
          <p:nvPr>
            <p:ph type="body" idx="1"/>
          </p:nvPr>
        </p:nvSpPr>
        <p:spPr>
          <a:xfrm>
            <a:off x="374650" y="3960813"/>
            <a:ext cx="6110288" cy="4770592"/>
          </a:xfrm>
        </p:spPr>
        <p:txBody>
          <a:bodyPr/>
          <a:lstStyle/>
          <a:p>
            <a:endParaRPr lang="en-AU" dirty="0"/>
          </a:p>
        </p:txBody>
      </p:sp>
      <p:sp>
        <p:nvSpPr>
          <p:cNvPr id="4" name="Slide Number Placeholder 3"/>
          <p:cNvSpPr>
            <a:spLocks noGrp="1"/>
          </p:cNvSpPr>
          <p:nvPr>
            <p:ph type="sldNum" sz="quarter" idx="10"/>
          </p:nvPr>
        </p:nvSpPr>
        <p:spPr/>
        <p:txBody>
          <a:bodyPr/>
          <a:lstStyle/>
          <a:p>
            <a:fld id="{55BFD925-CC11-4B9D-8529-61FFFD75AA94}" type="slidenum">
              <a:rPr lang="en-AU" smtClean="0">
                <a:solidFill>
                  <a:prstClr val="black"/>
                </a:solidFill>
              </a:rPr>
              <a:pPr/>
              <a:t>1</a:t>
            </a:fld>
            <a:endParaRPr lang="en-AU">
              <a:solidFill>
                <a:prstClr val="black"/>
              </a:solidFill>
            </a:endParaRPr>
          </a:p>
        </p:txBody>
      </p:sp>
    </p:spTree>
    <p:extLst>
      <p:ext uri="{BB962C8B-B14F-4D97-AF65-F5344CB8AC3E}">
        <p14:creationId xmlns:p14="http://schemas.microsoft.com/office/powerpoint/2010/main" val="204038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e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chemeClr val="tx1"/>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lnSpc>
                <a:spcPct val="100000"/>
              </a:lnSpc>
              <a:defRPr/>
            </a:pPr>
            <a:r>
              <a:rPr lang="en-US" dirty="0">
                <a:solidFill>
                  <a:schemeClr val="tx1"/>
                </a:solidFill>
                <a:cs typeface="Arial" charset="0"/>
              </a:rPr>
              <a:t>Partners in Performance International</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200" b="0" i="1" u="none" strike="noStrike" kern="1200" cap="none" spc="0" normalizeH="0" baseline="0" noProof="0" dirty="0">
                <a:ln>
                  <a:noFill/>
                </a:ln>
                <a:solidFill>
                  <a:schemeClr val="tx1"/>
                </a:solidFill>
                <a:effectLst/>
                <a:uLnTx/>
                <a:uFillTx/>
                <a:latin typeface="Calibri" pitchFamily="34" charset="0"/>
                <a:ea typeface="+mn-ea"/>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fontAlgn="auto">
              <a:spcBef>
                <a:spcPts val="0"/>
              </a:spcBef>
              <a:spcAft>
                <a:spcPts val="0"/>
              </a:spcAft>
              <a:defRPr/>
            </a:pPr>
            <a:endParaRPr lang="en-US">
              <a:solidFill>
                <a:schemeClr val="tx1"/>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fontAlgn="auto">
              <a:spcBef>
                <a:spcPts val="0"/>
              </a:spcBef>
              <a:spcAft>
                <a:spcPts val="0"/>
              </a:spcAft>
              <a:defRPr/>
            </a:pPr>
            <a:endParaRPr lang="en-US">
              <a:solidFill>
                <a:schemeClr val="tx1"/>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chemeClr val="tx1"/>
                </a:solidFill>
              </a:rPr>
              <a:t>© Partners in Performance International Pty Ltd and/or Partners in Performance Global Solutions (collectively ‘PIP’) 2015. </a:t>
            </a:r>
            <a:r>
              <a:rPr lang="en-AU" sz="850" b="0" dirty="0">
                <a:solidFill>
                  <a:schemeClr val="tx1"/>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b="0" dirty="0">
              <a:solidFill>
                <a:schemeClr val="tx1"/>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48841191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7264122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Tree>
    <p:extLst>
      <p:ext uri="{BB962C8B-B14F-4D97-AF65-F5344CB8AC3E}">
        <p14:creationId xmlns:p14="http://schemas.microsoft.com/office/powerpoint/2010/main" val="26643926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077858"/>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
        <p:nvSpPr>
          <p:cNvPr id="7" name="Chart Placeholder 6"/>
          <p:cNvSpPr>
            <a:spLocks noGrp="1"/>
          </p:cNvSpPr>
          <p:nvPr>
            <p:ph type="chart" sz="quarter" idx="13"/>
          </p:nvPr>
        </p:nvSpPr>
        <p:spPr>
          <a:xfrm>
            <a:off x="507341"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95581905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078280"/>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
        <p:nvSpPr>
          <p:cNvPr id="8" name="Table Placeholder 7"/>
          <p:cNvSpPr>
            <a:spLocks noGrp="1"/>
          </p:cNvSpPr>
          <p:nvPr>
            <p:ph type="tbl" sz="quarter" idx="13"/>
          </p:nvPr>
        </p:nvSpPr>
        <p:spPr>
          <a:xfrm>
            <a:off x="507341"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858761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5"/>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0"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sz="1800"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sz="1800">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710393413"/>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265569"/>
      </p:ext>
    </p:extLst>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617916162"/>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107642982"/>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1553104900"/>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18003070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8982818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chemeClr val="accent1"/>
              </a:solidFill>
            </a:endParaRPr>
          </a:p>
        </p:txBody>
      </p:sp>
    </p:spTree>
    <p:extLst>
      <p:ext uri="{BB962C8B-B14F-4D97-AF65-F5344CB8AC3E}">
        <p14:creationId xmlns:p14="http://schemas.microsoft.com/office/powerpoint/2010/main" val="102337761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255521208"/>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074714703"/>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096733865"/>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2196519063"/>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1218777828"/>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21824872"/>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7176098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0226175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3722273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4312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62160129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41625207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29172230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69304009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81648610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5889134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9"/>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3"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63"/>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3" y="687225"/>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9" name="Rectangle 66"/>
          <p:cNvSpPr>
            <a:spLocks noChangeArrowheads="1"/>
          </p:cNvSpPr>
          <p:nvPr/>
        </p:nvSpPr>
        <p:spPr bwMode="auto">
          <a:xfrm>
            <a:off x="-11206" y="5373223"/>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dirty="0">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4000"/>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7"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938799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3" y="1284063"/>
            <a:ext cx="8891323" cy="5184775"/>
          </a:xfrm>
        </p:spPr>
        <p:txBody>
          <a:bodyPr/>
          <a:lstStyle>
            <a:lvl1pPr marL="361950" indent="-361950">
              <a:spcBef>
                <a:spcPts val="600"/>
              </a:spcBef>
              <a:buClr>
                <a:schemeClr val="tx1"/>
              </a:buClr>
              <a:buSzPct val="100000"/>
              <a:buFont typeface="Arial" panose="020B0604020202020204" pitchFamily="34" charset="0"/>
              <a:buChar char="•"/>
              <a:defRPr sz="1500"/>
            </a:lvl1pPr>
            <a:lvl2pPr>
              <a:spcBef>
                <a:spcPts val="600"/>
              </a:spcBef>
              <a:defRPr sz="1500"/>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914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a:xfrm>
            <a:off x="507340" y="174627"/>
            <a:ext cx="8891323" cy="393700"/>
          </a:xfrm>
        </p:spPr>
        <p:txBody>
          <a:bodyPr>
            <a:normAutofit/>
          </a:bodyPr>
          <a:lstStyle>
            <a:lvl1pPr>
              <a:defRPr sz="2000"/>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362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379991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3" y="1196984"/>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60900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70"/>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2103250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42" y="1196984"/>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6" y="1196984"/>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139260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8"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363011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7" y="908729"/>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28963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8" y="908729"/>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40"/>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80"/>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87311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3"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78131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8"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70"/>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90"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37404907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3" y="6165860"/>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232162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98576046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680622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165860"/>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436673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25386870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077862"/>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3" y="1412777"/>
            <a:ext cx="8891323" cy="4608512"/>
          </a:xfrm>
        </p:spPr>
        <p:txBody>
          <a:bodyPr/>
          <a:lstStyle>
            <a:lvl1pPr marL="0" indent="0">
              <a:buNone/>
              <a:defRPr/>
            </a:lvl1pPr>
          </a:lstStyle>
          <a:p>
            <a:r>
              <a:rPr lang="en-US" dirty="0"/>
              <a:t>Click icon to add chart</a:t>
            </a:r>
            <a:endParaRPr lang="en-AU" dirty="0"/>
          </a:p>
        </p:txBody>
      </p:sp>
    </p:spTree>
    <p:extLst>
      <p:ext uri="{BB962C8B-B14F-4D97-AF65-F5344CB8AC3E}">
        <p14:creationId xmlns:p14="http://schemas.microsoft.com/office/powerpoint/2010/main" val="3523762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07828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3" y="1412875"/>
            <a:ext cx="8891323" cy="4608413"/>
          </a:xfrm>
        </p:spPr>
        <p:txBody>
          <a:bodyPr/>
          <a:lstStyle>
            <a:lvl1pPr marL="0" indent="0">
              <a:buNone/>
              <a:defRPr/>
            </a:lvl1pPr>
          </a:lstStyle>
          <a:p>
            <a:r>
              <a:rPr lang="en-US" dirty="0"/>
              <a:t>Click icon to add table</a:t>
            </a:r>
            <a:endParaRPr lang="en-AU" dirty="0"/>
          </a:p>
        </p:txBody>
      </p:sp>
    </p:spTree>
    <p:extLst>
      <p:ext uri="{BB962C8B-B14F-4D97-AF65-F5344CB8AC3E}">
        <p14:creationId xmlns:p14="http://schemas.microsoft.com/office/powerpoint/2010/main" val="2194227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3476" y="5581896"/>
            <a:ext cx="144463" cy="133350"/>
          </a:xfrm>
          <a:prstGeom prst="rect">
            <a:avLst/>
          </a:prstGeom>
        </p:spPr>
      </p:pic>
      <p:sp>
        <p:nvSpPr>
          <p:cNvPr id="3" name="Title 2"/>
          <p:cNvSpPr>
            <a:spLocks noGrp="1" noChangeArrowheads="1"/>
          </p:cNvSpPr>
          <p:nvPr>
            <p:ph type="title"/>
          </p:nvPr>
        </p:nvSpPr>
        <p:spPr bwMode="auto">
          <a:xfrm>
            <a:off x="492424" y="1663305"/>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0"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a:t>
            </a:r>
            <a:r>
              <a:rPr lang="en-NZ" sz="850" b="1" dirty="0">
                <a:solidFill>
                  <a:srgbClr val="000080"/>
                </a:solidFill>
              </a:rPr>
              <a:t>Partners in Performance Global IP UK Limited</a:t>
            </a:r>
            <a:r>
              <a:rPr lang="en-AU" sz="850" b="1" dirty="0">
                <a:solidFill>
                  <a:srgbClr val="000080"/>
                </a:solidFill>
              </a:rPr>
              <a:t> (collectively ‘PIP’) 2016.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spTree>
    <p:extLst>
      <p:ext uri="{BB962C8B-B14F-4D97-AF65-F5344CB8AC3E}">
        <p14:creationId xmlns:p14="http://schemas.microsoft.com/office/powerpoint/2010/main" val="34220624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3241664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230763618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0304139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321041580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36721382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05193167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62220341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2847602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06622042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62700605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25501418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7151600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04260760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425473784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124840993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38932868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259011405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35890531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931313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238210785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0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9145310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75009066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7865640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9379059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6134881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4579737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0411816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412384513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350256094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99657895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2249124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96259106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301395618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89606547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67564906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6522624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679270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196011305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5512067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329150279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1076899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23720061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59082153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3875661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45777750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37033431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421890997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9828808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84263392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5135438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0439385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53943929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6"/>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323">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1" y="396128"/>
            <a:ext cx="8915583" cy="198837"/>
          </a:xfrm>
          <a:prstGeom prst="rect">
            <a:avLst/>
          </a:prstGeom>
          <a:noFill/>
          <a:ln w="9525">
            <a:noFill/>
            <a:miter lim="800000"/>
            <a:headEnd/>
            <a:tailEnd/>
          </a:ln>
          <a:effectLst/>
        </p:spPr>
        <p:txBody>
          <a:bodyPr wrap="square" lIns="0" tIns="0" rIns="0" bIns="0" anchor="b">
            <a:spAutoFit/>
          </a:bodyPr>
          <a:lstStyle/>
          <a:p>
            <a:pPr>
              <a:defRPr/>
            </a:pPr>
            <a:r>
              <a:rPr lang="en-US" sz="1292" dirty="0">
                <a:solidFill>
                  <a:srgbClr val="000080"/>
                </a:solidFill>
                <a:cs typeface="Arial" charset="0"/>
              </a:rPr>
              <a:t>Confidential</a:t>
            </a:r>
          </a:p>
        </p:txBody>
      </p:sp>
      <p:sp>
        <p:nvSpPr>
          <p:cNvPr id="6" name="Rectangle 63"/>
          <p:cNvSpPr>
            <a:spLocks noChangeArrowheads="1"/>
          </p:cNvSpPr>
          <p:nvPr/>
        </p:nvSpPr>
        <p:spPr bwMode="auto">
          <a:xfrm>
            <a:off x="526389" y="5538953"/>
            <a:ext cx="8872273" cy="426271"/>
          </a:xfrm>
          <a:prstGeom prst="rect">
            <a:avLst/>
          </a:prstGeom>
          <a:noFill/>
          <a:ln w="9525">
            <a:noFill/>
            <a:miter lim="800000"/>
            <a:headEnd/>
            <a:tailEnd/>
          </a:ln>
        </p:spPr>
        <p:txBody>
          <a:bodyPr wrap="square" lIns="0" tIns="0" rIns="0" bIns="0" anchor="b">
            <a:spAutoFit/>
          </a:bodyPr>
          <a:lstStyle/>
          <a:p>
            <a:pPr>
              <a:defRPr/>
            </a:pPr>
            <a:r>
              <a:rPr lang="en-US" sz="1662" dirty="0">
                <a:solidFill>
                  <a:srgbClr val="000080"/>
                </a:solidFill>
                <a:cs typeface="Arial" charset="0"/>
              </a:rPr>
              <a:t>Partners in Performance International</a:t>
            </a:r>
          </a:p>
          <a:p>
            <a:pPr fontAlgn="base">
              <a:spcAft>
                <a:spcPct val="0"/>
              </a:spcAft>
              <a:defRPr/>
            </a:pPr>
            <a:r>
              <a:rPr lang="en-US" sz="1108" i="1" dirty="0">
                <a:solidFill>
                  <a:srgbClr val="000080"/>
                </a:solidFill>
                <a:cs typeface="Arial" charset="0"/>
              </a:rPr>
              <a:t>Rapid, sustainable results</a:t>
            </a:r>
          </a:p>
        </p:txBody>
      </p:sp>
      <p:sp>
        <p:nvSpPr>
          <p:cNvPr id="8" name="Rectangle 65"/>
          <p:cNvSpPr>
            <a:spLocks noChangeArrowheads="1"/>
          </p:cNvSpPr>
          <p:nvPr/>
        </p:nvSpPr>
        <p:spPr bwMode="auto">
          <a:xfrm>
            <a:off x="483081" y="687221"/>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9" name="Rectangle 66"/>
          <p:cNvSpPr>
            <a:spLocks noChangeArrowheads="1"/>
          </p:cNvSpPr>
          <p:nvPr/>
        </p:nvSpPr>
        <p:spPr bwMode="auto">
          <a:xfrm>
            <a:off x="-11206" y="5373219"/>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sz="1662">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6"/>
            <a:ext cx="8873105" cy="433359"/>
          </a:xfrm>
          <a:prstGeom prst="rect">
            <a:avLst/>
          </a:prstGeom>
          <a:noFill/>
          <a:ln w="9525">
            <a:noFill/>
            <a:miter lim="800000"/>
            <a:headEnd/>
            <a:tailEnd/>
          </a:ln>
        </p:spPr>
        <p:txBody>
          <a:bodyPr lIns="0" tIns="0" rIns="0" bIns="0" anchor="b"/>
          <a:lstStyle/>
          <a:p>
            <a:pPr eaLnBrk="0" hangingPunct="0">
              <a:defRPr/>
            </a:pPr>
            <a:r>
              <a:rPr lang="en-AU" sz="785" b="1" dirty="0">
                <a:solidFill>
                  <a:srgbClr val="000080"/>
                </a:solidFill>
              </a:rPr>
              <a:t>© Partners in Performance International Pty Ltd and/or Partners in Performance Global Solutions (collectively ‘PIP’) 2015. </a:t>
            </a:r>
            <a:r>
              <a:rPr lang="en-AU" sz="785"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785" dirty="0">
              <a:solidFill>
                <a:srgbClr val="000080"/>
              </a:solidFill>
            </a:endParaRPr>
          </a:p>
        </p:txBody>
      </p:sp>
      <p:sp>
        <p:nvSpPr>
          <p:cNvPr id="14" name="Text Placeholder 13"/>
          <p:cNvSpPr>
            <a:spLocks noGrp="1"/>
          </p:cNvSpPr>
          <p:nvPr>
            <p:ph type="body" sz="quarter" idx="10" hasCustomPrompt="1"/>
          </p:nvPr>
        </p:nvSpPr>
        <p:spPr>
          <a:xfrm>
            <a:off x="496405" y="4365104"/>
            <a:ext cx="8882853" cy="360040"/>
          </a:xfrm>
        </p:spPr>
        <p:txBody>
          <a:bodyPr anchor="t"/>
          <a:lstStyle>
            <a:lvl1pPr marL="0" indent="0">
              <a:buNone/>
              <a:defRPr sz="2031"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77099195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1" y="1196975"/>
            <a:ext cx="8891323" cy="5184775"/>
          </a:xfrm>
        </p:spPr>
        <p:txBody>
          <a:bodyPr/>
          <a:lstStyle>
            <a:lvl1pPr marL="334116" indent="-334116">
              <a:spcBef>
                <a:spcPts val="554"/>
              </a:spcBef>
              <a:buClr>
                <a:schemeClr val="tx1"/>
              </a:buClr>
              <a:buSzPct val="100000"/>
              <a:buFont typeface="Arial" panose="020B0604020202020204" pitchFamily="34" charset="0"/>
              <a:buChar char="•"/>
              <a:defRPr/>
            </a:lvl1pPr>
            <a:lvl2pPr>
              <a:spcBef>
                <a:spcPts val="554"/>
              </a:spcBef>
              <a:defRPr/>
            </a:lvl2pPr>
            <a:lvl3pPr>
              <a:spcBef>
                <a:spcPts val="554"/>
              </a:spcBef>
              <a:defRPr/>
            </a:lvl3pPr>
            <a:lvl4pPr>
              <a:spcBef>
                <a:spcPts val="554"/>
              </a:spcBef>
              <a:defRPr/>
            </a:lvl4pPr>
            <a:lvl5pPr>
              <a:spcBef>
                <a:spcPts val="554"/>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408547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34116" indent="-334116">
              <a:spcBef>
                <a:spcPts val="554"/>
              </a:spcBef>
              <a:buClr>
                <a:schemeClr val="tx1"/>
              </a:buClr>
              <a:buSzPct val="100000"/>
              <a:buFont typeface="+mj-lt"/>
              <a:buAutoNum type="arabicPeriod"/>
              <a:defRPr/>
            </a:lvl1pPr>
            <a:lvl2pPr>
              <a:spcBef>
                <a:spcPts val="554"/>
              </a:spcBef>
              <a:defRPr/>
            </a:lvl2pPr>
            <a:lvl3pPr>
              <a:spcBef>
                <a:spcPts val="554"/>
              </a:spcBef>
              <a:defRPr/>
            </a:lvl3pPr>
            <a:lvl4pPr>
              <a:spcBef>
                <a:spcPts val="554"/>
              </a:spcBef>
              <a:defRPr/>
            </a:lvl4pPr>
            <a:lvl5pPr>
              <a:spcBef>
                <a:spcPts val="554"/>
              </a:spcBef>
              <a:defRPr/>
            </a:lvl5pPr>
          </a:lstStyle>
          <a:p>
            <a:pPr lvl="0"/>
            <a:r>
              <a:rPr lang="en-US"/>
              <a:t>Click to edit Master text styles</a:t>
            </a:r>
          </a:p>
        </p:txBody>
      </p:sp>
    </p:spTree>
    <p:extLst>
      <p:ext uri="{BB962C8B-B14F-4D97-AF65-F5344CB8AC3E}">
        <p14:creationId xmlns:p14="http://schemas.microsoft.com/office/powerpoint/2010/main" val="345956388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1" y="1196980"/>
            <a:ext cx="8891323" cy="5184773"/>
          </a:xfrm>
          <a:prstGeom prst="rect">
            <a:avLst/>
          </a:prstGeom>
        </p:spPr>
        <p:txBody>
          <a:bodyPr/>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marL="1652995" indent="-325324">
              <a:defRPr sz="1477">
                <a:solidFill>
                  <a:schemeClr val="tx1"/>
                </a:solidFill>
              </a:defRPr>
            </a:lvl5pPr>
            <a:lvl6pPr marL="1987111" indent="-334116">
              <a:buFont typeface="Calibri" pitchFamily="34" charset="0"/>
              <a:buChar char="­"/>
              <a:defRPr sz="1477"/>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1" y="157163"/>
            <a:ext cx="8891323" cy="392112"/>
          </a:xfrm>
          <a:prstGeom prst="rect">
            <a:avLst/>
          </a:prstGeom>
        </p:spPr>
        <p:txBody>
          <a:bodyPr>
            <a:normAutofit/>
          </a:bodyPr>
          <a:lstStyle>
            <a:lvl1pPr>
              <a:defRPr sz="1846">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062222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0139527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6"/>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224692215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40" y="1196980"/>
            <a:ext cx="4367652" cy="5184773"/>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4" y="1196980"/>
            <a:ext cx="4367650" cy="5184773"/>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6972948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7" y="1196976"/>
            <a:ext cx="2904729" cy="5184774"/>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53907465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662"/>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5" y="908725"/>
            <a:ext cx="4363341"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662"/>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34483003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6" y="908725"/>
            <a:ext cx="2883207"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7"/>
            <a:ext cx="2883207"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11" name="Content Placeholder 10"/>
          <p:cNvSpPr>
            <a:spLocks noGrp="1"/>
          </p:cNvSpPr>
          <p:nvPr>
            <p:ph sz="quarter" idx="12"/>
          </p:nvPr>
        </p:nvSpPr>
        <p:spPr>
          <a:xfrm>
            <a:off x="6512852" y="1628778"/>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8905797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1" y="3212976"/>
            <a:ext cx="8891323" cy="2916000"/>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64221218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7" y="1196976"/>
            <a:ext cx="4290477" cy="2448048"/>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5"/>
            <a:ext cx="4289644" cy="2592387"/>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8"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3231" tIns="33231" rIns="33231" bIns="33231" numCol="1" spcCol="0" rtlCol="0" fromWordArt="0" anchor="ctr" anchorCtr="0" forceAA="0" compatLnSpc="1">
            <a:prstTxWarp prst="textNoShape">
              <a:avLst/>
            </a:prstTxWarp>
            <a:noAutofit/>
          </a:bodyPr>
          <a:lstStyle/>
          <a:p>
            <a:pPr algn="ctr"/>
            <a:endParaRPr lang="en-AU" sz="1477" dirty="0">
              <a:solidFill>
                <a:srgbClr val="000080"/>
              </a:solidFill>
            </a:endParaRPr>
          </a:p>
        </p:txBody>
      </p:sp>
    </p:spTree>
    <p:extLst>
      <p:ext uri="{BB962C8B-B14F-4D97-AF65-F5344CB8AC3E}">
        <p14:creationId xmlns:p14="http://schemas.microsoft.com/office/powerpoint/2010/main" val="392038863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1" y="6165856"/>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Tree>
    <p:extLst>
      <p:ext uri="{BB962C8B-B14F-4D97-AF65-F5344CB8AC3E}">
        <p14:creationId xmlns:p14="http://schemas.microsoft.com/office/powerpoint/2010/main" val="220733415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76085894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165856"/>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Tree>
    <p:extLst>
      <p:ext uri="{BB962C8B-B14F-4D97-AF65-F5344CB8AC3E}">
        <p14:creationId xmlns:p14="http://schemas.microsoft.com/office/powerpoint/2010/main" val="389916722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slideLayout" Target="../slideLayouts/slideLayout64.xml"/><Relationship Id="rId14" Type="http://schemas.openxmlformats.org/officeDocument/2006/relationships/slideLayout" Target="../slideLayouts/slideLayout65.xml"/><Relationship Id="rId15" Type="http://schemas.openxmlformats.org/officeDocument/2006/relationships/slideLayout" Target="../slideLayouts/slideLayout66.xml"/><Relationship Id="rId16" Type="http://schemas.openxmlformats.org/officeDocument/2006/relationships/slideLayout" Target="../slideLayouts/slideLayout67.xml"/><Relationship Id="rId17" Type="http://schemas.openxmlformats.org/officeDocument/2006/relationships/slideLayout" Target="../slideLayouts/slideLayout68.xml"/><Relationship Id="rId18" Type="http://schemas.openxmlformats.org/officeDocument/2006/relationships/theme" Target="../theme/theme4.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9" Type="http://schemas.openxmlformats.org/officeDocument/2006/relationships/slideLayout" Target="../slideLayouts/slideLayout60.xml"/><Relationship Id="rId10"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slideLayout" Target="../slideLayouts/slideLayout85.xml"/><Relationship Id="rId18" Type="http://schemas.openxmlformats.org/officeDocument/2006/relationships/theme" Target="../theme/theme5.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theme" Target="../theme/theme6.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 Id="rId9" Type="http://schemas.openxmlformats.org/officeDocument/2006/relationships/slideLayout" Target="../slideLayouts/slideLayout94.xml"/><Relationship Id="rId10"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3.xml"/><Relationship Id="rId12" Type="http://schemas.openxmlformats.org/officeDocument/2006/relationships/slideLayout" Target="../slideLayouts/slideLayout114.xml"/><Relationship Id="rId13" Type="http://schemas.openxmlformats.org/officeDocument/2006/relationships/slideLayout" Target="../slideLayouts/slideLayout115.xml"/><Relationship Id="rId14" Type="http://schemas.openxmlformats.org/officeDocument/2006/relationships/slideLayout" Target="../slideLayouts/slideLayout116.xml"/><Relationship Id="rId15" Type="http://schemas.openxmlformats.org/officeDocument/2006/relationships/slideLayout" Target="../slideLayouts/slideLayout117.xml"/><Relationship Id="rId16" Type="http://schemas.openxmlformats.org/officeDocument/2006/relationships/slideLayout" Target="../slideLayouts/slideLayout118.xml"/><Relationship Id="rId17" Type="http://schemas.openxmlformats.org/officeDocument/2006/relationships/slideLayout" Target="../slideLayouts/slideLayout119.xml"/><Relationship Id="rId18" Type="http://schemas.openxmlformats.org/officeDocument/2006/relationships/theme" Target="../theme/theme7.xml"/><Relationship Id="rId1" Type="http://schemas.openxmlformats.org/officeDocument/2006/relationships/slideLayout" Target="../slideLayouts/slideLayout103.xml"/><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5" Type="http://schemas.openxmlformats.org/officeDocument/2006/relationships/slideLayout" Target="../slideLayouts/slideLayout107.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 Id="rId9" Type="http://schemas.openxmlformats.org/officeDocument/2006/relationships/slideLayout" Target="../slideLayouts/slideLayout111.xml"/><Relationship Id="rId10"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b="0" dirty="0">
                <a:solidFill>
                  <a:schemeClr val="tx1"/>
                </a:solidFill>
              </a:rPr>
              <a:t>© Partners in Performance International Pty Ltd and/or Partners in Performance Global Solutions (collectively ‘PIP’) 2015. All rights reserved.</a:t>
            </a:r>
            <a:endParaRPr lang="en-US" sz="850" b="0" dirty="0">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58" r:id="rId3"/>
    <p:sldLayoutId id="2147483946" r:id="rId4"/>
    <p:sldLayoutId id="2147483947" r:id="rId5"/>
    <p:sldLayoutId id="2147483948" r:id="rId6"/>
    <p:sldLayoutId id="2147483949" r:id="rId7"/>
    <p:sldLayoutId id="2147483950" r:id="rId8"/>
    <p:sldLayoutId id="2147483951" r:id="rId9"/>
    <p:sldLayoutId id="2147483960" r:id="rId10"/>
    <p:sldLayoutId id="2147483961" r:id="rId11"/>
    <p:sldLayoutId id="2147483952" r:id="rId12"/>
    <p:sldLayoutId id="2147483953" r:id="rId13"/>
    <p:sldLayoutId id="2147483954" r:id="rId14"/>
    <p:sldLayoutId id="2147483955" r:id="rId15"/>
    <p:sldLayoutId id="2147483956" r:id="rId16"/>
    <p:sldLayoutId id="2147483957"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3" y="6622375"/>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7"/>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523315" name="Rectangle 51"/>
          <p:cNvSpPr>
            <a:spLocks noChangeArrowheads="1"/>
          </p:cNvSpPr>
          <p:nvPr/>
        </p:nvSpPr>
        <p:spPr bwMode="auto">
          <a:xfrm flipH="1">
            <a:off x="3" y="6476213"/>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3"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3" y="1196984"/>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6"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187053335"/>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a:t>
            </a:r>
            <a:r>
              <a:rPr lang="en-NZ" sz="850" dirty="0">
                <a:solidFill>
                  <a:srgbClr val="000080"/>
                </a:solidFill>
              </a:rPr>
              <a:t>Partners in Performance Global IP UK Limited </a:t>
            </a:r>
            <a:r>
              <a:rPr lang="en-AU" sz="850" dirty="0">
                <a:solidFill>
                  <a:srgbClr val="000080"/>
                </a:solidFill>
              </a:rPr>
              <a:t>(collectively ‘PIP’) 2016.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237994881"/>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49336036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08732218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1" y="6622369"/>
            <a:ext cx="8502741" cy="120802"/>
          </a:xfrm>
          <a:prstGeom prst="rect">
            <a:avLst/>
          </a:prstGeom>
          <a:noFill/>
          <a:ln w="9525">
            <a:noFill/>
            <a:miter lim="800000"/>
            <a:headEnd/>
            <a:tailEnd/>
          </a:ln>
          <a:effectLst/>
        </p:spPr>
        <p:txBody>
          <a:bodyPr wrap="square" lIns="0" tIns="0" rIns="0" bIns="0">
            <a:spAutoFit/>
          </a:bodyPr>
          <a:lstStyle/>
          <a:p>
            <a:pPr>
              <a:defRPr/>
            </a:pPr>
            <a:r>
              <a:rPr lang="en-AU" sz="785" dirty="0">
                <a:solidFill>
                  <a:srgbClr val="000080"/>
                </a:solidFill>
              </a:rPr>
              <a:t>© Partners in Performance International Pty Ltd and/or Partners in Performance Global Solutions (collectively ‘PIP’) 2015. All rights reserved.</a:t>
            </a:r>
            <a:endParaRPr lang="en-US" sz="785" dirty="0">
              <a:solidFill>
                <a:srgbClr val="000080"/>
              </a:solidFill>
              <a:latin typeface="Arial" charset="0"/>
            </a:endParaRPr>
          </a:p>
        </p:txBody>
      </p:sp>
      <p:sp>
        <p:nvSpPr>
          <p:cNvPr id="523310" name="Rectangle 46"/>
          <p:cNvSpPr>
            <a:spLocks noChangeArrowheads="1"/>
          </p:cNvSpPr>
          <p:nvPr/>
        </p:nvSpPr>
        <p:spPr bwMode="auto">
          <a:xfrm>
            <a:off x="0" y="689773"/>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523315" name="Rectangle 51"/>
          <p:cNvSpPr>
            <a:spLocks noChangeArrowheads="1"/>
          </p:cNvSpPr>
          <p:nvPr/>
        </p:nvSpPr>
        <p:spPr bwMode="auto">
          <a:xfrm flipH="1">
            <a:off x="0" y="6476209"/>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1"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1" y="1196980"/>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4" y="6616757"/>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59516861"/>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031" b="1">
          <a:solidFill>
            <a:schemeClr val="tx1"/>
          </a:solidFill>
          <a:latin typeface="Calibri" pitchFamily="34" charset="0"/>
          <a:ea typeface="+mj-ea"/>
          <a:cs typeface="+mj-cs"/>
        </a:defRPr>
      </a:lvl1pPr>
      <a:lvl2pPr algn="l" rtl="0" eaLnBrk="1" fontAlgn="base" hangingPunct="1">
        <a:spcBef>
          <a:spcPct val="0"/>
        </a:spcBef>
        <a:spcAft>
          <a:spcPct val="0"/>
        </a:spcAft>
        <a:defRPr sz="2031" b="1">
          <a:solidFill>
            <a:srgbClr val="000080"/>
          </a:solidFill>
          <a:latin typeface="Calibri" pitchFamily="34" charset="0"/>
        </a:defRPr>
      </a:lvl2pPr>
      <a:lvl3pPr algn="l" rtl="0" eaLnBrk="1" fontAlgn="base" hangingPunct="1">
        <a:spcBef>
          <a:spcPct val="0"/>
        </a:spcBef>
        <a:spcAft>
          <a:spcPct val="0"/>
        </a:spcAft>
        <a:defRPr sz="2031" b="1">
          <a:solidFill>
            <a:srgbClr val="000080"/>
          </a:solidFill>
          <a:latin typeface="Calibri" pitchFamily="34" charset="0"/>
        </a:defRPr>
      </a:lvl3pPr>
      <a:lvl4pPr algn="l" rtl="0" eaLnBrk="1" fontAlgn="base" hangingPunct="1">
        <a:spcBef>
          <a:spcPct val="0"/>
        </a:spcBef>
        <a:spcAft>
          <a:spcPct val="0"/>
        </a:spcAft>
        <a:defRPr sz="2031" b="1">
          <a:solidFill>
            <a:srgbClr val="000080"/>
          </a:solidFill>
          <a:latin typeface="Calibri" pitchFamily="34" charset="0"/>
        </a:defRPr>
      </a:lvl4pPr>
      <a:lvl5pPr algn="l" rtl="0" eaLnBrk="1" fontAlgn="base" hangingPunct="1">
        <a:spcBef>
          <a:spcPct val="0"/>
        </a:spcBef>
        <a:spcAft>
          <a:spcPct val="0"/>
        </a:spcAft>
        <a:defRPr sz="2031" b="1">
          <a:solidFill>
            <a:srgbClr val="000080"/>
          </a:solidFill>
          <a:latin typeface="Calibri" pitchFamily="34" charset="0"/>
        </a:defRPr>
      </a:lvl5pPr>
      <a:lvl6pPr marL="422041" algn="l" rtl="0" eaLnBrk="1" fontAlgn="base" hangingPunct="1">
        <a:spcBef>
          <a:spcPct val="0"/>
        </a:spcBef>
        <a:spcAft>
          <a:spcPct val="0"/>
        </a:spcAft>
        <a:defRPr sz="2215" b="1">
          <a:solidFill>
            <a:schemeClr val="accent2"/>
          </a:solidFill>
          <a:latin typeface="Arial" charset="0"/>
        </a:defRPr>
      </a:lvl6pPr>
      <a:lvl7pPr marL="844083" algn="l" rtl="0" eaLnBrk="1" fontAlgn="base" hangingPunct="1">
        <a:spcBef>
          <a:spcPct val="0"/>
        </a:spcBef>
        <a:spcAft>
          <a:spcPct val="0"/>
        </a:spcAft>
        <a:defRPr sz="2215" b="1">
          <a:solidFill>
            <a:schemeClr val="accent2"/>
          </a:solidFill>
          <a:latin typeface="Arial" charset="0"/>
        </a:defRPr>
      </a:lvl7pPr>
      <a:lvl8pPr marL="1266124" algn="l" rtl="0" eaLnBrk="1" fontAlgn="base" hangingPunct="1">
        <a:spcBef>
          <a:spcPct val="0"/>
        </a:spcBef>
        <a:spcAft>
          <a:spcPct val="0"/>
        </a:spcAft>
        <a:defRPr sz="2215" b="1">
          <a:solidFill>
            <a:schemeClr val="accent2"/>
          </a:solidFill>
          <a:latin typeface="Arial" charset="0"/>
        </a:defRPr>
      </a:lvl8pPr>
      <a:lvl9pPr marL="1688165" algn="l" rtl="0" eaLnBrk="1" fontAlgn="base" hangingPunct="1">
        <a:spcBef>
          <a:spcPct val="0"/>
        </a:spcBef>
        <a:spcAft>
          <a:spcPct val="0"/>
        </a:spcAft>
        <a:defRPr sz="2215" b="1">
          <a:solidFill>
            <a:schemeClr val="accent2"/>
          </a:solidFill>
          <a:latin typeface="Arial" charset="0"/>
        </a:defRPr>
      </a:lvl9pPr>
    </p:titleStyle>
    <p:bodyStyle>
      <a:lvl1pPr marL="334116" indent="-334116" algn="l" rtl="0" eaLnBrk="1" fontAlgn="base" hangingPunct="1">
        <a:lnSpc>
          <a:spcPct val="110000"/>
        </a:lnSpc>
        <a:spcBef>
          <a:spcPts val="554"/>
        </a:spcBef>
        <a:spcAft>
          <a:spcPct val="0"/>
        </a:spcAft>
        <a:buChar char="•"/>
        <a:defRPr sz="1477">
          <a:solidFill>
            <a:schemeClr val="tx1"/>
          </a:solidFill>
          <a:latin typeface="+mn-lt"/>
          <a:ea typeface="+mn-ea"/>
          <a:cs typeface="+mn-cs"/>
        </a:defRPr>
      </a:lvl1pPr>
      <a:lvl2pPr marL="660905" indent="-326789" algn="l" rtl="0" eaLnBrk="1" fontAlgn="base" hangingPunct="1">
        <a:lnSpc>
          <a:spcPct val="110000"/>
        </a:lnSpc>
        <a:spcBef>
          <a:spcPts val="554"/>
        </a:spcBef>
        <a:spcAft>
          <a:spcPct val="0"/>
        </a:spcAft>
        <a:buChar char="–"/>
        <a:defRPr sz="1477">
          <a:solidFill>
            <a:schemeClr val="tx1"/>
          </a:solidFill>
          <a:latin typeface="+mn-lt"/>
        </a:defRPr>
      </a:lvl2pPr>
      <a:lvl3pPr marL="995021" indent="-335582" algn="l" rtl="0" eaLnBrk="1" fontAlgn="base" hangingPunct="1">
        <a:lnSpc>
          <a:spcPct val="110000"/>
        </a:lnSpc>
        <a:spcBef>
          <a:spcPts val="554"/>
        </a:spcBef>
        <a:spcAft>
          <a:spcPct val="0"/>
        </a:spcAft>
        <a:buFont typeface="Courier New" pitchFamily="49" charset="0"/>
        <a:buChar char="o"/>
        <a:defRPr sz="1477">
          <a:solidFill>
            <a:schemeClr val="tx1"/>
          </a:solidFill>
          <a:latin typeface="+mn-lt"/>
        </a:defRPr>
      </a:lvl3pPr>
      <a:lvl4pPr marL="1321810" indent="-328254" algn="l" rtl="0" eaLnBrk="1" fontAlgn="base" hangingPunct="1">
        <a:lnSpc>
          <a:spcPct val="110000"/>
        </a:lnSpc>
        <a:spcBef>
          <a:spcPts val="554"/>
        </a:spcBef>
        <a:spcAft>
          <a:spcPct val="0"/>
        </a:spcAft>
        <a:buFont typeface="Wingdings" pitchFamily="2" charset="2"/>
        <a:buChar char="§"/>
        <a:defRPr sz="1477">
          <a:solidFill>
            <a:schemeClr val="tx1"/>
          </a:solidFill>
          <a:latin typeface="+mn-lt"/>
        </a:defRPr>
      </a:lvl4pPr>
      <a:lvl5pPr marL="1652995" indent="-325324" algn="l" rtl="0" eaLnBrk="1" fontAlgn="base" hangingPunct="1">
        <a:lnSpc>
          <a:spcPct val="110000"/>
        </a:lnSpc>
        <a:spcBef>
          <a:spcPts val="554"/>
        </a:spcBef>
        <a:spcAft>
          <a:spcPct val="0"/>
        </a:spcAft>
        <a:buFont typeface="Arial" pitchFamily="34" charset="0"/>
        <a:buChar char="•"/>
        <a:defRPr sz="1477" baseline="0">
          <a:solidFill>
            <a:schemeClr val="tx1"/>
          </a:solidFill>
          <a:latin typeface="+mn-lt"/>
        </a:defRPr>
      </a:lvl5pPr>
      <a:lvl6pPr marL="1987111" indent="-334116" algn="l" rtl="0" eaLnBrk="1" fontAlgn="base" hangingPunct="1">
        <a:spcBef>
          <a:spcPct val="20000"/>
        </a:spcBef>
        <a:spcAft>
          <a:spcPct val="0"/>
        </a:spcAft>
        <a:buFont typeface="Calibri" pitchFamily="34" charset="0"/>
        <a:buChar char="­"/>
        <a:defRPr sz="1477">
          <a:solidFill>
            <a:schemeClr val="tx1"/>
          </a:solidFill>
          <a:latin typeface="+mn-lt"/>
        </a:defRPr>
      </a:lvl6pPr>
      <a:lvl7pPr marL="2743269" indent="-211021" algn="l" rtl="0" eaLnBrk="1" fontAlgn="base" hangingPunct="1">
        <a:spcBef>
          <a:spcPct val="20000"/>
        </a:spcBef>
        <a:spcAft>
          <a:spcPct val="0"/>
        </a:spcAft>
        <a:buChar char="»"/>
        <a:defRPr sz="1846">
          <a:solidFill>
            <a:schemeClr val="tx1"/>
          </a:solidFill>
          <a:latin typeface="+mn-lt"/>
        </a:defRPr>
      </a:lvl7pPr>
      <a:lvl8pPr marL="3165310" indent="-211021" algn="l" rtl="0" eaLnBrk="1" fontAlgn="base" hangingPunct="1">
        <a:spcBef>
          <a:spcPct val="20000"/>
        </a:spcBef>
        <a:spcAft>
          <a:spcPct val="0"/>
        </a:spcAft>
        <a:buChar char="»"/>
        <a:defRPr sz="1846">
          <a:solidFill>
            <a:schemeClr val="tx1"/>
          </a:solidFill>
          <a:latin typeface="+mn-lt"/>
        </a:defRPr>
      </a:lvl8pPr>
      <a:lvl9pPr marL="3587351" indent="-211021" algn="l" rtl="0" eaLnBrk="1" fontAlgn="base" hangingPunct="1">
        <a:spcBef>
          <a:spcPct val="20000"/>
        </a:spcBef>
        <a:spcAft>
          <a:spcPct val="0"/>
        </a:spcAft>
        <a:buChar char="»"/>
        <a:defRPr sz="1846">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832626629"/>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2.png"/><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2.png"/><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2.png"/><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72.xml"/><Relationship Id="rId2"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7.png"/><Relationship Id="rId1" Type="http://schemas.openxmlformats.org/officeDocument/2006/relationships/slideLayout" Target="../slideLayouts/slideLayout7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1.png"/><Relationship Id="rId1" Type="http://schemas.openxmlformats.org/officeDocument/2006/relationships/slideLayout" Target="../slideLayouts/slideLayout7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72.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6.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6.png"/><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6.png"/><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6.png"/><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6.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7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2424" y="2132856"/>
            <a:ext cx="3774776" cy="2592288"/>
          </a:xfrm>
        </p:spPr>
        <p:txBody>
          <a:bodyPr/>
          <a:lstStyle/>
          <a:p>
            <a:r>
              <a:rPr lang="en-AU" sz="3000" dirty="0"/>
              <a:t>LCMP</a:t>
            </a:r>
            <a:br>
              <a:rPr lang="en-AU" sz="3000" dirty="0"/>
            </a:br>
            <a:r>
              <a:rPr lang="en-AU" sz="3000" dirty="0"/>
              <a:t>Functional Specification </a:t>
            </a:r>
            <a:br>
              <a:rPr lang="en-AU" sz="3000" dirty="0"/>
            </a:br>
            <a:r>
              <a:rPr lang="en-AU" sz="3000" dirty="0"/>
              <a:t/>
            </a:r>
            <a:br>
              <a:rPr lang="en-AU" sz="3000" dirty="0"/>
            </a:br>
            <a:r>
              <a:rPr lang="en-AU" sz="3000" dirty="0"/>
              <a:t>11</a:t>
            </a:r>
            <a:r>
              <a:rPr lang="en-AU" sz="3000" baseline="30000" dirty="0"/>
              <a:t>th</a:t>
            </a:r>
            <a:r>
              <a:rPr lang="en-AU" sz="3000" dirty="0"/>
              <a:t> of June 2017</a:t>
            </a:r>
            <a:br>
              <a:rPr lang="en-AU" sz="3000" dirty="0"/>
            </a:br>
            <a:r>
              <a:rPr lang="en-AU" sz="3000" dirty="0" smtClean="0"/>
              <a:t>v1.3</a:t>
            </a:r>
            <a:r>
              <a:rPr lang="en-AU" sz="3200" dirty="0"/>
              <a:t/>
            </a:r>
            <a:br>
              <a:rPr lang="en-AU" sz="3200" dirty="0"/>
            </a:br>
            <a:endParaRPr lang="en-AU" sz="3000" dirty="0"/>
          </a:p>
        </p:txBody>
      </p:sp>
      <p:sp>
        <p:nvSpPr>
          <p:cNvPr id="2" name="TextBox 1"/>
          <p:cNvSpPr txBox="1"/>
          <p:nvPr/>
        </p:nvSpPr>
        <p:spPr>
          <a:xfrm>
            <a:off x="5944388" y="4596210"/>
            <a:ext cx="2533890" cy="565146"/>
          </a:xfrm>
          <a:prstGeom prst="rect">
            <a:avLst/>
          </a:prstGeom>
          <a:noFill/>
        </p:spPr>
        <p:txBody>
          <a:bodyPr wrap="none" lIns="36000" tIns="36000" rIns="36000" bIns="36000" rtlCol="0">
            <a:spAutoFit/>
          </a:bodyPr>
          <a:lstStyle/>
          <a:p>
            <a:pPr algn="ctr"/>
            <a:r>
              <a:rPr lang="en-AU" sz="1600" b="1" dirty="0"/>
              <a:t>Mobile Fleet Maintenance</a:t>
            </a:r>
          </a:p>
          <a:p>
            <a:pPr algn="ctr"/>
            <a:r>
              <a:rPr lang="en-AU" sz="1600" b="1" dirty="0"/>
              <a:t>Life Cycle Management Plant</a:t>
            </a:r>
          </a:p>
        </p:txBody>
      </p:sp>
      <p:grpSp>
        <p:nvGrpSpPr>
          <p:cNvPr id="3" name="Group 2"/>
          <p:cNvGrpSpPr/>
          <p:nvPr/>
        </p:nvGrpSpPr>
        <p:grpSpPr>
          <a:xfrm>
            <a:off x="5542888" y="1295400"/>
            <a:ext cx="3367034" cy="3048000"/>
            <a:chOff x="2944800" y="1295400"/>
            <a:chExt cx="4201547" cy="4236335"/>
          </a:xfrm>
        </p:grpSpPr>
        <p:sp>
          <p:nvSpPr>
            <p:cNvPr id="6" name="Circular Arrow 8"/>
            <p:cNvSpPr/>
            <p:nvPr/>
          </p:nvSpPr>
          <p:spPr>
            <a:xfrm>
              <a:off x="3200400" y="2286000"/>
              <a:ext cx="3562394" cy="2805320"/>
            </a:xfrm>
            <a:prstGeom prst="circularArrow">
              <a:avLst>
                <a:gd name="adj1" fmla="val 4668"/>
                <a:gd name="adj2" fmla="val 272909"/>
                <a:gd name="adj3" fmla="val 14539183"/>
                <a:gd name="adj4" fmla="val 16969908"/>
                <a:gd name="adj5" fmla="val 484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Rounded Rectangle 34"/>
            <p:cNvSpPr/>
            <p:nvPr/>
          </p:nvSpPr>
          <p:spPr>
            <a:xfrm>
              <a:off x="4495800" y="2138965"/>
              <a:ext cx="972365"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rgbClr val="000000"/>
                  </a:solidFill>
                </a:rPr>
                <a:t>Annual review</a:t>
              </a:r>
            </a:p>
          </p:txBody>
        </p:sp>
        <p:sp>
          <p:nvSpPr>
            <p:cNvPr id="8" name="Rounded Rectangle 80"/>
            <p:cNvSpPr/>
            <p:nvPr/>
          </p:nvSpPr>
          <p:spPr>
            <a:xfrm>
              <a:off x="5883227" y="3252030"/>
              <a:ext cx="1263120"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rgbClr val="000000"/>
                  </a:solidFill>
                </a:rPr>
                <a:t>Update </a:t>
              </a:r>
              <a:r>
                <a:rPr lang="en-US" sz="1200" b="1" dirty="0" err="1">
                  <a:solidFill>
                    <a:srgbClr val="000000"/>
                  </a:solidFill>
                </a:rPr>
                <a:t>Eqmt</a:t>
              </a:r>
              <a:r>
                <a:rPr lang="en-US" sz="1200" b="1" dirty="0">
                  <a:solidFill>
                    <a:srgbClr val="000000"/>
                  </a:solidFill>
                </a:rPr>
                <a:t> Strategies</a:t>
              </a:r>
            </a:p>
          </p:txBody>
        </p:sp>
        <p:sp>
          <p:nvSpPr>
            <p:cNvPr id="9" name="Rounded Rectangle 102"/>
            <p:cNvSpPr/>
            <p:nvPr/>
          </p:nvSpPr>
          <p:spPr>
            <a:xfrm>
              <a:off x="5468165" y="4561114"/>
              <a:ext cx="126810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rgbClr val="000000"/>
                  </a:solidFill>
                </a:rPr>
                <a:t>Review </a:t>
              </a:r>
              <a:r>
                <a:rPr lang="en-US" sz="1200" b="1" dirty="0" err="1">
                  <a:solidFill>
                    <a:srgbClr val="000000"/>
                  </a:solidFill>
                </a:rPr>
                <a:t>Eqmt</a:t>
              </a:r>
              <a:r>
                <a:rPr lang="en-US" sz="1200" b="1" dirty="0">
                  <a:solidFill>
                    <a:srgbClr val="000000"/>
                  </a:solidFill>
                </a:rPr>
                <a:t> Strategies</a:t>
              </a:r>
            </a:p>
          </p:txBody>
        </p:sp>
        <p:sp>
          <p:nvSpPr>
            <p:cNvPr id="10" name="Rounded Rectangle 105"/>
            <p:cNvSpPr/>
            <p:nvPr/>
          </p:nvSpPr>
          <p:spPr>
            <a:xfrm>
              <a:off x="2944800" y="3276600"/>
              <a:ext cx="1085351"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rgbClr val="000000"/>
                  </a:solidFill>
                </a:rPr>
                <a:t>Link LCMP to Pronto</a:t>
              </a:r>
            </a:p>
          </p:txBody>
        </p:sp>
        <p:sp>
          <p:nvSpPr>
            <p:cNvPr id="11" name="Rounded Rectangle 102"/>
            <p:cNvSpPr/>
            <p:nvPr/>
          </p:nvSpPr>
          <p:spPr>
            <a:xfrm>
              <a:off x="3200399" y="4533281"/>
              <a:ext cx="138819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rgbClr val="000000"/>
                  </a:solidFill>
                </a:rPr>
                <a:t>Refine </a:t>
              </a:r>
              <a:r>
                <a:rPr lang="en-US" sz="1200" b="1" dirty="0" err="1">
                  <a:solidFill>
                    <a:srgbClr val="000000"/>
                  </a:solidFill>
                </a:rPr>
                <a:t>Eqmt</a:t>
              </a:r>
              <a:r>
                <a:rPr lang="en-US" sz="1200" b="1" dirty="0">
                  <a:solidFill>
                    <a:srgbClr val="000000"/>
                  </a:solidFill>
                </a:rPr>
                <a:t> Strategies</a:t>
              </a:r>
            </a:p>
          </p:txBody>
        </p:sp>
        <p:sp>
          <p:nvSpPr>
            <p:cNvPr id="12" name="Arc 11"/>
            <p:cNvSpPr/>
            <p:nvPr/>
          </p:nvSpPr>
          <p:spPr bwMode="auto">
            <a:xfrm>
              <a:off x="4053447" y="4237573"/>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sz="1200"/>
            </a:p>
          </p:txBody>
        </p:sp>
        <p:sp>
          <p:nvSpPr>
            <p:cNvPr id="13" name="Arc 12"/>
            <p:cNvSpPr/>
            <p:nvPr/>
          </p:nvSpPr>
          <p:spPr bwMode="auto">
            <a:xfrm flipH="1" flipV="1">
              <a:off x="4030152" y="4884654"/>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sz="1200"/>
            </a:p>
          </p:txBody>
        </p:sp>
        <p:sp>
          <p:nvSpPr>
            <p:cNvPr id="16" name="Rectangle 15"/>
            <p:cNvSpPr/>
            <p:nvPr/>
          </p:nvSpPr>
          <p:spPr>
            <a:xfrm>
              <a:off x="3853542" y="1295400"/>
              <a:ext cx="2256931" cy="533400"/>
            </a:xfrm>
            <a:prstGeom prst="rect">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bg1"/>
                  </a:solidFill>
                </a:rPr>
                <a:t>Mission, Vision, Strategy</a:t>
              </a:r>
              <a:endParaRPr lang="en-ID" sz="1200" dirty="0">
                <a:solidFill>
                  <a:schemeClr val="bg1"/>
                </a:solidFill>
              </a:endParaRPr>
            </a:p>
          </p:txBody>
        </p:sp>
        <p:cxnSp>
          <p:nvCxnSpPr>
            <p:cNvPr id="17" name="Straight Arrow Connector 16"/>
            <p:cNvCxnSpPr>
              <a:cxnSpLocks/>
              <a:stCxn id="16" idx="2"/>
              <a:endCxn id="7" idx="0"/>
            </p:cNvCxnSpPr>
            <p:nvPr/>
          </p:nvCxnSpPr>
          <p:spPr bwMode="auto">
            <a:xfrm flipH="1">
              <a:off x="4981983" y="1828800"/>
              <a:ext cx="25" cy="310165"/>
            </a:xfrm>
            <a:prstGeom prst="straightConnector1">
              <a:avLst/>
            </a:prstGeom>
            <a:noFill/>
            <a:ln w="25400" cap="flat" cmpd="sng" algn="ctr">
              <a:solidFill>
                <a:schemeClr val="accent1"/>
              </a:solidFill>
              <a:prstDash val="sysDash"/>
              <a:round/>
              <a:headEnd type="none" w="med" len="med"/>
              <a:tailEnd type="triangle" w="med" len="med"/>
            </a:ln>
            <a:effectLst/>
          </p:spPr>
        </p:cxnSp>
        <p:sp>
          <p:nvSpPr>
            <p:cNvPr id="18" name="TextBox 17"/>
            <p:cNvSpPr txBox="1"/>
            <p:nvPr/>
          </p:nvSpPr>
          <p:spPr>
            <a:xfrm>
              <a:off x="4381066" y="4619648"/>
              <a:ext cx="1291402" cy="614373"/>
            </a:xfrm>
            <a:prstGeom prst="rect">
              <a:avLst/>
            </a:prstGeom>
            <a:noFill/>
          </p:spPr>
          <p:txBody>
            <a:bodyPr wrap="square" lIns="36000" tIns="36000" rIns="36000" bIns="36000" rtlCol="0">
              <a:spAutoFit/>
            </a:bodyPr>
            <a:lstStyle/>
            <a:p>
              <a:pPr algn="ctr"/>
              <a:r>
                <a:rPr lang="en-US" sz="1200" dirty="0"/>
                <a:t>LCMP Dashboard</a:t>
              </a:r>
              <a:endParaRPr lang="en-ID" sz="1200" dirty="0"/>
            </a:p>
          </p:txBody>
        </p:sp>
      </p:grpSp>
    </p:spTree>
    <p:extLst>
      <p:ext uri="{BB962C8B-B14F-4D97-AF65-F5344CB8AC3E}">
        <p14:creationId xmlns:p14="http://schemas.microsoft.com/office/powerpoint/2010/main" val="248832344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10</a:t>
            </a:fld>
            <a:endParaRPr lang="en-US" dirty="0">
              <a:solidFill>
                <a:srgbClr val="000080"/>
              </a:solidFill>
            </a:endParaRPr>
          </a:p>
        </p:txBody>
      </p:sp>
      <p:sp>
        <p:nvSpPr>
          <p:cNvPr id="4" name="Title 3"/>
          <p:cNvSpPr>
            <a:spLocks noGrp="1"/>
          </p:cNvSpPr>
          <p:nvPr>
            <p:ph type="title"/>
          </p:nvPr>
        </p:nvSpPr>
        <p:spPr>
          <a:xfrm>
            <a:off x="507341" y="157163"/>
            <a:ext cx="7798460" cy="392112"/>
          </a:xfrm>
        </p:spPr>
        <p:txBody>
          <a:bodyPr>
            <a:normAutofit fontScale="90000"/>
          </a:bodyPr>
          <a:lstStyle/>
          <a:p>
            <a:r>
              <a:rPr lang="en-US" dirty="0" err="1"/>
              <a:t>Tyres</a:t>
            </a:r>
            <a:r>
              <a:rPr lang="en-US" dirty="0"/>
              <a:t> input is used to update assumptions related with </a:t>
            </a:r>
            <a:r>
              <a:rPr lang="en-US" dirty="0" err="1"/>
              <a:t>tyres</a:t>
            </a:r>
            <a:r>
              <a:rPr lang="en-US" dirty="0"/>
              <a:t>, such as: </a:t>
            </a:r>
            <a:r>
              <a:rPr lang="en-US" dirty="0" err="1"/>
              <a:t>tyres</a:t>
            </a:r>
            <a:r>
              <a:rPr lang="en-US" dirty="0"/>
              <a:t> specification include # </a:t>
            </a:r>
            <a:r>
              <a:rPr lang="en-US" dirty="0" err="1"/>
              <a:t>tyres</a:t>
            </a:r>
            <a:r>
              <a:rPr lang="en-US" dirty="0"/>
              <a:t>, </a:t>
            </a:r>
            <a:r>
              <a:rPr lang="en-US" dirty="0" err="1"/>
              <a:t>tyres</a:t>
            </a:r>
            <a:r>
              <a:rPr lang="en-US" dirty="0"/>
              <a:t> costs, and </a:t>
            </a:r>
            <a:r>
              <a:rPr lang="en-US" dirty="0" err="1"/>
              <a:t>tyres</a:t>
            </a:r>
            <a:r>
              <a:rPr lang="en-US" dirty="0"/>
              <a:t> life</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2971800" y="914400"/>
            <a:ext cx="11430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5" name="Picture 4"/>
          <p:cNvPicPr>
            <a:picLocks noChangeAspect="1"/>
          </p:cNvPicPr>
          <p:nvPr/>
        </p:nvPicPr>
        <p:blipFill>
          <a:blip r:embed="rId3"/>
          <a:stretch>
            <a:fillRect/>
          </a:stretch>
        </p:blipFill>
        <p:spPr>
          <a:xfrm>
            <a:off x="270989" y="1508760"/>
            <a:ext cx="7354614" cy="3429000"/>
          </a:xfrm>
          <a:prstGeom prst="rect">
            <a:avLst/>
          </a:prstGeom>
        </p:spPr>
      </p:pic>
      <p:sp>
        <p:nvSpPr>
          <p:cNvPr id="13" name="Rounded Rectangular Callout 40"/>
          <p:cNvSpPr/>
          <p:nvPr/>
        </p:nvSpPr>
        <p:spPr>
          <a:xfrm>
            <a:off x="2728215" y="2491869"/>
            <a:ext cx="1386586" cy="755454"/>
          </a:xfrm>
          <a:prstGeom prst="wedgeRoundRectCallout">
            <a:avLst>
              <a:gd name="adj1" fmla="val 67348"/>
              <a:gd name="adj2" fmla="val -373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err="1">
                <a:solidFill>
                  <a:schemeClr val="tx1"/>
                </a:solidFill>
              </a:rPr>
              <a:t>Tyres</a:t>
            </a:r>
            <a:r>
              <a:rPr lang="en-US" sz="1200" dirty="0">
                <a:solidFill>
                  <a:schemeClr val="tx1"/>
                </a:solidFill>
              </a:rPr>
              <a:t> costs are updated regularly following market prices</a:t>
            </a:r>
          </a:p>
        </p:txBody>
      </p:sp>
      <p:sp>
        <p:nvSpPr>
          <p:cNvPr id="15" name="Rounded Rectangular Callout 40"/>
          <p:cNvSpPr/>
          <p:nvPr/>
        </p:nvSpPr>
        <p:spPr>
          <a:xfrm>
            <a:off x="7713489" y="2228264"/>
            <a:ext cx="1764754" cy="1219199"/>
          </a:xfrm>
          <a:prstGeom prst="wedgeRoundRectCallout">
            <a:avLst>
              <a:gd name="adj1" fmla="val -81898"/>
              <a:gd name="adj2" fmla="val 4722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err="1">
                <a:solidFill>
                  <a:schemeClr val="tx1"/>
                </a:solidFill>
              </a:rPr>
              <a:t>Tyres</a:t>
            </a:r>
            <a:r>
              <a:rPr lang="en-US" sz="1200" dirty="0">
                <a:solidFill>
                  <a:schemeClr val="tx1"/>
                </a:solidFill>
              </a:rPr>
              <a:t> life play important roles in determining </a:t>
            </a:r>
            <a:r>
              <a:rPr lang="en-US" sz="1200" dirty="0" err="1">
                <a:solidFill>
                  <a:schemeClr val="tx1"/>
                </a:solidFill>
              </a:rPr>
              <a:t>tyre</a:t>
            </a:r>
            <a:r>
              <a:rPr lang="en-US" sz="1200" dirty="0">
                <a:solidFill>
                  <a:schemeClr val="tx1"/>
                </a:solidFill>
              </a:rPr>
              <a:t> costs, the longer the life, the lower the costs. It highly dependent on the road conditions</a:t>
            </a:r>
          </a:p>
        </p:txBody>
      </p:sp>
      <p:sp>
        <p:nvSpPr>
          <p:cNvPr id="16" name="Rounded Rectangular Callout 40"/>
          <p:cNvSpPr/>
          <p:nvPr/>
        </p:nvSpPr>
        <p:spPr>
          <a:xfrm>
            <a:off x="7713489" y="3811991"/>
            <a:ext cx="1764754" cy="933461"/>
          </a:xfrm>
          <a:prstGeom prst="wedgeRoundRectCallout">
            <a:avLst>
              <a:gd name="adj1" fmla="val -77353"/>
              <a:gd name="adj2" fmla="val -48826"/>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Mobile fleet maintenance leadership run the </a:t>
            </a:r>
            <a:r>
              <a:rPr lang="en-US" sz="1200" dirty="0" err="1">
                <a:solidFill>
                  <a:schemeClr val="tx1"/>
                </a:solidFill>
              </a:rPr>
              <a:t>tyre</a:t>
            </a:r>
            <a:r>
              <a:rPr lang="en-US" sz="1200" dirty="0">
                <a:solidFill>
                  <a:schemeClr val="tx1"/>
                </a:solidFill>
              </a:rPr>
              <a:t> scenario to build business case for fixing the road</a:t>
            </a:r>
          </a:p>
        </p:txBody>
      </p:sp>
      <p:sp>
        <p:nvSpPr>
          <p:cNvPr id="17" name="TextBox 16"/>
          <p:cNvSpPr txBox="1"/>
          <p:nvPr/>
        </p:nvSpPr>
        <p:spPr>
          <a:xfrm>
            <a:off x="2139203" y="5332099"/>
            <a:ext cx="5486400" cy="565146"/>
          </a:xfrm>
          <a:prstGeom prst="rect">
            <a:avLst/>
          </a:prstGeom>
          <a:solidFill>
            <a:srgbClr val="FFCCFF"/>
          </a:solidFill>
        </p:spPr>
        <p:txBody>
          <a:bodyPr wrap="square" lIns="36000" tIns="36000" rIns="36000" bIns="36000" rtlCol="0">
            <a:spAutoFit/>
          </a:bodyPr>
          <a:lstStyle/>
          <a:p>
            <a:pPr algn="ctr"/>
            <a:r>
              <a:rPr lang="en-AU" sz="1600" dirty="0"/>
              <a:t>Tyres assumptions will impact the calculation of planned down hours, maintenance costs, and availability</a:t>
            </a:r>
          </a:p>
        </p:txBody>
      </p:sp>
      <p:grpSp>
        <p:nvGrpSpPr>
          <p:cNvPr id="18" name="Group 17"/>
          <p:cNvGrpSpPr/>
          <p:nvPr/>
        </p:nvGrpSpPr>
        <p:grpSpPr>
          <a:xfrm>
            <a:off x="12357" y="107268"/>
            <a:ext cx="481233" cy="459197"/>
            <a:chOff x="6477000" y="3962400"/>
            <a:chExt cx="481233" cy="459197"/>
          </a:xfrm>
        </p:grpSpPr>
        <p:sp>
          <p:nvSpPr>
            <p:cNvPr id="19" name="Triangle 18"/>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0" name="TextBox 19"/>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142743274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11</a:t>
            </a:fld>
            <a:endParaRPr lang="en-US" dirty="0">
              <a:solidFill>
                <a:srgbClr val="000080"/>
              </a:solidFill>
            </a:endParaRPr>
          </a:p>
        </p:txBody>
      </p:sp>
      <p:sp>
        <p:nvSpPr>
          <p:cNvPr id="4" name="Title 3"/>
          <p:cNvSpPr>
            <a:spLocks noGrp="1"/>
          </p:cNvSpPr>
          <p:nvPr>
            <p:ph type="title"/>
          </p:nvPr>
        </p:nvSpPr>
        <p:spPr>
          <a:xfrm>
            <a:off x="507341" y="157163"/>
            <a:ext cx="7798460" cy="392112"/>
          </a:xfrm>
        </p:spPr>
        <p:txBody>
          <a:bodyPr>
            <a:normAutofit fontScale="90000"/>
          </a:bodyPr>
          <a:lstStyle/>
          <a:p>
            <a:r>
              <a:rPr lang="en-US" dirty="0" err="1"/>
              <a:t>Labour</a:t>
            </a:r>
            <a:r>
              <a:rPr lang="en-US" dirty="0"/>
              <a:t> input is used to input assumptions related with </a:t>
            </a:r>
            <a:r>
              <a:rPr lang="en-US" dirty="0" err="1"/>
              <a:t>labour</a:t>
            </a:r>
            <a:r>
              <a:rPr lang="en-US" dirty="0"/>
              <a:t>, such as </a:t>
            </a:r>
            <a:r>
              <a:rPr lang="en-US" dirty="0" err="1"/>
              <a:t>labour</a:t>
            </a:r>
            <a:r>
              <a:rPr lang="en-US" dirty="0"/>
              <a:t> productivity, span of control, support function to front-line ratios</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4114800" y="914400"/>
            <a:ext cx="12954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5" name="Picture 4"/>
          <p:cNvPicPr>
            <a:picLocks noChangeAspect="1"/>
          </p:cNvPicPr>
          <p:nvPr/>
        </p:nvPicPr>
        <p:blipFill>
          <a:blip r:embed="rId3"/>
          <a:stretch>
            <a:fillRect/>
          </a:stretch>
        </p:blipFill>
        <p:spPr>
          <a:xfrm>
            <a:off x="381000" y="1584960"/>
            <a:ext cx="4267200" cy="4685781"/>
          </a:xfrm>
          <a:prstGeom prst="rect">
            <a:avLst/>
          </a:prstGeom>
        </p:spPr>
      </p:pic>
      <p:sp>
        <p:nvSpPr>
          <p:cNvPr id="13" name="Rounded Rectangular Callout 40"/>
          <p:cNvSpPr/>
          <p:nvPr/>
        </p:nvSpPr>
        <p:spPr>
          <a:xfrm>
            <a:off x="5029200" y="1836988"/>
            <a:ext cx="1981200" cy="1219199"/>
          </a:xfrm>
          <a:prstGeom prst="wedgeRoundRectCallout">
            <a:avLst>
              <a:gd name="adj1" fmla="val -81898"/>
              <a:gd name="adj2" fmla="val 4722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err="1">
                <a:solidFill>
                  <a:schemeClr val="tx1"/>
                </a:solidFill>
              </a:rPr>
              <a:t>Labour</a:t>
            </a:r>
            <a:r>
              <a:rPr lang="en-US" sz="1200" dirty="0">
                <a:solidFill>
                  <a:schemeClr val="tx1"/>
                </a:solidFill>
              </a:rPr>
              <a:t> productivity assumptions such as working hours, productive hours, and VST will determine the total effective hours per employee</a:t>
            </a:r>
          </a:p>
        </p:txBody>
      </p:sp>
      <p:sp>
        <p:nvSpPr>
          <p:cNvPr id="15" name="Rounded Rectangular Callout 40"/>
          <p:cNvSpPr/>
          <p:nvPr/>
        </p:nvSpPr>
        <p:spPr>
          <a:xfrm>
            <a:off x="5029200" y="3927850"/>
            <a:ext cx="1981200" cy="1219199"/>
          </a:xfrm>
          <a:prstGeom prst="wedgeRoundRectCallout">
            <a:avLst>
              <a:gd name="adj1" fmla="val -81898"/>
              <a:gd name="adj2" fmla="val 4722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Qualitative measures such as span of control, </a:t>
            </a:r>
            <a:r>
              <a:rPr lang="en-US" sz="1200" dirty="0" err="1">
                <a:solidFill>
                  <a:schemeClr val="tx1"/>
                </a:solidFill>
              </a:rPr>
              <a:t>labour</a:t>
            </a:r>
            <a:r>
              <a:rPr lang="en-US" sz="1200" dirty="0">
                <a:solidFill>
                  <a:schemeClr val="tx1"/>
                </a:solidFill>
              </a:rPr>
              <a:t> ratios are used to estimate Supervisory roles, and support function roles such as admin staff, cleaners, etc.</a:t>
            </a:r>
          </a:p>
        </p:txBody>
      </p:sp>
      <p:sp>
        <p:nvSpPr>
          <p:cNvPr id="16" name="TextBox 15"/>
          <p:cNvSpPr txBox="1"/>
          <p:nvPr/>
        </p:nvSpPr>
        <p:spPr>
          <a:xfrm>
            <a:off x="7323859" y="2705658"/>
            <a:ext cx="2362200" cy="1057588"/>
          </a:xfrm>
          <a:prstGeom prst="rect">
            <a:avLst/>
          </a:prstGeom>
          <a:solidFill>
            <a:srgbClr val="FFCCFF"/>
          </a:solidFill>
        </p:spPr>
        <p:txBody>
          <a:bodyPr wrap="square" lIns="36000" tIns="36000" rIns="36000" bIns="36000" rtlCol="0">
            <a:spAutoFit/>
          </a:bodyPr>
          <a:lstStyle/>
          <a:p>
            <a:pPr algn="ctr"/>
            <a:r>
              <a:rPr lang="en-AU" sz="1600" dirty="0"/>
              <a:t>Labour assumptions will impact the calculation of headcounts required or labour estimation </a:t>
            </a:r>
          </a:p>
        </p:txBody>
      </p:sp>
    </p:spTree>
    <p:extLst>
      <p:ext uri="{BB962C8B-B14F-4D97-AF65-F5344CB8AC3E}">
        <p14:creationId xmlns:p14="http://schemas.microsoft.com/office/powerpoint/2010/main" val="40406060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12</a:t>
            </a:fld>
            <a:endParaRPr lang="en-US" dirty="0">
              <a:solidFill>
                <a:srgbClr val="000080"/>
              </a:solidFill>
            </a:endParaRPr>
          </a:p>
        </p:txBody>
      </p:sp>
      <p:sp>
        <p:nvSpPr>
          <p:cNvPr id="4" name="Title 3"/>
          <p:cNvSpPr>
            <a:spLocks noGrp="1"/>
          </p:cNvSpPr>
          <p:nvPr>
            <p:ph type="title"/>
          </p:nvPr>
        </p:nvSpPr>
        <p:spPr>
          <a:xfrm>
            <a:off x="507341" y="157163"/>
            <a:ext cx="7798460" cy="392112"/>
          </a:xfrm>
        </p:spPr>
        <p:txBody>
          <a:bodyPr>
            <a:normAutofit fontScale="90000"/>
          </a:bodyPr>
          <a:lstStyle/>
          <a:p>
            <a:r>
              <a:rPr lang="en-US" dirty="0"/>
              <a:t>Index sheet is used to stores all lookup information, such as: the drop-down list for equipment, formulas, and equipment mapping</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5410200" y="914400"/>
            <a:ext cx="785339"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5" name="Picture 4"/>
          <p:cNvPicPr>
            <a:picLocks noChangeAspect="1"/>
          </p:cNvPicPr>
          <p:nvPr/>
        </p:nvPicPr>
        <p:blipFill rotWithShape="1">
          <a:blip r:embed="rId3"/>
          <a:srcRect b="32325"/>
          <a:stretch/>
        </p:blipFill>
        <p:spPr>
          <a:xfrm>
            <a:off x="518226" y="1612262"/>
            <a:ext cx="9024262" cy="2506348"/>
          </a:xfrm>
          <a:prstGeom prst="rect">
            <a:avLst/>
          </a:prstGeom>
        </p:spPr>
      </p:pic>
      <p:sp>
        <p:nvSpPr>
          <p:cNvPr id="13" name="Rounded Rectangular Callout 40"/>
          <p:cNvSpPr/>
          <p:nvPr/>
        </p:nvSpPr>
        <p:spPr>
          <a:xfrm>
            <a:off x="4636530" y="2510787"/>
            <a:ext cx="1166339" cy="552710"/>
          </a:xfrm>
          <a:prstGeom prst="wedgeRoundRectCallout">
            <a:avLst>
              <a:gd name="adj1" fmla="val -81898"/>
              <a:gd name="adj2" fmla="val 4722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Equipment to fleet mapping</a:t>
            </a:r>
          </a:p>
        </p:txBody>
      </p:sp>
      <p:pic>
        <p:nvPicPr>
          <p:cNvPr id="2" name="Picture 1"/>
          <p:cNvPicPr>
            <a:picLocks noChangeAspect="1"/>
          </p:cNvPicPr>
          <p:nvPr/>
        </p:nvPicPr>
        <p:blipFill>
          <a:blip r:embed="rId4"/>
          <a:stretch>
            <a:fillRect/>
          </a:stretch>
        </p:blipFill>
        <p:spPr>
          <a:xfrm>
            <a:off x="507341" y="4703301"/>
            <a:ext cx="7112660" cy="1400175"/>
          </a:xfrm>
          <a:prstGeom prst="rect">
            <a:avLst/>
          </a:prstGeom>
        </p:spPr>
      </p:pic>
      <p:sp>
        <p:nvSpPr>
          <p:cNvPr id="16" name="Rounded Rectangular Callout 40"/>
          <p:cNvSpPr/>
          <p:nvPr/>
        </p:nvSpPr>
        <p:spPr>
          <a:xfrm>
            <a:off x="2590800" y="1853432"/>
            <a:ext cx="1166339" cy="798328"/>
          </a:xfrm>
          <a:prstGeom prst="wedgeRoundRectCallout">
            <a:avLst>
              <a:gd name="adj1" fmla="val -81898"/>
              <a:gd name="adj2" fmla="val 4722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Drop down list in add new equipment form</a:t>
            </a:r>
          </a:p>
        </p:txBody>
      </p:sp>
      <p:sp>
        <p:nvSpPr>
          <p:cNvPr id="17" name="Rounded Rectangular Callout 40"/>
          <p:cNvSpPr/>
          <p:nvPr/>
        </p:nvSpPr>
        <p:spPr>
          <a:xfrm>
            <a:off x="3883068" y="5305148"/>
            <a:ext cx="1166339" cy="798328"/>
          </a:xfrm>
          <a:prstGeom prst="wedgeRoundRectCallout">
            <a:avLst>
              <a:gd name="adj1" fmla="val -121914"/>
              <a:gd name="adj2" fmla="val -51802"/>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Formula for indexing equipment location</a:t>
            </a:r>
          </a:p>
        </p:txBody>
      </p:sp>
      <p:sp>
        <p:nvSpPr>
          <p:cNvPr id="18" name="Rounded Rectangular Callout 40"/>
          <p:cNvSpPr/>
          <p:nvPr/>
        </p:nvSpPr>
        <p:spPr>
          <a:xfrm>
            <a:off x="8434735" y="2588130"/>
            <a:ext cx="1166339" cy="825630"/>
          </a:xfrm>
          <a:prstGeom prst="wedgeRoundRectCallout">
            <a:avLst>
              <a:gd name="adj1" fmla="val -6378"/>
              <a:gd name="adj2" fmla="val -106400"/>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Dropdown list in add new equipment user form</a:t>
            </a:r>
          </a:p>
        </p:txBody>
      </p:sp>
      <p:sp>
        <p:nvSpPr>
          <p:cNvPr id="19" name="TextBox 18"/>
          <p:cNvSpPr txBox="1"/>
          <p:nvPr/>
        </p:nvSpPr>
        <p:spPr>
          <a:xfrm>
            <a:off x="7620001" y="4776951"/>
            <a:ext cx="1922487" cy="1303809"/>
          </a:xfrm>
          <a:prstGeom prst="rect">
            <a:avLst/>
          </a:prstGeom>
          <a:solidFill>
            <a:srgbClr val="FFCCFF"/>
          </a:solidFill>
        </p:spPr>
        <p:txBody>
          <a:bodyPr wrap="square" lIns="36000" tIns="36000" rIns="36000" bIns="36000" rtlCol="0">
            <a:spAutoFit/>
          </a:bodyPr>
          <a:lstStyle/>
          <a:p>
            <a:pPr algn="ctr"/>
            <a:r>
              <a:rPr lang="en-AU" sz="1600" dirty="0"/>
              <a:t>Index mostly used to populate the drop-down list and indexing location of existing strategies</a:t>
            </a:r>
          </a:p>
        </p:txBody>
      </p:sp>
    </p:spTree>
    <p:extLst>
      <p:ext uri="{BB962C8B-B14F-4D97-AF65-F5344CB8AC3E}">
        <p14:creationId xmlns:p14="http://schemas.microsoft.com/office/powerpoint/2010/main" val="58635644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13</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LCMP master sheets are used to maintain equipment strategies information such as PM activities, frequency of PM, costs, etc.</a:t>
            </a:r>
            <a:endParaRPr lang="en-ID" dirty="0"/>
          </a:p>
        </p:txBody>
      </p:sp>
      <p:pic>
        <p:nvPicPr>
          <p:cNvPr id="14" name="Picture 13"/>
          <p:cNvPicPr>
            <a:picLocks noChangeAspect="1"/>
          </p:cNvPicPr>
          <p:nvPr/>
        </p:nvPicPr>
        <p:blipFill>
          <a:blip r:embed="rId2"/>
          <a:stretch>
            <a:fillRect/>
          </a:stretch>
        </p:blipFill>
        <p:spPr>
          <a:xfrm>
            <a:off x="304800" y="1016990"/>
            <a:ext cx="9448800" cy="365760"/>
          </a:xfrm>
          <a:prstGeom prst="rect">
            <a:avLst/>
          </a:prstGeom>
        </p:spPr>
      </p:pic>
      <p:sp>
        <p:nvSpPr>
          <p:cNvPr id="21" name="Rectangle: Rounded Corners 20"/>
          <p:cNvSpPr/>
          <p:nvPr/>
        </p:nvSpPr>
        <p:spPr>
          <a:xfrm>
            <a:off x="304800" y="990600"/>
            <a:ext cx="8534400" cy="365760"/>
          </a:xfrm>
          <a:prstGeom prst="roundRect">
            <a:avLst/>
          </a:prstGeom>
          <a:noFill/>
          <a:ln w="38100">
            <a:solidFill>
              <a:srgbClr val="0000FF"/>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2" name="Rectangle 21"/>
          <p:cNvSpPr/>
          <p:nvPr/>
        </p:nvSpPr>
        <p:spPr>
          <a:xfrm>
            <a:off x="8575182" y="276146"/>
            <a:ext cx="832838" cy="546257"/>
          </a:xfrm>
          <a:prstGeom prst="rect">
            <a:avLst/>
          </a:prstGeom>
          <a:solidFill>
            <a:schemeClr val="accent6"/>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3" name="Rectangle 22"/>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4" name="Rectangle 23"/>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5" name="Arrow: Right 24"/>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6" name="Arrow: Right 25"/>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39" name="Picture 38"/>
          <p:cNvPicPr>
            <a:picLocks noChangeAspect="1"/>
          </p:cNvPicPr>
          <p:nvPr/>
        </p:nvPicPr>
        <p:blipFill>
          <a:blip r:embed="rId3"/>
          <a:stretch>
            <a:fillRect/>
          </a:stretch>
        </p:blipFill>
        <p:spPr>
          <a:xfrm>
            <a:off x="304800" y="1483546"/>
            <a:ext cx="9416143" cy="3501541"/>
          </a:xfrm>
          <a:prstGeom prst="rect">
            <a:avLst/>
          </a:prstGeom>
        </p:spPr>
      </p:pic>
      <p:sp>
        <p:nvSpPr>
          <p:cNvPr id="15" name="Rounded Rectangular Callout 40"/>
          <p:cNvSpPr/>
          <p:nvPr/>
        </p:nvSpPr>
        <p:spPr>
          <a:xfrm>
            <a:off x="3676624" y="4521358"/>
            <a:ext cx="1336247" cy="825630"/>
          </a:xfrm>
          <a:prstGeom prst="wedgeRoundRectCallout">
            <a:avLst>
              <a:gd name="adj1" fmla="val -55893"/>
              <a:gd name="adj2" fmla="val -10834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Plant number is an unique identifier used for link to Pronto</a:t>
            </a:r>
          </a:p>
        </p:txBody>
      </p:sp>
      <p:sp>
        <p:nvSpPr>
          <p:cNvPr id="16" name="Rounded Rectangular Callout 40"/>
          <p:cNvSpPr/>
          <p:nvPr/>
        </p:nvSpPr>
        <p:spPr>
          <a:xfrm>
            <a:off x="7329210" y="3234316"/>
            <a:ext cx="1336247" cy="825630"/>
          </a:xfrm>
          <a:prstGeom prst="wedgeRoundRectCallout">
            <a:avLst>
              <a:gd name="adj1" fmla="val 86971"/>
              <a:gd name="adj2" fmla="val -98628"/>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Frequency of PM activities which will determine the schedule pattern</a:t>
            </a:r>
          </a:p>
        </p:txBody>
      </p:sp>
      <p:sp>
        <p:nvSpPr>
          <p:cNvPr id="17" name="Rounded Rectangular Callout 40"/>
          <p:cNvSpPr/>
          <p:nvPr/>
        </p:nvSpPr>
        <p:spPr>
          <a:xfrm>
            <a:off x="4107746" y="3035701"/>
            <a:ext cx="1336247" cy="825630"/>
          </a:xfrm>
          <a:prstGeom prst="wedgeRoundRectCallout">
            <a:avLst>
              <a:gd name="adj1" fmla="val 73765"/>
              <a:gd name="adj2" fmla="val -8114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PM activities are defined by mobile fleet maintenance leadership</a:t>
            </a:r>
          </a:p>
        </p:txBody>
      </p:sp>
      <p:sp>
        <p:nvSpPr>
          <p:cNvPr id="18" name="Rounded Rectangular Callout 40"/>
          <p:cNvSpPr/>
          <p:nvPr/>
        </p:nvSpPr>
        <p:spPr>
          <a:xfrm>
            <a:off x="565501" y="3241953"/>
            <a:ext cx="1491899" cy="825630"/>
          </a:xfrm>
          <a:prstGeom prst="wedgeRoundRectCallout">
            <a:avLst>
              <a:gd name="adj1" fmla="val 73765"/>
              <a:gd name="adj2" fmla="val -8114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 </a:t>
            </a:r>
            <a:r>
              <a:rPr lang="en-US" sz="1200" dirty="0" err="1">
                <a:solidFill>
                  <a:schemeClr val="tx1"/>
                </a:solidFill>
              </a:rPr>
              <a:t>centre</a:t>
            </a:r>
            <a:r>
              <a:rPr lang="en-US" sz="1200" dirty="0">
                <a:solidFill>
                  <a:schemeClr val="tx1"/>
                </a:solidFill>
              </a:rPr>
              <a:t> used to generate budgeting or costs breakdown for Finance</a:t>
            </a:r>
          </a:p>
        </p:txBody>
      </p:sp>
      <p:sp>
        <p:nvSpPr>
          <p:cNvPr id="20" name="TextBox 19"/>
          <p:cNvSpPr txBox="1"/>
          <p:nvPr/>
        </p:nvSpPr>
        <p:spPr>
          <a:xfrm>
            <a:off x="2269670" y="5528143"/>
            <a:ext cx="5959929" cy="565146"/>
          </a:xfrm>
          <a:prstGeom prst="rect">
            <a:avLst/>
          </a:prstGeom>
          <a:solidFill>
            <a:srgbClr val="FFCCFF"/>
          </a:solidFill>
        </p:spPr>
        <p:txBody>
          <a:bodyPr wrap="square" lIns="36000" tIns="36000" rIns="36000" bIns="36000" rtlCol="0">
            <a:spAutoFit/>
          </a:bodyPr>
          <a:lstStyle/>
          <a:p>
            <a:pPr algn="ctr"/>
            <a:r>
              <a:rPr lang="en-AU" sz="1600" dirty="0"/>
              <a:t>LCMP master sheets contains all maintenance activities and strategies which will determine PM schedule, costs, and availability</a:t>
            </a:r>
          </a:p>
        </p:txBody>
      </p:sp>
      <p:grpSp>
        <p:nvGrpSpPr>
          <p:cNvPr id="19" name="Group 18"/>
          <p:cNvGrpSpPr/>
          <p:nvPr/>
        </p:nvGrpSpPr>
        <p:grpSpPr>
          <a:xfrm>
            <a:off x="12357" y="107268"/>
            <a:ext cx="481233" cy="459197"/>
            <a:chOff x="6477000" y="3962400"/>
            <a:chExt cx="481233" cy="459197"/>
          </a:xfrm>
        </p:grpSpPr>
        <p:sp>
          <p:nvSpPr>
            <p:cNvPr id="27" name="Triangle 26"/>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8" name="TextBox 27"/>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65374210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14</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LCMP master sheets are also used to generate schedule of planned activities which then used to estimate the total costs over the year</a:t>
            </a:r>
            <a:endParaRPr lang="en-ID" dirty="0"/>
          </a:p>
        </p:txBody>
      </p:sp>
      <p:pic>
        <p:nvPicPr>
          <p:cNvPr id="14" name="Picture 13"/>
          <p:cNvPicPr>
            <a:picLocks noChangeAspect="1"/>
          </p:cNvPicPr>
          <p:nvPr/>
        </p:nvPicPr>
        <p:blipFill>
          <a:blip r:embed="rId2"/>
          <a:stretch>
            <a:fillRect/>
          </a:stretch>
        </p:blipFill>
        <p:spPr>
          <a:xfrm>
            <a:off x="304800" y="1016990"/>
            <a:ext cx="9448800" cy="365760"/>
          </a:xfrm>
          <a:prstGeom prst="rect">
            <a:avLst/>
          </a:prstGeom>
        </p:spPr>
      </p:pic>
      <p:sp>
        <p:nvSpPr>
          <p:cNvPr id="21" name="Rectangle: Rounded Corners 20"/>
          <p:cNvSpPr/>
          <p:nvPr/>
        </p:nvSpPr>
        <p:spPr>
          <a:xfrm>
            <a:off x="304800" y="990600"/>
            <a:ext cx="8534400" cy="365760"/>
          </a:xfrm>
          <a:prstGeom prst="roundRect">
            <a:avLst/>
          </a:prstGeom>
          <a:noFill/>
          <a:ln w="38100">
            <a:solidFill>
              <a:srgbClr val="0000FF"/>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2" name="Rectangle 21"/>
          <p:cNvSpPr/>
          <p:nvPr/>
        </p:nvSpPr>
        <p:spPr>
          <a:xfrm>
            <a:off x="8575182" y="276146"/>
            <a:ext cx="832838" cy="546257"/>
          </a:xfrm>
          <a:prstGeom prst="rect">
            <a:avLst/>
          </a:prstGeom>
          <a:solidFill>
            <a:schemeClr val="accent6"/>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3" name="Rectangle 22"/>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4" name="Rectangle 23"/>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5" name="Arrow: Right 24"/>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6" name="Arrow: Right 25"/>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0" name="TextBox 19"/>
          <p:cNvSpPr txBox="1"/>
          <p:nvPr/>
        </p:nvSpPr>
        <p:spPr>
          <a:xfrm>
            <a:off x="1600200" y="5164822"/>
            <a:ext cx="7799295" cy="811367"/>
          </a:xfrm>
          <a:prstGeom prst="rect">
            <a:avLst/>
          </a:prstGeom>
          <a:solidFill>
            <a:srgbClr val="FFCCFF"/>
          </a:solidFill>
        </p:spPr>
        <p:txBody>
          <a:bodyPr wrap="square" lIns="36000" tIns="36000" rIns="36000" bIns="36000" rtlCol="0">
            <a:spAutoFit/>
          </a:bodyPr>
          <a:lstStyle/>
          <a:p>
            <a:pPr algn="ctr"/>
            <a:r>
              <a:rPr lang="en-AU" sz="1600" dirty="0"/>
              <a:t>This page involves automatic-scheduling using complex calculation (Please see the formulas on the excel file). Scheduling is the core function of LCMP which determine the calculation of downtime hours, maintenance costs, and equipment availability</a:t>
            </a:r>
          </a:p>
        </p:txBody>
      </p:sp>
      <p:pic>
        <p:nvPicPr>
          <p:cNvPr id="19" name="Picture 18"/>
          <p:cNvPicPr>
            <a:picLocks noChangeAspect="1"/>
          </p:cNvPicPr>
          <p:nvPr/>
        </p:nvPicPr>
        <p:blipFill rotWithShape="1">
          <a:blip r:embed="rId3"/>
          <a:srcRect l="388"/>
          <a:stretch/>
        </p:blipFill>
        <p:spPr>
          <a:xfrm>
            <a:off x="333374" y="1524557"/>
            <a:ext cx="9420225" cy="3161489"/>
          </a:xfrm>
          <a:prstGeom prst="rect">
            <a:avLst/>
          </a:prstGeom>
        </p:spPr>
      </p:pic>
      <p:sp>
        <p:nvSpPr>
          <p:cNvPr id="27" name="Rounded Rectangular Callout 40"/>
          <p:cNvSpPr/>
          <p:nvPr/>
        </p:nvSpPr>
        <p:spPr>
          <a:xfrm>
            <a:off x="3726573" y="3048000"/>
            <a:ext cx="1759827" cy="990600"/>
          </a:xfrm>
          <a:prstGeom prst="wedgeRoundRectCallout">
            <a:avLst>
              <a:gd name="adj1" fmla="val 73765"/>
              <a:gd name="adj2" fmla="val -8114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Schedules are generated automatically based on magnitude of frequency, current SMU </a:t>
            </a:r>
            <a:r>
              <a:rPr lang="en-US" sz="1200" dirty="0" err="1">
                <a:solidFill>
                  <a:schemeClr val="tx1"/>
                </a:solidFill>
              </a:rPr>
              <a:t>Hr</a:t>
            </a:r>
            <a:r>
              <a:rPr lang="en-US" sz="1200" dirty="0">
                <a:solidFill>
                  <a:schemeClr val="tx1"/>
                </a:solidFill>
              </a:rPr>
              <a:t>, and last done</a:t>
            </a:r>
          </a:p>
        </p:txBody>
      </p:sp>
      <p:grpSp>
        <p:nvGrpSpPr>
          <p:cNvPr id="15" name="Group 14"/>
          <p:cNvGrpSpPr/>
          <p:nvPr/>
        </p:nvGrpSpPr>
        <p:grpSpPr>
          <a:xfrm>
            <a:off x="12357" y="107268"/>
            <a:ext cx="481233" cy="459197"/>
            <a:chOff x="6477000" y="3962400"/>
            <a:chExt cx="481233" cy="459197"/>
          </a:xfrm>
        </p:grpSpPr>
        <p:sp>
          <p:nvSpPr>
            <p:cNvPr id="16" name="Triangle 15"/>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17" name="TextBox 16"/>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245451729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15</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Analysis sheet is used to perform background calculation for determining costs in multiple conditions</a:t>
            </a:r>
            <a:endParaRPr lang="en-ID" dirty="0"/>
          </a:p>
        </p:txBody>
      </p:sp>
      <p:pic>
        <p:nvPicPr>
          <p:cNvPr id="14" name="Picture 13"/>
          <p:cNvPicPr>
            <a:picLocks noChangeAspect="1"/>
          </p:cNvPicPr>
          <p:nvPr/>
        </p:nvPicPr>
        <p:blipFill>
          <a:blip r:embed="rId2"/>
          <a:stretch>
            <a:fillRect/>
          </a:stretch>
        </p:blipFill>
        <p:spPr>
          <a:xfrm>
            <a:off x="304800" y="1016990"/>
            <a:ext cx="9448800" cy="365760"/>
          </a:xfrm>
          <a:prstGeom prst="rect">
            <a:avLst/>
          </a:prstGeom>
        </p:spPr>
      </p:pic>
      <p:sp>
        <p:nvSpPr>
          <p:cNvPr id="21" name="Rectangle: Rounded Corners 20"/>
          <p:cNvSpPr/>
          <p:nvPr/>
        </p:nvSpPr>
        <p:spPr>
          <a:xfrm>
            <a:off x="8839200" y="990600"/>
            <a:ext cx="914400" cy="365760"/>
          </a:xfrm>
          <a:prstGeom prst="roundRect">
            <a:avLst/>
          </a:prstGeom>
          <a:noFill/>
          <a:ln w="38100">
            <a:solidFill>
              <a:srgbClr val="0000FF"/>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4" name="Rectangle 23"/>
          <p:cNvSpPr/>
          <p:nvPr/>
        </p:nvSpPr>
        <p:spPr>
          <a:xfrm>
            <a:off x="8575182" y="276146"/>
            <a:ext cx="832838" cy="546257"/>
          </a:xfrm>
          <a:prstGeom prst="rect">
            <a:avLst/>
          </a:prstGeom>
          <a:solidFill>
            <a:schemeClr val="accent6"/>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5" name="Rectangle 24"/>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6" name="Rectangle 25"/>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7" name="Arrow: Right 26"/>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8" name="Arrow: Right 27"/>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5" name="Picture 4"/>
          <p:cNvPicPr>
            <a:picLocks noChangeAspect="1"/>
          </p:cNvPicPr>
          <p:nvPr/>
        </p:nvPicPr>
        <p:blipFill>
          <a:blip r:embed="rId3"/>
          <a:stretch>
            <a:fillRect/>
          </a:stretch>
        </p:blipFill>
        <p:spPr>
          <a:xfrm>
            <a:off x="58431" y="1577337"/>
            <a:ext cx="9448800" cy="3558619"/>
          </a:xfrm>
          <a:prstGeom prst="rect">
            <a:avLst/>
          </a:prstGeom>
        </p:spPr>
      </p:pic>
      <p:sp>
        <p:nvSpPr>
          <p:cNvPr id="12" name="TextBox 11"/>
          <p:cNvSpPr txBox="1"/>
          <p:nvPr/>
        </p:nvSpPr>
        <p:spPr>
          <a:xfrm>
            <a:off x="1691459" y="5558444"/>
            <a:ext cx="7147742" cy="565146"/>
          </a:xfrm>
          <a:prstGeom prst="rect">
            <a:avLst/>
          </a:prstGeom>
          <a:solidFill>
            <a:srgbClr val="FFCCFF"/>
          </a:solidFill>
        </p:spPr>
        <p:txBody>
          <a:bodyPr wrap="square" lIns="36000" tIns="36000" rIns="36000" bIns="36000" rtlCol="0">
            <a:spAutoFit/>
          </a:bodyPr>
          <a:lstStyle/>
          <a:p>
            <a:pPr algn="ctr"/>
            <a:r>
              <a:rPr lang="en-AU" sz="1600" dirty="0"/>
              <a:t>SUMIFS and INDEX-MATCH function are the two basic formula used in the analysis. The results are presented in the output sheets</a:t>
            </a:r>
          </a:p>
        </p:txBody>
      </p:sp>
      <p:sp>
        <p:nvSpPr>
          <p:cNvPr id="13" name="Rounded Rectangular Callout 40"/>
          <p:cNvSpPr/>
          <p:nvPr/>
        </p:nvSpPr>
        <p:spPr>
          <a:xfrm>
            <a:off x="3010494" y="2514600"/>
            <a:ext cx="1759827" cy="838200"/>
          </a:xfrm>
          <a:prstGeom prst="wedgeRoundRectCallout">
            <a:avLst>
              <a:gd name="adj1" fmla="val 73765"/>
              <a:gd name="adj2" fmla="val -8114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SUMIFS formulas are used to calculate the costs of certain cost </a:t>
            </a:r>
            <a:r>
              <a:rPr lang="en-US" sz="1200" dirty="0" err="1">
                <a:solidFill>
                  <a:schemeClr val="tx1"/>
                </a:solidFill>
              </a:rPr>
              <a:t>centre</a:t>
            </a:r>
            <a:r>
              <a:rPr lang="en-US" sz="1200" dirty="0">
                <a:solidFill>
                  <a:schemeClr val="tx1"/>
                </a:solidFill>
              </a:rPr>
              <a:t> in specific time </a:t>
            </a:r>
          </a:p>
        </p:txBody>
      </p:sp>
      <p:sp>
        <p:nvSpPr>
          <p:cNvPr id="15" name="Rounded Rectangular Callout 40"/>
          <p:cNvSpPr/>
          <p:nvPr/>
        </p:nvSpPr>
        <p:spPr>
          <a:xfrm>
            <a:off x="1981200" y="4509000"/>
            <a:ext cx="1759827" cy="838200"/>
          </a:xfrm>
          <a:prstGeom prst="wedgeRoundRectCallout">
            <a:avLst>
              <a:gd name="adj1" fmla="val 73765"/>
              <a:gd name="adj2" fmla="val -8114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INDEX-MATCH functions are used to lookup costs of certain cost </a:t>
            </a:r>
            <a:r>
              <a:rPr lang="en-US" sz="1200" dirty="0" err="1">
                <a:solidFill>
                  <a:schemeClr val="tx1"/>
                </a:solidFill>
              </a:rPr>
              <a:t>centre</a:t>
            </a:r>
            <a:r>
              <a:rPr lang="en-US" sz="1200" dirty="0">
                <a:solidFill>
                  <a:schemeClr val="tx1"/>
                </a:solidFill>
              </a:rPr>
              <a:t> in specific time</a:t>
            </a:r>
          </a:p>
        </p:txBody>
      </p:sp>
    </p:spTree>
    <p:extLst>
      <p:ext uri="{BB962C8B-B14F-4D97-AF65-F5344CB8AC3E}">
        <p14:creationId xmlns:p14="http://schemas.microsoft.com/office/powerpoint/2010/main" val="12013178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16</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The overall summary of costs are presented in the LCMP dashboard</a:t>
            </a:r>
            <a:endParaRPr lang="en-ID" dirty="0"/>
          </a:p>
        </p:txBody>
      </p:sp>
      <p:pic>
        <p:nvPicPr>
          <p:cNvPr id="16" name="Picture 15"/>
          <p:cNvPicPr>
            <a:picLocks noChangeAspect="1"/>
          </p:cNvPicPr>
          <p:nvPr/>
        </p:nvPicPr>
        <p:blipFill>
          <a:blip r:embed="rId2"/>
          <a:stretch>
            <a:fillRect/>
          </a:stretch>
        </p:blipFill>
        <p:spPr>
          <a:xfrm>
            <a:off x="507340" y="990600"/>
            <a:ext cx="8882293" cy="411480"/>
          </a:xfrm>
          <a:prstGeom prst="rect">
            <a:avLst/>
          </a:prstGeom>
        </p:spPr>
      </p:pic>
      <p:sp>
        <p:nvSpPr>
          <p:cNvPr id="18" name="Rectangle: Rounded Corners 17"/>
          <p:cNvSpPr/>
          <p:nvPr/>
        </p:nvSpPr>
        <p:spPr>
          <a:xfrm>
            <a:off x="507340" y="990600"/>
            <a:ext cx="13214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9" name="Rectangle 18"/>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0" name="Rectangle 19"/>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1" name="Rectangle 20"/>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2" name="Arrow: Right 21"/>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3" name="Arrow: Right 22"/>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24" name="Picture 23"/>
          <p:cNvPicPr>
            <a:picLocks noChangeAspect="1"/>
          </p:cNvPicPr>
          <p:nvPr/>
        </p:nvPicPr>
        <p:blipFill rotWithShape="1">
          <a:blip r:embed="rId3"/>
          <a:srcRect t="25897"/>
          <a:stretch/>
        </p:blipFill>
        <p:spPr>
          <a:xfrm>
            <a:off x="507339" y="1538491"/>
            <a:ext cx="8882293" cy="2384768"/>
          </a:xfrm>
          <a:prstGeom prst="rect">
            <a:avLst/>
          </a:prstGeom>
        </p:spPr>
      </p:pic>
      <p:sp>
        <p:nvSpPr>
          <p:cNvPr id="12" name="TextBox 11"/>
          <p:cNvSpPr txBox="1"/>
          <p:nvPr/>
        </p:nvSpPr>
        <p:spPr>
          <a:xfrm>
            <a:off x="1691459" y="5791200"/>
            <a:ext cx="7147742" cy="565146"/>
          </a:xfrm>
          <a:prstGeom prst="rect">
            <a:avLst/>
          </a:prstGeom>
          <a:solidFill>
            <a:srgbClr val="FFCCFF"/>
          </a:solidFill>
        </p:spPr>
        <p:txBody>
          <a:bodyPr wrap="square" lIns="36000" tIns="36000" rIns="36000" bIns="36000" rtlCol="0">
            <a:spAutoFit/>
          </a:bodyPr>
          <a:lstStyle/>
          <a:p>
            <a:pPr algn="ctr"/>
            <a:r>
              <a:rPr lang="en-AU" sz="1600" dirty="0"/>
              <a:t>This is the main dashboard used by Mobile Fleet Maintenance leadership to do the review on equipment strategies</a:t>
            </a:r>
          </a:p>
        </p:txBody>
      </p:sp>
      <p:pic>
        <p:nvPicPr>
          <p:cNvPr id="13" name="Picture 12"/>
          <p:cNvPicPr>
            <a:picLocks noChangeAspect="1"/>
          </p:cNvPicPr>
          <p:nvPr/>
        </p:nvPicPr>
        <p:blipFill rotWithShape="1">
          <a:blip r:embed="rId4"/>
          <a:srcRect r="33584"/>
          <a:stretch/>
        </p:blipFill>
        <p:spPr>
          <a:xfrm>
            <a:off x="678880" y="3994186"/>
            <a:ext cx="4197920" cy="1720814"/>
          </a:xfrm>
          <a:prstGeom prst="rect">
            <a:avLst/>
          </a:prstGeom>
        </p:spPr>
      </p:pic>
      <p:pic>
        <p:nvPicPr>
          <p:cNvPr id="14" name="Picture 13"/>
          <p:cNvPicPr>
            <a:picLocks noChangeAspect="1"/>
          </p:cNvPicPr>
          <p:nvPr/>
        </p:nvPicPr>
        <p:blipFill rotWithShape="1">
          <a:blip r:embed="rId5"/>
          <a:srcRect r="33754"/>
          <a:stretch/>
        </p:blipFill>
        <p:spPr>
          <a:xfrm>
            <a:off x="4910301" y="3983584"/>
            <a:ext cx="4479332" cy="1674595"/>
          </a:xfrm>
          <a:prstGeom prst="rect">
            <a:avLst/>
          </a:prstGeom>
        </p:spPr>
      </p:pic>
      <p:grpSp>
        <p:nvGrpSpPr>
          <p:cNvPr id="15" name="Group 14"/>
          <p:cNvGrpSpPr/>
          <p:nvPr/>
        </p:nvGrpSpPr>
        <p:grpSpPr>
          <a:xfrm>
            <a:off x="12357" y="107268"/>
            <a:ext cx="481233" cy="459197"/>
            <a:chOff x="6477000" y="3962400"/>
            <a:chExt cx="481233" cy="459197"/>
          </a:xfrm>
        </p:grpSpPr>
        <p:sp>
          <p:nvSpPr>
            <p:cNvPr id="17" name="Triangle 16"/>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5" name="TextBox 24"/>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300199660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17</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User can also modify equipment strategy by turning ON/OFF equipment to get the desired availability with decent costs</a:t>
            </a:r>
            <a:endParaRPr lang="en-ID" dirty="0"/>
          </a:p>
        </p:txBody>
      </p:sp>
      <p:pic>
        <p:nvPicPr>
          <p:cNvPr id="16" name="Picture 15"/>
          <p:cNvPicPr>
            <a:picLocks noChangeAspect="1"/>
          </p:cNvPicPr>
          <p:nvPr/>
        </p:nvPicPr>
        <p:blipFill>
          <a:blip r:embed="rId2"/>
          <a:stretch>
            <a:fillRect/>
          </a:stretch>
        </p:blipFill>
        <p:spPr>
          <a:xfrm>
            <a:off x="507340" y="990600"/>
            <a:ext cx="8882293" cy="411480"/>
          </a:xfrm>
          <a:prstGeom prst="rect">
            <a:avLst/>
          </a:prstGeom>
        </p:spPr>
      </p:pic>
      <p:sp>
        <p:nvSpPr>
          <p:cNvPr id="18" name="Rectangle: Rounded Corners 17"/>
          <p:cNvSpPr/>
          <p:nvPr/>
        </p:nvSpPr>
        <p:spPr>
          <a:xfrm>
            <a:off x="507340" y="990600"/>
            <a:ext cx="13214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9" name="Rectangle 18"/>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0" name="Rectangle 19"/>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1" name="Rectangle 20"/>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2" name="Arrow: Right 21"/>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3" name="Arrow: Right 22"/>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5" name="Picture 4"/>
          <p:cNvPicPr>
            <a:picLocks noChangeAspect="1"/>
          </p:cNvPicPr>
          <p:nvPr/>
        </p:nvPicPr>
        <p:blipFill>
          <a:blip r:embed="rId3"/>
          <a:stretch>
            <a:fillRect/>
          </a:stretch>
        </p:blipFill>
        <p:spPr>
          <a:xfrm>
            <a:off x="507340" y="4146229"/>
            <a:ext cx="8900680" cy="2119901"/>
          </a:xfrm>
          <a:prstGeom prst="rect">
            <a:avLst/>
          </a:prstGeom>
        </p:spPr>
      </p:pic>
      <p:sp>
        <p:nvSpPr>
          <p:cNvPr id="13" name="Rounded Rectangular Callout 40"/>
          <p:cNvSpPr/>
          <p:nvPr/>
        </p:nvSpPr>
        <p:spPr>
          <a:xfrm>
            <a:off x="7349687" y="5206179"/>
            <a:ext cx="1489514" cy="687621"/>
          </a:xfrm>
          <a:prstGeom prst="wedgeRoundRectCallout">
            <a:avLst>
              <a:gd name="adj1" fmla="val -71257"/>
              <a:gd name="adj2" fmla="val -42064"/>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User turn OFF the old equipment to improve availability</a:t>
            </a:r>
          </a:p>
        </p:txBody>
      </p:sp>
      <p:sp>
        <p:nvSpPr>
          <p:cNvPr id="14" name="Rounded Rectangular Callout 40"/>
          <p:cNvSpPr/>
          <p:nvPr/>
        </p:nvSpPr>
        <p:spPr>
          <a:xfrm>
            <a:off x="5410200" y="5410200"/>
            <a:ext cx="1267216" cy="762000"/>
          </a:xfrm>
          <a:prstGeom prst="wedgeRoundRectCallout">
            <a:avLst>
              <a:gd name="adj1" fmla="val 69887"/>
              <a:gd name="adj2" fmla="val 45266"/>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New equipment is turned ON to replace the old one</a:t>
            </a:r>
          </a:p>
        </p:txBody>
      </p:sp>
      <p:pic>
        <p:nvPicPr>
          <p:cNvPr id="15" name="Picture 14"/>
          <p:cNvPicPr>
            <a:picLocks noChangeAspect="1"/>
          </p:cNvPicPr>
          <p:nvPr/>
        </p:nvPicPr>
        <p:blipFill>
          <a:blip r:embed="rId4"/>
          <a:stretch>
            <a:fillRect/>
          </a:stretch>
        </p:blipFill>
        <p:spPr>
          <a:xfrm>
            <a:off x="507340" y="1624010"/>
            <a:ext cx="7086600" cy="2076450"/>
          </a:xfrm>
          <a:prstGeom prst="rect">
            <a:avLst/>
          </a:prstGeom>
        </p:spPr>
      </p:pic>
      <p:sp>
        <p:nvSpPr>
          <p:cNvPr id="24" name="Rectangle: Rounded Corners 23"/>
          <p:cNvSpPr/>
          <p:nvPr/>
        </p:nvSpPr>
        <p:spPr>
          <a:xfrm>
            <a:off x="548284" y="2211866"/>
            <a:ext cx="6949440" cy="212886"/>
          </a:xfrm>
          <a:prstGeom prst="roundRect">
            <a:avLst/>
          </a:prstGeom>
          <a:noFill/>
          <a:ln w="25400" cap="flat" cmpd="sng" algn="ctr">
            <a:solidFill>
              <a:srgbClr val="0000FF"/>
            </a:solidFill>
            <a:prstDash val="solid"/>
            <a:round/>
            <a:headEnd type="triangle" w="med" len="med"/>
            <a:tailEnd type="none"/>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cxnSp>
        <p:nvCxnSpPr>
          <p:cNvPr id="25" name="Straight Arrow Connector 24"/>
          <p:cNvCxnSpPr>
            <a:cxnSpLocks/>
          </p:cNvCxnSpPr>
          <p:nvPr/>
        </p:nvCxnSpPr>
        <p:spPr bwMode="auto">
          <a:xfrm>
            <a:off x="5415887" y="3625222"/>
            <a:ext cx="0" cy="1554480"/>
          </a:xfrm>
          <a:prstGeom prst="straightConnector1">
            <a:avLst/>
          </a:prstGeom>
          <a:noFill/>
          <a:ln w="25400" cap="flat" cmpd="sng" algn="ctr">
            <a:solidFill>
              <a:srgbClr val="0000FF"/>
            </a:solidFill>
            <a:prstDash val="solid"/>
            <a:round/>
            <a:headEnd type="triangle" w="med" len="med"/>
            <a:tailEnd type="none"/>
          </a:ln>
          <a:effectLst/>
        </p:spPr>
      </p:cxnSp>
      <p:sp>
        <p:nvSpPr>
          <p:cNvPr id="29" name="Rounded Rectangular Callout 40"/>
          <p:cNvSpPr/>
          <p:nvPr/>
        </p:nvSpPr>
        <p:spPr>
          <a:xfrm>
            <a:off x="6016298" y="3688723"/>
            <a:ext cx="1461321"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Turning equipment ON/OFF will change availability performance</a:t>
            </a:r>
          </a:p>
        </p:txBody>
      </p:sp>
      <p:grpSp>
        <p:nvGrpSpPr>
          <p:cNvPr id="26" name="Group 25"/>
          <p:cNvGrpSpPr/>
          <p:nvPr/>
        </p:nvGrpSpPr>
        <p:grpSpPr>
          <a:xfrm>
            <a:off x="12357" y="107268"/>
            <a:ext cx="481233" cy="459197"/>
            <a:chOff x="6477000" y="3962400"/>
            <a:chExt cx="481233" cy="459197"/>
          </a:xfrm>
        </p:grpSpPr>
        <p:sp>
          <p:nvSpPr>
            <p:cNvPr id="27" name="Triangle 26"/>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8" name="TextBox 27"/>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353738726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18</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Downtime hours analysis and availability calculation are performed in the dashboard sheets</a:t>
            </a:r>
            <a:endParaRPr lang="en-ID" dirty="0"/>
          </a:p>
        </p:txBody>
      </p:sp>
      <p:pic>
        <p:nvPicPr>
          <p:cNvPr id="5" name="Picture 4"/>
          <p:cNvPicPr>
            <a:picLocks noChangeAspect="1"/>
          </p:cNvPicPr>
          <p:nvPr/>
        </p:nvPicPr>
        <p:blipFill>
          <a:blip r:embed="rId2"/>
          <a:stretch>
            <a:fillRect/>
          </a:stretch>
        </p:blipFill>
        <p:spPr>
          <a:xfrm>
            <a:off x="3512115" y="1833857"/>
            <a:ext cx="6089085" cy="2844192"/>
          </a:xfrm>
          <a:prstGeom prst="rect">
            <a:avLst/>
          </a:prstGeom>
        </p:spPr>
      </p:pic>
      <p:pic>
        <p:nvPicPr>
          <p:cNvPr id="15" name="Picture 14"/>
          <p:cNvPicPr>
            <a:picLocks noChangeAspect="1"/>
          </p:cNvPicPr>
          <p:nvPr/>
        </p:nvPicPr>
        <p:blipFill>
          <a:blip r:embed="rId3"/>
          <a:stretch>
            <a:fillRect/>
          </a:stretch>
        </p:blipFill>
        <p:spPr>
          <a:xfrm>
            <a:off x="507340" y="990600"/>
            <a:ext cx="8882293" cy="411480"/>
          </a:xfrm>
          <a:prstGeom prst="rect">
            <a:avLst/>
          </a:prstGeom>
        </p:spPr>
      </p:pic>
      <p:sp>
        <p:nvSpPr>
          <p:cNvPr id="16" name="Rectangle: Rounded Corners 15"/>
          <p:cNvSpPr/>
          <p:nvPr/>
        </p:nvSpPr>
        <p:spPr>
          <a:xfrm>
            <a:off x="507340" y="990600"/>
            <a:ext cx="13214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7" name="Rounded Rectangular Callout 40"/>
          <p:cNvSpPr/>
          <p:nvPr/>
        </p:nvSpPr>
        <p:spPr>
          <a:xfrm>
            <a:off x="7682679" y="3505200"/>
            <a:ext cx="1461321"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Availability is calculated based on total downtime and total </a:t>
            </a:r>
            <a:r>
              <a:rPr lang="en-US" sz="1200" dirty="0" err="1">
                <a:solidFill>
                  <a:schemeClr val="tx1"/>
                </a:solidFill>
              </a:rPr>
              <a:t>calandar</a:t>
            </a:r>
            <a:r>
              <a:rPr lang="en-US" sz="1200" dirty="0">
                <a:solidFill>
                  <a:schemeClr val="tx1"/>
                </a:solidFill>
              </a:rPr>
              <a:t> hours</a:t>
            </a:r>
          </a:p>
        </p:txBody>
      </p:sp>
      <p:sp>
        <p:nvSpPr>
          <p:cNvPr id="18" name="Rounded Rectangular Callout 40"/>
          <p:cNvSpPr/>
          <p:nvPr/>
        </p:nvSpPr>
        <p:spPr>
          <a:xfrm>
            <a:off x="4976510" y="3027353"/>
            <a:ext cx="1600200"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Total downtime is the sum of total planned and unplanned downtime hours</a:t>
            </a:r>
          </a:p>
        </p:txBody>
      </p:sp>
      <p:sp>
        <p:nvSpPr>
          <p:cNvPr id="19" name="TextBox 18"/>
          <p:cNvSpPr txBox="1"/>
          <p:nvPr/>
        </p:nvSpPr>
        <p:spPr>
          <a:xfrm>
            <a:off x="1103912" y="5181600"/>
            <a:ext cx="8040087" cy="565146"/>
          </a:xfrm>
          <a:prstGeom prst="rect">
            <a:avLst/>
          </a:prstGeom>
          <a:solidFill>
            <a:srgbClr val="FFCCFF"/>
          </a:solidFill>
        </p:spPr>
        <p:txBody>
          <a:bodyPr wrap="square" lIns="36000" tIns="36000" rIns="36000" bIns="36000" rtlCol="0">
            <a:spAutoFit/>
          </a:bodyPr>
          <a:lstStyle/>
          <a:p>
            <a:pPr algn="ctr"/>
            <a:r>
              <a:rPr lang="en-AU" sz="1600" dirty="0"/>
              <a:t>Downtime hours and availability are mainly driven by the planned activities defined in maintenance strategies and the underlying assumptions determined in the input sheets</a:t>
            </a:r>
          </a:p>
        </p:txBody>
      </p:sp>
      <p:pic>
        <p:nvPicPr>
          <p:cNvPr id="6" name="Picture 5"/>
          <p:cNvPicPr>
            <a:picLocks noChangeAspect="1"/>
          </p:cNvPicPr>
          <p:nvPr/>
        </p:nvPicPr>
        <p:blipFill rotWithShape="1">
          <a:blip r:embed="rId4"/>
          <a:srcRect b="8260"/>
          <a:stretch/>
        </p:blipFill>
        <p:spPr>
          <a:xfrm>
            <a:off x="381000" y="1835992"/>
            <a:ext cx="2867600" cy="2842057"/>
          </a:xfrm>
          <a:prstGeom prst="rect">
            <a:avLst/>
          </a:prstGeom>
        </p:spPr>
      </p:pic>
      <p:sp>
        <p:nvSpPr>
          <p:cNvPr id="20" name="Rounded Rectangular Callout 40"/>
          <p:cNvSpPr/>
          <p:nvPr/>
        </p:nvSpPr>
        <p:spPr>
          <a:xfrm>
            <a:off x="2092315" y="2688797"/>
            <a:ext cx="1336685" cy="608634"/>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Total calendar time is calculated based on SMU hours</a:t>
            </a:r>
          </a:p>
        </p:txBody>
      </p:sp>
      <p:sp>
        <p:nvSpPr>
          <p:cNvPr id="21" name="Rectangle 20"/>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27" name="Rectangle 2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28" name="Rectangle 27"/>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9" name="Arrow: Right 28"/>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30" name="Arrow: Right 29"/>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Tree>
    <p:extLst>
      <p:ext uri="{BB962C8B-B14F-4D97-AF65-F5344CB8AC3E}">
        <p14:creationId xmlns:p14="http://schemas.microsoft.com/office/powerpoint/2010/main" val="335889752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19</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Analysis on equipment strategies are presented in charts format to help Mobile Fleet Maintenance Leadership to make decision</a:t>
            </a:r>
            <a:endParaRPr lang="en-ID" dirty="0"/>
          </a:p>
        </p:txBody>
      </p:sp>
      <p:pic>
        <p:nvPicPr>
          <p:cNvPr id="16" name="Picture 15"/>
          <p:cNvPicPr>
            <a:picLocks noChangeAspect="1"/>
          </p:cNvPicPr>
          <p:nvPr/>
        </p:nvPicPr>
        <p:blipFill>
          <a:blip r:embed="rId2"/>
          <a:stretch>
            <a:fillRect/>
          </a:stretch>
        </p:blipFill>
        <p:spPr>
          <a:xfrm>
            <a:off x="507340" y="990600"/>
            <a:ext cx="8882293" cy="411480"/>
          </a:xfrm>
          <a:prstGeom prst="rect">
            <a:avLst/>
          </a:prstGeom>
        </p:spPr>
      </p:pic>
      <p:sp>
        <p:nvSpPr>
          <p:cNvPr id="18" name="Rectangle: Rounded Corners 17"/>
          <p:cNvSpPr/>
          <p:nvPr/>
        </p:nvSpPr>
        <p:spPr>
          <a:xfrm>
            <a:off x="1802740" y="990600"/>
            <a:ext cx="8642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Rectangle 14"/>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17" name="Rectangle 1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9" name="Rectangle 18"/>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0" name="Arrow: Right 19"/>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1" name="Arrow: Right 20"/>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5" name="Picture 4"/>
          <p:cNvPicPr>
            <a:picLocks noChangeAspect="1"/>
          </p:cNvPicPr>
          <p:nvPr/>
        </p:nvPicPr>
        <p:blipFill rotWithShape="1">
          <a:blip r:embed="rId3"/>
          <a:srcRect l="1965" t="28531" r="19623"/>
          <a:stretch/>
        </p:blipFill>
        <p:spPr>
          <a:xfrm>
            <a:off x="614148" y="1592189"/>
            <a:ext cx="4567452" cy="2485933"/>
          </a:xfrm>
          <a:prstGeom prst="rect">
            <a:avLst/>
          </a:prstGeom>
        </p:spPr>
      </p:pic>
      <p:pic>
        <p:nvPicPr>
          <p:cNvPr id="6" name="Picture 5"/>
          <p:cNvPicPr>
            <a:picLocks noChangeAspect="1"/>
          </p:cNvPicPr>
          <p:nvPr/>
        </p:nvPicPr>
        <p:blipFill>
          <a:blip r:embed="rId4"/>
          <a:stretch>
            <a:fillRect/>
          </a:stretch>
        </p:blipFill>
        <p:spPr>
          <a:xfrm>
            <a:off x="609600" y="4114800"/>
            <a:ext cx="9067800" cy="2227416"/>
          </a:xfrm>
          <a:prstGeom prst="rect">
            <a:avLst/>
          </a:prstGeom>
        </p:spPr>
      </p:pic>
      <p:pic>
        <p:nvPicPr>
          <p:cNvPr id="7" name="Picture 6"/>
          <p:cNvPicPr>
            <a:picLocks noChangeAspect="1"/>
          </p:cNvPicPr>
          <p:nvPr/>
        </p:nvPicPr>
        <p:blipFill rotWithShape="1">
          <a:blip r:embed="rId5"/>
          <a:srcRect r="23007"/>
          <a:stretch/>
        </p:blipFill>
        <p:spPr>
          <a:xfrm>
            <a:off x="5334001" y="1637908"/>
            <a:ext cx="4343400" cy="2440214"/>
          </a:xfrm>
          <a:prstGeom prst="rect">
            <a:avLst/>
          </a:prstGeom>
        </p:spPr>
      </p:pic>
      <p:sp>
        <p:nvSpPr>
          <p:cNvPr id="14" name="Rounded Rectangular Callout 40"/>
          <p:cNvSpPr/>
          <p:nvPr/>
        </p:nvSpPr>
        <p:spPr>
          <a:xfrm>
            <a:off x="4450940" y="1996440"/>
            <a:ext cx="883062"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Costs breakdown by equipment</a:t>
            </a:r>
          </a:p>
        </p:txBody>
      </p:sp>
      <p:sp>
        <p:nvSpPr>
          <p:cNvPr id="22" name="Rounded Rectangular Callout 40"/>
          <p:cNvSpPr/>
          <p:nvPr/>
        </p:nvSpPr>
        <p:spPr>
          <a:xfrm>
            <a:off x="8402890" y="1935205"/>
            <a:ext cx="883062"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Costs breakdown by Cost Centre</a:t>
            </a:r>
          </a:p>
        </p:txBody>
      </p:sp>
      <p:sp>
        <p:nvSpPr>
          <p:cNvPr id="23" name="Rounded Rectangular Callout 40"/>
          <p:cNvSpPr/>
          <p:nvPr/>
        </p:nvSpPr>
        <p:spPr>
          <a:xfrm>
            <a:off x="6853058" y="4404755"/>
            <a:ext cx="883062" cy="762000"/>
          </a:xfrm>
          <a:prstGeom prst="wedgeRoundRectCallout">
            <a:avLst>
              <a:gd name="adj1" fmla="val -84122"/>
              <a:gd name="adj2" fmla="val 4347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Costs per Operating Hours</a:t>
            </a:r>
          </a:p>
        </p:txBody>
      </p:sp>
    </p:spTree>
    <p:extLst>
      <p:ext uri="{BB962C8B-B14F-4D97-AF65-F5344CB8AC3E}">
        <p14:creationId xmlns:p14="http://schemas.microsoft.com/office/powerpoint/2010/main" val="169976552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D" dirty="0"/>
              <a:t>The LCMP is a tool to give Mobile Fleet Maintenance leadership visibility on five areas, based on the equipment strategy</a:t>
            </a:r>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2</a:t>
            </a:fld>
            <a:endParaRPr lang="en-US" dirty="0">
              <a:solidFill>
                <a:srgbClr val="000080"/>
              </a:solidFill>
            </a:endParaRPr>
          </a:p>
        </p:txBody>
      </p:sp>
      <p:sp>
        <p:nvSpPr>
          <p:cNvPr id="6" name="Content Placeholder 2"/>
          <p:cNvSpPr>
            <a:spLocks noGrp="1"/>
          </p:cNvSpPr>
          <p:nvPr>
            <p:ph type="body" sz="quarter" idx="11"/>
          </p:nvPr>
        </p:nvSpPr>
        <p:spPr/>
        <p:txBody>
          <a:bodyPr/>
          <a:lstStyle/>
          <a:p>
            <a:pPr>
              <a:buFont typeface="+mj-lt"/>
              <a:buAutoNum type="arabicPeriod"/>
            </a:pPr>
            <a:r>
              <a:rPr lang="en-PH" sz="2000" b="1" dirty="0"/>
              <a:t>Planned maintenance activities and schedule</a:t>
            </a:r>
          </a:p>
          <a:p>
            <a:pPr marL="361950" lvl="1" indent="0">
              <a:buNone/>
            </a:pPr>
            <a:r>
              <a:rPr lang="en-PH" sz="2000" dirty="0"/>
              <a:t>What are we going to do and when? This link to Pronto</a:t>
            </a:r>
          </a:p>
          <a:p>
            <a:pPr>
              <a:buFont typeface="+mj-lt"/>
              <a:buAutoNum type="arabicPeriod"/>
            </a:pPr>
            <a:r>
              <a:rPr lang="en-PH" sz="2000" b="1" dirty="0"/>
              <a:t>Estimate of unplanned maintenance </a:t>
            </a:r>
          </a:p>
          <a:p>
            <a:pPr marL="361950" lvl="1" indent="0">
              <a:buNone/>
            </a:pPr>
            <a:r>
              <a:rPr lang="en-PH" sz="2000" dirty="0"/>
              <a:t>How much unplanned breakdowns are we expecting per year?</a:t>
            </a:r>
          </a:p>
          <a:p>
            <a:pPr>
              <a:buFont typeface="+mj-lt"/>
              <a:buAutoNum type="arabicPeriod"/>
            </a:pPr>
            <a:r>
              <a:rPr lang="en-PH" sz="2000" b="1" dirty="0"/>
              <a:t>Costs/budgeting</a:t>
            </a:r>
          </a:p>
          <a:p>
            <a:pPr marL="361950" lvl="1" indent="0">
              <a:buNone/>
            </a:pPr>
            <a:r>
              <a:rPr lang="en-PH" sz="2000" dirty="0"/>
              <a:t>What is the total cost (</a:t>
            </a:r>
            <a:r>
              <a:rPr lang="en-PH" sz="2000" dirty="0" err="1"/>
              <a:t>labour+materials</a:t>
            </a:r>
            <a:r>
              <a:rPr lang="en-PH" sz="2000" dirty="0"/>
              <a:t>) of planned and unplanned maintenance?</a:t>
            </a:r>
          </a:p>
          <a:p>
            <a:pPr>
              <a:buFont typeface="+mj-lt"/>
              <a:buAutoNum type="arabicPeriod"/>
            </a:pPr>
            <a:r>
              <a:rPr lang="en-PH" sz="2000" b="1" dirty="0"/>
              <a:t>Equipment availability forecast</a:t>
            </a:r>
          </a:p>
          <a:p>
            <a:pPr marL="361950" lvl="1" indent="0">
              <a:buNone/>
            </a:pPr>
            <a:r>
              <a:rPr lang="en-PH" sz="2000" dirty="0"/>
              <a:t>How does the planned and unplanned maintenance affect overall availability?</a:t>
            </a:r>
          </a:p>
          <a:p>
            <a:pPr marL="342900" lvl="1" indent="-342900">
              <a:buClr>
                <a:schemeClr val="tx1"/>
              </a:buClr>
              <a:buSzPct val="100000"/>
              <a:buFont typeface="+mj-lt"/>
              <a:buAutoNum type="arabicPeriod" startAt="5"/>
            </a:pPr>
            <a:r>
              <a:rPr lang="en-PH" sz="2000" b="1" dirty="0">
                <a:ea typeface="+mn-ea"/>
                <a:cs typeface="+mn-cs"/>
              </a:rPr>
              <a:t>Manning estimation</a:t>
            </a:r>
          </a:p>
          <a:p>
            <a:pPr marL="342900" lvl="1" indent="-342900">
              <a:buClr>
                <a:schemeClr val="tx1"/>
              </a:buClr>
              <a:buSzPct val="100000"/>
              <a:buNone/>
            </a:pPr>
            <a:r>
              <a:rPr lang="en-PH" sz="2000" dirty="0"/>
              <a:t>	How many maintainers required based on maintenance </a:t>
            </a:r>
            <a:r>
              <a:rPr lang="en-PH" sz="2000" dirty="0" err="1"/>
              <a:t>labour</a:t>
            </a:r>
            <a:r>
              <a:rPr lang="en-PH" sz="2000" dirty="0"/>
              <a:t> hours?</a:t>
            </a:r>
          </a:p>
        </p:txBody>
      </p:sp>
    </p:spTree>
    <p:extLst>
      <p:ext uri="{BB962C8B-B14F-4D97-AF65-F5344CB8AC3E}">
        <p14:creationId xmlns:p14="http://schemas.microsoft.com/office/powerpoint/2010/main" val="421416277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20</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LCMP tool should be able to generate cost breakdown summary by cost-</a:t>
            </a:r>
            <a:r>
              <a:rPr lang="en-US" dirty="0" err="1"/>
              <a:t>centre</a:t>
            </a:r>
            <a:r>
              <a:rPr lang="en-US" dirty="0"/>
              <a:t> which required by Finance group</a:t>
            </a:r>
            <a:endParaRPr lang="en-ID" dirty="0"/>
          </a:p>
        </p:txBody>
      </p:sp>
      <p:pic>
        <p:nvPicPr>
          <p:cNvPr id="16" name="Picture 15"/>
          <p:cNvPicPr>
            <a:picLocks noChangeAspect="1"/>
          </p:cNvPicPr>
          <p:nvPr/>
        </p:nvPicPr>
        <p:blipFill>
          <a:blip r:embed="rId2"/>
          <a:stretch>
            <a:fillRect/>
          </a:stretch>
        </p:blipFill>
        <p:spPr>
          <a:xfrm>
            <a:off x="507340" y="985313"/>
            <a:ext cx="8882293" cy="411480"/>
          </a:xfrm>
          <a:prstGeom prst="rect">
            <a:avLst/>
          </a:prstGeom>
        </p:spPr>
      </p:pic>
      <p:sp>
        <p:nvSpPr>
          <p:cNvPr id="18" name="Rectangle: Rounded Corners 17"/>
          <p:cNvSpPr/>
          <p:nvPr/>
        </p:nvSpPr>
        <p:spPr>
          <a:xfrm>
            <a:off x="2667000" y="985313"/>
            <a:ext cx="16002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Rectangle 14"/>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17" name="Rectangle 1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9" name="Rectangle 18"/>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0" name="Arrow: Right 19"/>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1" name="Arrow: Right 20"/>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5" name="Picture 4"/>
          <p:cNvPicPr>
            <a:picLocks noChangeAspect="1"/>
          </p:cNvPicPr>
          <p:nvPr/>
        </p:nvPicPr>
        <p:blipFill>
          <a:blip r:embed="rId3"/>
          <a:stretch>
            <a:fillRect/>
          </a:stretch>
        </p:blipFill>
        <p:spPr>
          <a:xfrm>
            <a:off x="510969" y="1778582"/>
            <a:ext cx="8878664" cy="3892302"/>
          </a:xfrm>
          <a:prstGeom prst="rect">
            <a:avLst/>
          </a:prstGeom>
        </p:spPr>
      </p:pic>
      <p:sp>
        <p:nvSpPr>
          <p:cNvPr id="12" name="Rounded Rectangular Callout 40"/>
          <p:cNvSpPr/>
          <p:nvPr/>
        </p:nvSpPr>
        <p:spPr>
          <a:xfrm>
            <a:off x="4419851" y="2978775"/>
            <a:ext cx="1142749" cy="762000"/>
          </a:xfrm>
          <a:prstGeom prst="wedgeRoundRectCallout">
            <a:avLst>
              <a:gd name="adj1" fmla="val -135866"/>
              <a:gd name="adj2" fmla="val -53367"/>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Costs </a:t>
            </a:r>
            <a:r>
              <a:rPr lang="en-US" sz="1200" dirty="0" err="1">
                <a:solidFill>
                  <a:schemeClr val="tx1"/>
                </a:solidFill>
              </a:rPr>
              <a:t>centres</a:t>
            </a:r>
            <a:r>
              <a:rPr lang="en-US" sz="1200" dirty="0">
                <a:solidFill>
                  <a:schemeClr val="tx1"/>
                </a:solidFill>
              </a:rPr>
              <a:t> used by Finance for official budgeting</a:t>
            </a:r>
          </a:p>
        </p:txBody>
      </p:sp>
      <p:sp>
        <p:nvSpPr>
          <p:cNvPr id="13" name="Rounded Rectangular Callout 40"/>
          <p:cNvSpPr/>
          <p:nvPr/>
        </p:nvSpPr>
        <p:spPr>
          <a:xfrm>
            <a:off x="228600" y="3505200"/>
            <a:ext cx="1142749" cy="762000"/>
          </a:xfrm>
          <a:prstGeom prst="wedgeRoundRectCallout">
            <a:avLst>
              <a:gd name="adj1" fmla="val 31188"/>
              <a:gd name="adj2" fmla="val -8705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Send button to generate and send report to Finance group</a:t>
            </a:r>
          </a:p>
        </p:txBody>
      </p:sp>
      <p:sp>
        <p:nvSpPr>
          <p:cNvPr id="14" name="TextBox 13"/>
          <p:cNvSpPr txBox="1"/>
          <p:nvPr/>
        </p:nvSpPr>
        <p:spPr>
          <a:xfrm>
            <a:off x="1447800" y="5779179"/>
            <a:ext cx="7106268" cy="565146"/>
          </a:xfrm>
          <a:prstGeom prst="rect">
            <a:avLst/>
          </a:prstGeom>
          <a:solidFill>
            <a:srgbClr val="FFCCFF"/>
          </a:solidFill>
        </p:spPr>
        <p:txBody>
          <a:bodyPr wrap="square" lIns="36000" tIns="36000" rIns="36000" bIns="36000" rtlCol="0">
            <a:spAutoFit/>
          </a:bodyPr>
          <a:lstStyle/>
          <a:p>
            <a:pPr algn="ctr"/>
            <a:r>
              <a:rPr lang="en-AU" sz="1600" dirty="0"/>
              <a:t>This is the core report produced by Mobile Fleet Maintenance department every year for budgeting purpose</a:t>
            </a:r>
          </a:p>
        </p:txBody>
      </p:sp>
      <p:grpSp>
        <p:nvGrpSpPr>
          <p:cNvPr id="22" name="Group 21"/>
          <p:cNvGrpSpPr/>
          <p:nvPr/>
        </p:nvGrpSpPr>
        <p:grpSpPr>
          <a:xfrm>
            <a:off x="12357" y="107268"/>
            <a:ext cx="481233" cy="459197"/>
            <a:chOff x="6477000" y="3962400"/>
            <a:chExt cx="481233" cy="459197"/>
          </a:xfrm>
        </p:grpSpPr>
        <p:sp>
          <p:nvSpPr>
            <p:cNvPr id="23" name="Triangle 22"/>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4" name="TextBox 23"/>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280956332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21</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Cost breakdown by equipment is the additional analysis required by Mobile Fleet Maintenance leadership for decision making</a:t>
            </a:r>
            <a:endParaRPr lang="en-ID" dirty="0"/>
          </a:p>
        </p:txBody>
      </p:sp>
      <p:pic>
        <p:nvPicPr>
          <p:cNvPr id="16" name="Picture 15"/>
          <p:cNvPicPr>
            <a:picLocks noChangeAspect="1"/>
          </p:cNvPicPr>
          <p:nvPr/>
        </p:nvPicPr>
        <p:blipFill>
          <a:blip r:embed="rId2"/>
          <a:stretch>
            <a:fillRect/>
          </a:stretch>
        </p:blipFill>
        <p:spPr>
          <a:xfrm>
            <a:off x="507340" y="980755"/>
            <a:ext cx="8882293" cy="411480"/>
          </a:xfrm>
          <a:prstGeom prst="rect">
            <a:avLst/>
          </a:prstGeom>
        </p:spPr>
      </p:pic>
      <p:sp>
        <p:nvSpPr>
          <p:cNvPr id="18" name="Rectangle: Rounded Corners 17"/>
          <p:cNvSpPr/>
          <p:nvPr/>
        </p:nvSpPr>
        <p:spPr>
          <a:xfrm>
            <a:off x="4285344" y="980755"/>
            <a:ext cx="15240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Rectangle 14"/>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17" name="Rectangle 1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9" name="Rectangle 18"/>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0" name="Arrow: Right 19"/>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1" name="Arrow: Right 20"/>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6" name="Picture 5"/>
          <p:cNvPicPr>
            <a:picLocks noChangeAspect="1"/>
          </p:cNvPicPr>
          <p:nvPr/>
        </p:nvPicPr>
        <p:blipFill>
          <a:blip r:embed="rId3"/>
          <a:stretch>
            <a:fillRect/>
          </a:stretch>
        </p:blipFill>
        <p:spPr>
          <a:xfrm>
            <a:off x="507340" y="1781262"/>
            <a:ext cx="8882293" cy="4162338"/>
          </a:xfrm>
          <a:prstGeom prst="rect">
            <a:avLst/>
          </a:prstGeom>
        </p:spPr>
      </p:pic>
      <p:sp>
        <p:nvSpPr>
          <p:cNvPr id="22" name="Rounded Rectangular Callout 40"/>
          <p:cNvSpPr/>
          <p:nvPr/>
        </p:nvSpPr>
        <p:spPr>
          <a:xfrm>
            <a:off x="3536371" y="3733800"/>
            <a:ext cx="1142749" cy="762000"/>
          </a:xfrm>
          <a:prstGeom prst="wedgeRoundRectCallout">
            <a:avLst>
              <a:gd name="adj1" fmla="val 70495"/>
              <a:gd name="adj2" fmla="val -3652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Costs of specific equipment in certain period</a:t>
            </a:r>
          </a:p>
        </p:txBody>
      </p:sp>
      <p:sp>
        <p:nvSpPr>
          <p:cNvPr id="23" name="Rounded Rectangular Callout 40"/>
          <p:cNvSpPr/>
          <p:nvPr/>
        </p:nvSpPr>
        <p:spPr>
          <a:xfrm>
            <a:off x="3536370" y="5045949"/>
            <a:ext cx="1142749" cy="762000"/>
          </a:xfrm>
          <a:prstGeom prst="wedgeRoundRectCallout">
            <a:avLst>
              <a:gd name="adj1" fmla="val 74706"/>
              <a:gd name="adj2" fmla="val -70209"/>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 per operating hours of the specific equipment</a:t>
            </a:r>
          </a:p>
        </p:txBody>
      </p:sp>
      <p:sp>
        <p:nvSpPr>
          <p:cNvPr id="24" name="TextBox 23"/>
          <p:cNvSpPr txBox="1"/>
          <p:nvPr/>
        </p:nvSpPr>
        <p:spPr>
          <a:xfrm>
            <a:off x="2222387" y="6059212"/>
            <a:ext cx="5778613" cy="318924"/>
          </a:xfrm>
          <a:prstGeom prst="rect">
            <a:avLst/>
          </a:prstGeom>
          <a:solidFill>
            <a:srgbClr val="FFCCFF"/>
          </a:solidFill>
        </p:spPr>
        <p:txBody>
          <a:bodyPr wrap="square" lIns="36000" tIns="36000" rIns="36000" bIns="36000" rtlCol="0">
            <a:spAutoFit/>
          </a:bodyPr>
          <a:lstStyle/>
          <a:p>
            <a:pPr algn="ctr"/>
            <a:r>
              <a:rPr lang="en-AU" sz="1600" dirty="0"/>
              <a:t>This is the additional report used for analysis and decision making</a:t>
            </a:r>
          </a:p>
        </p:txBody>
      </p:sp>
    </p:spTree>
    <p:extLst>
      <p:ext uri="{BB962C8B-B14F-4D97-AF65-F5344CB8AC3E}">
        <p14:creationId xmlns:p14="http://schemas.microsoft.com/office/powerpoint/2010/main" val="47876573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22</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Another additional analysis that useful for Mobile Fleet Maintenance leadership is the cost breakdown by activity</a:t>
            </a:r>
            <a:endParaRPr lang="en-ID" dirty="0"/>
          </a:p>
        </p:txBody>
      </p:sp>
      <p:pic>
        <p:nvPicPr>
          <p:cNvPr id="16" name="Picture 15"/>
          <p:cNvPicPr>
            <a:picLocks noChangeAspect="1"/>
          </p:cNvPicPr>
          <p:nvPr/>
        </p:nvPicPr>
        <p:blipFill>
          <a:blip r:embed="rId2"/>
          <a:stretch>
            <a:fillRect/>
          </a:stretch>
        </p:blipFill>
        <p:spPr>
          <a:xfrm>
            <a:off x="507340" y="987975"/>
            <a:ext cx="8882293" cy="411480"/>
          </a:xfrm>
          <a:prstGeom prst="rect">
            <a:avLst/>
          </a:prstGeom>
        </p:spPr>
      </p:pic>
      <p:sp>
        <p:nvSpPr>
          <p:cNvPr id="18" name="Rectangle: Rounded Corners 17"/>
          <p:cNvSpPr/>
          <p:nvPr/>
        </p:nvSpPr>
        <p:spPr>
          <a:xfrm>
            <a:off x="5791200" y="987975"/>
            <a:ext cx="17526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Rectangle 14"/>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17" name="Rectangle 1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9" name="Rectangle 18"/>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0" name="Arrow: Right 19"/>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1" name="Arrow: Right 20"/>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2" name="Picture 1"/>
          <p:cNvPicPr>
            <a:picLocks noChangeAspect="1"/>
          </p:cNvPicPr>
          <p:nvPr/>
        </p:nvPicPr>
        <p:blipFill rotWithShape="1">
          <a:blip r:embed="rId3"/>
          <a:srcRect b="1588"/>
          <a:stretch/>
        </p:blipFill>
        <p:spPr>
          <a:xfrm>
            <a:off x="491297" y="1808803"/>
            <a:ext cx="9060585" cy="3601397"/>
          </a:xfrm>
          <a:prstGeom prst="rect">
            <a:avLst/>
          </a:prstGeom>
        </p:spPr>
      </p:pic>
      <p:sp>
        <p:nvSpPr>
          <p:cNvPr id="13" name="Rounded Rectangular Callout 40"/>
          <p:cNvSpPr/>
          <p:nvPr/>
        </p:nvSpPr>
        <p:spPr>
          <a:xfrm>
            <a:off x="2514600" y="5181600"/>
            <a:ext cx="1142749" cy="762000"/>
          </a:xfrm>
          <a:prstGeom prst="wedgeRoundRectCallout">
            <a:avLst>
              <a:gd name="adj1" fmla="val -102175"/>
              <a:gd name="adj2" fmla="val -7652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Cost by specific activities in certain period</a:t>
            </a:r>
          </a:p>
        </p:txBody>
      </p:sp>
      <p:sp>
        <p:nvSpPr>
          <p:cNvPr id="14" name="Rounded Rectangular Callout 40"/>
          <p:cNvSpPr/>
          <p:nvPr/>
        </p:nvSpPr>
        <p:spPr>
          <a:xfrm>
            <a:off x="3536371" y="4038600"/>
            <a:ext cx="1111829" cy="457200"/>
          </a:xfrm>
          <a:prstGeom prst="wedgeRoundRectCallout">
            <a:avLst>
              <a:gd name="adj1" fmla="val -102175"/>
              <a:gd name="adj2" fmla="val -76525"/>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12 months costs summary</a:t>
            </a:r>
          </a:p>
        </p:txBody>
      </p:sp>
      <p:sp>
        <p:nvSpPr>
          <p:cNvPr id="22" name="TextBox 21"/>
          <p:cNvSpPr txBox="1"/>
          <p:nvPr/>
        </p:nvSpPr>
        <p:spPr>
          <a:xfrm>
            <a:off x="2222387" y="6059212"/>
            <a:ext cx="5778613" cy="318924"/>
          </a:xfrm>
          <a:prstGeom prst="rect">
            <a:avLst/>
          </a:prstGeom>
          <a:solidFill>
            <a:srgbClr val="FFCCFF"/>
          </a:solidFill>
        </p:spPr>
        <p:txBody>
          <a:bodyPr wrap="square" lIns="36000" tIns="36000" rIns="36000" bIns="36000" rtlCol="0">
            <a:spAutoFit/>
          </a:bodyPr>
          <a:lstStyle/>
          <a:p>
            <a:pPr algn="ctr"/>
            <a:r>
              <a:rPr lang="en-AU" sz="1600" dirty="0"/>
              <a:t>This is the additional report used for analysis and decision making</a:t>
            </a:r>
          </a:p>
        </p:txBody>
      </p:sp>
    </p:spTree>
    <p:extLst>
      <p:ext uri="{BB962C8B-B14F-4D97-AF65-F5344CB8AC3E}">
        <p14:creationId xmlns:p14="http://schemas.microsoft.com/office/powerpoint/2010/main" val="425276797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23</a:t>
            </a:fld>
            <a:endParaRPr lang="en-US" dirty="0">
              <a:solidFill>
                <a:srgbClr val="000080"/>
              </a:solidFill>
            </a:endParaRPr>
          </a:p>
        </p:txBody>
      </p:sp>
      <p:sp>
        <p:nvSpPr>
          <p:cNvPr id="4" name="Title 3"/>
          <p:cNvSpPr>
            <a:spLocks noGrp="1"/>
          </p:cNvSpPr>
          <p:nvPr>
            <p:ph type="title"/>
          </p:nvPr>
        </p:nvSpPr>
        <p:spPr>
          <a:xfrm>
            <a:off x="507340" y="157163"/>
            <a:ext cx="7200813" cy="392112"/>
          </a:xfrm>
        </p:spPr>
        <p:txBody>
          <a:bodyPr>
            <a:normAutofit fontScale="90000"/>
          </a:bodyPr>
          <a:lstStyle/>
          <a:p>
            <a:r>
              <a:rPr lang="en-US" dirty="0"/>
              <a:t>Finally, Mobile Fleet Maintenance leadership can use LCMP to estimate required headcount in the </a:t>
            </a:r>
            <a:r>
              <a:rPr lang="en-US" dirty="0" err="1"/>
              <a:t>organisation</a:t>
            </a:r>
            <a:endParaRPr lang="en-ID" dirty="0"/>
          </a:p>
        </p:txBody>
      </p:sp>
      <p:pic>
        <p:nvPicPr>
          <p:cNvPr id="16" name="Picture 15"/>
          <p:cNvPicPr>
            <a:picLocks noChangeAspect="1"/>
          </p:cNvPicPr>
          <p:nvPr/>
        </p:nvPicPr>
        <p:blipFill>
          <a:blip r:embed="rId2"/>
          <a:stretch>
            <a:fillRect/>
          </a:stretch>
        </p:blipFill>
        <p:spPr>
          <a:xfrm>
            <a:off x="507340" y="991318"/>
            <a:ext cx="8882293" cy="411480"/>
          </a:xfrm>
          <a:prstGeom prst="rect">
            <a:avLst/>
          </a:prstGeom>
        </p:spPr>
      </p:pic>
      <p:sp>
        <p:nvSpPr>
          <p:cNvPr id="18" name="Rectangle: Rounded Corners 17"/>
          <p:cNvSpPr/>
          <p:nvPr/>
        </p:nvSpPr>
        <p:spPr>
          <a:xfrm>
            <a:off x="7543799" y="991318"/>
            <a:ext cx="1788887"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Rectangle 14"/>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17" name="Rectangle 16"/>
          <p:cNvSpPr/>
          <p:nvPr/>
        </p:nvSpPr>
        <p:spPr>
          <a:xfrm>
            <a:off x="9548465" y="168274"/>
            <a:ext cx="205135" cy="76200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9" name="Rectangle 18"/>
          <p:cNvSpPr/>
          <p:nvPr/>
        </p:nvSpPr>
        <p:spPr>
          <a:xfrm>
            <a:off x="8229600"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IN</a:t>
            </a:r>
            <a:endParaRPr lang="en-ID" sz="1100" b="1" dirty="0">
              <a:solidFill>
                <a:schemeClr val="bg1"/>
              </a:solidFill>
            </a:endParaRPr>
          </a:p>
        </p:txBody>
      </p:sp>
      <p:sp>
        <p:nvSpPr>
          <p:cNvPr id="20" name="Arrow: Right 19"/>
          <p:cNvSpPr/>
          <p:nvPr/>
        </p:nvSpPr>
        <p:spPr>
          <a:xfrm>
            <a:off x="8440714"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sp>
        <p:nvSpPr>
          <p:cNvPr id="21" name="Arrow: Right 20"/>
          <p:cNvSpPr/>
          <p:nvPr/>
        </p:nvSpPr>
        <p:spPr>
          <a:xfrm>
            <a:off x="9413998"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bg1"/>
              </a:solidFill>
            </a:endParaRPr>
          </a:p>
        </p:txBody>
      </p:sp>
      <p:pic>
        <p:nvPicPr>
          <p:cNvPr id="5" name="Picture 4"/>
          <p:cNvPicPr>
            <a:picLocks noChangeAspect="1"/>
          </p:cNvPicPr>
          <p:nvPr/>
        </p:nvPicPr>
        <p:blipFill>
          <a:blip r:embed="rId3"/>
          <a:stretch>
            <a:fillRect/>
          </a:stretch>
        </p:blipFill>
        <p:spPr>
          <a:xfrm>
            <a:off x="507340" y="1603709"/>
            <a:ext cx="8505825" cy="4295775"/>
          </a:xfrm>
          <a:prstGeom prst="rect">
            <a:avLst/>
          </a:prstGeom>
        </p:spPr>
      </p:pic>
      <p:sp>
        <p:nvSpPr>
          <p:cNvPr id="12" name="Rounded Rectangular Callout 40"/>
          <p:cNvSpPr/>
          <p:nvPr/>
        </p:nvSpPr>
        <p:spPr>
          <a:xfrm>
            <a:off x="2221832" y="2362200"/>
            <a:ext cx="1435768" cy="838200"/>
          </a:xfrm>
          <a:prstGeom prst="wedgeRoundRectCallout">
            <a:avLst>
              <a:gd name="adj1" fmla="val -79904"/>
              <a:gd name="adj2" fmla="val 5141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err="1">
                <a:solidFill>
                  <a:schemeClr val="tx1"/>
                </a:solidFill>
              </a:rPr>
              <a:t>Labour</a:t>
            </a:r>
            <a:r>
              <a:rPr lang="en-US" sz="1200" dirty="0">
                <a:solidFill>
                  <a:schemeClr val="tx1"/>
                </a:solidFill>
              </a:rPr>
              <a:t> hours required, estimated based on planned and unplanned hours</a:t>
            </a:r>
          </a:p>
        </p:txBody>
      </p:sp>
      <p:sp>
        <p:nvSpPr>
          <p:cNvPr id="14" name="Rounded Rectangular Callout 40"/>
          <p:cNvSpPr/>
          <p:nvPr/>
        </p:nvSpPr>
        <p:spPr>
          <a:xfrm>
            <a:off x="2189748" y="4648200"/>
            <a:ext cx="1467852" cy="762000"/>
          </a:xfrm>
          <a:prstGeom prst="wedgeRoundRectCallout">
            <a:avLst>
              <a:gd name="adj1" fmla="val -79904"/>
              <a:gd name="adj2" fmla="val 5141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Headcounts estimation by role, estimated based on </a:t>
            </a:r>
            <a:r>
              <a:rPr lang="en-US" sz="1200" dirty="0" err="1">
                <a:solidFill>
                  <a:schemeClr val="tx1"/>
                </a:solidFill>
              </a:rPr>
              <a:t>labour</a:t>
            </a:r>
            <a:r>
              <a:rPr lang="en-US" sz="1200" dirty="0">
                <a:solidFill>
                  <a:schemeClr val="tx1"/>
                </a:solidFill>
              </a:rPr>
              <a:t> hours</a:t>
            </a:r>
          </a:p>
        </p:txBody>
      </p:sp>
    </p:spTree>
    <p:extLst>
      <p:ext uri="{BB962C8B-B14F-4D97-AF65-F5344CB8AC3E}">
        <p14:creationId xmlns:p14="http://schemas.microsoft.com/office/powerpoint/2010/main" val="589267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24</a:t>
            </a:fld>
            <a:endParaRPr lang="en-US" dirty="0">
              <a:solidFill>
                <a:srgbClr val="000080"/>
              </a:solidFill>
            </a:endParaRPr>
          </a:p>
        </p:txBody>
      </p:sp>
      <p:sp>
        <p:nvSpPr>
          <p:cNvPr id="4" name="Title 3"/>
          <p:cNvSpPr>
            <a:spLocks noGrp="1"/>
          </p:cNvSpPr>
          <p:nvPr>
            <p:ph type="title"/>
          </p:nvPr>
        </p:nvSpPr>
        <p:spPr/>
        <p:txBody>
          <a:bodyPr>
            <a:normAutofit/>
          </a:bodyPr>
          <a:lstStyle/>
          <a:p>
            <a:r>
              <a:rPr lang="en-AU" sz="2000" dirty="0"/>
              <a:t>Next steps for LCMP product development</a:t>
            </a:r>
          </a:p>
        </p:txBody>
      </p:sp>
      <p:graphicFrame>
        <p:nvGraphicFramePr>
          <p:cNvPr id="5" name="Table 4"/>
          <p:cNvGraphicFramePr>
            <a:graphicFrameLocks noGrp="1"/>
          </p:cNvGraphicFramePr>
          <p:nvPr>
            <p:extLst>
              <p:ext uri="{D42A27DB-BD31-4B8C-83A1-F6EECF244321}">
                <p14:modId xmlns:p14="http://schemas.microsoft.com/office/powerpoint/2010/main" val="751088845"/>
              </p:ext>
            </p:extLst>
          </p:nvPr>
        </p:nvGraphicFramePr>
        <p:xfrm>
          <a:off x="457199" y="1143000"/>
          <a:ext cx="8941464" cy="4820920"/>
        </p:xfrm>
        <a:graphic>
          <a:graphicData uri="http://schemas.openxmlformats.org/drawingml/2006/table">
            <a:tbl>
              <a:tblPr firstRow="1" bandRow="1">
                <a:tableStyleId>{5C22544A-7EE6-4342-B048-85BDC9FD1C3A}</a:tableStyleId>
              </a:tblPr>
              <a:tblGrid>
                <a:gridCol w="6477001">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169063">
                  <a:extLst>
                    <a:ext uri="{9D8B030D-6E8A-4147-A177-3AD203B41FA5}">
                      <a16:colId xmlns:a16="http://schemas.microsoft.com/office/drawing/2014/main" xmlns="" val="2657052687"/>
                    </a:ext>
                  </a:extLst>
                </a:gridCol>
              </a:tblGrid>
              <a:tr h="370840">
                <a:tc>
                  <a:txBody>
                    <a:bodyPr/>
                    <a:lstStyle/>
                    <a:p>
                      <a:r>
                        <a:rPr lang="en-AU" sz="1400" dirty="0"/>
                        <a:t>What</a:t>
                      </a:r>
                    </a:p>
                  </a:txBody>
                  <a:tcPr anchor="ctr"/>
                </a:tc>
                <a:tc>
                  <a:txBody>
                    <a:bodyPr/>
                    <a:lstStyle/>
                    <a:p>
                      <a:r>
                        <a:rPr lang="en-AU" sz="1400" dirty="0"/>
                        <a:t>Who</a:t>
                      </a:r>
                    </a:p>
                  </a:txBody>
                  <a:tcPr anchor="ctr"/>
                </a:tc>
                <a:tc>
                  <a:txBody>
                    <a:bodyPr/>
                    <a:lstStyle/>
                    <a:p>
                      <a:r>
                        <a:rPr lang="en-AU" sz="1400" dirty="0"/>
                        <a:t>When</a:t>
                      </a:r>
                    </a:p>
                  </a:txBody>
                  <a:tcPr anchor="ct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Articulate the idea via e-mail / phone call to Menno / Grace to test viability</a:t>
                      </a:r>
                      <a:endParaRPr lang="en-AU" sz="1300" dirty="0"/>
                    </a:p>
                  </a:txBody>
                  <a:tcPr anchor="ctr"/>
                </a:tc>
                <a:tc>
                  <a:txBody>
                    <a:bodyPr/>
                    <a:lstStyle/>
                    <a:p>
                      <a:r>
                        <a:rPr lang="en-AU" sz="1300" dirty="0"/>
                        <a:t>Vitaly</a:t>
                      </a:r>
                    </a:p>
                  </a:txBody>
                  <a:tcPr anchor="ctr"/>
                </a:tc>
                <a:tc>
                  <a:txBody>
                    <a:bodyPr/>
                    <a:lstStyle/>
                    <a:p>
                      <a:pPr algn="ctr"/>
                      <a:r>
                        <a:rPr lang="en-AU" sz="1300" dirty="0"/>
                        <a:t>Done</a:t>
                      </a:r>
                    </a:p>
                  </a:txBody>
                  <a:tcPr anchor="ctr">
                    <a:solidFill>
                      <a:srgbClr val="92D050"/>
                    </a:solidFill>
                  </a:tcPr>
                </a:tc>
                <a:extLst>
                  <a:ext uri="{0D108BD9-81ED-4DB2-BD59-A6C34878D82A}">
                    <a16:rowId xmlns:a16="http://schemas.microsoft.com/office/drawing/2014/main" xmlns="" val="2507887423"/>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Shortlist possible approaches and suppliers we will go to for development </a:t>
                      </a:r>
                      <a:endParaRPr lang="en-AU" sz="1300" dirty="0"/>
                    </a:p>
                  </a:txBody>
                  <a:tcPr anchor="ctr"/>
                </a:tc>
                <a:tc>
                  <a:txBody>
                    <a:bodyPr/>
                    <a:lstStyle/>
                    <a:p>
                      <a:r>
                        <a:rPr lang="en-AU" sz="1300" dirty="0"/>
                        <a:t>Vitaly</a:t>
                      </a:r>
                    </a:p>
                  </a:txBody>
                  <a:tcPr anchor="ctr"/>
                </a:tc>
                <a:tc>
                  <a:txBody>
                    <a:bodyPr/>
                    <a:lstStyle/>
                    <a:p>
                      <a:pPr algn="ctr"/>
                      <a:r>
                        <a:rPr lang="en-AU" sz="1300" dirty="0"/>
                        <a:t>Done</a:t>
                      </a:r>
                    </a:p>
                  </a:txBody>
                  <a:tcPr anchor="ctr">
                    <a:solidFill>
                      <a:srgbClr val="92D050"/>
                    </a:solidFill>
                  </a:tcPr>
                </a:tc>
                <a:extLst>
                  <a:ext uri="{0D108BD9-81ED-4DB2-BD59-A6C34878D82A}">
                    <a16:rowId xmlns:a16="http://schemas.microsoft.com/office/drawing/2014/main" xmlns="" val="3765051701"/>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Prepare a functional specification for the software </a:t>
                      </a:r>
                      <a:endParaRPr lang="en-AU" sz="1300" dirty="0"/>
                    </a:p>
                  </a:txBody>
                  <a:tcPr anchor="ctr"/>
                </a:tc>
                <a:tc>
                  <a:txBody>
                    <a:bodyPr/>
                    <a:lstStyle/>
                    <a:p>
                      <a:r>
                        <a:rPr lang="en-AU" sz="1300" dirty="0"/>
                        <a:t>Herman</a:t>
                      </a:r>
                    </a:p>
                  </a:txBody>
                  <a:tcPr anchor="ctr"/>
                </a:tc>
                <a:tc>
                  <a:txBody>
                    <a:bodyPr/>
                    <a:lstStyle/>
                    <a:p>
                      <a:pPr algn="ctr"/>
                      <a:r>
                        <a:rPr lang="en-AU" sz="1300" dirty="0"/>
                        <a:t>Done</a:t>
                      </a:r>
                    </a:p>
                  </a:txBody>
                  <a:tcPr anchor="ctr">
                    <a:solidFill>
                      <a:srgbClr val="92D050"/>
                    </a:solidFill>
                  </a:tcPr>
                </a:tc>
                <a:extLst>
                  <a:ext uri="{0D108BD9-81ED-4DB2-BD59-A6C34878D82A}">
                    <a16:rowId xmlns:a16="http://schemas.microsoft.com/office/drawing/2014/main" xmlns="" val="33378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Prioritise the elements of the app and define Minimum Viable Product (MVP) </a:t>
                      </a:r>
                      <a:endParaRPr lang="en-AU" sz="1300" dirty="0"/>
                    </a:p>
                  </a:txBody>
                  <a:tcPr anchor="ctr"/>
                </a:tc>
                <a:tc>
                  <a:txBody>
                    <a:bodyPr/>
                    <a:lstStyle/>
                    <a:p>
                      <a:r>
                        <a:rPr lang="en-AU" sz="1300" dirty="0"/>
                        <a:t>Paul</a:t>
                      </a:r>
                    </a:p>
                  </a:txBody>
                  <a:tcPr anchor="ctr"/>
                </a:tc>
                <a:tc>
                  <a:txBody>
                    <a:bodyPr/>
                    <a:lstStyle/>
                    <a:p>
                      <a:pPr algn="ctr"/>
                      <a:r>
                        <a:rPr lang="en-AU" sz="1300" dirty="0"/>
                        <a:t>15 Jun</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Identify 2-3 champions in PIP who can provide an independent view/input on functional spec </a:t>
                      </a:r>
                      <a:endParaRPr lang="en-AU" sz="1300" dirty="0"/>
                    </a:p>
                  </a:txBody>
                  <a:tcPr anchor="ctr"/>
                </a:tc>
                <a:tc>
                  <a:txBody>
                    <a:bodyPr/>
                    <a:lstStyle/>
                    <a:p>
                      <a:r>
                        <a:rPr lang="en-AU" sz="1300" dirty="0"/>
                        <a:t>Vitaly</a:t>
                      </a:r>
                    </a:p>
                  </a:txBody>
                  <a:tcPr anchor="ctr"/>
                </a:tc>
                <a:tc>
                  <a:txBody>
                    <a:bodyPr/>
                    <a:lstStyle/>
                    <a:p>
                      <a:pPr algn="ctr"/>
                      <a:r>
                        <a:rPr lang="en-AU" sz="1300" dirty="0"/>
                        <a:t>Jun May</a:t>
                      </a:r>
                    </a:p>
                  </a:txBody>
                  <a:tcPr anchor="ct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Send MVP specification and XLS file to the shortlisted developers and get quotes back </a:t>
                      </a:r>
                      <a:endParaRPr lang="en-AU" sz="1300" dirty="0"/>
                    </a:p>
                  </a:txBody>
                  <a:tcPr anchor="ctr"/>
                </a:tc>
                <a:tc>
                  <a:txBody>
                    <a:bodyPr/>
                    <a:lstStyle/>
                    <a:p>
                      <a:r>
                        <a:rPr lang="en-AU" sz="1300" dirty="0"/>
                        <a:t>Menno</a:t>
                      </a:r>
                    </a:p>
                  </a:txBody>
                  <a:tcPr anchor="ctr"/>
                </a:tc>
                <a:tc>
                  <a:txBody>
                    <a:bodyPr/>
                    <a:lstStyle/>
                    <a:p>
                      <a:pPr algn="ctr"/>
                      <a:r>
                        <a:rPr lang="en-AU" sz="1300" dirty="0"/>
                        <a:t>22 Jun</a:t>
                      </a:r>
                    </a:p>
                  </a:txBody>
                  <a:tcPr anchor="ct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Hold Q&amp;A calls with the suppliers to confirm their understanding and to refine quotes</a:t>
                      </a:r>
                      <a:endParaRPr lang="en-AU" sz="1300" dirty="0"/>
                    </a:p>
                  </a:txBody>
                  <a:tcPr anchor="ctr"/>
                </a:tc>
                <a:tc>
                  <a:txBody>
                    <a:bodyPr/>
                    <a:lstStyle/>
                    <a:p>
                      <a:r>
                        <a:rPr lang="en-AU" sz="1300" dirty="0"/>
                        <a:t>Vitaly/Paul</a:t>
                      </a:r>
                    </a:p>
                  </a:txBody>
                  <a:tcPr anchor="ctr"/>
                </a:tc>
                <a:tc>
                  <a:txBody>
                    <a:bodyPr/>
                    <a:lstStyle/>
                    <a:p>
                      <a:pPr algn="ctr"/>
                      <a:r>
                        <a:rPr lang="en-AU" sz="1300" dirty="0"/>
                        <a:t>30 Jun</a:t>
                      </a:r>
                    </a:p>
                  </a:txBody>
                  <a:tcPr anchor="ct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Engage the preferred supplier in development</a:t>
                      </a:r>
                      <a:endParaRPr lang="en-AU" sz="1300" dirty="0"/>
                    </a:p>
                  </a:txBody>
                  <a:tcPr anchor="ctr"/>
                </a:tc>
                <a:tc>
                  <a:txBody>
                    <a:bodyPr/>
                    <a:lstStyle/>
                    <a:p>
                      <a:r>
                        <a:rPr lang="en-AU" sz="1300" dirty="0"/>
                        <a:t>Menno</a:t>
                      </a:r>
                    </a:p>
                  </a:txBody>
                  <a:tcPr anchor="ctr"/>
                </a:tc>
                <a:tc>
                  <a:txBody>
                    <a:bodyPr/>
                    <a:lstStyle/>
                    <a:p>
                      <a:pPr algn="ctr"/>
                      <a:r>
                        <a:rPr lang="en-AU" sz="1300" dirty="0"/>
                        <a:t>15 Aug</a:t>
                      </a:r>
                    </a:p>
                  </a:txBody>
                  <a:tcPr anchor="ctr"/>
                </a:tc>
                <a:extLst>
                  <a:ext uri="{0D108BD9-81ED-4DB2-BD59-A6C34878D82A}">
                    <a16:rowId xmlns:a16="http://schemas.microsoft.com/office/drawing/2014/main" xmlns="" val="2624071723"/>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Beta test the software and ask the suppliers to fix identified bugs</a:t>
                      </a:r>
                      <a:endParaRPr lang="en-AU" sz="1300" dirty="0"/>
                    </a:p>
                  </a:txBody>
                  <a:tcPr anchor="ctr"/>
                </a:tc>
                <a:tc>
                  <a:txBody>
                    <a:bodyPr/>
                    <a:lstStyle/>
                    <a:p>
                      <a:r>
                        <a:rPr lang="en-AU" sz="1300" dirty="0"/>
                        <a:t>Herman</a:t>
                      </a:r>
                    </a:p>
                  </a:txBody>
                  <a:tcPr anchor="ctr"/>
                </a:tc>
                <a:tc>
                  <a:txBody>
                    <a:bodyPr/>
                    <a:lstStyle/>
                    <a:p>
                      <a:pPr algn="ctr"/>
                      <a:r>
                        <a:rPr lang="en-AU" sz="1300" dirty="0"/>
                        <a:t>22 Aug</a:t>
                      </a:r>
                    </a:p>
                  </a:txBody>
                  <a:tcPr anchor="ctr"/>
                </a:tc>
                <a:extLst>
                  <a:ext uri="{0D108BD9-81ED-4DB2-BD59-A6C34878D82A}">
                    <a16:rowId xmlns:a16="http://schemas.microsoft.com/office/drawing/2014/main" xmlns="" val="2372767709"/>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Road test the software on site with the client</a:t>
                      </a:r>
                      <a:endParaRPr lang="en-AU" sz="1300" dirty="0"/>
                    </a:p>
                  </a:txBody>
                  <a:tcPr anchor="ctr"/>
                </a:tc>
                <a:tc>
                  <a:txBody>
                    <a:bodyPr/>
                    <a:lstStyle/>
                    <a:p>
                      <a:r>
                        <a:rPr lang="en-AU" sz="1300" dirty="0"/>
                        <a:t>Paul</a:t>
                      </a:r>
                    </a:p>
                  </a:txBody>
                  <a:tcPr anchor="ctr"/>
                </a:tc>
                <a:tc>
                  <a:txBody>
                    <a:bodyPr/>
                    <a:lstStyle/>
                    <a:p>
                      <a:pPr algn="ctr"/>
                      <a:r>
                        <a:rPr lang="en-AU" sz="1300" dirty="0"/>
                        <a:t>30 Aug</a:t>
                      </a:r>
                    </a:p>
                  </a:txBody>
                  <a:tcPr anchor="ctr"/>
                </a:tc>
                <a:extLst>
                  <a:ext uri="{0D108BD9-81ED-4DB2-BD59-A6C34878D82A}">
                    <a16:rowId xmlns:a16="http://schemas.microsoft.com/office/drawing/2014/main" xmlns="" val="2912874758"/>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Develop documentation and add to PIP methodology </a:t>
                      </a:r>
                      <a:endParaRPr lang="en-AU" sz="1300" dirty="0"/>
                    </a:p>
                  </a:txBody>
                  <a:tcPr anchor="ctr"/>
                </a:tc>
                <a:tc>
                  <a:txBody>
                    <a:bodyPr/>
                    <a:lstStyle/>
                    <a:p>
                      <a:r>
                        <a:rPr lang="en-AU" sz="1300" dirty="0"/>
                        <a:t>Herman</a:t>
                      </a:r>
                    </a:p>
                  </a:txBody>
                  <a:tcPr anchor="ctr"/>
                </a:tc>
                <a:tc>
                  <a:txBody>
                    <a:bodyPr/>
                    <a:lstStyle/>
                    <a:p>
                      <a:pPr algn="ctr"/>
                      <a:r>
                        <a:rPr lang="en-AU" sz="1300" dirty="0"/>
                        <a:t>30 Aug</a:t>
                      </a:r>
                    </a:p>
                  </a:txBody>
                  <a:tcPr anchor="ctr"/>
                </a:tc>
                <a:extLst>
                  <a:ext uri="{0D108BD9-81ED-4DB2-BD59-A6C34878D82A}">
                    <a16:rowId xmlns:a16="http://schemas.microsoft.com/office/drawing/2014/main" xmlns="" val="1664503627"/>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D" sz="1300" dirty="0"/>
                        <a:t>Define the pricing structure for the software and add into pricing models</a:t>
                      </a:r>
                      <a:endParaRPr lang="en-AU" sz="1300" dirty="0"/>
                    </a:p>
                  </a:txBody>
                  <a:tcPr anchor="ctr"/>
                </a:tc>
                <a:tc>
                  <a:txBody>
                    <a:bodyPr/>
                    <a:lstStyle/>
                    <a:p>
                      <a:r>
                        <a:rPr lang="en-AU" sz="1300"/>
                        <a:t>Menno</a:t>
                      </a:r>
                      <a:endParaRPr lang="en-AU" sz="1300" dirty="0"/>
                    </a:p>
                  </a:txBody>
                  <a:tcPr anchor="ctr"/>
                </a:tc>
                <a:tc>
                  <a:txBody>
                    <a:bodyPr/>
                    <a:lstStyle/>
                    <a:p>
                      <a:pPr algn="ctr"/>
                      <a:r>
                        <a:rPr lang="en-AU" sz="1300" dirty="0"/>
                        <a:t>8 Sep</a:t>
                      </a:r>
                    </a:p>
                  </a:txBody>
                  <a:tcPr anchor="ctr"/>
                </a:tc>
                <a:extLst>
                  <a:ext uri="{0D108BD9-81ED-4DB2-BD59-A6C34878D82A}">
                    <a16:rowId xmlns:a16="http://schemas.microsoft.com/office/drawing/2014/main" xmlns="" val="367534555"/>
                  </a:ext>
                </a:extLst>
              </a:tr>
            </a:tbl>
          </a:graphicData>
        </a:graphic>
      </p:graphicFrame>
    </p:spTree>
    <p:extLst>
      <p:ext uri="{BB962C8B-B14F-4D97-AF65-F5344CB8AC3E}">
        <p14:creationId xmlns:p14="http://schemas.microsoft.com/office/powerpoint/2010/main" val="276114900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3</a:t>
            </a:fld>
            <a:endParaRPr lang="en-US" dirty="0">
              <a:solidFill>
                <a:srgbClr val="000080"/>
              </a:solidFill>
            </a:endParaRPr>
          </a:p>
        </p:txBody>
      </p:sp>
      <p:sp>
        <p:nvSpPr>
          <p:cNvPr id="5" name="Title 3"/>
          <p:cNvSpPr>
            <a:spLocks noGrp="1"/>
          </p:cNvSpPr>
          <p:nvPr>
            <p:ph type="title"/>
          </p:nvPr>
        </p:nvSpPr>
        <p:spPr>
          <a:xfrm>
            <a:off x="481277" y="169482"/>
            <a:ext cx="8891323" cy="361950"/>
          </a:xfrm>
        </p:spPr>
        <p:txBody>
          <a:bodyPr>
            <a:noAutofit/>
          </a:bodyPr>
          <a:lstStyle/>
          <a:p>
            <a:r>
              <a:rPr lang="en-AU" sz="2000" dirty="0"/>
              <a:t>Five core functionalities are designed to enable LCMP achieve that visibilities</a:t>
            </a:r>
          </a:p>
        </p:txBody>
      </p:sp>
      <p:graphicFrame>
        <p:nvGraphicFramePr>
          <p:cNvPr id="10" name="Table 9"/>
          <p:cNvGraphicFramePr>
            <a:graphicFrameLocks noGrp="1"/>
          </p:cNvGraphicFramePr>
          <p:nvPr>
            <p:extLst>
              <p:ext uri="{D42A27DB-BD31-4B8C-83A1-F6EECF244321}">
                <p14:modId xmlns:p14="http://schemas.microsoft.com/office/powerpoint/2010/main" val="644781971"/>
              </p:ext>
            </p:extLst>
          </p:nvPr>
        </p:nvGraphicFramePr>
        <p:xfrm>
          <a:off x="415634" y="1130681"/>
          <a:ext cx="8001001" cy="5136330"/>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xmlns="" val="1169138328"/>
                    </a:ext>
                  </a:extLst>
                </a:gridCol>
                <a:gridCol w="2819400">
                  <a:extLst>
                    <a:ext uri="{9D8B030D-6E8A-4147-A177-3AD203B41FA5}">
                      <a16:colId xmlns:a16="http://schemas.microsoft.com/office/drawing/2014/main" xmlns="" val="2975323304"/>
                    </a:ext>
                  </a:extLst>
                </a:gridCol>
                <a:gridCol w="1295400">
                  <a:extLst>
                    <a:ext uri="{9D8B030D-6E8A-4147-A177-3AD203B41FA5}">
                      <a16:colId xmlns:a16="http://schemas.microsoft.com/office/drawing/2014/main" xmlns="" val="1064987864"/>
                    </a:ext>
                  </a:extLst>
                </a:gridCol>
                <a:gridCol w="2514600">
                  <a:extLst>
                    <a:ext uri="{9D8B030D-6E8A-4147-A177-3AD203B41FA5}">
                      <a16:colId xmlns:a16="http://schemas.microsoft.com/office/drawing/2014/main" xmlns="" val="2924042099"/>
                    </a:ext>
                  </a:extLst>
                </a:gridCol>
              </a:tblGrid>
              <a:tr h="465813">
                <a:tc>
                  <a:txBody>
                    <a:bodyPr/>
                    <a:lstStyle/>
                    <a:p>
                      <a:r>
                        <a:rPr lang="en-US" sz="1600" dirty="0"/>
                        <a:t>Function</a:t>
                      </a:r>
                      <a:endParaRPr lang="en-ID" sz="1600" dirty="0"/>
                    </a:p>
                  </a:txBody>
                  <a:tcPr/>
                </a:tc>
                <a:tc>
                  <a:txBody>
                    <a:bodyPr/>
                    <a:lstStyle/>
                    <a:p>
                      <a:pPr algn="ctr"/>
                      <a:r>
                        <a:rPr lang="en-US" sz="1600" dirty="0"/>
                        <a:t>Input</a:t>
                      </a:r>
                      <a:endParaRPr lang="en-ID" sz="1600" dirty="0"/>
                    </a:p>
                  </a:txBody>
                  <a:tcPr/>
                </a:tc>
                <a:tc>
                  <a:txBody>
                    <a:bodyPr/>
                    <a:lstStyle/>
                    <a:p>
                      <a:pPr algn="ctr"/>
                      <a:r>
                        <a:rPr lang="en-US" sz="1600" dirty="0"/>
                        <a:t>LCMP</a:t>
                      </a:r>
                      <a:endParaRPr lang="en-ID" sz="1600" dirty="0"/>
                    </a:p>
                  </a:txBody>
                  <a:tcPr anchor="ctr"/>
                </a:tc>
                <a:tc>
                  <a:txBody>
                    <a:bodyPr/>
                    <a:lstStyle/>
                    <a:p>
                      <a:pPr algn="ctr"/>
                      <a:r>
                        <a:rPr lang="en-US" sz="1600" dirty="0"/>
                        <a:t>Output</a:t>
                      </a:r>
                      <a:endParaRPr lang="en-ID" sz="1600" dirty="0"/>
                    </a:p>
                  </a:txBody>
                  <a:tcPr/>
                </a:tc>
                <a:extLst>
                  <a:ext uri="{0D108BD9-81ED-4DB2-BD59-A6C34878D82A}">
                    <a16:rowId xmlns:a16="http://schemas.microsoft.com/office/drawing/2014/main" xmlns="" val="1297956811"/>
                  </a:ext>
                </a:extLst>
              </a:tr>
              <a:tr h="918865">
                <a:tc>
                  <a:txBody>
                    <a:bodyPr/>
                    <a:lstStyle/>
                    <a:p>
                      <a:r>
                        <a:rPr lang="en-US" sz="1600" dirty="0"/>
                        <a:t>Planned maintenance</a:t>
                      </a:r>
                      <a:endParaRPr lang="en-ID" sz="1600" dirty="0"/>
                    </a:p>
                  </a:txBody>
                  <a:tcPr/>
                </a:tc>
                <a:tc>
                  <a:txBody>
                    <a:bodyPr/>
                    <a:lstStyle/>
                    <a:p>
                      <a:pPr marL="285750" indent="-285750">
                        <a:buFont typeface="Arial" panose="020B0604020202020204" pitchFamily="34" charset="0"/>
                        <a:buChar char="•"/>
                      </a:pPr>
                      <a:r>
                        <a:rPr lang="en-US" sz="1600" dirty="0"/>
                        <a:t>Equipment strategies</a:t>
                      </a:r>
                    </a:p>
                    <a:p>
                      <a:pPr marL="285750" indent="-285750">
                        <a:buFont typeface="Arial" panose="020B0604020202020204" pitchFamily="34" charset="0"/>
                        <a:buChar char="•"/>
                      </a:pPr>
                      <a:r>
                        <a:rPr lang="en-US" sz="1600" dirty="0"/>
                        <a:t>Frequency &amp; SMU </a:t>
                      </a:r>
                      <a:r>
                        <a:rPr lang="en-US" sz="1600" dirty="0" err="1"/>
                        <a:t>hrs</a:t>
                      </a:r>
                      <a:endParaRPr lang="en-ID" sz="1600" dirty="0"/>
                    </a:p>
                  </a:txBody>
                  <a:tcPr/>
                </a:tc>
                <a:tc rowSpan="5">
                  <a:txBody>
                    <a:bodyPr/>
                    <a:lstStyle/>
                    <a:p>
                      <a:pPr marL="111125" indent="0" algn="l">
                        <a:tabLst/>
                      </a:pPr>
                      <a:endParaRPr lang="en-ID" sz="1600" b="1" dirty="0"/>
                    </a:p>
                  </a:txBody>
                  <a:tcPr anchor="ctr"/>
                </a:tc>
                <a:tc>
                  <a:txBody>
                    <a:bodyPr/>
                    <a:lstStyle/>
                    <a:p>
                      <a:pPr marL="285750" indent="-285750">
                        <a:buFont typeface="Arial" panose="020B0604020202020204" pitchFamily="34" charset="0"/>
                        <a:buChar char="•"/>
                      </a:pPr>
                      <a:r>
                        <a:rPr lang="en-US" sz="1600" dirty="0"/>
                        <a:t>Planned Schedule</a:t>
                      </a:r>
                    </a:p>
                    <a:p>
                      <a:pPr marL="285750" indent="-285750">
                        <a:buFont typeface="Arial" panose="020B0604020202020204" pitchFamily="34" charset="0"/>
                        <a:buChar char="•"/>
                      </a:pPr>
                      <a:r>
                        <a:rPr lang="en-US" sz="1600" dirty="0"/>
                        <a:t>Planned </a:t>
                      </a:r>
                      <a:r>
                        <a:rPr lang="en-US" sz="1600" dirty="0" err="1"/>
                        <a:t>hrs</a:t>
                      </a:r>
                      <a:endParaRPr lang="en-US" sz="1600" dirty="0"/>
                    </a:p>
                  </a:txBody>
                  <a:tcPr/>
                </a:tc>
                <a:extLst>
                  <a:ext uri="{0D108BD9-81ED-4DB2-BD59-A6C34878D82A}">
                    <a16:rowId xmlns:a16="http://schemas.microsoft.com/office/drawing/2014/main" xmlns="" val="2876361706"/>
                  </a:ext>
                </a:extLst>
              </a:tr>
              <a:tr h="650862">
                <a:tc>
                  <a:txBody>
                    <a:bodyPr/>
                    <a:lstStyle/>
                    <a:p>
                      <a:r>
                        <a:rPr lang="en-US" sz="1600" dirty="0"/>
                        <a:t>Unplanned maintenance</a:t>
                      </a:r>
                      <a:endParaRPr lang="en-ID" sz="1600" dirty="0"/>
                    </a:p>
                  </a:txBody>
                  <a:tcPr/>
                </a:tc>
                <a:tc>
                  <a:txBody>
                    <a:bodyPr/>
                    <a:lstStyle/>
                    <a:p>
                      <a:pPr marL="285750" indent="-285750">
                        <a:buFont typeface="Arial" panose="020B0604020202020204" pitchFamily="34" charset="0"/>
                        <a:buChar char="•"/>
                      </a:pPr>
                      <a:r>
                        <a:rPr lang="en-US" sz="1600" dirty="0"/>
                        <a:t>Planned </a:t>
                      </a:r>
                      <a:r>
                        <a:rPr lang="en-US" sz="1600" dirty="0" err="1"/>
                        <a:t>hrs</a:t>
                      </a:r>
                      <a:endParaRPr lang="en-US" sz="1600" dirty="0"/>
                    </a:p>
                    <a:p>
                      <a:pPr marL="285750" indent="-285750">
                        <a:buFont typeface="Arial" panose="020B0604020202020204" pitchFamily="34" charset="0"/>
                        <a:buChar char="•"/>
                      </a:pPr>
                      <a:r>
                        <a:rPr lang="en-US" sz="1600" dirty="0"/>
                        <a:t>Unplanned ratio</a:t>
                      </a:r>
                    </a:p>
                    <a:p>
                      <a:pPr marL="285750" indent="-285750">
                        <a:buFont typeface="Arial" panose="020B0604020202020204" pitchFamily="34" charset="0"/>
                        <a:buChar char="•"/>
                      </a:pPr>
                      <a:endParaRPr lang="en-ID" sz="1600" dirty="0"/>
                    </a:p>
                  </a:txBody>
                  <a:tcPr/>
                </a:tc>
                <a:tc vMerge="1">
                  <a:txBody>
                    <a:bodyPr/>
                    <a:lstStyle/>
                    <a:p>
                      <a:endParaRPr lang="en-ID" sz="1400" dirty="0"/>
                    </a:p>
                  </a:txBody>
                  <a:tcPr/>
                </a:tc>
                <a:tc>
                  <a:txBody>
                    <a:bodyPr/>
                    <a:lstStyle/>
                    <a:p>
                      <a:pPr marL="285750" indent="-285750">
                        <a:buFont typeface="Arial" panose="020B0604020202020204" pitchFamily="34" charset="0"/>
                        <a:buChar char="•"/>
                      </a:pPr>
                      <a:r>
                        <a:rPr lang="en-US" sz="1600" dirty="0"/>
                        <a:t>Unplanned </a:t>
                      </a:r>
                      <a:r>
                        <a:rPr lang="en-US" sz="1600" dirty="0" err="1"/>
                        <a:t>hrs</a:t>
                      </a:r>
                      <a:endParaRPr lang="en-US" sz="1600" dirty="0"/>
                    </a:p>
                    <a:p>
                      <a:pPr marL="285750" indent="-285750">
                        <a:buFont typeface="Arial" panose="020B0604020202020204" pitchFamily="34" charset="0"/>
                        <a:buChar char="•"/>
                      </a:pPr>
                      <a:r>
                        <a:rPr lang="en-US" sz="1600" dirty="0"/>
                        <a:t>Downtime </a:t>
                      </a:r>
                      <a:r>
                        <a:rPr lang="en-US" sz="1600" dirty="0" err="1"/>
                        <a:t>hrs</a:t>
                      </a:r>
                      <a:endParaRPr lang="en-ID" sz="1600" dirty="0"/>
                    </a:p>
                  </a:txBody>
                  <a:tcPr/>
                </a:tc>
                <a:extLst>
                  <a:ext uri="{0D108BD9-81ED-4DB2-BD59-A6C34878D82A}">
                    <a16:rowId xmlns:a16="http://schemas.microsoft.com/office/drawing/2014/main" xmlns="" val="927347307"/>
                  </a:ext>
                </a:extLst>
              </a:tr>
              <a:tr h="1186867">
                <a:tc>
                  <a:txBody>
                    <a:bodyPr/>
                    <a:lstStyle/>
                    <a:p>
                      <a:r>
                        <a:rPr lang="en-US" sz="1600" dirty="0"/>
                        <a:t>Budgeting</a:t>
                      </a:r>
                      <a:endParaRPr lang="en-ID" sz="1600" dirty="0"/>
                    </a:p>
                  </a:txBody>
                  <a:tcPr/>
                </a:tc>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Downtime </a:t>
                      </a:r>
                      <a:r>
                        <a:rPr lang="en-US" sz="1600" kern="1200" dirty="0" err="1">
                          <a:solidFill>
                            <a:schemeClr val="dk1"/>
                          </a:solidFill>
                          <a:latin typeface="+mn-lt"/>
                          <a:ea typeface="+mn-ea"/>
                          <a:cs typeface="+mn-cs"/>
                        </a:rPr>
                        <a:t>hrs</a:t>
                      </a:r>
                      <a:endParaRPr lang="en-US" sz="1600" kern="1200" dirty="0">
                        <a:solidFill>
                          <a:schemeClr val="dk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Material &amp; </a:t>
                      </a:r>
                      <a:r>
                        <a:rPr lang="en-US" sz="1600" kern="1200" dirty="0" err="1">
                          <a:solidFill>
                            <a:schemeClr val="dk1"/>
                          </a:solidFill>
                          <a:latin typeface="+mn-lt"/>
                          <a:ea typeface="+mn-ea"/>
                          <a:cs typeface="+mn-cs"/>
                        </a:rPr>
                        <a:t>labour</a:t>
                      </a:r>
                      <a:r>
                        <a:rPr lang="en-US" sz="1600" kern="1200" dirty="0">
                          <a:solidFill>
                            <a:schemeClr val="dk1"/>
                          </a:solidFill>
                          <a:latin typeface="+mn-lt"/>
                          <a:ea typeface="+mn-ea"/>
                          <a:cs typeface="+mn-cs"/>
                        </a:rPr>
                        <a:t> costs</a:t>
                      </a: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Oil &amp; lubricant costs</a:t>
                      </a:r>
                    </a:p>
                    <a:p>
                      <a:pPr marL="285750" indent="-285750" algn="l" defTabSz="914400" rtl="0" eaLnBrk="1" latinLnBrk="0" hangingPunct="1">
                        <a:buFont typeface="Arial" panose="020B0604020202020204" pitchFamily="34" charset="0"/>
                        <a:buChar char="•"/>
                      </a:pPr>
                      <a:r>
                        <a:rPr lang="en-US" sz="1600" kern="1200" dirty="0" err="1">
                          <a:solidFill>
                            <a:schemeClr val="dk1"/>
                          </a:solidFill>
                          <a:latin typeface="+mn-lt"/>
                          <a:ea typeface="+mn-ea"/>
                          <a:cs typeface="+mn-cs"/>
                        </a:rPr>
                        <a:t>Tyres</a:t>
                      </a:r>
                      <a:r>
                        <a:rPr lang="en-US" sz="1600" kern="1200" dirty="0">
                          <a:solidFill>
                            <a:schemeClr val="dk1"/>
                          </a:solidFill>
                          <a:latin typeface="+mn-lt"/>
                          <a:ea typeface="+mn-ea"/>
                          <a:cs typeface="+mn-cs"/>
                        </a:rPr>
                        <a:t> costs</a:t>
                      </a:r>
                    </a:p>
                  </a:txBody>
                  <a:tcPr/>
                </a:tc>
                <a:tc vMerge="1">
                  <a:txBody>
                    <a:bodyPr/>
                    <a:lstStyle/>
                    <a:p>
                      <a:endParaRPr lang="en-ID" sz="1400" dirty="0"/>
                    </a:p>
                  </a:txBody>
                  <a:tcPr/>
                </a:tc>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Budget by cost-</a:t>
                      </a:r>
                      <a:r>
                        <a:rPr lang="en-US" sz="1600" kern="1200" dirty="0" err="1">
                          <a:solidFill>
                            <a:schemeClr val="dk1"/>
                          </a:solidFill>
                          <a:latin typeface="+mn-lt"/>
                          <a:ea typeface="+mn-ea"/>
                          <a:cs typeface="+mn-cs"/>
                        </a:rPr>
                        <a:t>centre</a:t>
                      </a:r>
                      <a:endParaRPr lang="en-US" sz="1600" kern="1200" dirty="0">
                        <a:solidFill>
                          <a:schemeClr val="dk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Budget by fleet</a:t>
                      </a:r>
                      <a:endParaRPr lang="en-ID" sz="1600" kern="1200" dirty="0">
                        <a:solidFill>
                          <a:schemeClr val="dk1"/>
                        </a:solidFill>
                        <a:latin typeface="+mn-lt"/>
                        <a:ea typeface="+mn-ea"/>
                        <a:cs typeface="+mn-cs"/>
                      </a:endParaRPr>
                    </a:p>
                  </a:txBody>
                  <a:tcPr/>
                </a:tc>
                <a:extLst>
                  <a:ext uri="{0D108BD9-81ED-4DB2-BD59-A6C34878D82A}">
                    <a16:rowId xmlns:a16="http://schemas.microsoft.com/office/drawing/2014/main" xmlns="" val="3895786296"/>
                  </a:ext>
                </a:extLst>
              </a:tr>
              <a:tr h="918865">
                <a:tc>
                  <a:txBody>
                    <a:bodyPr/>
                    <a:lstStyle/>
                    <a:p>
                      <a:r>
                        <a:rPr lang="en-US" sz="1600" dirty="0"/>
                        <a:t>Equipment strategy</a:t>
                      </a:r>
                      <a:endParaRPr lang="en-ID" sz="1600" dirty="0"/>
                    </a:p>
                  </a:txBody>
                  <a:tcPr/>
                </a:tc>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Equipment SMU </a:t>
                      </a:r>
                      <a:r>
                        <a:rPr lang="en-US" sz="1600" kern="1200" dirty="0" err="1">
                          <a:solidFill>
                            <a:schemeClr val="dk1"/>
                          </a:solidFill>
                          <a:latin typeface="+mn-lt"/>
                          <a:ea typeface="+mn-ea"/>
                          <a:cs typeface="+mn-cs"/>
                        </a:rPr>
                        <a:t>hrs</a:t>
                      </a:r>
                      <a:endParaRPr lang="en-US" sz="1600" kern="1200" dirty="0">
                        <a:solidFill>
                          <a:schemeClr val="dk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Equipment status (ON/OFF)</a:t>
                      </a:r>
                    </a:p>
                  </a:txBody>
                  <a:tcPr/>
                </a:tc>
                <a:tc vMerge="1">
                  <a:txBody>
                    <a:bodyPr/>
                    <a:lstStyle/>
                    <a:p>
                      <a:endParaRPr lang="en-ID" sz="1400" dirty="0"/>
                    </a:p>
                  </a:txBody>
                  <a:tcPr/>
                </a:tc>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Cost by fleet</a:t>
                      </a: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Equipment availability</a:t>
                      </a:r>
                      <a:endParaRPr lang="en-ID" sz="1600" kern="1200" dirty="0">
                        <a:solidFill>
                          <a:schemeClr val="dk1"/>
                        </a:solidFill>
                        <a:latin typeface="+mn-lt"/>
                        <a:ea typeface="+mn-ea"/>
                        <a:cs typeface="+mn-cs"/>
                      </a:endParaRPr>
                    </a:p>
                  </a:txBody>
                  <a:tcPr/>
                </a:tc>
                <a:extLst>
                  <a:ext uri="{0D108BD9-81ED-4DB2-BD59-A6C34878D82A}">
                    <a16:rowId xmlns:a16="http://schemas.microsoft.com/office/drawing/2014/main" xmlns="" val="3569170275"/>
                  </a:ext>
                </a:extLst>
              </a:tr>
              <a:tr h="650862">
                <a:tc>
                  <a:txBody>
                    <a:bodyPr/>
                    <a:lstStyle/>
                    <a:p>
                      <a:r>
                        <a:rPr lang="en-US" sz="1600" dirty="0" err="1"/>
                        <a:t>Labour</a:t>
                      </a:r>
                      <a:r>
                        <a:rPr lang="en-US" sz="1600" dirty="0"/>
                        <a:t> estimation</a:t>
                      </a:r>
                      <a:endParaRPr lang="en-ID" sz="1600" dirty="0"/>
                    </a:p>
                  </a:txBody>
                  <a:tcPr/>
                </a:tc>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Downtime </a:t>
                      </a:r>
                      <a:r>
                        <a:rPr lang="en-US" sz="1600" kern="1200" dirty="0" err="1">
                          <a:solidFill>
                            <a:schemeClr val="dk1"/>
                          </a:solidFill>
                          <a:latin typeface="+mn-lt"/>
                          <a:ea typeface="+mn-ea"/>
                          <a:cs typeface="+mn-cs"/>
                        </a:rPr>
                        <a:t>hrs</a:t>
                      </a:r>
                      <a:endParaRPr lang="en-US" sz="1600" kern="1200" dirty="0">
                        <a:solidFill>
                          <a:schemeClr val="dk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600" kern="1200" dirty="0" err="1">
                          <a:solidFill>
                            <a:schemeClr val="dk1"/>
                          </a:solidFill>
                          <a:latin typeface="+mn-lt"/>
                          <a:ea typeface="+mn-ea"/>
                          <a:cs typeface="+mn-cs"/>
                        </a:rPr>
                        <a:t>Labour</a:t>
                      </a:r>
                      <a:r>
                        <a:rPr lang="en-US" sz="1600" kern="1200" dirty="0">
                          <a:solidFill>
                            <a:schemeClr val="dk1"/>
                          </a:solidFill>
                          <a:latin typeface="+mn-lt"/>
                          <a:ea typeface="+mn-ea"/>
                          <a:cs typeface="+mn-cs"/>
                        </a:rPr>
                        <a:t> productivity</a:t>
                      </a:r>
                    </a:p>
                  </a:txBody>
                  <a:tcPr/>
                </a:tc>
                <a:tc vMerge="1">
                  <a:txBody>
                    <a:bodyPr/>
                    <a:lstStyle/>
                    <a:p>
                      <a:endParaRPr lang="en-ID"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kern="1200" dirty="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err="1">
                          <a:solidFill>
                            <a:schemeClr val="dk1"/>
                          </a:solidFill>
                          <a:latin typeface="+mn-lt"/>
                          <a:ea typeface="+mn-ea"/>
                          <a:cs typeface="+mn-cs"/>
                        </a:rPr>
                        <a:t>Labour</a:t>
                      </a:r>
                      <a:r>
                        <a:rPr lang="en-US" sz="1600" kern="1200" dirty="0">
                          <a:solidFill>
                            <a:schemeClr val="dk1"/>
                          </a:solidFill>
                          <a:latin typeface="+mn-lt"/>
                          <a:ea typeface="+mn-ea"/>
                          <a:cs typeface="+mn-cs"/>
                        </a:rPr>
                        <a:t> estimation</a:t>
                      </a:r>
                    </a:p>
                    <a:p>
                      <a:pPr marL="285750" indent="-285750" algn="l" defTabSz="914400" rtl="0" eaLnBrk="1" latinLnBrk="0" hangingPunct="1">
                        <a:buFont typeface="Arial" panose="020B0604020202020204" pitchFamily="34" charset="0"/>
                        <a:buChar char="•"/>
                      </a:pPr>
                      <a:endParaRPr lang="en-ID" sz="1600" kern="1200" dirty="0">
                        <a:solidFill>
                          <a:schemeClr val="dk1"/>
                        </a:solidFill>
                        <a:latin typeface="+mn-lt"/>
                        <a:ea typeface="+mn-ea"/>
                        <a:cs typeface="+mn-cs"/>
                      </a:endParaRPr>
                    </a:p>
                  </a:txBody>
                  <a:tcPr/>
                </a:tc>
                <a:extLst>
                  <a:ext uri="{0D108BD9-81ED-4DB2-BD59-A6C34878D82A}">
                    <a16:rowId xmlns:a16="http://schemas.microsoft.com/office/drawing/2014/main" xmlns="" val="629012872"/>
                  </a:ext>
                </a:extLst>
              </a:tr>
            </a:tbl>
          </a:graphicData>
        </a:graphic>
      </p:graphicFrame>
      <p:sp>
        <p:nvSpPr>
          <p:cNvPr id="12" name="Arrow: Right 11"/>
          <p:cNvSpPr/>
          <p:nvPr/>
        </p:nvSpPr>
        <p:spPr>
          <a:xfrm>
            <a:off x="5120069" y="1835725"/>
            <a:ext cx="365760" cy="457200"/>
          </a:xfrm>
          <a:prstGeom prst="rightArrow">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3" name="Arrow: Right 12"/>
          <p:cNvSpPr/>
          <p:nvPr/>
        </p:nvSpPr>
        <p:spPr>
          <a:xfrm>
            <a:off x="5105400" y="2609218"/>
            <a:ext cx="365760" cy="457200"/>
          </a:xfrm>
          <a:prstGeom prst="rightArrow">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Arrow: Right 13"/>
          <p:cNvSpPr/>
          <p:nvPr/>
        </p:nvSpPr>
        <p:spPr>
          <a:xfrm>
            <a:off x="5120069" y="3713015"/>
            <a:ext cx="365760" cy="457200"/>
          </a:xfrm>
          <a:prstGeom prst="rightArrow">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5" name="Arrow: Right 14"/>
          <p:cNvSpPr/>
          <p:nvPr/>
        </p:nvSpPr>
        <p:spPr>
          <a:xfrm>
            <a:off x="5120069" y="4563378"/>
            <a:ext cx="365760" cy="457200"/>
          </a:xfrm>
          <a:prstGeom prst="rightArrow">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7" name="Arrow: Right 16"/>
          <p:cNvSpPr/>
          <p:nvPr/>
        </p:nvSpPr>
        <p:spPr>
          <a:xfrm>
            <a:off x="5120069" y="5381307"/>
            <a:ext cx="365760" cy="457200"/>
          </a:xfrm>
          <a:prstGeom prst="rightArrow">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5" name="Rectangle 24"/>
          <p:cNvSpPr/>
          <p:nvPr/>
        </p:nvSpPr>
        <p:spPr>
          <a:xfrm>
            <a:off x="6206835" y="1946560"/>
            <a:ext cx="1219200" cy="1939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28" name="Rectangle 27"/>
          <p:cNvSpPr/>
          <p:nvPr/>
        </p:nvSpPr>
        <p:spPr>
          <a:xfrm>
            <a:off x="2452255" y="2590791"/>
            <a:ext cx="1219200" cy="19396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cxnSp>
        <p:nvCxnSpPr>
          <p:cNvPr id="30" name="Connector: Elbow 29"/>
          <p:cNvCxnSpPr>
            <a:cxnSpLocks/>
            <a:stCxn id="28" idx="0"/>
            <a:endCxn id="25" idx="2"/>
          </p:cNvCxnSpPr>
          <p:nvPr/>
        </p:nvCxnSpPr>
        <p:spPr bwMode="auto">
          <a:xfrm rot="5400000" flipH="1" flipV="1">
            <a:off x="4714012" y="488368"/>
            <a:ext cx="450266" cy="3754580"/>
          </a:xfrm>
          <a:prstGeom prst="bentConnector3">
            <a:avLst/>
          </a:prstGeom>
          <a:noFill/>
          <a:ln w="12700" cap="flat" cmpd="sng" algn="ctr">
            <a:solidFill>
              <a:schemeClr val="accent6"/>
            </a:solidFill>
            <a:prstDash val="dash"/>
            <a:round/>
            <a:headEnd type="stealth" w="med" len="med"/>
            <a:tailEnd type="none" w="med" len="med"/>
          </a:ln>
          <a:effectLst/>
        </p:spPr>
      </p:cxnSp>
      <p:sp>
        <p:nvSpPr>
          <p:cNvPr id="35" name="Rectangle 34"/>
          <p:cNvSpPr/>
          <p:nvPr/>
        </p:nvSpPr>
        <p:spPr>
          <a:xfrm>
            <a:off x="6283035" y="2833250"/>
            <a:ext cx="1219200" cy="1939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36" name="Rectangle 35"/>
          <p:cNvSpPr/>
          <p:nvPr/>
        </p:nvSpPr>
        <p:spPr>
          <a:xfrm>
            <a:off x="2452255" y="3290446"/>
            <a:ext cx="1219200" cy="19396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cxnSp>
        <p:nvCxnSpPr>
          <p:cNvPr id="37" name="Connector: Elbow 36"/>
          <p:cNvCxnSpPr>
            <a:cxnSpLocks/>
            <a:stCxn id="36" idx="0"/>
            <a:endCxn id="35" idx="2"/>
          </p:cNvCxnSpPr>
          <p:nvPr/>
        </p:nvCxnSpPr>
        <p:spPr bwMode="auto">
          <a:xfrm rot="5400000" flipH="1" flipV="1">
            <a:off x="4845630" y="1243441"/>
            <a:ext cx="263231" cy="3830780"/>
          </a:xfrm>
          <a:prstGeom prst="bentConnector3">
            <a:avLst/>
          </a:prstGeom>
          <a:noFill/>
          <a:ln w="12700" cap="flat" cmpd="sng" algn="ctr">
            <a:solidFill>
              <a:schemeClr val="accent6"/>
            </a:solidFill>
            <a:prstDash val="dash"/>
            <a:round/>
            <a:headEnd type="stealth" w="med" len="med"/>
            <a:tailEnd type="none" w="med" len="med"/>
          </a:ln>
          <a:effectLst/>
        </p:spPr>
      </p:cxnSp>
      <p:sp>
        <p:nvSpPr>
          <p:cNvPr id="38" name="Rectangle 37"/>
          <p:cNvSpPr/>
          <p:nvPr/>
        </p:nvSpPr>
        <p:spPr>
          <a:xfrm>
            <a:off x="6283035" y="2810929"/>
            <a:ext cx="1219200" cy="1939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39" name="Rectangle 38"/>
          <p:cNvSpPr/>
          <p:nvPr/>
        </p:nvSpPr>
        <p:spPr>
          <a:xfrm>
            <a:off x="2452255" y="5401057"/>
            <a:ext cx="1219200" cy="19396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cxnSp>
        <p:nvCxnSpPr>
          <p:cNvPr id="40" name="Connector: Elbow 39"/>
          <p:cNvCxnSpPr>
            <a:cxnSpLocks/>
            <a:stCxn id="39" idx="0"/>
            <a:endCxn id="38" idx="3"/>
          </p:cNvCxnSpPr>
          <p:nvPr/>
        </p:nvCxnSpPr>
        <p:spPr bwMode="auto">
          <a:xfrm rot="5400000" flipH="1" flipV="1">
            <a:off x="4035473" y="1934295"/>
            <a:ext cx="2493145" cy="4440380"/>
          </a:xfrm>
          <a:prstGeom prst="bentConnector4">
            <a:avLst>
              <a:gd name="adj1" fmla="val 6933"/>
              <a:gd name="adj2" fmla="val 116692"/>
            </a:avLst>
          </a:prstGeom>
          <a:noFill/>
          <a:ln w="12700" cap="flat" cmpd="sng" algn="ctr">
            <a:solidFill>
              <a:schemeClr val="accent6"/>
            </a:solidFill>
            <a:prstDash val="dash"/>
            <a:round/>
            <a:headEnd type="stealth" w="med" len="med"/>
            <a:tailEnd type="none" w="med" len="med"/>
          </a:ln>
          <a:effectLst/>
        </p:spPr>
      </p:cxnSp>
      <p:pic>
        <p:nvPicPr>
          <p:cNvPr id="53" name="Picture 52"/>
          <p:cNvPicPr>
            <a:picLocks noChangeAspect="1"/>
          </p:cNvPicPr>
          <p:nvPr/>
        </p:nvPicPr>
        <p:blipFill>
          <a:blip r:embed="rId2"/>
          <a:stretch>
            <a:fillRect/>
          </a:stretch>
        </p:blipFill>
        <p:spPr>
          <a:xfrm>
            <a:off x="8531328" y="1855081"/>
            <a:ext cx="1074783" cy="304800"/>
          </a:xfrm>
          <a:prstGeom prst="rect">
            <a:avLst/>
          </a:prstGeom>
        </p:spPr>
      </p:pic>
      <p:pic>
        <p:nvPicPr>
          <p:cNvPr id="54" name="Picture 53"/>
          <p:cNvPicPr>
            <a:picLocks noChangeAspect="1"/>
          </p:cNvPicPr>
          <p:nvPr/>
        </p:nvPicPr>
        <p:blipFill rotWithShape="1">
          <a:blip r:embed="rId3"/>
          <a:srcRect l="2009" t="25897" r="50978"/>
          <a:stretch/>
        </p:blipFill>
        <p:spPr>
          <a:xfrm>
            <a:off x="8546460" y="4676788"/>
            <a:ext cx="1203960" cy="687579"/>
          </a:xfrm>
          <a:prstGeom prst="rect">
            <a:avLst/>
          </a:prstGeom>
        </p:spPr>
      </p:pic>
      <p:sp>
        <p:nvSpPr>
          <p:cNvPr id="55" name="TextBox 54"/>
          <p:cNvSpPr txBox="1"/>
          <p:nvPr/>
        </p:nvSpPr>
        <p:spPr>
          <a:xfrm>
            <a:off x="8554506" y="4398815"/>
            <a:ext cx="1165438" cy="257369"/>
          </a:xfrm>
          <a:prstGeom prst="rect">
            <a:avLst/>
          </a:prstGeom>
          <a:noFill/>
        </p:spPr>
        <p:txBody>
          <a:bodyPr wrap="none" lIns="36000" tIns="36000" rIns="36000" bIns="36000" rtlCol="0">
            <a:spAutoFit/>
          </a:bodyPr>
          <a:lstStyle/>
          <a:p>
            <a:pPr algn="ctr"/>
            <a:r>
              <a:rPr lang="en-US" sz="1200" b="1" dirty="0"/>
              <a:t>LCMP Dashboard</a:t>
            </a:r>
            <a:endParaRPr lang="en-ID" sz="1200" b="1" dirty="0"/>
          </a:p>
        </p:txBody>
      </p:sp>
      <p:pic>
        <p:nvPicPr>
          <p:cNvPr id="56" name="Picture 55"/>
          <p:cNvPicPr>
            <a:picLocks noChangeAspect="1"/>
          </p:cNvPicPr>
          <p:nvPr/>
        </p:nvPicPr>
        <p:blipFill rotWithShape="1">
          <a:blip r:embed="rId4"/>
          <a:srcRect l="12268" t="13560" r="30230" b="47076"/>
          <a:stretch/>
        </p:blipFill>
        <p:spPr>
          <a:xfrm>
            <a:off x="8562941" y="3624299"/>
            <a:ext cx="1170997" cy="663171"/>
          </a:xfrm>
          <a:prstGeom prst="rect">
            <a:avLst/>
          </a:prstGeom>
        </p:spPr>
      </p:pic>
      <p:sp>
        <p:nvSpPr>
          <p:cNvPr id="57" name="TextBox 56"/>
          <p:cNvSpPr txBox="1"/>
          <p:nvPr/>
        </p:nvSpPr>
        <p:spPr>
          <a:xfrm>
            <a:off x="8500652" y="3346326"/>
            <a:ext cx="1273160" cy="257369"/>
          </a:xfrm>
          <a:prstGeom prst="rect">
            <a:avLst/>
          </a:prstGeom>
          <a:noFill/>
        </p:spPr>
        <p:txBody>
          <a:bodyPr wrap="none" lIns="36000" tIns="36000" rIns="36000" bIns="36000" rtlCol="0">
            <a:spAutoFit/>
          </a:bodyPr>
          <a:lstStyle/>
          <a:p>
            <a:pPr algn="ctr"/>
            <a:r>
              <a:rPr lang="en-US" sz="1200" b="1" dirty="0"/>
              <a:t>Budget for Finance</a:t>
            </a:r>
            <a:endParaRPr lang="en-ID" sz="1200" b="1" dirty="0"/>
          </a:p>
        </p:txBody>
      </p:sp>
      <p:pic>
        <p:nvPicPr>
          <p:cNvPr id="58" name="Picture 57"/>
          <p:cNvPicPr>
            <a:picLocks noChangeAspect="1"/>
          </p:cNvPicPr>
          <p:nvPr/>
        </p:nvPicPr>
        <p:blipFill rotWithShape="1">
          <a:blip r:embed="rId5"/>
          <a:srcRect r="33545"/>
          <a:stretch/>
        </p:blipFill>
        <p:spPr>
          <a:xfrm>
            <a:off x="8546460" y="2743200"/>
            <a:ext cx="1187478" cy="523582"/>
          </a:xfrm>
          <a:prstGeom prst="rect">
            <a:avLst/>
          </a:prstGeom>
        </p:spPr>
      </p:pic>
      <p:sp>
        <p:nvSpPr>
          <p:cNvPr id="59" name="TextBox 58"/>
          <p:cNvSpPr txBox="1"/>
          <p:nvPr/>
        </p:nvSpPr>
        <p:spPr>
          <a:xfrm>
            <a:off x="8492835" y="2479719"/>
            <a:ext cx="1281864" cy="257369"/>
          </a:xfrm>
          <a:prstGeom prst="rect">
            <a:avLst/>
          </a:prstGeom>
          <a:noFill/>
        </p:spPr>
        <p:txBody>
          <a:bodyPr wrap="square" lIns="36000" tIns="36000" rIns="36000" bIns="36000" rtlCol="0">
            <a:spAutoFit/>
          </a:bodyPr>
          <a:lstStyle/>
          <a:p>
            <a:pPr algn="ctr"/>
            <a:r>
              <a:rPr lang="en-US" sz="1200" b="1" dirty="0"/>
              <a:t>Availability for Ops</a:t>
            </a:r>
            <a:endParaRPr lang="en-ID" sz="1200" b="1" dirty="0"/>
          </a:p>
        </p:txBody>
      </p:sp>
      <p:pic>
        <p:nvPicPr>
          <p:cNvPr id="60" name="Picture 59"/>
          <p:cNvPicPr>
            <a:picLocks noChangeAspect="1"/>
          </p:cNvPicPr>
          <p:nvPr/>
        </p:nvPicPr>
        <p:blipFill rotWithShape="1">
          <a:blip r:embed="rId6"/>
          <a:srcRect t="58570" r="29592"/>
          <a:stretch/>
        </p:blipFill>
        <p:spPr>
          <a:xfrm>
            <a:off x="8531328" y="5642340"/>
            <a:ext cx="1219092" cy="624670"/>
          </a:xfrm>
          <a:prstGeom prst="rect">
            <a:avLst/>
          </a:prstGeom>
        </p:spPr>
      </p:pic>
      <p:sp>
        <p:nvSpPr>
          <p:cNvPr id="61" name="TextBox 60"/>
          <p:cNvSpPr txBox="1"/>
          <p:nvPr/>
        </p:nvSpPr>
        <p:spPr>
          <a:xfrm>
            <a:off x="8559112" y="5381307"/>
            <a:ext cx="1209553" cy="257369"/>
          </a:xfrm>
          <a:prstGeom prst="rect">
            <a:avLst/>
          </a:prstGeom>
          <a:noFill/>
        </p:spPr>
        <p:txBody>
          <a:bodyPr wrap="none" lIns="36000" tIns="36000" rIns="36000" bIns="36000" rtlCol="0">
            <a:spAutoFit/>
          </a:bodyPr>
          <a:lstStyle/>
          <a:p>
            <a:pPr algn="ctr"/>
            <a:r>
              <a:rPr lang="en-US" sz="1200" b="1" dirty="0"/>
              <a:t>Headcount for HR</a:t>
            </a:r>
            <a:endParaRPr lang="en-ID" sz="1200" b="1" dirty="0"/>
          </a:p>
        </p:txBody>
      </p:sp>
      <p:sp>
        <p:nvSpPr>
          <p:cNvPr id="62" name="TextBox 61"/>
          <p:cNvSpPr txBox="1"/>
          <p:nvPr/>
        </p:nvSpPr>
        <p:spPr>
          <a:xfrm>
            <a:off x="8408579" y="1619310"/>
            <a:ext cx="1281864" cy="257369"/>
          </a:xfrm>
          <a:prstGeom prst="rect">
            <a:avLst/>
          </a:prstGeom>
          <a:noFill/>
        </p:spPr>
        <p:txBody>
          <a:bodyPr wrap="square" lIns="36000" tIns="36000" rIns="36000" bIns="36000" rtlCol="0">
            <a:spAutoFit/>
          </a:bodyPr>
          <a:lstStyle/>
          <a:p>
            <a:pPr algn="ctr"/>
            <a:r>
              <a:rPr lang="en-US" sz="1200" b="1" dirty="0"/>
              <a:t>Schedule for PM</a:t>
            </a:r>
            <a:endParaRPr lang="en-ID" sz="1200" b="1" dirty="0"/>
          </a:p>
        </p:txBody>
      </p:sp>
    </p:spTree>
    <p:extLst>
      <p:ext uri="{BB962C8B-B14F-4D97-AF65-F5344CB8AC3E}">
        <p14:creationId xmlns:p14="http://schemas.microsoft.com/office/powerpoint/2010/main" val="351396391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6934200" cy="1905000"/>
          </a:xfrm>
        </p:spPr>
        <p:txBody>
          <a:bodyPr>
            <a:normAutofit/>
          </a:bodyPr>
          <a:lstStyle/>
          <a:p>
            <a:pPr algn="ctr"/>
            <a:r>
              <a:rPr lang="en-AU" dirty="0"/>
              <a:t>LCMP Functional </a:t>
            </a:r>
            <a:r>
              <a:rPr lang="en-AU" dirty="0" smtClean="0"/>
              <a:t>Specification</a:t>
            </a:r>
            <a:br>
              <a:rPr lang="en-AU" dirty="0" smtClean="0"/>
            </a:br>
            <a:r>
              <a:rPr lang="en-AU" dirty="0"/>
              <a:t/>
            </a:r>
            <a:br>
              <a:rPr lang="en-AU" dirty="0"/>
            </a:br>
            <a:r>
              <a:rPr lang="en-AU" dirty="0" smtClean="0"/>
              <a:t/>
            </a:r>
            <a:br>
              <a:rPr lang="en-AU" dirty="0" smtClean="0"/>
            </a:br>
            <a:r>
              <a:rPr lang="en-AU" dirty="0" smtClean="0"/>
              <a:t>(note, MVP</a:t>
            </a:r>
            <a:r>
              <a:rPr lang="en-AU" baseline="30000" dirty="0" smtClean="0"/>
              <a:t>1</a:t>
            </a:r>
            <a:r>
              <a:rPr lang="en-AU" dirty="0" smtClean="0"/>
              <a:t> is colour-coded with            )</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4</a:t>
            </a:fld>
            <a:endParaRPr lang="en-US" dirty="0"/>
          </a:p>
        </p:txBody>
      </p:sp>
      <p:grpSp>
        <p:nvGrpSpPr>
          <p:cNvPr id="6" name="Group 5"/>
          <p:cNvGrpSpPr/>
          <p:nvPr/>
        </p:nvGrpSpPr>
        <p:grpSpPr>
          <a:xfrm>
            <a:off x="6324600" y="3303372"/>
            <a:ext cx="533400" cy="477618"/>
            <a:chOff x="6477000" y="3962400"/>
            <a:chExt cx="533400" cy="477618"/>
          </a:xfrm>
        </p:grpSpPr>
        <p:sp>
          <p:nvSpPr>
            <p:cNvPr id="4" name="Triangle 3"/>
            <p:cNvSpPr/>
            <p:nvPr/>
          </p:nvSpPr>
          <p:spPr>
            <a:xfrm>
              <a:off x="6477000" y="3962400"/>
              <a:ext cx="533400"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5" name="TextBox 4"/>
            <p:cNvSpPr txBox="1"/>
            <p:nvPr/>
          </p:nvSpPr>
          <p:spPr>
            <a:xfrm>
              <a:off x="6526457" y="4151871"/>
              <a:ext cx="431776" cy="288147"/>
            </a:xfrm>
            <a:prstGeom prst="rect">
              <a:avLst/>
            </a:prstGeom>
            <a:noFill/>
          </p:spPr>
          <p:txBody>
            <a:bodyPr wrap="none" lIns="36000" tIns="36000" rIns="36000" bIns="36000" rtlCol="0">
              <a:spAutoFit/>
            </a:bodyPr>
            <a:lstStyle/>
            <a:p>
              <a:r>
                <a:rPr lang="en-AU" sz="1400" b="1" smtClean="0">
                  <a:solidFill>
                    <a:schemeClr val="bg1"/>
                  </a:solidFill>
                </a:rPr>
                <a:t>MVP</a:t>
              </a:r>
              <a:endParaRPr lang="en-AU" sz="1400" b="1" dirty="0" smtClean="0">
                <a:solidFill>
                  <a:schemeClr val="bg1"/>
                </a:solidFill>
              </a:endParaRPr>
            </a:p>
          </p:txBody>
        </p:sp>
      </p:grpSp>
      <p:sp>
        <p:nvSpPr>
          <p:cNvPr id="7" name="TextBox 6"/>
          <p:cNvSpPr txBox="1"/>
          <p:nvPr/>
        </p:nvSpPr>
        <p:spPr>
          <a:xfrm>
            <a:off x="838200" y="5791200"/>
            <a:ext cx="2890719" cy="318924"/>
          </a:xfrm>
          <a:prstGeom prst="rect">
            <a:avLst/>
          </a:prstGeom>
          <a:noFill/>
        </p:spPr>
        <p:txBody>
          <a:bodyPr wrap="none" lIns="36000" tIns="36000" rIns="36000" bIns="36000" rtlCol="0">
            <a:spAutoFit/>
          </a:bodyPr>
          <a:lstStyle/>
          <a:p>
            <a:r>
              <a:rPr lang="en-AU" sz="1600" baseline="30000" dirty="0" smtClean="0"/>
              <a:t>1</a:t>
            </a:r>
            <a:r>
              <a:rPr lang="en-AU" sz="1600" dirty="0" smtClean="0"/>
              <a:t> MVP = Minimum Viable Product</a:t>
            </a:r>
            <a:endParaRPr lang="en-AU" sz="1600" dirty="0" smtClean="0"/>
          </a:p>
        </p:txBody>
      </p:sp>
    </p:spTree>
    <p:extLst>
      <p:ext uri="{BB962C8B-B14F-4D97-AF65-F5344CB8AC3E}">
        <p14:creationId xmlns:p14="http://schemas.microsoft.com/office/powerpoint/2010/main" val="129326892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LCMP tool is used to review equipment strategy periodically to ensure alignment with the organization mission, vision, and strategy </a:t>
            </a:r>
          </a:p>
        </p:txBody>
      </p:sp>
      <p:sp>
        <p:nvSpPr>
          <p:cNvPr id="9" name="Circular Arrow 8"/>
          <p:cNvSpPr/>
          <p:nvPr/>
        </p:nvSpPr>
        <p:spPr>
          <a:xfrm>
            <a:off x="3200400" y="2286000"/>
            <a:ext cx="3562394" cy="2805320"/>
          </a:xfrm>
          <a:prstGeom prst="circularArrow">
            <a:avLst>
              <a:gd name="adj1" fmla="val 4668"/>
              <a:gd name="adj2" fmla="val 272909"/>
              <a:gd name="adj3" fmla="val 14539183"/>
              <a:gd name="adj4" fmla="val 16969908"/>
              <a:gd name="adj5" fmla="val 484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5" name="Rounded Rectangle 34"/>
          <p:cNvSpPr/>
          <p:nvPr/>
        </p:nvSpPr>
        <p:spPr>
          <a:xfrm>
            <a:off x="4495800" y="2138965"/>
            <a:ext cx="972365"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Annual review</a:t>
            </a:r>
          </a:p>
        </p:txBody>
      </p:sp>
      <p:cxnSp>
        <p:nvCxnSpPr>
          <p:cNvPr id="66" name="Elbow Connector 65"/>
          <p:cNvCxnSpPr>
            <a:cxnSpLocks/>
            <a:stCxn id="81" idx="3"/>
            <a:endCxn id="68" idx="1"/>
          </p:cNvCxnSpPr>
          <p:nvPr/>
        </p:nvCxnSpPr>
        <p:spPr bwMode="auto">
          <a:xfrm>
            <a:off x="7146347" y="3531015"/>
            <a:ext cx="600122" cy="801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68" name="Rectangle 67"/>
          <p:cNvSpPr/>
          <p:nvPr/>
        </p:nvSpPr>
        <p:spPr>
          <a:xfrm>
            <a:off x="7746469" y="3384121"/>
            <a:ext cx="1674004" cy="309817"/>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Update </a:t>
            </a:r>
            <a:r>
              <a:rPr lang="en-US" sz="1200" dirty="0" err="1">
                <a:solidFill>
                  <a:srgbClr val="000080"/>
                </a:solidFill>
              </a:rPr>
              <a:t>Eqmt</a:t>
            </a:r>
            <a:r>
              <a:rPr lang="en-US" sz="1200" dirty="0">
                <a:solidFill>
                  <a:srgbClr val="000080"/>
                </a:solidFill>
              </a:rPr>
              <a:t> Strategies</a:t>
            </a:r>
          </a:p>
        </p:txBody>
      </p:sp>
      <p:sp>
        <p:nvSpPr>
          <p:cNvPr id="81" name="Rounded Rectangle 80"/>
          <p:cNvSpPr/>
          <p:nvPr/>
        </p:nvSpPr>
        <p:spPr>
          <a:xfrm>
            <a:off x="5883227" y="3252030"/>
            <a:ext cx="1263120"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Update </a:t>
            </a:r>
            <a:r>
              <a:rPr lang="en-US" sz="1600" b="1" dirty="0" err="1">
                <a:solidFill>
                  <a:srgbClr val="000000"/>
                </a:solidFill>
              </a:rPr>
              <a:t>Eqmt</a:t>
            </a:r>
            <a:r>
              <a:rPr lang="en-US" sz="1600" b="1" dirty="0">
                <a:solidFill>
                  <a:srgbClr val="000000"/>
                </a:solidFill>
              </a:rPr>
              <a:t> Strategies</a:t>
            </a:r>
          </a:p>
        </p:txBody>
      </p:sp>
      <p:sp>
        <p:nvSpPr>
          <p:cNvPr id="103" name="Rounded Rectangle 102"/>
          <p:cNvSpPr/>
          <p:nvPr/>
        </p:nvSpPr>
        <p:spPr>
          <a:xfrm>
            <a:off x="5468165" y="4561114"/>
            <a:ext cx="126810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Review </a:t>
            </a:r>
            <a:r>
              <a:rPr lang="en-US" sz="1600" b="1" dirty="0" err="1">
                <a:solidFill>
                  <a:srgbClr val="000000"/>
                </a:solidFill>
              </a:rPr>
              <a:t>Eqmt</a:t>
            </a:r>
            <a:r>
              <a:rPr lang="en-US" sz="1600" b="1" dirty="0">
                <a:solidFill>
                  <a:srgbClr val="000000"/>
                </a:solidFill>
              </a:rPr>
              <a:t> Strategies</a:t>
            </a:r>
          </a:p>
        </p:txBody>
      </p:sp>
      <p:sp>
        <p:nvSpPr>
          <p:cNvPr id="106" name="Rounded Rectangle 105"/>
          <p:cNvSpPr/>
          <p:nvPr/>
        </p:nvSpPr>
        <p:spPr>
          <a:xfrm>
            <a:off x="2944800" y="3276600"/>
            <a:ext cx="1085351"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Link LCMP to Pronto</a:t>
            </a:r>
          </a:p>
        </p:txBody>
      </p:sp>
      <p:sp>
        <p:nvSpPr>
          <p:cNvPr id="119" name="Rectangle 118"/>
          <p:cNvSpPr/>
          <p:nvPr/>
        </p:nvSpPr>
        <p:spPr>
          <a:xfrm>
            <a:off x="734352" y="3048000"/>
            <a:ext cx="1478957" cy="341337"/>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Pronto input table</a:t>
            </a:r>
          </a:p>
        </p:txBody>
      </p:sp>
      <p:sp>
        <p:nvSpPr>
          <p:cNvPr id="120" name="Rectangle 119"/>
          <p:cNvSpPr/>
          <p:nvPr/>
        </p:nvSpPr>
        <p:spPr>
          <a:xfrm>
            <a:off x="734352" y="3705153"/>
            <a:ext cx="1478167" cy="37973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Track different between Pronto-LCMP</a:t>
            </a:r>
          </a:p>
        </p:txBody>
      </p:sp>
      <p:cxnSp>
        <p:nvCxnSpPr>
          <p:cNvPr id="121" name="Elbow Connector 120"/>
          <p:cNvCxnSpPr>
            <a:cxnSpLocks/>
            <a:stCxn id="106" idx="1"/>
            <a:endCxn id="119" idx="3"/>
          </p:cNvCxnSpPr>
          <p:nvPr/>
        </p:nvCxnSpPr>
        <p:spPr bwMode="auto">
          <a:xfrm rot="10800000">
            <a:off x="2213310" y="3218669"/>
            <a:ext cx="731491" cy="336916"/>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24" name="Elbow Connector 123"/>
          <p:cNvCxnSpPr>
            <a:cxnSpLocks/>
            <a:stCxn id="106" idx="1"/>
            <a:endCxn id="120" idx="3"/>
          </p:cNvCxnSpPr>
          <p:nvPr/>
        </p:nvCxnSpPr>
        <p:spPr bwMode="auto">
          <a:xfrm rot="10800000" flipV="1">
            <a:off x="2212520" y="3555585"/>
            <a:ext cx="732281" cy="339434"/>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73" name="Rounded Rectangle 102"/>
          <p:cNvSpPr/>
          <p:nvPr/>
        </p:nvSpPr>
        <p:spPr>
          <a:xfrm>
            <a:off x="3200399" y="4533281"/>
            <a:ext cx="138819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Refine </a:t>
            </a:r>
            <a:r>
              <a:rPr lang="en-US" sz="1600" b="1" dirty="0" err="1">
                <a:solidFill>
                  <a:srgbClr val="000000"/>
                </a:solidFill>
              </a:rPr>
              <a:t>Eqmt</a:t>
            </a:r>
            <a:r>
              <a:rPr lang="en-US" sz="1600" b="1" dirty="0">
                <a:solidFill>
                  <a:srgbClr val="000000"/>
                </a:solidFill>
              </a:rPr>
              <a:t> Strategies</a:t>
            </a:r>
          </a:p>
        </p:txBody>
      </p:sp>
      <p:sp>
        <p:nvSpPr>
          <p:cNvPr id="26" name="Arc 25"/>
          <p:cNvSpPr/>
          <p:nvPr/>
        </p:nvSpPr>
        <p:spPr bwMode="auto">
          <a:xfrm>
            <a:off x="4053447" y="4237573"/>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a:p>
        </p:txBody>
      </p:sp>
      <p:sp>
        <p:nvSpPr>
          <p:cNvPr id="76" name="Arc 75"/>
          <p:cNvSpPr/>
          <p:nvPr/>
        </p:nvSpPr>
        <p:spPr bwMode="auto">
          <a:xfrm flipH="1" flipV="1">
            <a:off x="4030152" y="4884654"/>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a:p>
        </p:txBody>
      </p:sp>
      <p:sp>
        <p:nvSpPr>
          <p:cNvPr id="97" name="Rectangle 96"/>
          <p:cNvSpPr/>
          <p:nvPr/>
        </p:nvSpPr>
        <p:spPr>
          <a:xfrm>
            <a:off x="7746469" y="3811219"/>
            <a:ext cx="1675418" cy="303581"/>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Update </a:t>
            </a:r>
            <a:r>
              <a:rPr lang="en-US" sz="1200" dirty="0" err="1">
                <a:solidFill>
                  <a:srgbClr val="000080"/>
                </a:solidFill>
              </a:rPr>
              <a:t>Tyres</a:t>
            </a:r>
            <a:r>
              <a:rPr lang="en-US" sz="1200" dirty="0">
                <a:solidFill>
                  <a:srgbClr val="000080"/>
                </a:solidFill>
              </a:rPr>
              <a:t>, Oils, and </a:t>
            </a:r>
            <a:r>
              <a:rPr lang="en-US" sz="1200" dirty="0" err="1">
                <a:solidFill>
                  <a:srgbClr val="000080"/>
                </a:solidFill>
              </a:rPr>
              <a:t>Labour</a:t>
            </a:r>
            <a:r>
              <a:rPr lang="en-US" sz="1200" dirty="0">
                <a:solidFill>
                  <a:srgbClr val="000080"/>
                </a:solidFill>
              </a:rPr>
              <a:t> Assumptions</a:t>
            </a:r>
          </a:p>
        </p:txBody>
      </p:sp>
      <p:cxnSp>
        <p:nvCxnSpPr>
          <p:cNvPr id="98" name="Elbow Connector 69"/>
          <p:cNvCxnSpPr>
            <a:cxnSpLocks/>
            <a:stCxn id="81" idx="3"/>
            <a:endCxn id="97" idx="1"/>
          </p:cNvCxnSpPr>
          <p:nvPr/>
        </p:nvCxnSpPr>
        <p:spPr bwMode="auto">
          <a:xfrm>
            <a:off x="7146347" y="3531015"/>
            <a:ext cx="600122" cy="43199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01" name="Rectangle 100"/>
          <p:cNvSpPr/>
          <p:nvPr/>
        </p:nvSpPr>
        <p:spPr>
          <a:xfrm>
            <a:off x="7746469" y="2908465"/>
            <a:ext cx="1675418" cy="303581"/>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Add New </a:t>
            </a:r>
            <a:r>
              <a:rPr lang="en-US" sz="1200" dirty="0" err="1">
                <a:solidFill>
                  <a:srgbClr val="000080"/>
                </a:solidFill>
              </a:rPr>
              <a:t>Eqmt</a:t>
            </a:r>
            <a:endParaRPr lang="en-US" sz="1200" dirty="0">
              <a:solidFill>
                <a:srgbClr val="000080"/>
              </a:solidFill>
            </a:endParaRPr>
          </a:p>
        </p:txBody>
      </p:sp>
      <p:cxnSp>
        <p:nvCxnSpPr>
          <p:cNvPr id="102" name="Elbow Connector 65"/>
          <p:cNvCxnSpPr>
            <a:cxnSpLocks/>
            <a:stCxn id="81" idx="3"/>
            <a:endCxn id="101" idx="1"/>
          </p:cNvCxnSpPr>
          <p:nvPr/>
        </p:nvCxnSpPr>
        <p:spPr bwMode="auto">
          <a:xfrm flipV="1">
            <a:off x="7146347" y="3060256"/>
            <a:ext cx="600122" cy="470759"/>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04" name="Rectangle 103"/>
          <p:cNvSpPr/>
          <p:nvPr/>
        </p:nvSpPr>
        <p:spPr>
          <a:xfrm>
            <a:off x="824592" y="4419600"/>
            <a:ext cx="1675418" cy="303581"/>
          </a:xfrm>
          <a:prstGeom prst="rect">
            <a:avLst/>
          </a:prstGeom>
          <a:solidFill>
            <a:schemeClr val="accent6"/>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Turn ON/OFF </a:t>
            </a:r>
            <a:r>
              <a:rPr lang="en-US" sz="1200" dirty="0" err="1">
                <a:solidFill>
                  <a:schemeClr val="bg1"/>
                </a:solidFill>
              </a:rPr>
              <a:t>Eqmt</a:t>
            </a:r>
            <a:endParaRPr lang="en-US" sz="1200" dirty="0">
              <a:solidFill>
                <a:schemeClr val="bg1"/>
              </a:solidFill>
            </a:endParaRPr>
          </a:p>
        </p:txBody>
      </p:sp>
      <p:sp>
        <p:nvSpPr>
          <p:cNvPr id="105" name="Rectangle 104"/>
          <p:cNvSpPr/>
          <p:nvPr/>
        </p:nvSpPr>
        <p:spPr>
          <a:xfrm>
            <a:off x="824592" y="4868046"/>
            <a:ext cx="1675418" cy="303581"/>
          </a:xfrm>
          <a:prstGeom prst="rect">
            <a:avLst/>
          </a:prstGeom>
          <a:solidFill>
            <a:schemeClr val="accent6"/>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Change </a:t>
            </a:r>
            <a:r>
              <a:rPr lang="en-US" sz="1200" dirty="0" err="1">
                <a:solidFill>
                  <a:schemeClr val="bg1"/>
                </a:solidFill>
              </a:rPr>
              <a:t>Eqmt</a:t>
            </a:r>
            <a:r>
              <a:rPr lang="en-US" sz="1200" dirty="0">
                <a:solidFill>
                  <a:schemeClr val="bg1"/>
                </a:solidFill>
              </a:rPr>
              <a:t> Strategies</a:t>
            </a:r>
          </a:p>
        </p:txBody>
      </p:sp>
      <p:sp>
        <p:nvSpPr>
          <p:cNvPr id="108" name="Rectangle 107"/>
          <p:cNvSpPr/>
          <p:nvPr/>
        </p:nvSpPr>
        <p:spPr>
          <a:xfrm>
            <a:off x="7239282" y="4495800"/>
            <a:ext cx="1675418" cy="30358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Review Costs/Budget</a:t>
            </a:r>
          </a:p>
        </p:txBody>
      </p:sp>
      <p:sp>
        <p:nvSpPr>
          <p:cNvPr id="109" name="Rectangle 108"/>
          <p:cNvSpPr/>
          <p:nvPr/>
        </p:nvSpPr>
        <p:spPr>
          <a:xfrm>
            <a:off x="7239282" y="4925826"/>
            <a:ext cx="1675418" cy="30358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Review Availability</a:t>
            </a:r>
          </a:p>
        </p:txBody>
      </p:sp>
      <p:cxnSp>
        <p:nvCxnSpPr>
          <p:cNvPr id="110" name="Elbow Connector 69"/>
          <p:cNvCxnSpPr>
            <a:cxnSpLocks/>
            <a:stCxn id="103" idx="3"/>
            <a:endCxn id="108" idx="1"/>
          </p:cNvCxnSpPr>
          <p:nvPr/>
        </p:nvCxnSpPr>
        <p:spPr bwMode="auto">
          <a:xfrm flipV="1">
            <a:off x="6736272" y="4647591"/>
            <a:ext cx="503010" cy="192508"/>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1" name="Elbow Connector 69"/>
          <p:cNvCxnSpPr>
            <a:cxnSpLocks/>
            <a:stCxn id="103" idx="3"/>
            <a:endCxn id="109" idx="1"/>
          </p:cNvCxnSpPr>
          <p:nvPr/>
        </p:nvCxnSpPr>
        <p:spPr bwMode="auto">
          <a:xfrm>
            <a:off x="6736272" y="4840099"/>
            <a:ext cx="503010" cy="237518"/>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2" name="Elbow Connector 69"/>
          <p:cNvCxnSpPr>
            <a:cxnSpLocks/>
            <a:stCxn id="104" idx="3"/>
            <a:endCxn id="73" idx="1"/>
          </p:cNvCxnSpPr>
          <p:nvPr/>
        </p:nvCxnSpPr>
        <p:spPr bwMode="auto">
          <a:xfrm>
            <a:off x="2500010" y="4571391"/>
            <a:ext cx="700389" cy="24087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3" name="Elbow Connector 69"/>
          <p:cNvCxnSpPr>
            <a:cxnSpLocks/>
            <a:stCxn id="105" idx="3"/>
            <a:endCxn id="73" idx="1"/>
          </p:cNvCxnSpPr>
          <p:nvPr/>
        </p:nvCxnSpPr>
        <p:spPr bwMode="auto">
          <a:xfrm flipV="1">
            <a:off x="2500010" y="4812266"/>
            <a:ext cx="700389" cy="207571"/>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14" name="Rectangle 113"/>
          <p:cNvSpPr/>
          <p:nvPr/>
        </p:nvSpPr>
        <p:spPr>
          <a:xfrm>
            <a:off x="3853542" y="1295400"/>
            <a:ext cx="2256931" cy="533400"/>
          </a:xfrm>
          <a:prstGeom prst="rect">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dirty="0">
                <a:solidFill>
                  <a:schemeClr val="bg1"/>
                </a:solidFill>
              </a:rPr>
              <a:t>Mission, Vision, Strategy</a:t>
            </a:r>
            <a:endParaRPr lang="en-ID" sz="1600" dirty="0">
              <a:solidFill>
                <a:schemeClr val="bg1"/>
              </a:solidFill>
            </a:endParaRPr>
          </a:p>
        </p:txBody>
      </p:sp>
      <p:cxnSp>
        <p:nvCxnSpPr>
          <p:cNvPr id="118" name="Straight Arrow Connector 117"/>
          <p:cNvCxnSpPr>
            <a:cxnSpLocks/>
            <a:stCxn id="114" idx="2"/>
            <a:endCxn id="35" idx="0"/>
          </p:cNvCxnSpPr>
          <p:nvPr/>
        </p:nvCxnSpPr>
        <p:spPr bwMode="auto">
          <a:xfrm flipH="1">
            <a:off x="4981983" y="1828800"/>
            <a:ext cx="25" cy="310165"/>
          </a:xfrm>
          <a:prstGeom prst="straightConnector1">
            <a:avLst/>
          </a:prstGeom>
          <a:noFill/>
          <a:ln w="25400" cap="flat" cmpd="sng" algn="ctr">
            <a:solidFill>
              <a:schemeClr val="accent1"/>
            </a:solidFill>
            <a:prstDash val="sysDash"/>
            <a:round/>
            <a:headEnd type="none" w="med" len="med"/>
            <a:tailEnd type="triangle" w="med" len="med"/>
          </a:ln>
          <a:effectLst/>
        </p:spPr>
      </p:cxnSp>
      <p:sp>
        <p:nvSpPr>
          <p:cNvPr id="132" name="TextBox 131"/>
          <p:cNvSpPr txBox="1"/>
          <p:nvPr/>
        </p:nvSpPr>
        <p:spPr>
          <a:xfrm>
            <a:off x="4381066" y="4619649"/>
            <a:ext cx="1291402" cy="565146"/>
          </a:xfrm>
          <a:prstGeom prst="rect">
            <a:avLst/>
          </a:prstGeom>
          <a:noFill/>
        </p:spPr>
        <p:txBody>
          <a:bodyPr wrap="square" lIns="36000" tIns="36000" rIns="36000" bIns="36000" rtlCol="0">
            <a:spAutoFit/>
          </a:bodyPr>
          <a:lstStyle/>
          <a:p>
            <a:pPr algn="ctr"/>
            <a:r>
              <a:rPr lang="en-US" sz="1600" dirty="0"/>
              <a:t>LCMP Dashboard</a:t>
            </a:r>
            <a:endParaRPr lang="en-ID" sz="1600" dirty="0"/>
          </a:p>
        </p:txBody>
      </p:sp>
      <p:graphicFrame>
        <p:nvGraphicFramePr>
          <p:cNvPr id="38" name="Table 37"/>
          <p:cNvGraphicFramePr>
            <a:graphicFrameLocks noGrp="1"/>
          </p:cNvGraphicFramePr>
          <p:nvPr>
            <p:extLst>
              <p:ext uri="{D42A27DB-BD31-4B8C-83A1-F6EECF244321}">
                <p14:modId xmlns:p14="http://schemas.microsoft.com/office/powerpoint/2010/main" val="11119727"/>
              </p:ext>
            </p:extLst>
          </p:nvPr>
        </p:nvGraphicFramePr>
        <p:xfrm>
          <a:off x="7956686" y="5623560"/>
          <a:ext cx="1371600" cy="5486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182880">
                <a:tc>
                  <a:txBody>
                    <a:bodyPr/>
                    <a:lstStyle/>
                    <a:p>
                      <a:r>
                        <a:rPr lang="en-US" sz="1200" b="1" dirty="0">
                          <a:solidFill>
                            <a:srgbClr val="000000"/>
                          </a:solidFill>
                        </a:rPr>
                        <a:t>Process</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extLst>
                  <a:ext uri="{0D108BD9-81ED-4DB2-BD59-A6C34878D82A}">
                    <a16:rowId xmlns:a16="http://schemas.microsoft.com/office/drawing/2014/main" xmlns="" val="10000"/>
                  </a:ext>
                </a:extLst>
              </a:tr>
              <a:tr h="182880">
                <a:tc>
                  <a:txBody>
                    <a:bodyPr/>
                    <a:lstStyle/>
                    <a:p>
                      <a:r>
                        <a:rPr lang="en-US" sz="1200" b="1" dirty="0">
                          <a:solidFill>
                            <a:schemeClr val="bg1"/>
                          </a:solidFill>
                        </a:rPr>
                        <a:t>Output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1"/>
                  </a:ext>
                </a:extLst>
              </a:tr>
              <a:tr h="182880">
                <a:tc>
                  <a:txBody>
                    <a:bodyPr/>
                    <a:lstStyle/>
                    <a:p>
                      <a:r>
                        <a:rPr lang="en-US" sz="1200" b="1" dirty="0" err="1">
                          <a:solidFill>
                            <a:schemeClr val="bg1"/>
                          </a:solidFill>
                        </a:rPr>
                        <a:t>Input/Output</a:t>
                      </a:r>
                      <a:endParaRPr lang="en-US" sz="1200" b="1" dirty="0">
                        <a:solidFill>
                          <a:schemeClr val="bg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2"/>
                  </a:ext>
                </a:extLst>
              </a:tr>
            </a:tbl>
          </a:graphicData>
        </a:graphic>
      </p:graphicFrame>
      <p:sp>
        <p:nvSpPr>
          <p:cNvPr id="39" name="TextBox 38"/>
          <p:cNvSpPr txBox="1"/>
          <p:nvPr/>
        </p:nvSpPr>
        <p:spPr>
          <a:xfrm>
            <a:off x="7543800" y="5561885"/>
            <a:ext cx="344252" cy="257369"/>
          </a:xfrm>
          <a:prstGeom prst="rect">
            <a:avLst/>
          </a:prstGeom>
          <a:noFill/>
        </p:spPr>
        <p:txBody>
          <a:bodyPr wrap="none" lIns="36000" tIns="36000" rIns="36000" bIns="36000" rtlCol="0">
            <a:spAutoFit/>
          </a:bodyPr>
          <a:lstStyle/>
          <a:p>
            <a:r>
              <a:rPr lang="en-AU" sz="1200" b="1" dirty="0">
                <a:solidFill>
                  <a:srgbClr val="000080"/>
                </a:solidFill>
              </a:rPr>
              <a:t>Key:</a:t>
            </a:r>
          </a:p>
        </p:txBody>
      </p:sp>
    </p:spTree>
    <p:extLst>
      <p:ext uri="{BB962C8B-B14F-4D97-AF65-F5344CB8AC3E}">
        <p14:creationId xmlns:p14="http://schemas.microsoft.com/office/powerpoint/2010/main" val="13675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6</a:t>
            </a:fld>
            <a:endParaRPr lang="en-US" dirty="0">
              <a:solidFill>
                <a:srgbClr val="000080"/>
              </a:solidFill>
            </a:endParaRPr>
          </a:p>
        </p:txBody>
      </p:sp>
      <p:sp>
        <p:nvSpPr>
          <p:cNvPr id="4" name="Title 3"/>
          <p:cNvSpPr>
            <a:spLocks noGrp="1"/>
          </p:cNvSpPr>
          <p:nvPr>
            <p:ph type="title"/>
          </p:nvPr>
        </p:nvSpPr>
        <p:spPr>
          <a:xfrm>
            <a:off x="507340" y="157162"/>
            <a:ext cx="8065553" cy="403101"/>
          </a:xfrm>
        </p:spPr>
        <p:txBody>
          <a:bodyPr>
            <a:normAutofit fontScale="90000"/>
          </a:bodyPr>
          <a:lstStyle/>
          <a:p>
            <a:r>
              <a:rPr lang="en-US" dirty="0"/>
              <a:t>LCMP tool contains three main components: 1) Input or assumption sheets, 2) Process or analysis sheets, and 3) Output or dashboard sheets</a:t>
            </a:r>
            <a:endParaRPr lang="en-ID" dirty="0"/>
          </a:p>
        </p:txBody>
      </p:sp>
      <p:grpSp>
        <p:nvGrpSpPr>
          <p:cNvPr id="16" name="Group 15"/>
          <p:cNvGrpSpPr/>
          <p:nvPr/>
        </p:nvGrpSpPr>
        <p:grpSpPr>
          <a:xfrm>
            <a:off x="2412380" y="914400"/>
            <a:ext cx="5512420" cy="1807018"/>
            <a:chOff x="3067911" y="936183"/>
            <a:chExt cx="4933088" cy="1807018"/>
          </a:xfrm>
        </p:grpSpPr>
        <p:sp>
          <p:nvSpPr>
            <p:cNvPr id="8" name="Rectangle 7"/>
            <p:cNvSpPr/>
            <p:nvPr/>
          </p:nvSpPr>
          <p:spPr>
            <a:xfrm>
              <a:off x="4235201" y="1191993"/>
              <a:ext cx="2468750" cy="1295399"/>
            </a:xfrm>
            <a:prstGeom prst="rect">
              <a:avLst/>
            </a:prstGeom>
            <a:solidFill>
              <a:schemeClr val="accent6"/>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b="1" dirty="0">
                  <a:solidFill>
                    <a:schemeClr val="bg1"/>
                  </a:solidFill>
                </a:rPr>
                <a:t>PROCESS</a:t>
              </a:r>
              <a:endParaRPr lang="en-ID" sz="2000" b="1" dirty="0">
                <a:solidFill>
                  <a:schemeClr val="bg1"/>
                </a:solidFill>
              </a:endParaRPr>
            </a:p>
          </p:txBody>
        </p:sp>
        <p:sp>
          <p:nvSpPr>
            <p:cNvPr id="9" name="Rectangle 8"/>
            <p:cNvSpPr/>
            <p:nvPr/>
          </p:nvSpPr>
          <p:spPr>
            <a:xfrm>
              <a:off x="7392924" y="936183"/>
              <a:ext cx="608075" cy="1807018"/>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74320" tIns="36000" rIns="274320" bIns="36000" numCol="1" spcCol="0" rtlCol="0" fromWordArt="0" anchor="ctr" anchorCtr="0" forceAA="0" compatLnSpc="1">
              <a:prstTxWarp prst="textNoShape">
                <a:avLst/>
              </a:prstTxWarp>
              <a:noAutofit/>
            </a:bodyPr>
            <a:lstStyle/>
            <a:p>
              <a:pPr algn="ctr"/>
              <a:r>
                <a:rPr lang="en-US" sz="1600" b="1" dirty="0">
                  <a:solidFill>
                    <a:schemeClr val="bg1"/>
                  </a:solidFill>
                </a:rPr>
                <a:t>O UTPUT</a:t>
              </a:r>
              <a:endParaRPr lang="en-ID" sz="1600" b="1" dirty="0">
                <a:solidFill>
                  <a:schemeClr val="bg1"/>
                </a:solidFill>
              </a:endParaRPr>
            </a:p>
          </p:txBody>
        </p:sp>
        <p:sp>
          <p:nvSpPr>
            <p:cNvPr id="10" name="Rectangle 9"/>
            <p:cNvSpPr/>
            <p:nvPr/>
          </p:nvSpPr>
          <p:spPr>
            <a:xfrm>
              <a:off x="3067911" y="936183"/>
              <a:ext cx="608075" cy="1807018"/>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74320" tIns="36000" rIns="274320" bIns="36000" numCol="1" spcCol="0" rtlCol="0" fromWordArt="0" anchor="ctr" anchorCtr="0" forceAA="0" compatLnSpc="1">
              <a:prstTxWarp prst="textNoShape">
                <a:avLst/>
              </a:prstTxWarp>
              <a:noAutofit/>
            </a:bodyPr>
            <a:lstStyle/>
            <a:p>
              <a:pPr algn="ctr"/>
              <a:r>
                <a:rPr lang="en-US" sz="1600" b="1">
                  <a:solidFill>
                    <a:schemeClr val="tx1"/>
                  </a:solidFill>
                </a:rPr>
                <a:t>I NPUT</a:t>
              </a:r>
              <a:endParaRPr lang="en-ID" sz="1600" b="1" dirty="0">
                <a:solidFill>
                  <a:schemeClr val="tx1"/>
                </a:solidFill>
              </a:endParaRPr>
            </a:p>
          </p:txBody>
        </p:sp>
        <p:sp>
          <p:nvSpPr>
            <p:cNvPr id="11" name="Arrow: Right 10"/>
            <p:cNvSpPr/>
            <p:nvPr/>
          </p:nvSpPr>
          <p:spPr>
            <a:xfrm>
              <a:off x="3810124" y="1613785"/>
              <a:ext cx="380876" cy="451814"/>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6858000" y="1613785"/>
              <a:ext cx="380876" cy="451814"/>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562357597"/>
              </p:ext>
            </p:extLst>
          </p:nvPr>
        </p:nvGraphicFramePr>
        <p:xfrm>
          <a:off x="1168400" y="2873818"/>
          <a:ext cx="7975599" cy="3235960"/>
        </p:xfrm>
        <a:graphic>
          <a:graphicData uri="http://schemas.openxmlformats.org/drawingml/2006/table">
            <a:tbl>
              <a:tblPr firstRow="1" bandRow="1">
                <a:tableStyleId>{5C22544A-7EE6-4342-B048-85BDC9FD1C3A}</a:tableStyleId>
              </a:tblPr>
              <a:tblGrid>
                <a:gridCol w="2658533">
                  <a:extLst>
                    <a:ext uri="{9D8B030D-6E8A-4147-A177-3AD203B41FA5}">
                      <a16:colId xmlns:a16="http://schemas.microsoft.com/office/drawing/2014/main" xmlns="" val="2901575449"/>
                    </a:ext>
                  </a:extLst>
                </a:gridCol>
                <a:gridCol w="2658533">
                  <a:extLst>
                    <a:ext uri="{9D8B030D-6E8A-4147-A177-3AD203B41FA5}">
                      <a16:colId xmlns:a16="http://schemas.microsoft.com/office/drawing/2014/main" xmlns="" val="2285480158"/>
                    </a:ext>
                  </a:extLst>
                </a:gridCol>
                <a:gridCol w="2658533">
                  <a:extLst>
                    <a:ext uri="{9D8B030D-6E8A-4147-A177-3AD203B41FA5}">
                      <a16:colId xmlns:a16="http://schemas.microsoft.com/office/drawing/2014/main" xmlns="" val="3991329692"/>
                    </a:ext>
                  </a:extLst>
                </a:gridCol>
              </a:tblGrid>
              <a:tr h="370840">
                <a:tc>
                  <a:txBody>
                    <a:bodyPr/>
                    <a:lstStyle/>
                    <a:p>
                      <a:r>
                        <a:rPr lang="en-US" dirty="0"/>
                        <a:t>Input component</a:t>
                      </a:r>
                      <a:endParaRPr lang="en-ID" dirty="0"/>
                    </a:p>
                  </a:txBody>
                  <a:tcPr/>
                </a:tc>
                <a:tc>
                  <a:txBody>
                    <a:bodyPr/>
                    <a:lstStyle/>
                    <a:p>
                      <a:r>
                        <a:rPr lang="en-US" dirty="0"/>
                        <a:t>Process component</a:t>
                      </a:r>
                      <a:endParaRPr lang="en-ID" dirty="0"/>
                    </a:p>
                  </a:txBody>
                  <a:tcPr/>
                </a:tc>
                <a:tc>
                  <a:txBody>
                    <a:bodyPr/>
                    <a:lstStyle/>
                    <a:p>
                      <a:r>
                        <a:rPr lang="en-US" dirty="0"/>
                        <a:t>Output component</a:t>
                      </a:r>
                      <a:endParaRPr lang="en-ID" dirty="0"/>
                    </a:p>
                  </a:txBody>
                  <a:tcPr/>
                </a:tc>
                <a:extLst>
                  <a:ext uri="{0D108BD9-81ED-4DB2-BD59-A6C34878D82A}">
                    <a16:rowId xmlns:a16="http://schemas.microsoft.com/office/drawing/2014/main" xmlns="" val="3701166865"/>
                  </a:ext>
                </a:extLst>
              </a:tr>
              <a:tr h="370840">
                <a:tc>
                  <a:txBody>
                    <a:bodyPr/>
                    <a:lstStyle/>
                    <a:p>
                      <a:pPr marL="174625" indent="-174625">
                        <a:buFont typeface="Arial" panose="020B0604020202020204" pitchFamily="34" charset="0"/>
                        <a:buChar char="•"/>
                      </a:pPr>
                      <a:r>
                        <a:rPr lang="en-US" sz="1400" dirty="0"/>
                        <a:t>Update</a:t>
                      </a:r>
                    </a:p>
                    <a:p>
                      <a:pPr marL="457200" lvl="1" indent="-174625">
                        <a:buFont typeface="Calibri" panose="020F0502020204030204" pitchFamily="34" charset="0"/>
                        <a:buChar char="−"/>
                      </a:pPr>
                      <a:r>
                        <a:rPr lang="en-US" sz="1400" dirty="0"/>
                        <a:t>New</a:t>
                      </a:r>
                    </a:p>
                    <a:p>
                      <a:pPr marL="457200" lvl="1" indent="-174625">
                        <a:buFont typeface="Calibri" panose="020F0502020204030204" pitchFamily="34" charset="0"/>
                        <a:buChar char="−"/>
                      </a:pPr>
                      <a:r>
                        <a:rPr lang="en-US" sz="1400" dirty="0"/>
                        <a:t>Edit</a:t>
                      </a:r>
                    </a:p>
                    <a:p>
                      <a:pPr marL="457200" lvl="1" indent="-174625">
                        <a:buFont typeface="Calibri" panose="020F0502020204030204" pitchFamily="34" charset="0"/>
                        <a:buChar char="−"/>
                      </a:pPr>
                      <a:r>
                        <a:rPr lang="en-US" sz="1400" dirty="0"/>
                        <a:t>Lubricant Costs</a:t>
                      </a:r>
                    </a:p>
                    <a:p>
                      <a:pPr marL="457200" lvl="1" indent="-174625">
                        <a:buFont typeface="Calibri" panose="020F0502020204030204" pitchFamily="34" charset="0"/>
                        <a:buChar char="−"/>
                      </a:pPr>
                      <a:r>
                        <a:rPr lang="en-US" sz="1400" dirty="0" err="1"/>
                        <a:t>Tyres</a:t>
                      </a:r>
                      <a:r>
                        <a:rPr lang="en-US" sz="1400" dirty="0"/>
                        <a:t> Costs</a:t>
                      </a:r>
                    </a:p>
                  </a:txBody>
                  <a:tcPr/>
                </a:tc>
                <a:tc rowSpan="2">
                  <a:txBody>
                    <a:bodyPr/>
                    <a:lstStyle/>
                    <a:p>
                      <a:pPr marL="174625" indent="-174625">
                        <a:buFont typeface="Arial" panose="020B0604020202020204" pitchFamily="34" charset="0"/>
                        <a:buChar char="•"/>
                      </a:pPr>
                      <a:r>
                        <a:rPr lang="en-US" sz="1400" dirty="0"/>
                        <a:t>Equipment strategy &amp; schedule</a:t>
                      </a:r>
                    </a:p>
                    <a:p>
                      <a:pPr marL="457200" lvl="1" indent="-174625">
                        <a:buFont typeface="Calibri" panose="020F0502020204030204" pitchFamily="34" charset="0"/>
                        <a:buChar char="−"/>
                      </a:pPr>
                      <a:r>
                        <a:rPr lang="en-US" sz="1400" dirty="0"/>
                        <a:t>Graders</a:t>
                      </a:r>
                    </a:p>
                    <a:p>
                      <a:pPr marL="457200" lvl="1" indent="-174625">
                        <a:buFont typeface="Calibri" panose="020F0502020204030204" pitchFamily="34" charset="0"/>
                        <a:buChar char="−"/>
                      </a:pPr>
                      <a:r>
                        <a:rPr lang="en-US" sz="1400" dirty="0"/>
                        <a:t>Dozers</a:t>
                      </a:r>
                    </a:p>
                    <a:p>
                      <a:pPr marL="457200" lvl="1" indent="-174625">
                        <a:buFont typeface="Calibri" panose="020F0502020204030204" pitchFamily="34" charset="0"/>
                        <a:buChar char="−"/>
                      </a:pPr>
                      <a:r>
                        <a:rPr lang="en-US" sz="1400" dirty="0"/>
                        <a:t>Excavators</a:t>
                      </a:r>
                    </a:p>
                    <a:p>
                      <a:pPr marL="457200" lvl="1" indent="-174625">
                        <a:buFont typeface="Calibri" panose="020F0502020204030204" pitchFamily="34" charset="0"/>
                        <a:buChar char="−"/>
                      </a:pPr>
                      <a:r>
                        <a:rPr lang="en-US" sz="1400" dirty="0"/>
                        <a:t>Dump Trucks</a:t>
                      </a:r>
                    </a:p>
                    <a:p>
                      <a:pPr marL="457200" lvl="1" indent="-174625">
                        <a:buFont typeface="Calibri" panose="020F0502020204030204" pitchFamily="34" charset="0"/>
                        <a:buChar char="−"/>
                      </a:pPr>
                      <a:r>
                        <a:rPr lang="en-US" sz="1400" dirty="0"/>
                        <a:t>Loaders</a:t>
                      </a:r>
                    </a:p>
                    <a:p>
                      <a:pPr marL="457200" lvl="1" indent="-174625">
                        <a:buFont typeface="Calibri" panose="020F0502020204030204" pitchFamily="34" charset="0"/>
                        <a:buChar char="−"/>
                      </a:pPr>
                      <a:r>
                        <a:rPr lang="en-US" sz="1400" dirty="0"/>
                        <a:t>Service Trucks</a:t>
                      </a:r>
                    </a:p>
                    <a:p>
                      <a:pPr marL="457200" lvl="1" indent="-174625">
                        <a:buFont typeface="Calibri" panose="020F0502020204030204" pitchFamily="34" charset="0"/>
                        <a:buChar char="−"/>
                      </a:pPr>
                      <a:r>
                        <a:rPr lang="en-US" sz="1400" dirty="0"/>
                        <a:t>Articulate Trucks</a:t>
                      </a:r>
                    </a:p>
                    <a:p>
                      <a:pPr marL="457200" lvl="1" indent="-174625">
                        <a:buFont typeface="Calibri" panose="020F0502020204030204" pitchFamily="34" charset="0"/>
                        <a:buChar char="−"/>
                      </a:pPr>
                      <a:r>
                        <a:rPr lang="en-US" sz="1400" dirty="0"/>
                        <a:t>Drills</a:t>
                      </a:r>
                    </a:p>
                    <a:p>
                      <a:pPr marL="174625" indent="-174625">
                        <a:buFont typeface="Arial" panose="020B0604020202020204" pitchFamily="34" charset="0"/>
                        <a:buChar char="•"/>
                      </a:pPr>
                      <a:r>
                        <a:rPr lang="en-US" sz="1400" dirty="0"/>
                        <a:t>Analysis</a:t>
                      </a:r>
                    </a:p>
                    <a:p>
                      <a:pPr marL="457200" lvl="1" indent="-174625" algn="l" defTabSz="914400" rtl="0" eaLnBrk="1" latinLnBrk="0" hangingPunct="1">
                        <a:buFont typeface="Calibri" panose="020F0502020204030204" pitchFamily="34" charset="0"/>
                        <a:buChar char="−"/>
                      </a:pPr>
                      <a:r>
                        <a:rPr lang="en-US" sz="1400" kern="1200" dirty="0">
                          <a:solidFill>
                            <a:schemeClr val="dk1"/>
                          </a:solidFill>
                          <a:latin typeface="+mn-lt"/>
                          <a:ea typeface="+mn-ea"/>
                          <a:cs typeface="+mn-cs"/>
                        </a:rPr>
                        <a:t>Costs per operating hours</a:t>
                      </a:r>
                    </a:p>
                    <a:p>
                      <a:pPr marL="457200" lvl="1" indent="-174625" algn="l" defTabSz="914400" rtl="0" eaLnBrk="1" latinLnBrk="0" hangingPunct="1">
                        <a:buFont typeface="Calibri" panose="020F0502020204030204" pitchFamily="34" charset="0"/>
                        <a:buChar char="−"/>
                      </a:pPr>
                      <a:r>
                        <a:rPr lang="en-US" sz="1400" kern="1200" dirty="0">
                          <a:solidFill>
                            <a:schemeClr val="dk1"/>
                          </a:solidFill>
                          <a:latin typeface="+mn-lt"/>
                          <a:ea typeface="+mn-ea"/>
                          <a:cs typeface="+mn-cs"/>
                        </a:rPr>
                        <a:t>Costs by cost-</a:t>
                      </a:r>
                      <a:r>
                        <a:rPr lang="en-US" sz="1400" kern="1200" dirty="0" err="1">
                          <a:solidFill>
                            <a:schemeClr val="dk1"/>
                          </a:solidFill>
                          <a:latin typeface="+mn-lt"/>
                          <a:ea typeface="+mn-ea"/>
                          <a:cs typeface="+mn-cs"/>
                        </a:rPr>
                        <a:t>centre</a:t>
                      </a:r>
                      <a:endParaRPr lang="en-US" sz="1400" kern="1200" dirty="0">
                        <a:solidFill>
                          <a:schemeClr val="dk1"/>
                        </a:solidFill>
                        <a:latin typeface="+mn-lt"/>
                        <a:ea typeface="+mn-ea"/>
                        <a:cs typeface="+mn-cs"/>
                      </a:endParaRPr>
                    </a:p>
                    <a:p>
                      <a:pPr marL="457200" lvl="1" indent="-174625" algn="l" defTabSz="914400" rtl="0" eaLnBrk="1" latinLnBrk="0" hangingPunct="1">
                        <a:buFont typeface="Calibri" panose="020F0502020204030204" pitchFamily="34" charset="0"/>
                        <a:buChar char="−"/>
                      </a:pPr>
                      <a:r>
                        <a:rPr lang="en-US" sz="1400" kern="1200" dirty="0">
                          <a:solidFill>
                            <a:schemeClr val="dk1"/>
                          </a:solidFill>
                          <a:latin typeface="+mn-lt"/>
                          <a:ea typeface="+mn-ea"/>
                          <a:cs typeface="+mn-cs"/>
                        </a:rPr>
                        <a:t>Costs by equipment</a:t>
                      </a:r>
                    </a:p>
                  </a:txBody>
                  <a:tcPr/>
                </a:tc>
                <a:tc>
                  <a:txBody>
                    <a:bodyPr/>
                    <a:lstStyle/>
                    <a:p>
                      <a:pPr marL="174625" indent="-174625"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Dashboard</a:t>
                      </a:r>
                    </a:p>
                    <a:p>
                      <a:pPr marL="174625" indent="-174625"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Charts</a:t>
                      </a:r>
                      <a:endParaRPr lang="en-ID" sz="1400" kern="1200" dirty="0">
                        <a:solidFill>
                          <a:schemeClr val="dk1"/>
                        </a:solidFill>
                        <a:latin typeface="+mn-lt"/>
                        <a:ea typeface="+mn-ea"/>
                        <a:cs typeface="+mn-cs"/>
                      </a:endParaRPr>
                    </a:p>
                  </a:txBody>
                  <a:tcPr/>
                </a:tc>
                <a:extLst>
                  <a:ext uri="{0D108BD9-81ED-4DB2-BD59-A6C34878D82A}">
                    <a16:rowId xmlns:a16="http://schemas.microsoft.com/office/drawing/2014/main" xmlns="" val="3428847766"/>
                  </a:ext>
                </a:extLst>
              </a:tr>
              <a:tr h="370840">
                <a:tc>
                  <a:txBody>
                    <a:bodyPr/>
                    <a:lstStyle/>
                    <a:p>
                      <a:pPr marL="174625" indent="-174625">
                        <a:buFont typeface="Arial" panose="020B0604020202020204" pitchFamily="34" charset="0"/>
                        <a:buChar char="•"/>
                      </a:pPr>
                      <a:r>
                        <a:rPr lang="en-US" sz="1400" dirty="0"/>
                        <a:t>Equipment aging input</a:t>
                      </a:r>
                    </a:p>
                    <a:p>
                      <a:pPr marL="174625" indent="-174625">
                        <a:buFont typeface="Arial" panose="020B0604020202020204" pitchFamily="34" charset="0"/>
                        <a:buChar char="•"/>
                      </a:pPr>
                      <a:r>
                        <a:rPr lang="en-US" sz="1400" dirty="0" err="1"/>
                        <a:t>Tyres</a:t>
                      </a:r>
                      <a:r>
                        <a:rPr lang="en-US" sz="1400" dirty="0"/>
                        <a:t> input</a:t>
                      </a:r>
                    </a:p>
                    <a:p>
                      <a:pPr marL="174625" indent="-174625">
                        <a:buFont typeface="Arial" panose="020B0604020202020204" pitchFamily="34" charset="0"/>
                        <a:buChar char="•"/>
                      </a:pPr>
                      <a:r>
                        <a:rPr lang="en-US" sz="1400" dirty="0" err="1"/>
                        <a:t>Labour</a:t>
                      </a:r>
                      <a:r>
                        <a:rPr lang="en-US" sz="1400" dirty="0"/>
                        <a:t> input</a:t>
                      </a:r>
                    </a:p>
                    <a:p>
                      <a:endParaRPr lang="en-ID" sz="1400" dirty="0"/>
                    </a:p>
                  </a:txBody>
                  <a:tcPr/>
                </a:tc>
                <a:tc vMerge="1">
                  <a:txBody>
                    <a:bodyPr/>
                    <a:lstStyle/>
                    <a:p>
                      <a:endParaRPr lang="en-ID" dirty="0"/>
                    </a:p>
                  </a:txBody>
                  <a:tcPr/>
                </a:tc>
                <a:tc>
                  <a:txBody>
                    <a:bodyPr/>
                    <a:lstStyle/>
                    <a:p>
                      <a:pPr marL="174625" indent="-174625"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Cost Summary</a:t>
                      </a:r>
                    </a:p>
                    <a:p>
                      <a:pPr marL="174625" indent="-174625"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Cost by Equipment</a:t>
                      </a:r>
                    </a:p>
                    <a:p>
                      <a:pPr marL="174625" indent="-174625"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Cost by Activity</a:t>
                      </a:r>
                    </a:p>
                    <a:p>
                      <a:pPr marL="174625" indent="-174625" algn="l" defTabSz="914400" rtl="0" eaLnBrk="1" latinLnBrk="0" hangingPunct="1">
                        <a:buFont typeface="Arial" panose="020B0604020202020204" pitchFamily="34" charset="0"/>
                        <a:buChar char="•"/>
                      </a:pPr>
                      <a:r>
                        <a:rPr lang="en-US" sz="1400" kern="1200" dirty="0" err="1">
                          <a:solidFill>
                            <a:schemeClr val="dk1"/>
                          </a:solidFill>
                          <a:latin typeface="+mn-lt"/>
                          <a:ea typeface="+mn-ea"/>
                          <a:cs typeface="+mn-cs"/>
                        </a:rPr>
                        <a:t>Labour</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Sumarry</a:t>
                      </a:r>
                      <a:endParaRPr lang="en-ID" sz="1400" kern="1200" dirty="0">
                        <a:solidFill>
                          <a:schemeClr val="dk1"/>
                        </a:solidFill>
                        <a:latin typeface="+mn-lt"/>
                        <a:ea typeface="+mn-ea"/>
                        <a:cs typeface="+mn-cs"/>
                      </a:endParaRPr>
                    </a:p>
                  </a:txBody>
                  <a:tcPr/>
                </a:tc>
                <a:extLst>
                  <a:ext uri="{0D108BD9-81ED-4DB2-BD59-A6C34878D82A}">
                    <a16:rowId xmlns:a16="http://schemas.microsoft.com/office/drawing/2014/main" xmlns="" val="2926013698"/>
                  </a:ext>
                </a:extLst>
              </a:tr>
            </a:tbl>
          </a:graphicData>
        </a:graphic>
      </p:graphicFrame>
      <p:sp>
        <p:nvSpPr>
          <p:cNvPr id="14" name="TextBox 13"/>
          <p:cNvSpPr txBox="1"/>
          <p:nvPr/>
        </p:nvSpPr>
        <p:spPr>
          <a:xfrm rot="16200000">
            <a:off x="390974" y="3568534"/>
            <a:ext cx="923385" cy="349702"/>
          </a:xfrm>
          <a:prstGeom prst="rect">
            <a:avLst/>
          </a:prstGeom>
          <a:noFill/>
        </p:spPr>
        <p:txBody>
          <a:bodyPr wrap="none" lIns="36000" tIns="36000" rIns="36000" bIns="36000" rtlCol="0">
            <a:spAutoFit/>
          </a:bodyPr>
          <a:lstStyle/>
          <a:p>
            <a:r>
              <a:rPr lang="en-US" b="1" dirty="0"/>
              <a:t>Constant</a:t>
            </a:r>
            <a:endParaRPr lang="en-ID" b="1" dirty="0"/>
          </a:p>
        </p:txBody>
      </p:sp>
      <p:sp>
        <p:nvSpPr>
          <p:cNvPr id="15" name="TextBox 14"/>
          <p:cNvSpPr txBox="1"/>
          <p:nvPr/>
        </p:nvSpPr>
        <p:spPr>
          <a:xfrm rot="16200000">
            <a:off x="416944" y="4790329"/>
            <a:ext cx="856636" cy="349702"/>
          </a:xfrm>
          <a:prstGeom prst="rect">
            <a:avLst/>
          </a:prstGeom>
          <a:noFill/>
        </p:spPr>
        <p:txBody>
          <a:bodyPr wrap="none" lIns="36000" tIns="36000" rIns="36000" bIns="36000" rtlCol="0">
            <a:spAutoFit/>
          </a:bodyPr>
          <a:lstStyle/>
          <a:p>
            <a:r>
              <a:rPr lang="en-US" b="1" dirty="0"/>
              <a:t>Variable</a:t>
            </a:r>
            <a:endParaRPr lang="en-ID" b="1" dirty="0"/>
          </a:p>
        </p:txBody>
      </p:sp>
    </p:spTree>
    <p:extLst>
      <p:ext uri="{BB962C8B-B14F-4D97-AF65-F5344CB8AC3E}">
        <p14:creationId xmlns:p14="http://schemas.microsoft.com/office/powerpoint/2010/main" val="428497451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7</a:t>
            </a:fld>
            <a:endParaRPr lang="en-US" dirty="0">
              <a:solidFill>
                <a:srgbClr val="000080"/>
              </a:solidFill>
            </a:endParaRPr>
          </a:p>
        </p:txBody>
      </p:sp>
      <p:sp>
        <p:nvSpPr>
          <p:cNvPr id="4" name="Title 3"/>
          <p:cNvSpPr>
            <a:spLocks noGrp="1"/>
          </p:cNvSpPr>
          <p:nvPr>
            <p:ph type="title"/>
          </p:nvPr>
        </p:nvSpPr>
        <p:spPr>
          <a:xfrm>
            <a:off x="507341" y="157163"/>
            <a:ext cx="7798460" cy="392112"/>
          </a:xfrm>
        </p:spPr>
        <p:txBody>
          <a:bodyPr>
            <a:normAutofit fontScale="90000"/>
          </a:bodyPr>
          <a:lstStyle/>
          <a:p>
            <a:r>
              <a:rPr lang="en-US" dirty="0"/>
              <a:t>Update sheet is used to input hard-data such as new equipment, edit equipment, update lubricants costs, and update </a:t>
            </a:r>
            <a:r>
              <a:rPr lang="en-US" dirty="0" err="1"/>
              <a:t>tyres</a:t>
            </a:r>
            <a:r>
              <a:rPr lang="en-US" dirty="0"/>
              <a:t> information</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507340" y="914400"/>
            <a:ext cx="8642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15" name="Picture 14"/>
          <p:cNvPicPr>
            <a:picLocks noChangeAspect="1"/>
          </p:cNvPicPr>
          <p:nvPr/>
        </p:nvPicPr>
        <p:blipFill>
          <a:blip r:embed="rId3"/>
          <a:stretch>
            <a:fillRect/>
          </a:stretch>
        </p:blipFill>
        <p:spPr>
          <a:xfrm>
            <a:off x="352425" y="1513522"/>
            <a:ext cx="9201150" cy="3495675"/>
          </a:xfrm>
          <a:prstGeom prst="rect">
            <a:avLst/>
          </a:prstGeom>
        </p:spPr>
      </p:pic>
      <p:pic>
        <p:nvPicPr>
          <p:cNvPr id="16" name="Picture 15"/>
          <p:cNvPicPr>
            <a:picLocks noChangeAspect="1"/>
          </p:cNvPicPr>
          <p:nvPr/>
        </p:nvPicPr>
        <p:blipFill>
          <a:blip r:embed="rId4"/>
          <a:stretch>
            <a:fillRect/>
          </a:stretch>
        </p:blipFill>
        <p:spPr>
          <a:xfrm>
            <a:off x="507340" y="3163740"/>
            <a:ext cx="2235860" cy="2628095"/>
          </a:xfrm>
          <a:prstGeom prst="rect">
            <a:avLst/>
          </a:prstGeom>
        </p:spPr>
      </p:pic>
      <p:pic>
        <p:nvPicPr>
          <p:cNvPr id="17" name="Picture 16"/>
          <p:cNvPicPr>
            <a:picLocks noChangeAspect="1"/>
          </p:cNvPicPr>
          <p:nvPr/>
        </p:nvPicPr>
        <p:blipFill>
          <a:blip r:embed="rId5"/>
          <a:stretch>
            <a:fillRect/>
          </a:stretch>
        </p:blipFill>
        <p:spPr>
          <a:xfrm>
            <a:off x="3122165" y="3039110"/>
            <a:ext cx="2669035" cy="2752725"/>
          </a:xfrm>
          <a:prstGeom prst="rect">
            <a:avLst/>
          </a:prstGeom>
        </p:spPr>
      </p:pic>
      <p:cxnSp>
        <p:nvCxnSpPr>
          <p:cNvPr id="5" name="Straight Arrow Connector 4"/>
          <p:cNvCxnSpPr>
            <a:cxnSpLocks/>
          </p:cNvCxnSpPr>
          <p:nvPr/>
        </p:nvCxnSpPr>
        <p:spPr bwMode="auto">
          <a:xfrm flipH="1" flipV="1">
            <a:off x="1105814" y="2256474"/>
            <a:ext cx="351258" cy="907266"/>
          </a:xfrm>
          <a:prstGeom prst="straightConnector1">
            <a:avLst/>
          </a:prstGeom>
          <a:noFill/>
          <a:ln w="25400" cap="flat" cmpd="sng" algn="ctr">
            <a:solidFill>
              <a:srgbClr val="0000FF"/>
            </a:solidFill>
            <a:prstDash val="solid"/>
            <a:round/>
            <a:headEnd type="triangle" w="med" len="med"/>
            <a:tailEnd type="none"/>
          </a:ln>
          <a:effectLst/>
        </p:spPr>
      </p:cxnSp>
      <p:cxnSp>
        <p:nvCxnSpPr>
          <p:cNvPr id="20" name="Straight Arrow Connector 19"/>
          <p:cNvCxnSpPr>
            <a:cxnSpLocks/>
          </p:cNvCxnSpPr>
          <p:nvPr/>
        </p:nvCxnSpPr>
        <p:spPr bwMode="auto">
          <a:xfrm flipH="1" flipV="1">
            <a:off x="1916519" y="2256474"/>
            <a:ext cx="1194560" cy="2207835"/>
          </a:xfrm>
          <a:prstGeom prst="straightConnector1">
            <a:avLst/>
          </a:prstGeom>
          <a:noFill/>
          <a:ln w="25400" cap="flat" cmpd="sng" algn="ctr">
            <a:solidFill>
              <a:srgbClr val="0000FF"/>
            </a:solidFill>
            <a:prstDash val="solid"/>
            <a:round/>
            <a:headEnd type="triangle" w="med" len="med"/>
            <a:tailEnd type="none"/>
          </a:ln>
          <a:effectLst/>
        </p:spPr>
      </p:cxnSp>
      <p:cxnSp>
        <p:nvCxnSpPr>
          <p:cNvPr id="21" name="Straight Arrow Connector 20"/>
          <p:cNvCxnSpPr>
            <a:cxnSpLocks/>
            <a:stCxn id="18" idx="1"/>
          </p:cNvCxnSpPr>
          <p:nvPr/>
        </p:nvCxnSpPr>
        <p:spPr bwMode="auto">
          <a:xfrm flipH="1" flipV="1">
            <a:off x="2895600" y="2259154"/>
            <a:ext cx="3276600" cy="2408484"/>
          </a:xfrm>
          <a:prstGeom prst="straightConnector1">
            <a:avLst/>
          </a:prstGeom>
          <a:noFill/>
          <a:ln w="25400" cap="flat" cmpd="sng" algn="ctr">
            <a:solidFill>
              <a:srgbClr val="0000FF"/>
            </a:solidFill>
            <a:prstDash val="solid"/>
            <a:round/>
            <a:headEnd type="triangle" w="med" len="med"/>
            <a:tailEnd type="none"/>
          </a:ln>
          <a:effectLst/>
        </p:spPr>
      </p:cxnSp>
      <p:pic>
        <p:nvPicPr>
          <p:cNvPr id="31" name="Picture 30"/>
          <p:cNvPicPr>
            <a:picLocks noChangeAspect="1"/>
          </p:cNvPicPr>
          <p:nvPr/>
        </p:nvPicPr>
        <p:blipFill rotWithShape="1">
          <a:blip r:embed="rId6"/>
          <a:srcRect b="22111"/>
          <a:stretch/>
        </p:blipFill>
        <p:spPr>
          <a:xfrm>
            <a:off x="6195539" y="1799260"/>
            <a:ext cx="3346950" cy="1335100"/>
          </a:xfrm>
          <a:prstGeom prst="rect">
            <a:avLst/>
          </a:prstGeom>
        </p:spPr>
      </p:pic>
      <p:cxnSp>
        <p:nvCxnSpPr>
          <p:cNvPr id="33" name="Straight Arrow Connector 32"/>
          <p:cNvCxnSpPr>
            <a:cxnSpLocks/>
          </p:cNvCxnSpPr>
          <p:nvPr/>
        </p:nvCxnSpPr>
        <p:spPr bwMode="auto">
          <a:xfrm flipH="1" flipV="1">
            <a:off x="3886200" y="2256474"/>
            <a:ext cx="2309339" cy="623886"/>
          </a:xfrm>
          <a:prstGeom prst="straightConnector1">
            <a:avLst/>
          </a:prstGeom>
          <a:noFill/>
          <a:ln w="25400" cap="flat" cmpd="sng" algn="ctr">
            <a:solidFill>
              <a:srgbClr val="0000FF"/>
            </a:solidFill>
            <a:prstDash val="solid"/>
            <a:round/>
            <a:headEnd type="triangle" w="med" len="med"/>
            <a:tailEnd type="none"/>
          </a:ln>
          <a:effectLst/>
        </p:spPr>
      </p:cxnSp>
      <p:pic>
        <p:nvPicPr>
          <p:cNvPr id="18" name="Picture 17"/>
          <p:cNvPicPr>
            <a:picLocks noChangeAspect="1"/>
          </p:cNvPicPr>
          <p:nvPr/>
        </p:nvPicPr>
        <p:blipFill>
          <a:blip r:embed="rId7"/>
          <a:stretch>
            <a:fillRect/>
          </a:stretch>
        </p:blipFill>
        <p:spPr>
          <a:xfrm>
            <a:off x="6172200" y="3330716"/>
            <a:ext cx="2238447" cy="2673844"/>
          </a:xfrm>
          <a:prstGeom prst="rect">
            <a:avLst/>
          </a:prstGeom>
        </p:spPr>
      </p:pic>
      <p:sp>
        <p:nvSpPr>
          <p:cNvPr id="56" name="Rounded Rectangular Callout 40"/>
          <p:cNvSpPr/>
          <p:nvPr/>
        </p:nvSpPr>
        <p:spPr>
          <a:xfrm>
            <a:off x="1457072" y="4251960"/>
            <a:ext cx="1529151" cy="1011347"/>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User form to add new equipment into LCMP master. Either create new or copy from existing strategy</a:t>
            </a:r>
          </a:p>
        </p:txBody>
      </p:sp>
      <p:sp>
        <p:nvSpPr>
          <p:cNvPr id="57" name="Rounded Rectangular Callout 40"/>
          <p:cNvSpPr/>
          <p:nvPr/>
        </p:nvSpPr>
        <p:spPr>
          <a:xfrm>
            <a:off x="4049219" y="4251960"/>
            <a:ext cx="1437181" cy="1011347"/>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User form to edit existing equipment strategy. Either by </a:t>
            </a:r>
            <a:r>
              <a:rPr lang="en-US" sz="1200" dirty="0" err="1">
                <a:solidFill>
                  <a:schemeClr val="tx1"/>
                </a:solidFill>
              </a:rPr>
              <a:t>eqmt</a:t>
            </a:r>
            <a:r>
              <a:rPr lang="en-US" sz="1200" dirty="0">
                <a:solidFill>
                  <a:schemeClr val="tx1"/>
                </a:solidFill>
              </a:rPr>
              <a:t> or by fleet/group of </a:t>
            </a:r>
            <a:r>
              <a:rPr lang="en-US" sz="1200" dirty="0" err="1">
                <a:solidFill>
                  <a:schemeClr val="tx1"/>
                </a:solidFill>
              </a:rPr>
              <a:t>eqmt</a:t>
            </a:r>
            <a:endParaRPr lang="en-US" sz="1200" dirty="0">
              <a:solidFill>
                <a:schemeClr val="tx1"/>
              </a:solidFill>
            </a:endParaRPr>
          </a:p>
        </p:txBody>
      </p:sp>
      <p:sp>
        <p:nvSpPr>
          <p:cNvPr id="58" name="Rounded Rectangular Callout 40"/>
          <p:cNvSpPr/>
          <p:nvPr/>
        </p:nvSpPr>
        <p:spPr>
          <a:xfrm>
            <a:off x="7961986" y="4170985"/>
            <a:ext cx="1214435" cy="586648"/>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User form to update oils and lubricants costs</a:t>
            </a:r>
          </a:p>
        </p:txBody>
      </p:sp>
      <p:sp>
        <p:nvSpPr>
          <p:cNvPr id="59" name="Rounded Rectangular Callout 40"/>
          <p:cNvSpPr/>
          <p:nvPr/>
        </p:nvSpPr>
        <p:spPr>
          <a:xfrm>
            <a:off x="7860632" y="2193976"/>
            <a:ext cx="1157232" cy="586648"/>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User form to update </a:t>
            </a:r>
            <a:r>
              <a:rPr lang="en-US" sz="1200" dirty="0" err="1">
                <a:solidFill>
                  <a:schemeClr val="tx1"/>
                </a:solidFill>
              </a:rPr>
              <a:t>tyres’</a:t>
            </a:r>
            <a:r>
              <a:rPr lang="en-US" sz="1200" dirty="0">
                <a:solidFill>
                  <a:schemeClr val="tx1"/>
                </a:solidFill>
              </a:rPr>
              <a:t> life and costs</a:t>
            </a:r>
          </a:p>
        </p:txBody>
      </p:sp>
      <p:sp>
        <p:nvSpPr>
          <p:cNvPr id="60" name="TextBox 59"/>
          <p:cNvSpPr txBox="1"/>
          <p:nvPr/>
        </p:nvSpPr>
        <p:spPr>
          <a:xfrm>
            <a:off x="939470" y="5835654"/>
            <a:ext cx="4851730" cy="565146"/>
          </a:xfrm>
          <a:prstGeom prst="rect">
            <a:avLst/>
          </a:prstGeom>
          <a:solidFill>
            <a:srgbClr val="FFCCFF"/>
          </a:solidFill>
        </p:spPr>
        <p:txBody>
          <a:bodyPr wrap="square" lIns="36000" tIns="36000" rIns="36000" bIns="36000" rtlCol="0">
            <a:spAutoFit/>
          </a:bodyPr>
          <a:lstStyle/>
          <a:p>
            <a:pPr algn="ctr"/>
            <a:r>
              <a:rPr lang="en-AU" sz="1600" dirty="0"/>
              <a:t>The update sheets are mostly doing copy-paste data from one sheet to another or input-output function</a:t>
            </a:r>
          </a:p>
        </p:txBody>
      </p:sp>
      <p:grpSp>
        <p:nvGrpSpPr>
          <p:cNvPr id="25" name="Group 24"/>
          <p:cNvGrpSpPr/>
          <p:nvPr/>
        </p:nvGrpSpPr>
        <p:grpSpPr>
          <a:xfrm>
            <a:off x="12357" y="107268"/>
            <a:ext cx="481233" cy="459197"/>
            <a:chOff x="6477000" y="3962400"/>
            <a:chExt cx="481233" cy="459197"/>
          </a:xfrm>
        </p:grpSpPr>
        <p:sp>
          <p:nvSpPr>
            <p:cNvPr id="26" name="Triangle 25"/>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27" name="TextBox 26"/>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131725531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8</a:t>
            </a:fld>
            <a:endParaRPr lang="en-US" dirty="0">
              <a:solidFill>
                <a:srgbClr val="000080"/>
              </a:solidFill>
            </a:endParaRPr>
          </a:p>
        </p:txBody>
      </p:sp>
      <p:sp>
        <p:nvSpPr>
          <p:cNvPr id="4" name="Title 3"/>
          <p:cNvSpPr>
            <a:spLocks noGrp="1"/>
          </p:cNvSpPr>
          <p:nvPr>
            <p:ph type="title"/>
          </p:nvPr>
        </p:nvSpPr>
        <p:spPr>
          <a:xfrm>
            <a:off x="507341" y="157163"/>
            <a:ext cx="7581812" cy="392112"/>
          </a:xfrm>
        </p:spPr>
        <p:txBody>
          <a:bodyPr>
            <a:normAutofit fontScale="90000"/>
          </a:bodyPr>
          <a:lstStyle/>
          <a:p>
            <a:r>
              <a:rPr lang="en-US" dirty="0"/>
              <a:t>Example of new equipment strategy created using “New” function which copy strategies from existing equipment</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507340" y="914400"/>
            <a:ext cx="86426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2" name="Picture 1"/>
          <p:cNvPicPr>
            <a:picLocks noChangeAspect="1"/>
          </p:cNvPicPr>
          <p:nvPr/>
        </p:nvPicPr>
        <p:blipFill>
          <a:blip r:embed="rId3"/>
          <a:stretch>
            <a:fillRect/>
          </a:stretch>
        </p:blipFill>
        <p:spPr>
          <a:xfrm>
            <a:off x="507340" y="1654374"/>
            <a:ext cx="9035148" cy="4273985"/>
          </a:xfrm>
          <a:prstGeom prst="rect">
            <a:avLst/>
          </a:prstGeom>
        </p:spPr>
      </p:pic>
      <p:sp>
        <p:nvSpPr>
          <p:cNvPr id="20" name="Rounded Rectangular Callout 40"/>
          <p:cNvSpPr/>
          <p:nvPr/>
        </p:nvSpPr>
        <p:spPr>
          <a:xfrm>
            <a:off x="7089658" y="3566160"/>
            <a:ext cx="1479546" cy="803091"/>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All activities, SMU </a:t>
            </a:r>
            <a:r>
              <a:rPr lang="en-US" sz="1200" dirty="0" err="1">
                <a:solidFill>
                  <a:schemeClr val="tx1"/>
                </a:solidFill>
              </a:rPr>
              <a:t>hr</a:t>
            </a:r>
            <a:r>
              <a:rPr lang="en-US" sz="1200" dirty="0">
                <a:solidFill>
                  <a:schemeClr val="tx1"/>
                </a:solidFill>
              </a:rPr>
              <a:t>, frequency, and costs are copied from existing equipment</a:t>
            </a:r>
          </a:p>
        </p:txBody>
      </p:sp>
      <p:sp>
        <p:nvSpPr>
          <p:cNvPr id="21" name="Rectangle: Rounded Corners 20"/>
          <p:cNvSpPr/>
          <p:nvPr/>
        </p:nvSpPr>
        <p:spPr>
          <a:xfrm>
            <a:off x="762000" y="2091877"/>
            <a:ext cx="609600" cy="331283"/>
          </a:xfrm>
          <a:prstGeom prst="roundRect">
            <a:avLst/>
          </a:prstGeom>
          <a:noFill/>
          <a:ln w="38100">
            <a:solidFill>
              <a:srgbClr val="0070C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cxnSp>
        <p:nvCxnSpPr>
          <p:cNvPr id="22" name="Straight Arrow Connector 21"/>
          <p:cNvCxnSpPr>
            <a:cxnSpLocks/>
          </p:cNvCxnSpPr>
          <p:nvPr/>
        </p:nvCxnSpPr>
        <p:spPr bwMode="auto">
          <a:xfrm flipH="1" flipV="1">
            <a:off x="1371600" y="2270761"/>
            <a:ext cx="762000" cy="526613"/>
          </a:xfrm>
          <a:prstGeom prst="straightConnector1">
            <a:avLst/>
          </a:prstGeom>
          <a:noFill/>
          <a:ln w="25400" cap="flat" cmpd="sng" algn="ctr">
            <a:solidFill>
              <a:srgbClr val="0000FF"/>
            </a:solidFill>
            <a:prstDash val="solid"/>
            <a:round/>
            <a:headEnd type="triangle" w="med" len="med"/>
            <a:tailEnd type="none"/>
          </a:ln>
          <a:effectLst/>
        </p:spPr>
      </p:cxnSp>
      <p:sp>
        <p:nvSpPr>
          <p:cNvPr id="26" name="Rounded Rectangular Callout 40"/>
          <p:cNvSpPr/>
          <p:nvPr/>
        </p:nvSpPr>
        <p:spPr>
          <a:xfrm>
            <a:off x="4800600" y="1508760"/>
            <a:ext cx="1828800" cy="803091"/>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Once updated, user has to hit submit button to upload </a:t>
            </a:r>
            <a:r>
              <a:rPr lang="en-US" sz="1200" dirty="0" err="1">
                <a:solidFill>
                  <a:schemeClr val="tx1"/>
                </a:solidFill>
              </a:rPr>
              <a:t>eqmt</a:t>
            </a:r>
            <a:r>
              <a:rPr lang="en-US" sz="1200" dirty="0">
                <a:solidFill>
                  <a:schemeClr val="tx1"/>
                </a:solidFill>
              </a:rPr>
              <a:t> strategies into database</a:t>
            </a:r>
          </a:p>
        </p:txBody>
      </p:sp>
      <p:sp>
        <p:nvSpPr>
          <p:cNvPr id="27" name="TextBox 26"/>
          <p:cNvSpPr txBox="1"/>
          <p:nvPr/>
        </p:nvSpPr>
        <p:spPr>
          <a:xfrm>
            <a:off x="2133600" y="5791400"/>
            <a:ext cx="5486400" cy="565146"/>
          </a:xfrm>
          <a:prstGeom prst="rect">
            <a:avLst/>
          </a:prstGeom>
          <a:solidFill>
            <a:srgbClr val="FFCCFF"/>
          </a:solidFill>
        </p:spPr>
        <p:txBody>
          <a:bodyPr wrap="square" lIns="36000" tIns="36000" rIns="36000" bIns="36000" rtlCol="0">
            <a:spAutoFit/>
          </a:bodyPr>
          <a:lstStyle/>
          <a:p>
            <a:pPr algn="ctr"/>
            <a:r>
              <a:rPr lang="en-AU" sz="1600" dirty="0"/>
              <a:t>All maintenance strategies information will go to LCMP master sheets (See Page-13)</a:t>
            </a:r>
          </a:p>
        </p:txBody>
      </p:sp>
      <p:grpSp>
        <p:nvGrpSpPr>
          <p:cNvPr id="17" name="Group 16"/>
          <p:cNvGrpSpPr/>
          <p:nvPr/>
        </p:nvGrpSpPr>
        <p:grpSpPr>
          <a:xfrm>
            <a:off x="12357" y="107268"/>
            <a:ext cx="481233" cy="459197"/>
            <a:chOff x="6477000" y="3962400"/>
            <a:chExt cx="481233" cy="459197"/>
          </a:xfrm>
        </p:grpSpPr>
        <p:sp>
          <p:nvSpPr>
            <p:cNvPr id="18" name="Triangle 17"/>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19" name="TextBox 18"/>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33541386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F38DF745-7D3F-47F4-83A3-874385CFAA69}" type="slidenum">
              <a:rPr lang="en-US" smtClean="0">
                <a:solidFill>
                  <a:srgbClr val="000080"/>
                </a:solidFill>
              </a:rPr>
              <a:pPr/>
              <a:t>9</a:t>
            </a:fld>
            <a:endParaRPr lang="en-US" dirty="0">
              <a:solidFill>
                <a:srgbClr val="000080"/>
              </a:solidFill>
            </a:endParaRPr>
          </a:p>
        </p:txBody>
      </p:sp>
      <p:sp>
        <p:nvSpPr>
          <p:cNvPr id="4" name="Title 3"/>
          <p:cNvSpPr>
            <a:spLocks noGrp="1"/>
          </p:cNvSpPr>
          <p:nvPr>
            <p:ph type="title"/>
          </p:nvPr>
        </p:nvSpPr>
        <p:spPr>
          <a:xfrm>
            <a:off x="507341" y="157163"/>
            <a:ext cx="7798460" cy="392112"/>
          </a:xfrm>
        </p:spPr>
        <p:txBody>
          <a:bodyPr>
            <a:normAutofit fontScale="90000"/>
          </a:bodyPr>
          <a:lstStyle/>
          <a:p>
            <a:r>
              <a:rPr lang="en-US" dirty="0"/>
              <a:t>Age data inputs is used to input assumptions related with equipment, such as aging definition and ratio of </a:t>
            </a:r>
            <a:r>
              <a:rPr lang="en-US" dirty="0" err="1"/>
              <a:t>planned:unplanned</a:t>
            </a:r>
            <a:r>
              <a:rPr lang="en-US" dirty="0"/>
              <a:t> maintenance</a:t>
            </a:r>
            <a:endParaRPr lang="en-ID" dirty="0"/>
          </a:p>
        </p:txBody>
      </p:sp>
      <p:pic>
        <p:nvPicPr>
          <p:cNvPr id="6" name="Picture 5"/>
          <p:cNvPicPr>
            <a:picLocks noChangeAspect="1"/>
          </p:cNvPicPr>
          <p:nvPr/>
        </p:nvPicPr>
        <p:blipFill>
          <a:blip r:embed="rId2"/>
          <a:stretch>
            <a:fillRect/>
          </a:stretch>
        </p:blipFill>
        <p:spPr>
          <a:xfrm>
            <a:off x="507340" y="914400"/>
            <a:ext cx="5688199" cy="365760"/>
          </a:xfrm>
          <a:prstGeom prst="rect">
            <a:avLst/>
          </a:prstGeom>
        </p:spPr>
      </p:pic>
      <p:sp>
        <p:nvSpPr>
          <p:cNvPr id="8" name="Rectangle 7"/>
          <p:cNvSpPr/>
          <p:nvPr/>
        </p:nvSpPr>
        <p:spPr>
          <a:xfrm>
            <a:off x="8575182" y="276146"/>
            <a:ext cx="832838" cy="546257"/>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PROCESS</a:t>
            </a:r>
            <a:endParaRPr lang="en-ID" sz="1200" b="1" dirty="0">
              <a:solidFill>
                <a:schemeClr val="bg1"/>
              </a:solidFill>
            </a:endParaRPr>
          </a:p>
        </p:txBody>
      </p:sp>
      <p:sp>
        <p:nvSpPr>
          <p:cNvPr id="9" name="Rectangle 8"/>
          <p:cNvSpPr/>
          <p:nvPr/>
        </p:nvSpPr>
        <p:spPr>
          <a:xfrm>
            <a:off x="9548465" y="168274"/>
            <a:ext cx="205135" cy="762001"/>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bg1"/>
                </a:solidFill>
              </a:rPr>
              <a:t>OUT</a:t>
            </a:r>
            <a:endParaRPr lang="en-ID" sz="1100" b="1" dirty="0">
              <a:solidFill>
                <a:schemeClr val="bg1"/>
              </a:solidFill>
            </a:endParaRPr>
          </a:p>
        </p:txBody>
      </p:sp>
      <p:sp>
        <p:nvSpPr>
          <p:cNvPr id="10" name="Rectangle 9"/>
          <p:cNvSpPr/>
          <p:nvPr/>
        </p:nvSpPr>
        <p:spPr>
          <a:xfrm>
            <a:off x="8229600" y="168274"/>
            <a:ext cx="205135" cy="762001"/>
          </a:xfrm>
          <a:prstGeom prst="rect">
            <a:avLst/>
          </a:prstGeom>
          <a:solidFill>
            <a:schemeClr val="accent4">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algn="ctr"/>
            <a:r>
              <a:rPr lang="en-US" sz="1100" b="1" dirty="0">
                <a:solidFill>
                  <a:schemeClr val="tx1"/>
                </a:solidFill>
              </a:rPr>
              <a:t>IN</a:t>
            </a:r>
            <a:endParaRPr lang="en-ID" sz="1100" b="1" dirty="0">
              <a:solidFill>
                <a:schemeClr val="tx1"/>
              </a:solidFill>
            </a:endParaRPr>
          </a:p>
        </p:txBody>
      </p:sp>
      <p:sp>
        <p:nvSpPr>
          <p:cNvPr id="11" name="Arrow: Right 10"/>
          <p:cNvSpPr/>
          <p:nvPr/>
        </p:nvSpPr>
        <p:spPr>
          <a:xfrm>
            <a:off x="8440714" y="454012"/>
            <a:ext cx="128490" cy="190525"/>
          </a:xfrm>
          <a:prstGeom prst="rightArrow">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2" name="Arrow: Right 11"/>
          <p:cNvSpPr/>
          <p:nvPr/>
        </p:nvSpPr>
        <p:spPr>
          <a:xfrm>
            <a:off x="9413998" y="454012"/>
            <a:ext cx="128490" cy="190525"/>
          </a:xfrm>
          <a:prstGeom prst="rightArrow">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sp>
        <p:nvSpPr>
          <p:cNvPr id="14" name="Rectangle: Rounded Corners 13"/>
          <p:cNvSpPr/>
          <p:nvPr/>
        </p:nvSpPr>
        <p:spPr>
          <a:xfrm>
            <a:off x="1371600" y="914400"/>
            <a:ext cx="1600200" cy="365760"/>
          </a:xfrm>
          <a:prstGeom prst="round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ID" sz="1600" dirty="0">
              <a:solidFill>
                <a:schemeClr val="accent1"/>
              </a:solidFill>
            </a:endParaRPr>
          </a:p>
        </p:txBody>
      </p:sp>
      <p:pic>
        <p:nvPicPr>
          <p:cNvPr id="5" name="Picture 4"/>
          <p:cNvPicPr>
            <a:picLocks noChangeAspect="1"/>
          </p:cNvPicPr>
          <p:nvPr/>
        </p:nvPicPr>
        <p:blipFill rotWithShape="1">
          <a:blip r:embed="rId3"/>
          <a:srcRect b="47117"/>
          <a:stretch/>
        </p:blipFill>
        <p:spPr>
          <a:xfrm>
            <a:off x="507340" y="1432562"/>
            <a:ext cx="7188860" cy="2110562"/>
          </a:xfrm>
          <a:prstGeom prst="rect">
            <a:avLst/>
          </a:prstGeom>
        </p:spPr>
      </p:pic>
      <p:pic>
        <p:nvPicPr>
          <p:cNvPr id="7" name="Picture 6"/>
          <p:cNvPicPr>
            <a:picLocks noChangeAspect="1"/>
          </p:cNvPicPr>
          <p:nvPr/>
        </p:nvPicPr>
        <p:blipFill>
          <a:blip r:embed="rId4"/>
          <a:stretch>
            <a:fillRect/>
          </a:stretch>
        </p:blipFill>
        <p:spPr>
          <a:xfrm>
            <a:off x="3352800" y="3661410"/>
            <a:ext cx="6238875" cy="1962150"/>
          </a:xfrm>
          <a:prstGeom prst="rect">
            <a:avLst/>
          </a:prstGeom>
        </p:spPr>
      </p:pic>
      <p:sp>
        <p:nvSpPr>
          <p:cNvPr id="13" name="Rounded Rectangular Callout 40"/>
          <p:cNvSpPr/>
          <p:nvPr/>
        </p:nvSpPr>
        <p:spPr>
          <a:xfrm>
            <a:off x="7871537" y="1965960"/>
            <a:ext cx="1630171" cy="1160389"/>
          </a:xfrm>
          <a:prstGeom prst="wedgeRoundRectCallout">
            <a:avLst>
              <a:gd name="adj1" fmla="val -71885"/>
              <a:gd name="adj2" fmla="val 48953"/>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Aging definition to determine when </a:t>
            </a:r>
            <a:r>
              <a:rPr lang="en-US" sz="1200" dirty="0" err="1">
                <a:solidFill>
                  <a:schemeClr val="tx1"/>
                </a:solidFill>
              </a:rPr>
              <a:t>eqmt</a:t>
            </a:r>
            <a:r>
              <a:rPr lang="en-US" sz="1200" dirty="0">
                <a:solidFill>
                  <a:schemeClr val="tx1"/>
                </a:solidFill>
              </a:rPr>
              <a:t> defined as Young/Old. This will be reflected in LCMP dashboard sheet (Red/Yellow/Green).</a:t>
            </a:r>
          </a:p>
        </p:txBody>
      </p:sp>
      <p:sp>
        <p:nvSpPr>
          <p:cNvPr id="15" name="Rounded Rectangular Callout 40"/>
          <p:cNvSpPr/>
          <p:nvPr/>
        </p:nvSpPr>
        <p:spPr>
          <a:xfrm>
            <a:off x="762000" y="4023361"/>
            <a:ext cx="1943495" cy="1065134"/>
          </a:xfrm>
          <a:prstGeom prst="wedgeRoundRectCallout">
            <a:avLst>
              <a:gd name="adj1" fmla="val 88541"/>
              <a:gd name="adj2" fmla="val 11571"/>
              <a:gd name="adj3" fmla="val 16667"/>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a:solidFill>
                  <a:schemeClr val="tx1"/>
                </a:solidFill>
              </a:rPr>
              <a:t>Planned : Unplanned will determine magnitude of unplanned </a:t>
            </a:r>
            <a:r>
              <a:rPr lang="en-US" sz="1200" dirty="0" err="1">
                <a:solidFill>
                  <a:schemeClr val="tx1"/>
                </a:solidFill>
              </a:rPr>
              <a:t>hrs</a:t>
            </a:r>
            <a:r>
              <a:rPr lang="en-US" sz="1200" dirty="0">
                <a:solidFill>
                  <a:schemeClr val="tx1"/>
                </a:solidFill>
              </a:rPr>
              <a:t> as a function of planned hours. It will also impact the costs calculation</a:t>
            </a:r>
          </a:p>
        </p:txBody>
      </p:sp>
      <p:sp>
        <p:nvSpPr>
          <p:cNvPr id="16" name="TextBox 15"/>
          <p:cNvSpPr txBox="1"/>
          <p:nvPr/>
        </p:nvSpPr>
        <p:spPr>
          <a:xfrm>
            <a:off x="2514600" y="5744664"/>
            <a:ext cx="5486400" cy="565146"/>
          </a:xfrm>
          <a:prstGeom prst="rect">
            <a:avLst/>
          </a:prstGeom>
          <a:solidFill>
            <a:srgbClr val="FFCCFF"/>
          </a:solidFill>
        </p:spPr>
        <p:txBody>
          <a:bodyPr wrap="square" lIns="36000" tIns="36000" rIns="36000" bIns="36000" rtlCol="0">
            <a:spAutoFit/>
          </a:bodyPr>
          <a:lstStyle/>
          <a:p>
            <a:pPr algn="ctr"/>
            <a:r>
              <a:rPr lang="en-AU" sz="1600" dirty="0"/>
              <a:t>Equipment assumptions will impact the calculation of unplanned down hours, maintenance costs, and availability</a:t>
            </a:r>
          </a:p>
        </p:txBody>
      </p:sp>
      <p:grpSp>
        <p:nvGrpSpPr>
          <p:cNvPr id="17" name="Group 16"/>
          <p:cNvGrpSpPr/>
          <p:nvPr/>
        </p:nvGrpSpPr>
        <p:grpSpPr>
          <a:xfrm>
            <a:off x="12357" y="107268"/>
            <a:ext cx="481233" cy="459197"/>
            <a:chOff x="6477000" y="3962400"/>
            <a:chExt cx="481233" cy="459197"/>
          </a:xfrm>
        </p:grpSpPr>
        <p:sp>
          <p:nvSpPr>
            <p:cNvPr id="18" name="Triangle 17"/>
            <p:cNvSpPr/>
            <p:nvPr/>
          </p:nvSpPr>
          <p:spPr>
            <a:xfrm>
              <a:off x="6477000" y="3962400"/>
              <a:ext cx="481233" cy="457200"/>
            </a:xfrm>
            <a:prstGeom prst="triangle">
              <a:avLst/>
            </a:prstGeom>
            <a:solidFill>
              <a:srgbClr val="FF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000" dirty="0" smtClean="0">
                <a:solidFill>
                  <a:schemeClr val="accent1"/>
                </a:solidFill>
              </a:endParaRPr>
            </a:p>
          </p:txBody>
        </p:sp>
        <p:sp>
          <p:nvSpPr>
            <p:cNvPr id="19" name="TextBox 18"/>
            <p:cNvSpPr txBox="1"/>
            <p:nvPr/>
          </p:nvSpPr>
          <p:spPr>
            <a:xfrm>
              <a:off x="6526457" y="4164228"/>
              <a:ext cx="380480" cy="257369"/>
            </a:xfrm>
            <a:prstGeom prst="rect">
              <a:avLst/>
            </a:prstGeom>
            <a:noFill/>
          </p:spPr>
          <p:txBody>
            <a:bodyPr wrap="none" lIns="36000" tIns="36000" rIns="36000" bIns="36000" rtlCol="0">
              <a:spAutoFit/>
            </a:bodyPr>
            <a:lstStyle/>
            <a:p>
              <a:r>
                <a:rPr lang="en-AU" sz="1200" b="1" dirty="0" smtClean="0">
                  <a:solidFill>
                    <a:schemeClr val="bg1"/>
                  </a:solidFill>
                </a:rPr>
                <a:t>MVP</a:t>
              </a:r>
              <a:endParaRPr lang="en-AU" sz="1200" b="1" dirty="0" smtClean="0">
                <a:solidFill>
                  <a:schemeClr val="bg1"/>
                </a:solidFill>
              </a:endParaRPr>
            </a:p>
          </p:txBody>
        </p:sp>
      </p:grpSp>
    </p:spTree>
    <p:extLst>
      <p:ext uri="{BB962C8B-B14F-4D97-AF65-F5344CB8AC3E}">
        <p14:creationId xmlns:p14="http://schemas.microsoft.com/office/powerpoint/2010/main" val="422523483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theme/theme1.xml><?xml version="1.0" encoding="utf-8"?>
<a:theme xmlns:a="http://schemas.openxmlformats.org/drawingml/2006/main" name="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2.xml><?xml version="1.0" encoding="utf-8"?>
<a:theme xmlns:a="http://schemas.openxmlformats.org/drawingml/2006/main" name="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3.xml><?xml version="1.0" encoding="utf-8"?>
<a:theme xmlns:a="http://schemas.openxmlformats.org/drawingml/2006/main" name="1_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IPTemplate2016.potx" id="{B4736184-C8EF-406A-84CC-DF96C0FD3C5C}" vid="{806D749E-1691-4C62-BE33-F87A481C2971}"/>
    </a:ext>
  </a:extLst>
</a:theme>
</file>

<file path=ppt/theme/theme4.xml><?xml version="1.0" encoding="utf-8"?>
<a:theme xmlns:a="http://schemas.openxmlformats.org/drawingml/2006/main" name="1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5.xml><?xml version="1.0" encoding="utf-8"?>
<a:theme xmlns:a="http://schemas.openxmlformats.org/drawingml/2006/main" name="2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6.xml><?xml version="1.0" encoding="utf-8"?>
<a:theme xmlns:a="http://schemas.openxmlformats.org/drawingml/2006/main" name="3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7.xml><?xml version="1.0" encoding="utf-8"?>
<a:theme xmlns:a="http://schemas.openxmlformats.org/drawingml/2006/main" name="2_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8.xml><?xml version="1.0" encoding="utf-8"?>
<a:theme xmlns:a="http://schemas.openxmlformats.org/drawingml/2006/main" name="Office Theme">
  <a:themeElements>
    <a:clrScheme name="PIP-2013">
      <a:dk1>
        <a:srgbClr val="000080"/>
      </a:dk1>
      <a:lt1>
        <a:srgbClr val="FFFFFF"/>
      </a:lt1>
      <a:dk2>
        <a:srgbClr val="000080"/>
      </a:dk2>
      <a:lt2>
        <a:srgbClr val="FFFFFF"/>
      </a:lt2>
      <a:accent1>
        <a:srgbClr val="000080"/>
      </a:accent1>
      <a:accent2>
        <a:srgbClr val="0066CC"/>
      </a:accent2>
      <a:accent3>
        <a:srgbClr val="0099FF"/>
      </a:accent3>
      <a:accent4>
        <a:srgbClr val="B3E2FF"/>
      </a:accent4>
      <a:accent5>
        <a:srgbClr val="E16600"/>
      </a:accent5>
      <a:accent6>
        <a:srgbClr val="969696"/>
      </a:accent6>
      <a:hlink>
        <a:srgbClr val="0099FF"/>
      </a:hlink>
      <a:folHlink>
        <a:srgbClr val="E16600"/>
      </a:folHlink>
    </a:clrScheme>
    <a:fontScheme name="PIP">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89DFD7E4A9DB499A700A794479D05A" ma:contentTypeVersion="4" ma:contentTypeDescription="Create a new document." ma:contentTypeScope="" ma:versionID="e510f6d66d74f55650b5c340ec851f1e">
  <xsd:schema xmlns:xsd="http://www.w3.org/2001/XMLSchema" xmlns:xs="http://www.w3.org/2001/XMLSchema" xmlns:p="http://schemas.microsoft.com/office/2006/metadata/properties" xmlns:ns2="f2cd2d3f-e4b7-4d92-b29c-c423ca32ce50" xmlns:ns3="18008bff-b3d8-498e-ac12-8713f5648bfc" targetNamespace="http://schemas.microsoft.com/office/2006/metadata/properties" ma:root="true" ma:fieldsID="08c9ef1cae7e512245f5b98fc61c41ef" ns2:_="" ns3:_="">
    <xsd:import namespace="f2cd2d3f-e4b7-4d92-b29c-c423ca32ce50"/>
    <xsd:import namespace="18008bff-b3d8-498e-ac12-8713f5648bfc"/>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cd2d3f-e4b7-4d92-b29c-c423ca32ce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008bff-b3d8-498e-ac12-8713f5648bfc"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f2cd2d3f-e4b7-4d92-b29c-c423ca32ce50">ZACV5KN4V4UP-1198815509-280</_dlc_DocId>
    <_dlc_DocIdUrl xmlns="f2cd2d3f-e4b7-4d92-b29c-c423ca32ce50">
      <Url>https://attinadsoftware.sharepoint.com/sites/media/Presales/_layouts/15/DocIdRedir.aspx?ID=ZACV5KN4V4UP-1198815509-280</Url>
      <Description>ZACV5KN4V4UP-1198815509-280</Description>
    </_dlc_DocIdUrl>
  </documentManagement>
</p:properties>
</file>

<file path=customXml/itemProps1.xml><?xml version="1.0" encoding="utf-8"?>
<ds:datastoreItem xmlns:ds="http://schemas.openxmlformats.org/officeDocument/2006/customXml" ds:itemID="{3D66CB27-8B60-4E16-B1E7-EE265909D41F}"/>
</file>

<file path=customXml/itemProps2.xml><?xml version="1.0" encoding="utf-8"?>
<ds:datastoreItem xmlns:ds="http://schemas.openxmlformats.org/officeDocument/2006/customXml" ds:itemID="{AF0AE94D-2CE7-433A-BA4E-21216AFC72F5}"/>
</file>

<file path=customXml/itemProps3.xml><?xml version="1.0" encoding="utf-8"?>
<ds:datastoreItem xmlns:ds="http://schemas.openxmlformats.org/officeDocument/2006/customXml" ds:itemID="{6F589A89-ECB6-4AC6-A579-6BD5D89BFBCD}"/>
</file>

<file path=customXml/itemProps4.xml><?xml version="1.0" encoding="utf-8"?>
<ds:datastoreItem xmlns:ds="http://schemas.openxmlformats.org/officeDocument/2006/customXml" ds:itemID="{BAB3E016-96B5-4841-965D-73322ABE850A}"/>
</file>

<file path=docProps/app.xml><?xml version="1.0" encoding="utf-8"?>
<Properties xmlns="http://schemas.openxmlformats.org/officeDocument/2006/extended-properties" xmlns:vt="http://schemas.openxmlformats.org/officeDocument/2006/docPropsVTypes">
  <Template>blank</Template>
  <TotalTime>7544</TotalTime>
  <Words>1692</Words>
  <Application>Microsoft Macintosh PowerPoint</Application>
  <PresentationFormat>A4 Paper (210x297 mm)</PresentationFormat>
  <Paragraphs>313</Paragraphs>
  <Slides>24</Slides>
  <Notes>1</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24</vt:i4>
      </vt:variant>
    </vt:vector>
  </HeadingPairs>
  <TitlesOfParts>
    <vt:vector size="35" baseType="lpstr">
      <vt:lpstr>Calibri</vt:lpstr>
      <vt:lpstr>Courier New</vt:lpstr>
      <vt:lpstr>Wingdings</vt:lpstr>
      <vt:lpstr>Arial</vt:lpstr>
      <vt:lpstr>PIP2013</vt:lpstr>
      <vt:lpstr>Blank</vt:lpstr>
      <vt:lpstr>1_blank</vt:lpstr>
      <vt:lpstr>1_PIP2013</vt:lpstr>
      <vt:lpstr>2_PIP2013</vt:lpstr>
      <vt:lpstr>3_PIP2013</vt:lpstr>
      <vt:lpstr>2_Blank</vt:lpstr>
      <vt:lpstr>LCMP Functional Specification   11th of June 2017 v1.3 </vt:lpstr>
      <vt:lpstr>The LCMP is a tool to give Mobile Fleet Maintenance leadership visibility on five areas, based on the equipment strategy</vt:lpstr>
      <vt:lpstr>Five core functionalities are designed to enable LCMP achieve that visibilities</vt:lpstr>
      <vt:lpstr>LCMP Functional Specification   (note, MVP1 is colour-coded with            )</vt:lpstr>
      <vt:lpstr>LCMP tool is used to review equipment strategy periodically to ensure alignment with the organization mission, vision, and strategy </vt:lpstr>
      <vt:lpstr>LCMP tool contains three main components: 1) Input or assumption sheets, 2) Process or analysis sheets, and 3) Output or dashboard sheets</vt:lpstr>
      <vt:lpstr>Update sheet is used to input hard-data such as new equipment, edit equipment, update lubricants costs, and update tyres information</vt:lpstr>
      <vt:lpstr>Example of new equipment strategy created using “New” function which copy strategies from existing equipment</vt:lpstr>
      <vt:lpstr>Age data inputs is used to input assumptions related with equipment, such as aging definition and ratio of planned:unplanned maintenance</vt:lpstr>
      <vt:lpstr>Tyres input is used to update assumptions related with tyres, such as: tyres specification include # tyres, tyres costs, and tyres life</vt:lpstr>
      <vt:lpstr>Labour input is used to input assumptions related with labour, such as labour productivity, span of control, support function to front-line ratios</vt:lpstr>
      <vt:lpstr>Index sheet is used to stores all lookup information, such as: the drop-down list for equipment, formulas, and equipment mapping</vt:lpstr>
      <vt:lpstr>LCMP master sheets are used to maintain equipment strategies information such as PM activities, frequency of PM, costs, etc.</vt:lpstr>
      <vt:lpstr>LCMP master sheets are also used to generate schedule of planned activities which then used to estimate the total costs over the year</vt:lpstr>
      <vt:lpstr>Analysis sheet is used to perform background calculation for determining costs in multiple conditions</vt:lpstr>
      <vt:lpstr>The overall summary of costs are presented in the LCMP dashboard</vt:lpstr>
      <vt:lpstr>User can also modify equipment strategy by turning ON/OFF equipment to get the desired availability with decent costs</vt:lpstr>
      <vt:lpstr>Downtime hours analysis and availability calculation are performed in the dashboard sheets</vt:lpstr>
      <vt:lpstr>Analysis on equipment strategies are presented in charts format to help Mobile Fleet Maintenance Leadership to make decision</vt:lpstr>
      <vt:lpstr>LCMP tool should be able to generate cost breakdown summary by cost-centre which required by Finance group</vt:lpstr>
      <vt:lpstr>Cost breakdown by equipment is the additional analysis required by Mobile Fleet Maintenance leadership for decision making</vt:lpstr>
      <vt:lpstr>Another additional analysis that useful for Mobile Fleet Maintenance leadership is the cost breakdown by activity</vt:lpstr>
      <vt:lpstr>Finally, Mobile Fleet Maintenance leadership can use LCMP to estimate required headcount in the organisation</vt:lpstr>
      <vt:lpstr>Next steps for LCMP product development</vt:lpstr>
    </vt:vector>
  </TitlesOfParts>
  <Company>Partners in Performance</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PIPWare MOS Investment Proposal</dc:title>
  <dc:creator>Richard Berkley</dc:creator>
  <cp:lastModifiedBy>Vitaly Dolgov</cp:lastModifiedBy>
  <cp:revision>354</cp:revision>
  <dcterms:created xsi:type="dcterms:W3CDTF">2016-01-25T20:03:43Z</dcterms:created>
  <dcterms:modified xsi:type="dcterms:W3CDTF">2017-06-11T08:18:52Z</dcterms:modified>
  <cp:contentStatus>PIP-2013-Template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1330570</vt:lpwstr>
  </property>
  <property fmtid="{D5CDD505-2E9C-101B-9397-08002B2CF9AE}" pid="3" name="NXPowerLiteSettings">
    <vt:lpwstr>F7000400038000</vt:lpwstr>
  </property>
  <property fmtid="{D5CDD505-2E9C-101B-9397-08002B2CF9AE}" pid="4" name="NXPowerLiteVersion">
    <vt:lpwstr>D6.1.2</vt:lpwstr>
  </property>
  <property fmtid="{D5CDD505-2E9C-101B-9397-08002B2CF9AE}" pid="5" name="ContentTypeId">
    <vt:lpwstr>0x0101005889DFD7E4A9DB499A700A794479D05A</vt:lpwstr>
  </property>
  <property fmtid="{D5CDD505-2E9C-101B-9397-08002B2CF9AE}" pid="6" name="_dlc_DocIdItemGuid">
    <vt:lpwstr>480b606b-e775-4cc7-a03c-ad2ff43348c0</vt:lpwstr>
  </property>
</Properties>
</file>