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1" r:id="rId1"/>
  </p:sldMasterIdLst>
  <p:sldIdLst>
    <p:sldId id="256" r:id="rId2"/>
    <p:sldId id="257" r:id="rId3"/>
    <p:sldId id="258" r:id="rId4"/>
    <p:sldId id="264" r:id="rId5"/>
    <p:sldId id="265" r:id="rId6"/>
    <p:sldId id="266" r:id="rId7"/>
    <p:sldId id="267" r:id="rId8"/>
    <p:sldId id="259" r:id="rId9"/>
    <p:sldId id="269" r:id="rId10"/>
    <p:sldId id="260" r:id="rId11"/>
    <p:sldId id="261" r:id="rId12"/>
    <p:sldId id="262" r:id="rId13"/>
    <p:sldId id="263" r:id="rId14"/>
    <p:sldId id="268"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CF4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557377393411991"/>
          <c:y val="0"/>
          <c:w val="0.5802785552085864"/>
          <c:h val="0.87379360873489165"/>
        </c:manualLayout>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16EF-41D9-993B-C894C981EB2E}"/>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16EF-41D9-993B-C894C981EB2E}"/>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16EF-41D9-993B-C894C981EB2E}"/>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16EF-41D9-993B-C894C981EB2E}"/>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3EA9-4A06-A00D-6866837C062D}"/>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958908473575842"/>
          <c:y val="0.31142144596734106"/>
          <c:w val="0.87690801295798038"/>
          <c:h val="0.62803175246362519"/>
        </c:manualLayout>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490A-46DF-882E-750981409E37}"/>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490A-46DF-882E-750981409E37}"/>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490A-46DF-882E-750981409E37}"/>
            </c:ext>
          </c:extLst>
        </c:ser>
        <c:dLbls>
          <c:showLegendKey val="0"/>
          <c:showVal val="0"/>
          <c:showCatName val="0"/>
          <c:showSerName val="0"/>
          <c:showPercent val="0"/>
          <c:showBubbleSize val="0"/>
        </c:dLbls>
        <c:gapWidth val="219"/>
        <c:overlap val="-27"/>
        <c:axId val="839872024"/>
        <c:axId val="839871664"/>
      </c:barChart>
      <c:catAx>
        <c:axId val="839872024"/>
        <c:scaling>
          <c:orientation val="minMax"/>
        </c:scaling>
        <c:delete val="1"/>
        <c:axPos val="b"/>
        <c:numFmt formatCode="General" sourceLinked="1"/>
        <c:majorTickMark val="none"/>
        <c:minorTickMark val="none"/>
        <c:tickLblPos val="nextTo"/>
        <c:crossAx val="839871664"/>
        <c:crosses val="autoZero"/>
        <c:auto val="1"/>
        <c:lblAlgn val="ctr"/>
        <c:lblOffset val="100"/>
        <c:noMultiLvlLbl val="0"/>
      </c:catAx>
      <c:valAx>
        <c:axId val="8398716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398720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6390061765013801E-2"/>
          <c:y val="9.9236050649062366E-2"/>
          <c:w val="0.94509374999999995"/>
          <c:h val="0.84353734968397209"/>
        </c:manualLayout>
      </c:layout>
      <c:lineChart>
        <c:grouping val="standard"/>
        <c:varyColors val="0"/>
        <c:ser>
          <c:idx val="0"/>
          <c:order val="0"/>
          <c:tx>
            <c:strRef>
              <c:f>Sheet1!$B$1</c:f>
              <c:strCache>
                <c:ptCount val="1"/>
                <c:pt idx="0">
                  <c:v>Series 1</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CA5A-40F4-87F7-46D6659EB978}"/>
            </c:ext>
          </c:extLst>
        </c:ser>
        <c:ser>
          <c:idx val="2"/>
          <c:order val="1"/>
          <c:tx>
            <c:strRef>
              <c:f>Sheet1!$D$1</c:f>
              <c:strCache>
                <c:ptCount val="1"/>
                <c:pt idx="0">
                  <c:v>Series 3</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CA5A-40F4-87F7-46D6659EB978}"/>
            </c:ext>
          </c:extLst>
        </c:ser>
        <c:dLbls>
          <c:showLegendKey val="0"/>
          <c:showVal val="0"/>
          <c:showCatName val="0"/>
          <c:showSerName val="0"/>
          <c:showPercent val="0"/>
          <c:showBubbleSize val="0"/>
        </c:dLbls>
        <c:marker val="1"/>
        <c:smooth val="0"/>
        <c:axId val="519983336"/>
        <c:axId val="519982256"/>
      </c:lineChart>
      <c:catAx>
        <c:axId val="519983336"/>
        <c:scaling>
          <c:orientation val="minMax"/>
        </c:scaling>
        <c:delete val="1"/>
        <c:axPos val="b"/>
        <c:numFmt formatCode="General" sourceLinked="1"/>
        <c:majorTickMark val="none"/>
        <c:minorTickMark val="none"/>
        <c:tickLblPos val="nextTo"/>
        <c:crossAx val="519982256"/>
        <c:crosses val="autoZero"/>
        <c:auto val="1"/>
        <c:lblAlgn val="ctr"/>
        <c:lblOffset val="100"/>
        <c:noMultiLvlLbl val="0"/>
      </c:catAx>
      <c:valAx>
        <c:axId val="5199822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199833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569279610315667E-2"/>
          <c:y val="0.11114896231609732"/>
          <c:w val="0.85370038488232314"/>
          <c:h val="0.68031890810147233"/>
        </c:manualLayout>
      </c:layout>
      <c:scatterChart>
        <c:scatterStyle val="lineMarker"/>
        <c:varyColors val="0"/>
        <c:ser>
          <c:idx val="0"/>
          <c:order val="0"/>
          <c:tx>
            <c:strRef>
              <c:f>Sheet1!$B$1</c:f>
              <c:strCache>
                <c:ptCount val="1"/>
                <c:pt idx="0">
                  <c:v>Y-Values</c:v>
                </c:pt>
              </c:strCache>
            </c:strRef>
          </c:tx>
          <c:spPr>
            <a:ln w="28575" cap="rnd">
              <a:noFill/>
              <a:round/>
            </a:ln>
            <a:effectLst/>
          </c:spPr>
          <c:marker>
            <c:symbol val="circle"/>
            <c:size val="5"/>
            <c:spPr>
              <a:solidFill>
                <a:schemeClr val="accent1"/>
              </a:solidFill>
              <a:ln w="9525">
                <a:solidFill>
                  <a:schemeClr val="accent1"/>
                </a:solidFill>
              </a:ln>
              <a:effectLst/>
            </c:spPr>
          </c:marker>
          <c:xVal>
            <c:numRef>
              <c:f>Sheet1!$A$2:$A$4</c:f>
              <c:numCache>
                <c:formatCode>General</c:formatCode>
                <c:ptCount val="3"/>
                <c:pt idx="0">
                  <c:v>0.7</c:v>
                </c:pt>
                <c:pt idx="1">
                  <c:v>1.8</c:v>
                </c:pt>
                <c:pt idx="2">
                  <c:v>2.6</c:v>
                </c:pt>
              </c:numCache>
            </c:numRef>
          </c:xVal>
          <c:yVal>
            <c:numRef>
              <c:f>Sheet1!$B$2:$B$4</c:f>
              <c:numCache>
                <c:formatCode>General</c:formatCode>
                <c:ptCount val="3"/>
                <c:pt idx="0">
                  <c:v>2.7</c:v>
                </c:pt>
                <c:pt idx="1">
                  <c:v>3.2</c:v>
                </c:pt>
                <c:pt idx="2">
                  <c:v>0.8</c:v>
                </c:pt>
              </c:numCache>
            </c:numRef>
          </c:yVal>
          <c:smooth val="0"/>
          <c:extLst>
            <c:ext xmlns:c16="http://schemas.microsoft.com/office/drawing/2014/chart" uri="{C3380CC4-5D6E-409C-BE32-E72D297353CC}">
              <c16:uniqueId val="{00000000-F543-47DC-8D38-D49146E9B238}"/>
            </c:ext>
          </c:extLst>
        </c:ser>
        <c:dLbls>
          <c:showLegendKey val="0"/>
          <c:showVal val="0"/>
          <c:showCatName val="0"/>
          <c:showSerName val="0"/>
          <c:showPercent val="0"/>
          <c:showBubbleSize val="0"/>
        </c:dLbls>
        <c:axId val="646255400"/>
        <c:axId val="646253960"/>
      </c:scatterChart>
      <c:valAx>
        <c:axId val="64625540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46253960"/>
        <c:crosses val="autoZero"/>
        <c:crossBetween val="midCat"/>
      </c:valAx>
      <c:valAx>
        <c:axId val="6462539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4625540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3278C2-1BBD-439B-9AE2-E97BC707FABB}"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652E140-1337-4413-BBB4-1AE8B65A849D}">
      <dgm:prSet/>
      <dgm:spPr/>
      <dgm:t>
        <a:bodyPr/>
        <a:lstStyle/>
        <a:p>
          <a:r>
            <a:rPr lang="en-US" dirty="0"/>
            <a:t>Variables</a:t>
          </a:r>
        </a:p>
      </dgm:t>
    </dgm:pt>
    <dgm:pt modelId="{B9187FD7-DE4D-45DB-840A-1AA10FC39057}" type="parTrans" cxnId="{A3A6C4FD-8F0C-4845-91C1-9092F778313A}">
      <dgm:prSet/>
      <dgm:spPr/>
      <dgm:t>
        <a:bodyPr/>
        <a:lstStyle/>
        <a:p>
          <a:endParaRPr lang="en-US"/>
        </a:p>
      </dgm:t>
    </dgm:pt>
    <dgm:pt modelId="{10493543-FAFB-48AA-B64D-9A180EBA29D3}" type="sibTrans" cxnId="{A3A6C4FD-8F0C-4845-91C1-9092F778313A}">
      <dgm:prSet/>
      <dgm:spPr/>
      <dgm:t>
        <a:bodyPr/>
        <a:lstStyle/>
        <a:p>
          <a:endParaRPr lang="en-US"/>
        </a:p>
      </dgm:t>
    </dgm:pt>
    <dgm:pt modelId="{1871C508-C802-4BB2-9413-E864E6F97B90}">
      <dgm:prSet/>
      <dgm:spPr/>
      <dgm:t>
        <a:bodyPr/>
        <a:lstStyle/>
        <a:p>
          <a:r>
            <a:rPr lang="en-US" dirty="0"/>
            <a:t>Variables</a:t>
          </a:r>
        </a:p>
      </dgm:t>
    </dgm:pt>
    <dgm:pt modelId="{01E37AF2-C136-4577-98B0-15BD07A88CD9}" type="parTrans" cxnId="{8FCF9375-14E0-45F9-AA4A-846E82F9EAEB}">
      <dgm:prSet/>
      <dgm:spPr/>
      <dgm:t>
        <a:bodyPr/>
        <a:lstStyle/>
        <a:p>
          <a:endParaRPr lang="en-US"/>
        </a:p>
      </dgm:t>
    </dgm:pt>
    <dgm:pt modelId="{B414B57D-D0A0-4F26-93EB-2CC434DF7015}" type="sibTrans" cxnId="{8FCF9375-14E0-45F9-AA4A-846E82F9EAEB}">
      <dgm:prSet/>
      <dgm:spPr/>
      <dgm:t>
        <a:bodyPr/>
        <a:lstStyle/>
        <a:p>
          <a:endParaRPr lang="en-US"/>
        </a:p>
      </dgm:t>
    </dgm:pt>
    <dgm:pt modelId="{E6B258CF-E5E4-4674-8CD5-3C803747CD9F}">
      <dgm:prSet/>
      <dgm:spPr/>
      <dgm:t>
        <a:bodyPr/>
        <a:lstStyle/>
        <a:p>
          <a:r>
            <a:rPr lang="en-US" b="1" i="0" dirty="0" err="1"/>
            <a:t>minimum_nights</a:t>
          </a:r>
          <a:r>
            <a:rPr lang="en-US" b="1" i="0" dirty="0"/>
            <a:t>-</a:t>
          </a:r>
          <a:r>
            <a:rPr lang="en-US" b="0" i="0" dirty="0"/>
            <a:t> It is the minimum nights for which booking should be done</a:t>
          </a:r>
          <a:endParaRPr lang="en-US" dirty="0"/>
        </a:p>
      </dgm:t>
    </dgm:pt>
    <dgm:pt modelId="{7C71928A-1B87-4BFB-B10A-8218A76758AD}" type="parTrans" cxnId="{6B0FB38E-4CA0-4E99-B41D-232C6132F9C7}">
      <dgm:prSet/>
      <dgm:spPr/>
      <dgm:t>
        <a:bodyPr/>
        <a:lstStyle/>
        <a:p>
          <a:endParaRPr lang="en-US"/>
        </a:p>
      </dgm:t>
    </dgm:pt>
    <dgm:pt modelId="{4EF8CB63-A20A-403F-ACF0-54BF409D68AC}" type="sibTrans" cxnId="{6B0FB38E-4CA0-4E99-B41D-232C6132F9C7}">
      <dgm:prSet/>
      <dgm:spPr/>
      <dgm:t>
        <a:bodyPr/>
        <a:lstStyle/>
        <a:p>
          <a:endParaRPr lang="en-US"/>
        </a:p>
      </dgm:t>
    </dgm:pt>
    <dgm:pt modelId="{80731374-876F-48D5-B9C9-B5F18E385F47}">
      <dgm:prSet/>
      <dgm:spPr/>
      <dgm:t>
        <a:bodyPr/>
        <a:lstStyle/>
        <a:p>
          <a:pPr>
            <a:buFont typeface="Arial" panose="020B0604020202020204" pitchFamily="34" charset="0"/>
            <a:buChar char="•"/>
          </a:pPr>
          <a:r>
            <a:rPr lang="en-US" b="1" i="0" dirty="0"/>
            <a:t>Id -</a:t>
          </a:r>
          <a:r>
            <a:rPr lang="en-US" b="0" i="0" dirty="0"/>
            <a:t> Unique id for every record</a:t>
          </a:r>
          <a:endParaRPr lang="en-US" dirty="0"/>
        </a:p>
      </dgm:t>
    </dgm:pt>
    <dgm:pt modelId="{3A44F3A4-84F2-47BB-8DC9-AB8A80616975}" type="parTrans" cxnId="{74589547-74EC-4375-A714-7D4A5BF7E0FF}">
      <dgm:prSet/>
      <dgm:spPr/>
      <dgm:t>
        <a:bodyPr/>
        <a:lstStyle/>
        <a:p>
          <a:endParaRPr lang="en-US"/>
        </a:p>
      </dgm:t>
    </dgm:pt>
    <dgm:pt modelId="{9B85E511-6247-4458-BE45-33FBCCAC8E92}" type="sibTrans" cxnId="{74589547-74EC-4375-A714-7D4A5BF7E0FF}">
      <dgm:prSet/>
      <dgm:spPr/>
      <dgm:t>
        <a:bodyPr/>
        <a:lstStyle/>
        <a:p>
          <a:endParaRPr lang="en-US"/>
        </a:p>
      </dgm:t>
    </dgm:pt>
    <dgm:pt modelId="{15772C77-E2BF-4507-99FF-6AE73ADF37CE}">
      <dgm:prSet/>
      <dgm:spPr/>
      <dgm:t>
        <a:bodyPr/>
        <a:lstStyle/>
        <a:p>
          <a:pPr>
            <a:buFont typeface="Arial" panose="020B0604020202020204" pitchFamily="34" charset="0"/>
            <a:buChar char="•"/>
          </a:pPr>
          <a:r>
            <a:rPr lang="en-US" b="1" i="0" dirty="0"/>
            <a:t>Name -</a:t>
          </a:r>
          <a:r>
            <a:rPr lang="en-US" b="0" i="0" dirty="0"/>
            <a:t> Name of the host listing</a:t>
          </a:r>
        </a:p>
      </dgm:t>
    </dgm:pt>
    <dgm:pt modelId="{F1ABCEB4-A046-43D8-B5BE-79EEA0ACEA0D}" type="parTrans" cxnId="{407A0CE3-A9CD-4115-B311-DC5EA3555F46}">
      <dgm:prSet/>
      <dgm:spPr/>
      <dgm:t>
        <a:bodyPr/>
        <a:lstStyle/>
        <a:p>
          <a:endParaRPr lang="en-US"/>
        </a:p>
      </dgm:t>
    </dgm:pt>
    <dgm:pt modelId="{B2D1C06A-2583-4FB5-B2E9-89632FBC1544}" type="sibTrans" cxnId="{407A0CE3-A9CD-4115-B311-DC5EA3555F46}">
      <dgm:prSet/>
      <dgm:spPr/>
      <dgm:t>
        <a:bodyPr/>
        <a:lstStyle/>
        <a:p>
          <a:endParaRPr lang="en-US"/>
        </a:p>
      </dgm:t>
    </dgm:pt>
    <dgm:pt modelId="{03DCAD1B-1EEF-4857-8657-D43FA0F0D13B}">
      <dgm:prSet/>
      <dgm:spPr/>
      <dgm:t>
        <a:bodyPr/>
        <a:lstStyle/>
        <a:p>
          <a:pPr>
            <a:buFont typeface="Arial" panose="020B0604020202020204" pitchFamily="34" charset="0"/>
            <a:buChar char="•"/>
          </a:pPr>
          <a:r>
            <a:rPr lang="en-US" b="1" i="0" dirty="0" err="1"/>
            <a:t>host_id</a:t>
          </a:r>
          <a:r>
            <a:rPr lang="en-US" b="1" i="0" dirty="0"/>
            <a:t> -</a:t>
          </a:r>
          <a:r>
            <a:rPr lang="en-US" b="0" i="0" dirty="0"/>
            <a:t> Unique id given to the host</a:t>
          </a:r>
        </a:p>
      </dgm:t>
    </dgm:pt>
    <dgm:pt modelId="{B8EFB5A3-E3D1-4E75-878B-C910DDE461AF}" type="parTrans" cxnId="{272B2542-42DE-41C1-9B30-487AE7CB2286}">
      <dgm:prSet/>
      <dgm:spPr/>
      <dgm:t>
        <a:bodyPr/>
        <a:lstStyle/>
        <a:p>
          <a:endParaRPr lang="en-US"/>
        </a:p>
      </dgm:t>
    </dgm:pt>
    <dgm:pt modelId="{13B63CDB-9577-4A7E-8E65-2B9036C270DA}" type="sibTrans" cxnId="{272B2542-42DE-41C1-9B30-487AE7CB2286}">
      <dgm:prSet/>
      <dgm:spPr/>
      <dgm:t>
        <a:bodyPr/>
        <a:lstStyle/>
        <a:p>
          <a:endParaRPr lang="en-US"/>
        </a:p>
      </dgm:t>
    </dgm:pt>
    <dgm:pt modelId="{FA65BF21-FC31-4AA6-AB76-1248A3D8A9EB}">
      <dgm:prSet/>
      <dgm:spPr/>
      <dgm:t>
        <a:bodyPr/>
        <a:lstStyle/>
        <a:p>
          <a:pPr>
            <a:buFont typeface="Arial" panose="020B0604020202020204" pitchFamily="34" charset="0"/>
            <a:buChar char="•"/>
          </a:pPr>
          <a:r>
            <a:rPr lang="en-US" b="1" i="0" dirty="0" err="1"/>
            <a:t>host_name</a:t>
          </a:r>
          <a:r>
            <a:rPr lang="en-US" b="1" i="0" dirty="0"/>
            <a:t> -</a:t>
          </a:r>
          <a:r>
            <a:rPr lang="en-US" b="0" i="0" dirty="0"/>
            <a:t> Name of the host(owner)</a:t>
          </a:r>
        </a:p>
      </dgm:t>
    </dgm:pt>
    <dgm:pt modelId="{F3E7E5D4-A88F-4B5C-BC2A-53F2C32D2AA8}" type="parTrans" cxnId="{637C781F-38DA-4A8A-8F3A-57F2B1A472EA}">
      <dgm:prSet/>
      <dgm:spPr/>
      <dgm:t>
        <a:bodyPr/>
        <a:lstStyle/>
        <a:p>
          <a:endParaRPr lang="en-US"/>
        </a:p>
      </dgm:t>
    </dgm:pt>
    <dgm:pt modelId="{E2E39979-453D-45FD-86BD-60F681B170C1}" type="sibTrans" cxnId="{637C781F-38DA-4A8A-8F3A-57F2B1A472EA}">
      <dgm:prSet/>
      <dgm:spPr/>
      <dgm:t>
        <a:bodyPr/>
        <a:lstStyle/>
        <a:p>
          <a:endParaRPr lang="en-US"/>
        </a:p>
      </dgm:t>
    </dgm:pt>
    <dgm:pt modelId="{68898C5D-05F5-4CAE-AB17-F80061E0ED0D}">
      <dgm:prSet/>
      <dgm:spPr/>
      <dgm:t>
        <a:bodyPr/>
        <a:lstStyle/>
        <a:p>
          <a:pPr>
            <a:buFont typeface="Arial" panose="020B0604020202020204" pitchFamily="34" charset="0"/>
            <a:buChar char="•"/>
          </a:pPr>
          <a:r>
            <a:rPr lang="en-US" b="1" i="0" dirty="0" err="1"/>
            <a:t>neighbourhood_group</a:t>
          </a:r>
          <a:r>
            <a:rPr lang="en-US" b="1" i="0" dirty="0"/>
            <a:t> -</a:t>
          </a:r>
          <a:r>
            <a:rPr lang="en-US" b="0" i="0" dirty="0"/>
            <a:t> It could be a city/location</a:t>
          </a:r>
        </a:p>
      </dgm:t>
    </dgm:pt>
    <dgm:pt modelId="{706D5DC5-2ED8-4C44-A75B-2649E450BBF1}" type="parTrans" cxnId="{A6DCC6EF-CB5D-4251-AAD7-9AF8E57D9D2E}">
      <dgm:prSet/>
      <dgm:spPr/>
      <dgm:t>
        <a:bodyPr/>
        <a:lstStyle/>
        <a:p>
          <a:endParaRPr lang="en-US"/>
        </a:p>
      </dgm:t>
    </dgm:pt>
    <dgm:pt modelId="{F9426B64-A345-4C4D-81F8-D0D610828FA5}" type="sibTrans" cxnId="{A6DCC6EF-CB5D-4251-AAD7-9AF8E57D9D2E}">
      <dgm:prSet/>
      <dgm:spPr/>
      <dgm:t>
        <a:bodyPr/>
        <a:lstStyle/>
        <a:p>
          <a:endParaRPr lang="en-US"/>
        </a:p>
      </dgm:t>
    </dgm:pt>
    <dgm:pt modelId="{CB00BAF4-4538-4C30-98CA-D4F1A0A7F787}">
      <dgm:prSet/>
      <dgm:spPr/>
      <dgm:t>
        <a:bodyPr/>
        <a:lstStyle/>
        <a:p>
          <a:pPr>
            <a:buFont typeface="Arial" panose="020B0604020202020204" pitchFamily="34" charset="0"/>
            <a:buChar char="•"/>
          </a:pPr>
          <a:r>
            <a:rPr lang="en-US" b="1" i="0" dirty="0"/>
            <a:t>neighbourhood -</a:t>
          </a:r>
          <a:r>
            <a:rPr lang="en-US" b="0" i="0" dirty="0"/>
            <a:t> Particular area in respective neighbourhood group</a:t>
          </a:r>
        </a:p>
      </dgm:t>
    </dgm:pt>
    <dgm:pt modelId="{62F312F0-6FF2-4567-9B30-586DFE94E2D1}" type="parTrans" cxnId="{8014C222-08B5-44F1-997D-B22F1957E92D}">
      <dgm:prSet/>
      <dgm:spPr/>
      <dgm:t>
        <a:bodyPr/>
        <a:lstStyle/>
        <a:p>
          <a:endParaRPr lang="en-US"/>
        </a:p>
      </dgm:t>
    </dgm:pt>
    <dgm:pt modelId="{9029E3A9-C78B-4387-BC77-0AA79EDC0583}" type="sibTrans" cxnId="{8014C222-08B5-44F1-997D-B22F1957E92D}">
      <dgm:prSet/>
      <dgm:spPr/>
      <dgm:t>
        <a:bodyPr/>
        <a:lstStyle/>
        <a:p>
          <a:endParaRPr lang="en-US"/>
        </a:p>
      </dgm:t>
    </dgm:pt>
    <dgm:pt modelId="{F2E1A428-2ADC-41CA-A418-07182CD1F12C}">
      <dgm:prSet/>
      <dgm:spPr/>
      <dgm:t>
        <a:bodyPr/>
        <a:lstStyle/>
        <a:p>
          <a:pPr>
            <a:buFont typeface="Arial" panose="020B0604020202020204" pitchFamily="34" charset="0"/>
            <a:buChar char="•"/>
          </a:pPr>
          <a:r>
            <a:rPr lang="en-US" b="1" i="0"/>
            <a:t>latitde-</a:t>
          </a:r>
          <a:r>
            <a:rPr lang="en-US" b="0" i="0"/>
            <a:t> Horizantal co-ordinates for respective host</a:t>
          </a:r>
        </a:p>
      </dgm:t>
    </dgm:pt>
    <dgm:pt modelId="{660CC784-8C68-4FC5-8E4D-D794849CBD93}" type="parTrans" cxnId="{C56F258F-A7C5-4E77-985A-1F6E4DDEA682}">
      <dgm:prSet/>
      <dgm:spPr/>
      <dgm:t>
        <a:bodyPr/>
        <a:lstStyle/>
        <a:p>
          <a:endParaRPr lang="en-US"/>
        </a:p>
      </dgm:t>
    </dgm:pt>
    <dgm:pt modelId="{0CD7A249-43E8-4794-9337-A67311EEC13A}" type="sibTrans" cxnId="{C56F258F-A7C5-4E77-985A-1F6E4DDEA682}">
      <dgm:prSet/>
      <dgm:spPr/>
      <dgm:t>
        <a:bodyPr/>
        <a:lstStyle/>
        <a:p>
          <a:endParaRPr lang="en-US"/>
        </a:p>
      </dgm:t>
    </dgm:pt>
    <dgm:pt modelId="{65737EEF-B938-4025-B059-4C0EB88F4801}">
      <dgm:prSet/>
      <dgm:spPr/>
      <dgm:t>
        <a:bodyPr/>
        <a:lstStyle/>
        <a:p>
          <a:pPr>
            <a:buFont typeface="Arial" panose="020B0604020202020204" pitchFamily="34" charset="0"/>
            <a:buChar char="•"/>
          </a:pPr>
          <a:r>
            <a:rPr lang="en-US" b="1" i="0" dirty="0"/>
            <a:t>longitude-</a:t>
          </a:r>
          <a:r>
            <a:rPr lang="en-US" b="0" i="0" dirty="0"/>
            <a:t> Vertical co-ordinates for respective host</a:t>
          </a:r>
        </a:p>
      </dgm:t>
    </dgm:pt>
    <dgm:pt modelId="{0A4C6A11-2676-4954-A078-09C9ECEAE840}" type="parTrans" cxnId="{80B33DA8-7FDD-4A07-B4B1-2014925ADB4B}">
      <dgm:prSet/>
      <dgm:spPr/>
      <dgm:t>
        <a:bodyPr/>
        <a:lstStyle/>
        <a:p>
          <a:endParaRPr lang="en-US"/>
        </a:p>
      </dgm:t>
    </dgm:pt>
    <dgm:pt modelId="{35E83ED4-504F-4F61-A129-73AFDFC77A2D}" type="sibTrans" cxnId="{80B33DA8-7FDD-4A07-B4B1-2014925ADB4B}">
      <dgm:prSet/>
      <dgm:spPr/>
      <dgm:t>
        <a:bodyPr/>
        <a:lstStyle/>
        <a:p>
          <a:endParaRPr lang="en-US"/>
        </a:p>
      </dgm:t>
    </dgm:pt>
    <dgm:pt modelId="{255B1400-CEE4-44E2-8C59-D7BA7A9113EC}">
      <dgm:prSet/>
      <dgm:spPr/>
      <dgm:t>
        <a:bodyPr/>
        <a:lstStyle/>
        <a:p>
          <a:pPr>
            <a:buFont typeface="Arial" panose="020B0604020202020204" pitchFamily="34" charset="0"/>
            <a:buChar char="•"/>
          </a:pPr>
          <a:r>
            <a:rPr lang="en-US" b="1" i="0" dirty="0" err="1"/>
            <a:t>number_of_reviews</a:t>
          </a:r>
          <a:r>
            <a:rPr lang="en-US" b="1" i="0" dirty="0"/>
            <a:t>-</a:t>
          </a:r>
          <a:r>
            <a:rPr lang="en-US" b="0" i="0" dirty="0"/>
            <a:t> Total reviews given to the host</a:t>
          </a:r>
        </a:p>
      </dgm:t>
    </dgm:pt>
    <dgm:pt modelId="{F7F1A7D2-6489-4C22-89A7-6CE84D8F8F41}" type="parTrans" cxnId="{1B16551D-0D20-4CC7-898A-1650DD1D0C0B}">
      <dgm:prSet/>
      <dgm:spPr/>
      <dgm:t>
        <a:bodyPr/>
        <a:lstStyle/>
        <a:p>
          <a:endParaRPr lang="en-US"/>
        </a:p>
      </dgm:t>
    </dgm:pt>
    <dgm:pt modelId="{7ABE8529-F60F-4D12-9E2D-16E811EECBF5}" type="sibTrans" cxnId="{1B16551D-0D20-4CC7-898A-1650DD1D0C0B}">
      <dgm:prSet/>
      <dgm:spPr/>
      <dgm:t>
        <a:bodyPr/>
        <a:lstStyle/>
        <a:p>
          <a:endParaRPr lang="en-US"/>
        </a:p>
      </dgm:t>
    </dgm:pt>
    <dgm:pt modelId="{A3EC5CC1-1F1D-488D-A817-29B238EB9D4F}">
      <dgm:prSet/>
      <dgm:spPr/>
      <dgm:t>
        <a:bodyPr/>
        <a:lstStyle/>
        <a:p>
          <a:pPr>
            <a:buFont typeface="Arial" panose="020B0604020202020204" pitchFamily="34" charset="0"/>
            <a:buChar char="•"/>
          </a:pPr>
          <a:r>
            <a:rPr lang="en-US" b="1" i="0"/>
            <a:t>last_review-</a:t>
          </a:r>
          <a:r>
            <a:rPr lang="en-US" b="0" i="0"/>
            <a:t> Last review given by a customer to the host.</a:t>
          </a:r>
        </a:p>
      </dgm:t>
    </dgm:pt>
    <dgm:pt modelId="{63FDB21F-34EA-4165-8572-702C340D0B42}" type="parTrans" cxnId="{69DB8B29-0C95-407C-9BD9-2440F34F4DEF}">
      <dgm:prSet/>
      <dgm:spPr/>
      <dgm:t>
        <a:bodyPr/>
        <a:lstStyle/>
        <a:p>
          <a:endParaRPr lang="en-US"/>
        </a:p>
      </dgm:t>
    </dgm:pt>
    <dgm:pt modelId="{598A42B6-6182-4D2B-B5B0-4CCE1DEF03AC}" type="sibTrans" cxnId="{69DB8B29-0C95-407C-9BD9-2440F34F4DEF}">
      <dgm:prSet/>
      <dgm:spPr/>
      <dgm:t>
        <a:bodyPr/>
        <a:lstStyle/>
        <a:p>
          <a:endParaRPr lang="en-US"/>
        </a:p>
      </dgm:t>
    </dgm:pt>
    <dgm:pt modelId="{A90A0512-006D-443C-A637-603F45C8533C}">
      <dgm:prSet/>
      <dgm:spPr/>
      <dgm:t>
        <a:bodyPr/>
        <a:lstStyle/>
        <a:p>
          <a:pPr>
            <a:buFont typeface="Arial" panose="020B0604020202020204" pitchFamily="34" charset="0"/>
            <a:buChar char="•"/>
          </a:pPr>
          <a:r>
            <a:rPr lang="en-US" b="1" i="0" dirty="0" err="1"/>
            <a:t>reviews_per_month</a:t>
          </a:r>
          <a:r>
            <a:rPr lang="en-US" b="1" i="0" dirty="0"/>
            <a:t>-</a:t>
          </a:r>
          <a:r>
            <a:rPr lang="en-US" b="0" i="0" dirty="0"/>
            <a:t> It's average reviews given by customer to the host per month</a:t>
          </a:r>
        </a:p>
      </dgm:t>
    </dgm:pt>
    <dgm:pt modelId="{16A1D4C2-8F56-4C03-BE64-F63782EA222E}" type="parTrans" cxnId="{4180ADCB-0DD2-41F3-B46E-5AB84A6CD908}">
      <dgm:prSet/>
      <dgm:spPr/>
      <dgm:t>
        <a:bodyPr/>
        <a:lstStyle/>
        <a:p>
          <a:endParaRPr lang="en-US"/>
        </a:p>
      </dgm:t>
    </dgm:pt>
    <dgm:pt modelId="{DA0218D9-FF31-478B-9169-AB9692AE3665}" type="sibTrans" cxnId="{4180ADCB-0DD2-41F3-B46E-5AB84A6CD908}">
      <dgm:prSet/>
      <dgm:spPr/>
      <dgm:t>
        <a:bodyPr/>
        <a:lstStyle/>
        <a:p>
          <a:endParaRPr lang="en-US"/>
        </a:p>
      </dgm:t>
    </dgm:pt>
    <dgm:pt modelId="{2A34105B-B303-4A92-AEFF-3645F887722C}">
      <dgm:prSet/>
      <dgm:spPr/>
      <dgm:t>
        <a:bodyPr/>
        <a:lstStyle/>
        <a:p>
          <a:pPr>
            <a:buFont typeface="Arial" panose="020B0604020202020204" pitchFamily="34" charset="0"/>
            <a:buChar char="•"/>
          </a:pPr>
          <a:r>
            <a:rPr lang="en-US" b="1" i="0" dirty="0" err="1"/>
            <a:t>calculated_host_listings_count</a:t>
          </a:r>
          <a:r>
            <a:rPr lang="en-US" b="1" i="0" dirty="0"/>
            <a:t>-</a:t>
          </a:r>
          <a:r>
            <a:rPr lang="en-US" b="0" i="0" dirty="0"/>
            <a:t> Total listing count of a particular host.</a:t>
          </a:r>
        </a:p>
      </dgm:t>
    </dgm:pt>
    <dgm:pt modelId="{E1EF403F-0601-4EB9-8B85-568C8B4968D4}" type="parTrans" cxnId="{91EC3CD3-071F-4A79-A115-7DCC67A32AE4}">
      <dgm:prSet/>
      <dgm:spPr/>
      <dgm:t>
        <a:bodyPr/>
        <a:lstStyle/>
        <a:p>
          <a:endParaRPr lang="en-US"/>
        </a:p>
      </dgm:t>
    </dgm:pt>
    <dgm:pt modelId="{D9E92668-597A-4935-8E08-6DAB24F970D5}" type="sibTrans" cxnId="{91EC3CD3-071F-4A79-A115-7DCC67A32AE4}">
      <dgm:prSet/>
      <dgm:spPr/>
      <dgm:t>
        <a:bodyPr/>
        <a:lstStyle/>
        <a:p>
          <a:endParaRPr lang="en-US"/>
        </a:p>
      </dgm:t>
    </dgm:pt>
    <dgm:pt modelId="{10E5F748-36D9-4226-BB9C-FCAB72B872FB}">
      <dgm:prSet/>
      <dgm:spPr/>
      <dgm:t>
        <a:bodyPr/>
        <a:lstStyle/>
        <a:p>
          <a:pPr>
            <a:buFont typeface="Arial" panose="020B0604020202020204" pitchFamily="34" charset="0"/>
            <a:buChar char="•"/>
          </a:pPr>
          <a:r>
            <a:rPr lang="en-US" b="1" i="0" dirty="0"/>
            <a:t>availability_365-</a:t>
          </a:r>
          <a:r>
            <a:rPr lang="en-US" b="0" i="0" dirty="0"/>
            <a:t> Host available in a year given in number of days.</a:t>
          </a:r>
        </a:p>
      </dgm:t>
    </dgm:pt>
    <dgm:pt modelId="{11CA9DC6-F235-4CE3-B012-02B5CAFCF971}" type="parTrans" cxnId="{59AA41D4-F722-4F18-984F-BAB986D142E0}">
      <dgm:prSet/>
      <dgm:spPr/>
      <dgm:t>
        <a:bodyPr/>
        <a:lstStyle/>
        <a:p>
          <a:endParaRPr lang="en-US"/>
        </a:p>
      </dgm:t>
    </dgm:pt>
    <dgm:pt modelId="{A85220BE-5FE7-4A5E-A3D8-A3E2086407EC}" type="sibTrans" cxnId="{59AA41D4-F722-4F18-984F-BAB986D142E0}">
      <dgm:prSet/>
      <dgm:spPr/>
      <dgm:t>
        <a:bodyPr/>
        <a:lstStyle/>
        <a:p>
          <a:endParaRPr lang="en-US"/>
        </a:p>
      </dgm:t>
    </dgm:pt>
    <dgm:pt modelId="{19CADEC3-79FB-4FA9-8C6A-33D260A22214}">
      <dgm:prSet/>
      <dgm:spPr/>
      <dgm:t>
        <a:bodyPr/>
        <a:lstStyle/>
        <a:p>
          <a:r>
            <a:rPr lang="en-US" b="1" i="0" dirty="0"/>
            <a:t>room_type -</a:t>
          </a:r>
          <a:r>
            <a:rPr lang="en-US" b="0" i="0" dirty="0"/>
            <a:t> Type of room</a:t>
          </a:r>
        </a:p>
      </dgm:t>
    </dgm:pt>
    <dgm:pt modelId="{4C5FF020-4F39-488B-9843-24E330CDC969}" type="parTrans" cxnId="{4EBFE781-B90A-4EFC-BAA3-22DC4B8FD7ED}">
      <dgm:prSet/>
      <dgm:spPr/>
      <dgm:t>
        <a:bodyPr/>
        <a:lstStyle/>
        <a:p>
          <a:endParaRPr lang="en-US"/>
        </a:p>
      </dgm:t>
    </dgm:pt>
    <dgm:pt modelId="{E9125977-DFC4-445B-85DE-ED5AAE7B8125}" type="sibTrans" cxnId="{4EBFE781-B90A-4EFC-BAA3-22DC4B8FD7ED}">
      <dgm:prSet/>
      <dgm:spPr/>
      <dgm:t>
        <a:bodyPr/>
        <a:lstStyle/>
        <a:p>
          <a:endParaRPr lang="en-US"/>
        </a:p>
      </dgm:t>
    </dgm:pt>
    <dgm:pt modelId="{D5017D77-2139-4CF3-8813-6671E3E7C82B}">
      <dgm:prSet/>
      <dgm:spPr/>
      <dgm:t>
        <a:bodyPr/>
        <a:lstStyle/>
        <a:p>
          <a:r>
            <a:rPr lang="en-US" b="1" i="0" dirty="0"/>
            <a:t>price-</a:t>
          </a:r>
          <a:r>
            <a:rPr lang="en-US" b="0" i="0" dirty="0"/>
            <a:t> Price charged by host</a:t>
          </a:r>
        </a:p>
      </dgm:t>
    </dgm:pt>
    <dgm:pt modelId="{699F9688-80C4-4C32-8CC4-EFEF43B565A2}" type="parTrans" cxnId="{DD027EE3-5D8E-45E3-8791-BFDCD4D67064}">
      <dgm:prSet/>
      <dgm:spPr/>
      <dgm:t>
        <a:bodyPr/>
        <a:lstStyle/>
        <a:p>
          <a:endParaRPr lang="en-US"/>
        </a:p>
      </dgm:t>
    </dgm:pt>
    <dgm:pt modelId="{ADF49E91-CE23-4811-8ADB-C51279D5D839}" type="sibTrans" cxnId="{DD027EE3-5D8E-45E3-8791-BFDCD4D67064}">
      <dgm:prSet/>
      <dgm:spPr/>
      <dgm:t>
        <a:bodyPr/>
        <a:lstStyle/>
        <a:p>
          <a:endParaRPr lang="en-US"/>
        </a:p>
      </dgm:t>
    </dgm:pt>
    <dgm:pt modelId="{400F3373-D460-4A0B-82F7-310740F13149}" type="pres">
      <dgm:prSet presAssocID="{123278C2-1BBD-439B-9AE2-E97BC707FABB}" presName="Name0" presStyleCnt="0">
        <dgm:presLayoutVars>
          <dgm:dir/>
          <dgm:animLvl val="lvl"/>
          <dgm:resizeHandles val="exact"/>
        </dgm:presLayoutVars>
      </dgm:prSet>
      <dgm:spPr/>
    </dgm:pt>
    <dgm:pt modelId="{02C522CF-63E3-4037-88CA-D54ED17A0476}" type="pres">
      <dgm:prSet presAssocID="{6652E140-1337-4413-BBB4-1AE8B65A849D}" presName="composite" presStyleCnt="0"/>
      <dgm:spPr/>
    </dgm:pt>
    <dgm:pt modelId="{1DC6AEF2-F2D7-4735-9E82-401EA6532557}" type="pres">
      <dgm:prSet presAssocID="{6652E140-1337-4413-BBB4-1AE8B65A849D}" presName="parTx" presStyleLbl="alignNode1" presStyleIdx="0" presStyleCnt="2" custScaleX="104596">
        <dgm:presLayoutVars>
          <dgm:chMax val="0"/>
          <dgm:chPref val="0"/>
          <dgm:bulletEnabled val="1"/>
        </dgm:presLayoutVars>
      </dgm:prSet>
      <dgm:spPr/>
    </dgm:pt>
    <dgm:pt modelId="{E372D368-1371-4E66-8D6F-818DC4B4831B}" type="pres">
      <dgm:prSet presAssocID="{6652E140-1337-4413-BBB4-1AE8B65A849D}" presName="desTx" presStyleLbl="alignAccFollowNode1" presStyleIdx="0" presStyleCnt="2" custScaleX="104596">
        <dgm:presLayoutVars>
          <dgm:bulletEnabled val="1"/>
        </dgm:presLayoutVars>
      </dgm:prSet>
      <dgm:spPr/>
    </dgm:pt>
    <dgm:pt modelId="{F1AC7C87-B870-4F88-8F04-DCE0DF165B77}" type="pres">
      <dgm:prSet presAssocID="{10493543-FAFB-48AA-B64D-9A180EBA29D3}" presName="space" presStyleCnt="0"/>
      <dgm:spPr/>
    </dgm:pt>
    <dgm:pt modelId="{FB2315DB-27D2-4951-93D1-FA864407AF7A}" type="pres">
      <dgm:prSet presAssocID="{1871C508-C802-4BB2-9413-E864E6F97B90}" presName="composite" presStyleCnt="0"/>
      <dgm:spPr/>
    </dgm:pt>
    <dgm:pt modelId="{D418CE05-BC8A-4A63-8211-63E588A66ECC}" type="pres">
      <dgm:prSet presAssocID="{1871C508-C802-4BB2-9413-E864E6F97B90}" presName="parTx" presStyleLbl="alignNode1" presStyleIdx="1" presStyleCnt="2" custScaleX="104596">
        <dgm:presLayoutVars>
          <dgm:chMax val="0"/>
          <dgm:chPref val="0"/>
          <dgm:bulletEnabled val="1"/>
        </dgm:presLayoutVars>
      </dgm:prSet>
      <dgm:spPr/>
    </dgm:pt>
    <dgm:pt modelId="{A9BD3E7D-9934-479A-B1EA-5C7BA4B3F1AE}" type="pres">
      <dgm:prSet presAssocID="{1871C508-C802-4BB2-9413-E864E6F97B90}" presName="desTx" presStyleLbl="alignAccFollowNode1" presStyleIdx="1" presStyleCnt="2" custScaleX="104596">
        <dgm:presLayoutVars>
          <dgm:bulletEnabled val="1"/>
        </dgm:presLayoutVars>
      </dgm:prSet>
      <dgm:spPr/>
    </dgm:pt>
  </dgm:ptLst>
  <dgm:cxnLst>
    <dgm:cxn modelId="{AFE89D00-4BBA-4E86-94F6-E8333EC2D6CD}" type="presOf" srcId="{68898C5D-05F5-4CAE-AB17-F80061E0ED0D}" destId="{E372D368-1371-4E66-8D6F-818DC4B4831B}" srcOrd="0" destOrd="4" presId="urn:microsoft.com/office/officeart/2005/8/layout/hList1"/>
    <dgm:cxn modelId="{905B5D16-7D1F-4FBE-8D6D-348290389C08}" type="presOf" srcId="{CB00BAF4-4538-4C30-98CA-D4F1A0A7F787}" destId="{E372D368-1371-4E66-8D6F-818DC4B4831B}" srcOrd="0" destOrd="5" presId="urn:microsoft.com/office/officeart/2005/8/layout/hList1"/>
    <dgm:cxn modelId="{67D7961C-177C-4ECA-9F43-F87BE76B59AA}" type="presOf" srcId="{A90A0512-006D-443C-A637-603F45C8533C}" destId="{A9BD3E7D-9934-479A-B1EA-5C7BA4B3F1AE}" srcOrd="0" destOrd="3" presId="urn:microsoft.com/office/officeart/2005/8/layout/hList1"/>
    <dgm:cxn modelId="{1B16551D-0D20-4CC7-898A-1650DD1D0C0B}" srcId="{1871C508-C802-4BB2-9413-E864E6F97B90}" destId="{255B1400-CEE4-44E2-8C59-D7BA7A9113EC}" srcOrd="1" destOrd="0" parTransId="{F7F1A7D2-6489-4C22-89A7-6CE84D8F8F41}" sibTransId="{7ABE8529-F60F-4D12-9E2D-16E811EECBF5}"/>
    <dgm:cxn modelId="{637C781F-38DA-4A8A-8F3A-57F2B1A472EA}" srcId="{6652E140-1337-4413-BBB4-1AE8B65A849D}" destId="{FA65BF21-FC31-4AA6-AB76-1248A3D8A9EB}" srcOrd="3" destOrd="0" parTransId="{F3E7E5D4-A88F-4B5C-BC2A-53F2C32D2AA8}" sibTransId="{E2E39979-453D-45FD-86BD-60F681B170C1}"/>
    <dgm:cxn modelId="{8014C222-08B5-44F1-997D-B22F1957E92D}" srcId="{6652E140-1337-4413-BBB4-1AE8B65A849D}" destId="{CB00BAF4-4538-4C30-98CA-D4F1A0A7F787}" srcOrd="5" destOrd="0" parTransId="{62F312F0-6FF2-4567-9B30-586DFE94E2D1}" sibTransId="{9029E3A9-C78B-4387-BC77-0AA79EDC0583}"/>
    <dgm:cxn modelId="{C8598F28-BFA9-421E-BCC0-1714D709B371}" type="presOf" srcId="{6652E140-1337-4413-BBB4-1AE8B65A849D}" destId="{1DC6AEF2-F2D7-4735-9E82-401EA6532557}" srcOrd="0" destOrd="0" presId="urn:microsoft.com/office/officeart/2005/8/layout/hList1"/>
    <dgm:cxn modelId="{69DB8B29-0C95-407C-9BD9-2440F34F4DEF}" srcId="{1871C508-C802-4BB2-9413-E864E6F97B90}" destId="{A3EC5CC1-1F1D-488D-A817-29B238EB9D4F}" srcOrd="2" destOrd="0" parTransId="{63FDB21F-34EA-4165-8572-702C340D0B42}" sibTransId="{598A42B6-6182-4D2B-B5B0-4CCE1DEF03AC}"/>
    <dgm:cxn modelId="{2EAEE53E-4B5A-49FC-830A-00647033FD81}" type="presOf" srcId="{03DCAD1B-1EEF-4857-8657-D43FA0F0D13B}" destId="{E372D368-1371-4E66-8D6F-818DC4B4831B}" srcOrd="0" destOrd="2" presId="urn:microsoft.com/office/officeart/2005/8/layout/hList1"/>
    <dgm:cxn modelId="{272B2542-42DE-41C1-9B30-487AE7CB2286}" srcId="{6652E140-1337-4413-BBB4-1AE8B65A849D}" destId="{03DCAD1B-1EEF-4857-8657-D43FA0F0D13B}" srcOrd="2" destOrd="0" parTransId="{B8EFB5A3-E3D1-4E75-878B-C910DDE461AF}" sibTransId="{13B63CDB-9577-4A7E-8E65-2B9036C270DA}"/>
    <dgm:cxn modelId="{C6A15842-925A-47B7-AAB2-E245EB9EE9E1}" type="presOf" srcId="{123278C2-1BBD-439B-9AE2-E97BC707FABB}" destId="{400F3373-D460-4A0B-82F7-310740F13149}" srcOrd="0" destOrd="0" presId="urn:microsoft.com/office/officeart/2005/8/layout/hList1"/>
    <dgm:cxn modelId="{2E5A8145-4E2E-4F2B-BB7C-6EC44B1EF838}" type="presOf" srcId="{65737EEF-B938-4025-B059-4C0EB88F4801}" destId="{E372D368-1371-4E66-8D6F-818DC4B4831B}" srcOrd="0" destOrd="7" presId="urn:microsoft.com/office/officeart/2005/8/layout/hList1"/>
    <dgm:cxn modelId="{1B852C66-9160-4093-B490-9C3AC01820EF}" type="presOf" srcId="{FA65BF21-FC31-4AA6-AB76-1248A3D8A9EB}" destId="{E372D368-1371-4E66-8D6F-818DC4B4831B}" srcOrd="0" destOrd="3" presId="urn:microsoft.com/office/officeart/2005/8/layout/hList1"/>
    <dgm:cxn modelId="{74589547-74EC-4375-A714-7D4A5BF7E0FF}" srcId="{6652E140-1337-4413-BBB4-1AE8B65A849D}" destId="{80731374-876F-48D5-B9C9-B5F18E385F47}" srcOrd="0" destOrd="0" parTransId="{3A44F3A4-84F2-47BB-8DC9-AB8A80616975}" sibTransId="{9B85E511-6247-4458-BE45-33FBCCAC8E92}"/>
    <dgm:cxn modelId="{CB13F94E-7342-4BDB-BDD0-692D0BF6F79D}" type="presOf" srcId="{2A34105B-B303-4A92-AEFF-3645F887722C}" destId="{A9BD3E7D-9934-479A-B1EA-5C7BA4B3F1AE}" srcOrd="0" destOrd="4" presId="urn:microsoft.com/office/officeart/2005/8/layout/hList1"/>
    <dgm:cxn modelId="{8FCF9375-14E0-45F9-AA4A-846E82F9EAEB}" srcId="{123278C2-1BBD-439B-9AE2-E97BC707FABB}" destId="{1871C508-C802-4BB2-9413-E864E6F97B90}" srcOrd="1" destOrd="0" parTransId="{01E37AF2-C136-4577-98B0-15BD07A88CD9}" sibTransId="{B414B57D-D0A0-4F26-93EB-2CC434DF7015}"/>
    <dgm:cxn modelId="{482DDF81-26A9-48C7-A97F-591763DA6DBE}" type="presOf" srcId="{80731374-876F-48D5-B9C9-B5F18E385F47}" destId="{E372D368-1371-4E66-8D6F-818DC4B4831B}" srcOrd="0" destOrd="0" presId="urn:microsoft.com/office/officeart/2005/8/layout/hList1"/>
    <dgm:cxn modelId="{4EBFE781-B90A-4EFC-BAA3-22DC4B8FD7ED}" srcId="{6652E140-1337-4413-BBB4-1AE8B65A849D}" destId="{19CADEC3-79FB-4FA9-8C6A-33D260A22214}" srcOrd="8" destOrd="0" parTransId="{4C5FF020-4F39-488B-9843-24E330CDC969}" sibTransId="{E9125977-DFC4-445B-85DE-ED5AAE7B8125}"/>
    <dgm:cxn modelId="{7D33FD82-87E3-4168-A988-C7FE4F5AD224}" type="presOf" srcId="{F2E1A428-2ADC-41CA-A418-07182CD1F12C}" destId="{E372D368-1371-4E66-8D6F-818DC4B4831B}" srcOrd="0" destOrd="6" presId="urn:microsoft.com/office/officeart/2005/8/layout/hList1"/>
    <dgm:cxn modelId="{0B362A86-4A36-4AE3-9A64-7F9E23744EC0}" type="presOf" srcId="{D5017D77-2139-4CF3-8813-6671E3E7C82B}" destId="{E372D368-1371-4E66-8D6F-818DC4B4831B}" srcOrd="0" destOrd="9" presId="urn:microsoft.com/office/officeart/2005/8/layout/hList1"/>
    <dgm:cxn modelId="{6B0FB38E-4CA0-4E99-B41D-232C6132F9C7}" srcId="{1871C508-C802-4BB2-9413-E864E6F97B90}" destId="{E6B258CF-E5E4-4674-8CD5-3C803747CD9F}" srcOrd="0" destOrd="0" parTransId="{7C71928A-1B87-4BFB-B10A-8218A76758AD}" sibTransId="{4EF8CB63-A20A-403F-ACF0-54BF409D68AC}"/>
    <dgm:cxn modelId="{C56F258F-A7C5-4E77-985A-1F6E4DDEA682}" srcId="{6652E140-1337-4413-BBB4-1AE8B65A849D}" destId="{F2E1A428-2ADC-41CA-A418-07182CD1F12C}" srcOrd="6" destOrd="0" parTransId="{660CC784-8C68-4FC5-8E4D-D794849CBD93}" sibTransId="{0CD7A249-43E8-4794-9337-A67311EEC13A}"/>
    <dgm:cxn modelId="{E7DA0E99-211D-4993-879F-8782F9512BBA}" type="presOf" srcId="{15772C77-E2BF-4507-99FF-6AE73ADF37CE}" destId="{E372D368-1371-4E66-8D6F-818DC4B4831B}" srcOrd="0" destOrd="1" presId="urn:microsoft.com/office/officeart/2005/8/layout/hList1"/>
    <dgm:cxn modelId="{A2A0D79B-D7F6-4737-AC17-8F96A1743B65}" type="presOf" srcId="{1871C508-C802-4BB2-9413-E864E6F97B90}" destId="{D418CE05-BC8A-4A63-8211-63E588A66ECC}" srcOrd="0" destOrd="0" presId="urn:microsoft.com/office/officeart/2005/8/layout/hList1"/>
    <dgm:cxn modelId="{80B33DA8-7FDD-4A07-B4B1-2014925ADB4B}" srcId="{6652E140-1337-4413-BBB4-1AE8B65A849D}" destId="{65737EEF-B938-4025-B059-4C0EB88F4801}" srcOrd="7" destOrd="0" parTransId="{0A4C6A11-2676-4954-A078-09C9ECEAE840}" sibTransId="{35E83ED4-504F-4F61-A129-73AFDFC77A2D}"/>
    <dgm:cxn modelId="{067A63C9-3EA9-4214-8D0F-F9060AB35EEA}" type="presOf" srcId="{10E5F748-36D9-4226-BB9C-FCAB72B872FB}" destId="{A9BD3E7D-9934-479A-B1EA-5C7BA4B3F1AE}" srcOrd="0" destOrd="5" presId="urn:microsoft.com/office/officeart/2005/8/layout/hList1"/>
    <dgm:cxn modelId="{4180ADCB-0DD2-41F3-B46E-5AB84A6CD908}" srcId="{1871C508-C802-4BB2-9413-E864E6F97B90}" destId="{A90A0512-006D-443C-A637-603F45C8533C}" srcOrd="3" destOrd="0" parTransId="{16A1D4C2-8F56-4C03-BE64-F63782EA222E}" sibTransId="{DA0218D9-FF31-478B-9169-AB9692AE3665}"/>
    <dgm:cxn modelId="{E18A14D1-7EB0-42A8-8065-2C7FB4EF00A9}" type="presOf" srcId="{E6B258CF-E5E4-4674-8CD5-3C803747CD9F}" destId="{A9BD3E7D-9934-479A-B1EA-5C7BA4B3F1AE}" srcOrd="0" destOrd="0" presId="urn:microsoft.com/office/officeart/2005/8/layout/hList1"/>
    <dgm:cxn modelId="{91EC3CD3-071F-4A79-A115-7DCC67A32AE4}" srcId="{1871C508-C802-4BB2-9413-E864E6F97B90}" destId="{2A34105B-B303-4A92-AEFF-3645F887722C}" srcOrd="4" destOrd="0" parTransId="{E1EF403F-0601-4EB9-8B85-568C8B4968D4}" sibTransId="{D9E92668-597A-4935-8E08-6DAB24F970D5}"/>
    <dgm:cxn modelId="{59AA41D4-F722-4F18-984F-BAB986D142E0}" srcId="{1871C508-C802-4BB2-9413-E864E6F97B90}" destId="{10E5F748-36D9-4226-BB9C-FCAB72B872FB}" srcOrd="5" destOrd="0" parTransId="{11CA9DC6-F235-4CE3-B012-02B5CAFCF971}" sibTransId="{A85220BE-5FE7-4A5E-A3D8-A3E2086407EC}"/>
    <dgm:cxn modelId="{7AB0BDD7-BBDE-4E6B-BD2C-FDA3CF757E5F}" type="presOf" srcId="{A3EC5CC1-1F1D-488D-A817-29B238EB9D4F}" destId="{A9BD3E7D-9934-479A-B1EA-5C7BA4B3F1AE}" srcOrd="0" destOrd="2" presId="urn:microsoft.com/office/officeart/2005/8/layout/hList1"/>
    <dgm:cxn modelId="{556005E0-906F-4346-A615-B4235738FFD8}" type="presOf" srcId="{19CADEC3-79FB-4FA9-8C6A-33D260A22214}" destId="{E372D368-1371-4E66-8D6F-818DC4B4831B}" srcOrd="0" destOrd="8" presId="urn:microsoft.com/office/officeart/2005/8/layout/hList1"/>
    <dgm:cxn modelId="{407A0CE3-A9CD-4115-B311-DC5EA3555F46}" srcId="{6652E140-1337-4413-BBB4-1AE8B65A849D}" destId="{15772C77-E2BF-4507-99FF-6AE73ADF37CE}" srcOrd="1" destOrd="0" parTransId="{F1ABCEB4-A046-43D8-B5BE-79EEA0ACEA0D}" sibTransId="{B2D1C06A-2583-4FB5-B2E9-89632FBC1544}"/>
    <dgm:cxn modelId="{DD027EE3-5D8E-45E3-8791-BFDCD4D67064}" srcId="{6652E140-1337-4413-BBB4-1AE8B65A849D}" destId="{D5017D77-2139-4CF3-8813-6671E3E7C82B}" srcOrd="9" destOrd="0" parTransId="{699F9688-80C4-4C32-8CC4-EFEF43B565A2}" sibTransId="{ADF49E91-CE23-4811-8ADB-C51279D5D839}"/>
    <dgm:cxn modelId="{E13DB2E8-BAC8-470F-99CD-EF3899C9FAC2}" type="presOf" srcId="{255B1400-CEE4-44E2-8C59-D7BA7A9113EC}" destId="{A9BD3E7D-9934-479A-B1EA-5C7BA4B3F1AE}" srcOrd="0" destOrd="1" presId="urn:microsoft.com/office/officeart/2005/8/layout/hList1"/>
    <dgm:cxn modelId="{A6DCC6EF-CB5D-4251-AAD7-9AF8E57D9D2E}" srcId="{6652E140-1337-4413-BBB4-1AE8B65A849D}" destId="{68898C5D-05F5-4CAE-AB17-F80061E0ED0D}" srcOrd="4" destOrd="0" parTransId="{706D5DC5-2ED8-4C44-A75B-2649E450BBF1}" sibTransId="{F9426B64-A345-4C4D-81F8-D0D610828FA5}"/>
    <dgm:cxn modelId="{A3A6C4FD-8F0C-4845-91C1-9092F778313A}" srcId="{123278C2-1BBD-439B-9AE2-E97BC707FABB}" destId="{6652E140-1337-4413-BBB4-1AE8B65A849D}" srcOrd="0" destOrd="0" parTransId="{B9187FD7-DE4D-45DB-840A-1AA10FC39057}" sibTransId="{10493543-FAFB-48AA-B64D-9A180EBA29D3}"/>
    <dgm:cxn modelId="{AC6F7765-19D3-43A5-8260-F785459173D0}" type="presParOf" srcId="{400F3373-D460-4A0B-82F7-310740F13149}" destId="{02C522CF-63E3-4037-88CA-D54ED17A0476}" srcOrd="0" destOrd="0" presId="urn:microsoft.com/office/officeart/2005/8/layout/hList1"/>
    <dgm:cxn modelId="{77E31512-85CE-4B57-B7ED-D328606712D7}" type="presParOf" srcId="{02C522CF-63E3-4037-88CA-D54ED17A0476}" destId="{1DC6AEF2-F2D7-4735-9E82-401EA6532557}" srcOrd="0" destOrd="0" presId="urn:microsoft.com/office/officeart/2005/8/layout/hList1"/>
    <dgm:cxn modelId="{89EEBC3D-FEA8-48D1-96F7-8080E562166C}" type="presParOf" srcId="{02C522CF-63E3-4037-88CA-D54ED17A0476}" destId="{E372D368-1371-4E66-8D6F-818DC4B4831B}" srcOrd="1" destOrd="0" presId="urn:microsoft.com/office/officeart/2005/8/layout/hList1"/>
    <dgm:cxn modelId="{FD2D2622-BB13-4357-A66B-1BBA6ED1D447}" type="presParOf" srcId="{400F3373-D460-4A0B-82F7-310740F13149}" destId="{F1AC7C87-B870-4F88-8F04-DCE0DF165B77}" srcOrd="1" destOrd="0" presId="urn:microsoft.com/office/officeart/2005/8/layout/hList1"/>
    <dgm:cxn modelId="{B02F6D7C-F9C8-43BC-AA3D-E807308F6D90}" type="presParOf" srcId="{400F3373-D460-4A0B-82F7-310740F13149}" destId="{FB2315DB-27D2-4951-93D1-FA864407AF7A}" srcOrd="2" destOrd="0" presId="urn:microsoft.com/office/officeart/2005/8/layout/hList1"/>
    <dgm:cxn modelId="{D7142DCB-56B6-4351-A521-3E50296AFF41}" type="presParOf" srcId="{FB2315DB-27D2-4951-93D1-FA864407AF7A}" destId="{D418CE05-BC8A-4A63-8211-63E588A66ECC}" srcOrd="0" destOrd="0" presId="urn:microsoft.com/office/officeart/2005/8/layout/hList1"/>
    <dgm:cxn modelId="{C10D5A81-EC7C-4A6D-9038-DB6BCF299856}" type="presParOf" srcId="{FB2315DB-27D2-4951-93D1-FA864407AF7A}" destId="{A9BD3E7D-9934-479A-B1EA-5C7BA4B3F1AE}"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7225F8C-001B-426C-84B3-1B03AA81BCE7}" type="doc">
      <dgm:prSet loTypeId="urn:microsoft.com/office/officeart/2011/layout/HexagonRadial" loCatId="officeonline" qsTypeId="urn:microsoft.com/office/officeart/2005/8/quickstyle/simple1" qsCatId="simple" csTypeId="urn:microsoft.com/office/officeart/2005/8/colors/accent1_2" csCatId="accent1" phldr="1"/>
      <dgm:spPr/>
      <dgm:t>
        <a:bodyPr/>
        <a:lstStyle/>
        <a:p>
          <a:endParaRPr lang="en-US"/>
        </a:p>
      </dgm:t>
    </dgm:pt>
    <dgm:pt modelId="{8F59E3E8-60BE-4727-B590-32471F2A114F}">
      <dgm:prSet phldrT="[Text]" custT="1"/>
      <dgm:spPr/>
      <dgm:t>
        <a:bodyPr/>
        <a:lstStyle/>
        <a:p>
          <a:r>
            <a:rPr lang="en-US" sz="2500" b="1" dirty="0"/>
            <a:t>EDA</a:t>
          </a:r>
        </a:p>
      </dgm:t>
    </dgm:pt>
    <dgm:pt modelId="{DB8191A7-01FA-43B8-95FB-019E7DB27BD4}" type="parTrans" cxnId="{AE677D14-F789-4222-9EE8-3CEB61E5B014}">
      <dgm:prSet/>
      <dgm:spPr/>
      <dgm:t>
        <a:bodyPr/>
        <a:lstStyle/>
        <a:p>
          <a:endParaRPr lang="en-US"/>
        </a:p>
      </dgm:t>
    </dgm:pt>
    <dgm:pt modelId="{B6A2D963-7402-49D6-89CE-82C4EEDC5C9C}" type="sibTrans" cxnId="{AE677D14-F789-4222-9EE8-3CEB61E5B014}">
      <dgm:prSet/>
      <dgm:spPr/>
      <dgm:t>
        <a:bodyPr/>
        <a:lstStyle/>
        <a:p>
          <a:endParaRPr lang="en-US"/>
        </a:p>
      </dgm:t>
    </dgm:pt>
    <dgm:pt modelId="{E016352E-A4B2-42F2-926D-21E180B85468}">
      <dgm:prSet phldrT="[Text]" custT="1"/>
      <dgm:spPr/>
      <dgm:t>
        <a:bodyPr/>
        <a:lstStyle/>
        <a:p>
          <a:r>
            <a:rPr lang="en-US" sz="1500" b="1" dirty="0"/>
            <a:t>Importing Libraries</a:t>
          </a:r>
        </a:p>
      </dgm:t>
    </dgm:pt>
    <dgm:pt modelId="{AEE877A4-E334-4F08-9BFF-88F7507263F1}" type="parTrans" cxnId="{7F80ADA2-B48F-4E06-BAA7-ED4DBC58029D}">
      <dgm:prSet/>
      <dgm:spPr/>
      <dgm:t>
        <a:bodyPr/>
        <a:lstStyle/>
        <a:p>
          <a:endParaRPr lang="en-US"/>
        </a:p>
      </dgm:t>
    </dgm:pt>
    <dgm:pt modelId="{B30BF87A-E88C-44EB-AFC9-E8CDE04DA19F}" type="sibTrans" cxnId="{7F80ADA2-B48F-4E06-BAA7-ED4DBC58029D}">
      <dgm:prSet/>
      <dgm:spPr/>
      <dgm:t>
        <a:bodyPr/>
        <a:lstStyle/>
        <a:p>
          <a:endParaRPr lang="en-US"/>
        </a:p>
      </dgm:t>
    </dgm:pt>
    <dgm:pt modelId="{1F496E83-DBC4-4BA3-9FFD-0775A09DC332}">
      <dgm:prSet phldrT="[Text]" custT="1"/>
      <dgm:spPr/>
      <dgm:t>
        <a:bodyPr/>
        <a:lstStyle/>
        <a:p>
          <a:r>
            <a:rPr lang="en-US" sz="1500" b="1" dirty="0"/>
            <a:t>Loading Data</a:t>
          </a:r>
        </a:p>
      </dgm:t>
    </dgm:pt>
    <dgm:pt modelId="{988FD10C-324E-4E58-9865-F3E1F582D5AF}" type="parTrans" cxnId="{3E8D63B9-3ED0-4B6F-B3E4-C00D59955BCC}">
      <dgm:prSet/>
      <dgm:spPr/>
      <dgm:t>
        <a:bodyPr/>
        <a:lstStyle/>
        <a:p>
          <a:endParaRPr lang="en-US"/>
        </a:p>
      </dgm:t>
    </dgm:pt>
    <dgm:pt modelId="{D5193D57-4707-4BA1-9EBE-F59F42156A92}" type="sibTrans" cxnId="{3E8D63B9-3ED0-4B6F-B3E4-C00D59955BCC}">
      <dgm:prSet/>
      <dgm:spPr/>
      <dgm:t>
        <a:bodyPr/>
        <a:lstStyle/>
        <a:p>
          <a:endParaRPr lang="en-US"/>
        </a:p>
      </dgm:t>
    </dgm:pt>
    <dgm:pt modelId="{E0B36512-63F4-4BE6-86D8-234F9364E50F}">
      <dgm:prSet phldrT="[Text]" custT="1"/>
      <dgm:spPr/>
      <dgm:t>
        <a:bodyPr/>
        <a:lstStyle/>
        <a:p>
          <a:r>
            <a:rPr lang="en-US" sz="1500" b="1" dirty="0"/>
            <a:t>Understand Variables</a:t>
          </a:r>
        </a:p>
      </dgm:t>
    </dgm:pt>
    <dgm:pt modelId="{3B216FCF-3186-42A7-ABB7-4C6B56B5C8F5}" type="parTrans" cxnId="{ACD7EBFF-2340-4114-A3B4-03F443A67C5E}">
      <dgm:prSet/>
      <dgm:spPr/>
      <dgm:t>
        <a:bodyPr/>
        <a:lstStyle/>
        <a:p>
          <a:endParaRPr lang="en-US"/>
        </a:p>
      </dgm:t>
    </dgm:pt>
    <dgm:pt modelId="{337DFE45-B039-493A-842A-D14F3A534FC0}" type="sibTrans" cxnId="{ACD7EBFF-2340-4114-A3B4-03F443A67C5E}">
      <dgm:prSet/>
      <dgm:spPr/>
      <dgm:t>
        <a:bodyPr/>
        <a:lstStyle/>
        <a:p>
          <a:endParaRPr lang="en-US"/>
        </a:p>
      </dgm:t>
    </dgm:pt>
    <dgm:pt modelId="{A44212D2-3807-4A94-8391-799C1F7D60F5}">
      <dgm:prSet phldrT="[Text]" custT="1"/>
      <dgm:spPr/>
      <dgm:t>
        <a:bodyPr/>
        <a:lstStyle/>
        <a:p>
          <a:r>
            <a:rPr lang="en-US" sz="1500" b="1" dirty="0"/>
            <a:t>Data Cleaning</a:t>
          </a:r>
        </a:p>
      </dgm:t>
    </dgm:pt>
    <dgm:pt modelId="{AB89E0E7-7D6C-47B2-87B3-D2BAE9E0C68C}" type="parTrans" cxnId="{B59C0077-3D76-40DE-88BD-2AAF3D8E5AE4}">
      <dgm:prSet/>
      <dgm:spPr/>
      <dgm:t>
        <a:bodyPr/>
        <a:lstStyle/>
        <a:p>
          <a:endParaRPr lang="en-US"/>
        </a:p>
      </dgm:t>
    </dgm:pt>
    <dgm:pt modelId="{F648936C-E5C1-4653-92E4-483442AC98C7}" type="sibTrans" cxnId="{B59C0077-3D76-40DE-88BD-2AAF3D8E5AE4}">
      <dgm:prSet/>
      <dgm:spPr/>
      <dgm:t>
        <a:bodyPr/>
        <a:lstStyle/>
        <a:p>
          <a:endParaRPr lang="en-US"/>
        </a:p>
      </dgm:t>
    </dgm:pt>
    <dgm:pt modelId="{C3C27B08-659F-482D-A6C5-A0CCEF186D9C}">
      <dgm:prSet phldrT="[Text]" custT="1"/>
      <dgm:spPr/>
      <dgm:t>
        <a:bodyPr/>
        <a:lstStyle/>
        <a:p>
          <a:r>
            <a:rPr lang="en-US" sz="1500" b="1" dirty="0"/>
            <a:t>Data Wrangling</a:t>
          </a:r>
        </a:p>
      </dgm:t>
    </dgm:pt>
    <dgm:pt modelId="{AE6015B6-117C-4468-8FCD-E691B728E615}" type="parTrans" cxnId="{89C27622-8721-41C6-984F-4E418AF2BABA}">
      <dgm:prSet/>
      <dgm:spPr/>
      <dgm:t>
        <a:bodyPr/>
        <a:lstStyle/>
        <a:p>
          <a:endParaRPr lang="en-US"/>
        </a:p>
      </dgm:t>
    </dgm:pt>
    <dgm:pt modelId="{FFF108D8-A49E-4151-B613-72B9491D704E}" type="sibTrans" cxnId="{89C27622-8721-41C6-984F-4E418AF2BABA}">
      <dgm:prSet/>
      <dgm:spPr/>
      <dgm:t>
        <a:bodyPr/>
        <a:lstStyle/>
        <a:p>
          <a:endParaRPr lang="en-US"/>
        </a:p>
      </dgm:t>
    </dgm:pt>
    <dgm:pt modelId="{56563390-BA0E-4C15-9121-FE3AECA36978}">
      <dgm:prSet phldrT="[Text]" custT="1"/>
      <dgm:spPr/>
      <dgm:t>
        <a:bodyPr/>
        <a:lstStyle/>
        <a:p>
          <a:r>
            <a:rPr lang="en-US" sz="1500" b="1" dirty="0"/>
            <a:t>Data Visualization</a:t>
          </a:r>
        </a:p>
      </dgm:t>
    </dgm:pt>
    <dgm:pt modelId="{2C22C0D6-99CD-4DB8-9F34-B7DE7AF1201C}" type="parTrans" cxnId="{0A6CA513-9FA2-43B3-BB7A-4F1286DFF88F}">
      <dgm:prSet/>
      <dgm:spPr/>
      <dgm:t>
        <a:bodyPr/>
        <a:lstStyle/>
        <a:p>
          <a:endParaRPr lang="en-US"/>
        </a:p>
      </dgm:t>
    </dgm:pt>
    <dgm:pt modelId="{E4FB0E73-9688-4AEA-B924-A2CF6F833220}" type="sibTrans" cxnId="{0A6CA513-9FA2-43B3-BB7A-4F1286DFF88F}">
      <dgm:prSet/>
      <dgm:spPr/>
      <dgm:t>
        <a:bodyPr/>
        <a:lstStyle/>
        <a:p>
          <a:endParaRPr lang="en-US"/>
        </a:p>
      </dgm:t>
    </dgm:pt>
    <dgm:pt modelId="{E4CF90DC-8E19-4E51-B5D7-CDC829C6CD92}" type="pres">
      <dgm:prSet presAssocID="{C7225F8C-001B-426C-84B3-1B03AA81BCE7}" presName="Name0" presStyleCnt="0">
        <dgm:presLayoutVars>
          <dgm:chMax val="1"/>
          <dgm:chPref val="1"/>
          <dgm:dir/>
          <dgm:animOne val="branch"/>
          <dgm:animLvl val="lvl"/>
        </dgm:presLayoutVars>
      </dgm:prSet>
      <dgm:spPr/>
    </dgm:pt>
    <dgm:pt modelId="{B6C4148D-3A03-4D60-93F9-A1E2872E090B}" type="pres">
      <dgm:prSet presAssocID="{8F59E3E8-60BE-4727-B590-32471F2A114F}" presName="Parent" presStyleLbl="node0" presStyleIdx="0" presStyleCnt="1" custScaleX="118342" custLinFactNeighborX="481" custLinFactNeighborY="556">
        <dgm:presLayoutVars>
          <dgm:chMax val="6"/>
          <dgm:chPref val="6"/>
        </dgm:presLayoutVars>
      </dgm:prSet>
      <dgm:spPr/>
    </dgm:pt>
    <dgm:pt modelId="{F86758B1-5BDD-4FA6-8A8E-32C99A06D2C7}" type="pres">
      <dgm:prSet presAssocID="{E016352E-A4B2-42F2-926D-21E180B85468}" presName="Accent1" presStyleCnt="0"/>
      <dgm:spPr/>
    </dgm:pt>
    <dgm:pt modelId="{B7992B98-8A8C-4A19-AE8E-F616CD7EC79A}" type="pres">
      <dgm:prSet presAssocID="{E016352E-A4B2-42F2-926D-21E180B85468}" presName="Accent" presStyleLbl="bgShp" presStyleIdx="0" presStyleCnt="6"/>
      <dgm:spPr/>
    </dgm:pt>
    <dgm:pt modelId="{B7F60E6B-B1F3-48D3-9270-F8E0E332958E}" type="pres">
      <dgm:prSet presAssocID="{E016352E-A4B2-42F2-926D-21E180B85468}" presName="Child1" presStyleLbl="node1" presStyleIdx="0" presStyleCnt="6" custScaleX="133390" custScaleY="99480" custLinFactNeighborX="-587" custLinFactNeighborY="7463">
        <dgm:presLayoutVars>
          <dgm:chMax val="0"/>
          <dgm:chPref val="0"/>
          <dgm:bulletEnabled val="1"/>
        </dgm:presLayoutVars>
      </dgm:prSet>
      <dgm:spPr/>
    </dgm:pt>
    <dgm:pt modelId="{BFA9F7F7-225B-4EFE-B550-7BDEBE82914D}" type="pres">
      <dgm:prSet presAssocID="{1F496E83-DBC4-4BA3-9FFD-0775A09DC332}" presName="Accent2" presStyleCnt="0"/>
      <dgm:spPr/>
    </dgm:pt>
    <dgm:pt modelId="{DAD745AF-9537-47C8-A0DB-21EB76E33C3B}" type="pres">
      <dgm:prSet presAssocID="{1F496E83-DBC4-4BA3-9FFD-0775A09DC332}" presName="Accent" presStyleLbl="bgShp" presStyleIdx="1" presStyleCnt="6"/>
      <dgm:spPr/>
    </dgm:pt>
    <dgm:pt modelId="{C565B304-F309-46E9-95FF-94852B7E15EB}" type="pres">
      <dgm:prSet presAssocID="{1F496E83-DBC4-4BA3-9FFD-0775A09DC332}" presName="Child2" presStyleLbl="node1" presStyleIdx="1" presStyleCnt="6" custScaleX="201191" custLinFactNeighborX="55764" custLinFactNeighborY="-679">
        <dgm:presLayoutVars>
          <dgm:chMax val="0"/>
          <dgm:chPref val="0"/>
          <dgm:bulletEnabled val="1"/>
        </dgm:presLayoutVars>
      </dgm:prSet>
      <dgm:spPr/>
    </dgm:pt>
    <dgm:pt modelId="{488AADBB-8F8C-454E-BD8F-8944BBB3297A}" type="pres">
      <dgm:prSet presAssocID="{E0B36512-63F4-4BE6-86D8-234F9364E50F}" presName="Accent3" presStyleCnt="0"/>
      <dgm:spPr/>
    </dgm:pt>
    <dgm:pt modelId="{B90F90C7-6D5A-4FF8-A84B-C076BC384BD2}" type="pres">
      <dgm:prSet presAssocID="{E0B36512-63F4-4BE6-86D8-234F9364E50F}" presName="Accent" presStyleLbl="bgShp" presStyleIdx="2" presStyleCnt="6"/>
      <dgm:spPr/>
    </dgm:pt>
    <dgm:pt modelId="{45C4DA89-0E03-41CF-AAEB-F7ECBB73B81A}" type="pres">
      <dgm:prSet presAssocID="{E0B36512-63F4-4BE6-86D8-234F9364E50F}" presName="Child3" presStyleLbl="node1" presStyleIdx="2" presStyleCnt="6" custScaleX="203466" custLinFactNeighborX="55176" custLinFactNeighborY="598">
        <dgm:presLayoutVars>
          <dgm:chMax val="0"/>
          <dgm:chPref val="0"/>
          <dgm:bulletEnabled val="1"/>
        </dgm:presLayoutVars>
      </dgm:prSet>
      <dgm:spPr/>
    </dgm:pt>
    <dgm:pt modelId="{A871AD2C-1B36-4B20-80BD-AF7AC1EB00BA}" type="pres">
      <dgm:prSet presAssocID="{A44212D2-3807-4A94-8391-799C1F7D60F5}" presName="Accent4" presStyleCnt="0"/>
      <dgm:spPr/>
    </dgm:pt>
    <dgm:pt modelId="{183DFC96-D229-4471-82A3-5C37915DD342}" type="pres">
      <dgm:prSet presAssocID="{A44212D2-3807-4A94-8391-799C1F7D60F5}" presName="Accent" presStyleLbl="bgShp" presStyleIdx="3" presStyleCnt="6"/>
      <dgm:spPr/>
    </dgm:pt>
    <dgm:pt modelId="{CECEC40F-DBEA-4F2B-87BE-E1CA3F4960AC}" type="pres">
      <dgm:prSet presAssocID="{A44212D2-3807-4A94-8391-799C1F7D60F5}" presName="Child4" presStyleLbl="node1" presStyleIdx="3" presStyleCnt="6" custScaleX="134563" custLinFactNeighborX="-1761" custLinFactNeighborY="-8142">
        <dgm:presLayoutVars>
          <dgm:chMax val="0"/>
          <dgm:chPref val="0"/>
          <dgm:bulletEnabled val="1"/>
        </dgm:presLayoutVars>
      </dgm:prSet>
      <dgm:spPr/>
    </dgm:pt>
    <dgm:pt modelId="{8F7DEB22-6705-4A96-8DD0-02EB6B9FE901}" type="pres">
      <dgm:prSet presAssocID="{C3C27B08-659F-482D-A6C5-A0CCEF186D9C}" presName="Accent5" presStyleCnt="0"/>
      <dgm:spPr/>
    </dgm:pt>
    <dgm:pt modelId="{A7E4C904-2BE8-4A86-B1E7-4A5218835AED}" type="pres">
      <dgm:prSet presAssocID="{C3C27B08-659F-482D-A6C5-A0CCEF186D9C}" presName="Accent" presStyleLbl="bgShp" presStyleIdx="4" presStyleCnt="6"/>
      <dgm:spPr/>
    </dgm:pt>
    <dgm:pt modelId="{75DFA4CA-31D2-4A84-8C06-E2F21754E76E}" type="pres">
      <dgm:prSet presAssocID="{C3C27B08-659F-482D-A6C5-A0CCEF186D9C}" presName="Child5" presStyleLbl="node1" presStyleIdx="4" presStyleCnt="6" custScaleX="196678" custLinFactNeighborX="-52618" custLinFactNeighborY="-148">
        <dgm:presLayoutVars>
          <dgm:chMax val="0"/>
          <dgm:chPref val="0"/>
          <dgm:bulletEnabled val="1"/>
        </dgm:presLayoutVars>
      </dgm:prSet>
      <dgm:spPr/>
    </dgm:pt>
    <dgm:pt modelId="{55873FFE-7681-4DFA-AAB0-207BEC0972B7}" type="pres">
      <dgm:prSet presAssocID="{56563390-BA0E-4C15-9121-FE3AECA36978}" presName="Accent6" presStyleCnt="0"/>
      <dgm:spPr/>
    </dgm:pt>
    <dgm:pt modelId="{ED688559-A9AB-4434-B1BE-3150DA765451}" type="pres">
      <dgm:prSet presAssocID="{56563390-BA0E-4C15-9121-FE3AECA36978}" presName="Accent" presStyleLbl="bgShp" presStyleIdx="5" presStyleCnt="6"/>
      <dgm:spPr/>
    </dgm:pt>
    <dgm:pt modelId="{D776744B-BE65-4043-8C87-2E16BB8F5A32}" type="pres">
      <dgm:prSet presAssocID="{56563390-BA0E-4C15-9121-FE3AECA36978}" presName="Child6" presStyleLbl="node1" presStyleIdx="5" presStyleCnt="6" custScaleX="190205" custLinFactNeighborX="-49307" custLinFactNeighborY="-1356">
        <dgm:presLayoutVars>
          <dgm:chMax val="0"/>
          <dgm:chPref val="0"/>
          <dgm:bulletEnabled val="1"/>
        </dgm:presLayoutVars>
      </dgm:prSet>
      <dgm:spPr/>
    </dgm:pt>
  </dgm:ptLst>
  <dgm:cxnLst>
    <dgm:cxn modelId="{24087908-A9CA-4E2D-BA3C-37DE118A2268}" type="presOf" srcId="{C7225F8C-001B-426C-84B3-1B03AA81BCE7}" destId="{E4CF90DC-8E19-4E51-B5D7-CDC829C6CD92}" srcOrd="0" destOrd="0" presId="urn:microsoft.com/office/officeart/2011/layout/HexagonRadial"/>
    <dgm:cxn modelId="{0A6CA513-9FA2-43B3-BB7A-4F1286DFF88F}" srcId="{8F59E3E8-60BE-4727-B590-32471F2A114F}" destId="{56563390-BA0E-4C15-9121-FE3AECA36978}" srcOrd="5" destOrd="0" parTransId="{2C22C0D6-99CD-4DB8-9F34-B7DE7AF1201C}" sibTransId="{E4FB0E73-9688-4AEA-B924-A2CF6F833220}"/>
    <dgm:cxn modelId="{AE677D14-F789-4222-9EE8-3CEB61E5B014}" srcId="{C7225F8C-001B-426C-84B3-1B03AA81BCE7}" destId="{8F59E3E8-60BE-4727-B590-32471F2A114F}" srcOrd="0" destOrd="0" parTransId="{DB8191A7-01FA-43B8-95FB-019E7DB27BD4}" sibTransId="{B6A2D963-7402-49D6-89CE-82C4EEDC5C9C}"/>
    <dgm:cxn modelId="{89C27622-8721-41C6-984F-4E418AF2BABA}" srcId="{8F59E3E8-60BE-4727-B590-32471F2A114F}" destId="{C3C27B08-659F-482D-A6C5-A0CCEF186D9C}" srcOrd="4" destOrd="0" parTransId="{AE6015B6-117C-4468-8FCD-E691B728E615}" sibTransId="{FFF108D8-A49E-4151-B613-72B9491D704E}"/>
    <dgm:cxn modelId="{73060766-41F9-48B9-B6C0-22CCC7F88F40}" type="presOf" srcId="{A44212D2-3807-4A94-8391-799C1F7D60F5}" destId="{CECEC40F-DBEA-4F2B-87BE-E1CA3F4960AC}" srcOrd="0" destOrd="0" presId="urn:microsoft.com/office/officeart/2011/layout/HexagonRadial"/>
    <dgm:cxn modelId="{32CF7C4E-29EC-4FB4-B459-FF5717FDA0E3}" type="presOf" srcId="{56563390-BA0E-4C15-9121-FE3AECA36978}" destId="{D776744B-BE65-4043-8C87-2E16BB8F5A32}" srcOrd="0" destOrd="0" presId="urn:microsoft.com/office/officeart/2011/layout/HexagonRadial"/>
    <dgm:cxn modelId="{B59C0077-3D76-40DE-88BD-2AAF3D8E5AE4}" srcId="{8F59E3E8-60BE-4727-B590-32471F2A114F}" destId="{A44212D2-3807-4A94-8391-799C1F7D60F5}" srcOrd="3" destOrd="0" parTransId="{AB89E0E7-7D6C-47B2-87B3-D2BAE9E0C68C}" sibTransId="{F648936C-E5C1-4653-92E4-483442AC98C7}"/>
    <dgm:cxn modelId="{7BF3098D-9DFA-47FD-AEAF-D4DAFFB5FBE7}" type="presOf" srcId="{8F59E3E8-60BE-4727-B590-32471F2A114F}" destId="{B6C4148D-3A03-4D60-93F9-A1E2872E090B}" srcOrd="0" destOrd="0" presId="urn:microsoft.com/office/officeart/2011/layout/HexagonRadial"/>
    <dgm:cxn modelId="{2A49158D-3555-416A-9C89-B4CC1B1BB96D}" type="presOf" srcId="{E0B36512-63F4-4BE6-86D8-234F9364E50F}" destId="{45C4DA89-0E03-41CF-AAEB-F7ECBB73B81A}" srcOrd="0" destOrd="0" presId="urn:microsoft.com/office/officeart/2011/layout/HexagonRadial"/>
    <dgm:cxn modelId="{7F80ADA2-B48F-4E06-BAA7-ED4DBC58029D}" srcId="{8F59E3E8-60BE-4727-B590-32471F2A114F}" destId="{E016352E-A4B2-42F2-926D-21E180B85468}" srcOrd="0" destOrd="0" parTransId="{AEE877A4-E334-4F08-9BFF-88F7507263F1}" sibTransId="{B30BF87A-E88C-44EB-AFC9-E8CDE04DA19F}"/>
    <dgm:cxn modelId="{9D99CCAF-09FB-408F-9874-3377E81D76DA}" type="presOf" srcId="{E016352E-A4B2-42F2-926D-21E180B85468}" destId="{B7F60E6B-B1F3-48D3-9270-F8E0E332958E}" srcOrd="0" destOrd="0" presId="urn:microsoft.com/office/officeart/2011/layout/HexagonRadial"/>
    <dgm:cxn modelId="{3E8D63B9-3ED0-4B6F-B3E4-C00D59955BCC}" srcId="{8F59E3E8-60BE-4727-B590-32471F2A114F}" destId="{1F496E83-DBC4-4BA3-9FFD-0775A09DC332}" srcOrd="1" destOrd="0" parTransId="{988FD10C-324E-4E58-9865-F3E1F582D5AF}" sibTransId="{D5193D57-4707-4BA1-9EBE-F59F42156A92}"/>
    <dgm:cxn modelId="{8A2B2CC3-EA04-402B-BF74-797077515C65}" type="presOf" srcId="{C3C27B08-659F-482D-A6C5-A0CCEF186D9C}" destId="{75DFA4CA-31D2-4A84-8C06-E2F21754E76E}" srcOrd="0" destOrd="0" presId="urn:microsoft.com/office/officeart/2011/layout/HexagonRadial"/>
    <dgm:cxn modelId="{B44925ED-9887-4AE2-BEA0-CE7D02C0CDF2}" type="presOf" srcId="{1F496E83-DBC4-4BA3-9FFD-0775A09DC332}" destId="{C565B304-F309-46E9-95FF-94852B7E15EB}" srcOrd="0" destOrd="0" presId="urn:microsoft.com/office/officeart/2011/layout/HexagonRadial"/>
    <dgm:cxn modelId="{ACD7EBFF-2340-4114-A3B4-03F443A67C5E}" srcId="{8F59E3E8-60BE-4727-B590-32471F2A114F}" destId="{E0B36512-63F4-4BE6-86D8-234F9364E50F}" srcOrd="2" destOrd="0" parTransId="{3B216FCF-3186-42A7-ABB7-4C6B56B5C8F5}" sibTransId="{337DFE45-B039-493A-842A-D14F3A534FC0}"/>
    <dgm:cxn modelId="{3A448358-2012-44B2-8CF1-18B06241A22D}" type="presParOf" srcId="{E4CF90DC-8E19-4E51-B5D7-CDC829C6CD92}" destId="{B6C4148D-3A03-4D60-93F9-A1E2872E090B}" srcOrd="0" destOrd="0" presId="urn:microsoft.com/office/officeart/2011/layout/HexagonRadial"/>
    <dgm:cxn modelId="{C3BBBC7F-1833-41DF-9BB4-311F129D0CF6}" type="presParOf" srcId="{E4CF90DC-8E19-4E51-B5D7-CDC829C6CD92}" destId="{F86758B1-5BDD-4FA6-8A8E-32C99A06D2C7}" srcOrd="1" destOrd="0" presId="urn:microsoft.com/office/officeart/2011/layout/HexagonRadial"/>
    <dgm:cxn modelId="{FAD76370-E137-426F-9AEC-A70BAC860DE5}" type="presParOf" srcId="{F86758B1-5BDD-4FA6-8A8E-32C99A06D2C7}" destId="{B7992B98-8A8C-4A19-AE8E-F616CD7EC79A}" srcOrd="0" destOrd="0" presId="urn:microsoft.com/office/officeart/2011/layout/HexagonRadial"/>
    <dgm:cxn modelId="{EF5F3BEB-B293-40D5-B775-58A0C234F5C4}" type="presParOf" srcId="{E4CF90DC-8E19-4E51-B5D7-CDC829C6CD92}" destId="{B7F60E6B-B1F3-48D3-9270-F8E0E332958E}" srcOrd="2" destOrd="0" presId="urn:microsoft.com/office/officeart/2011/layout/HexagonRadial"/>
    <dgm:cxn modelId="{0D326C3C-E62D-490D-B429-193B5CAABF81}" type="presParOf" srcId="{E4CF90DC-8E19-4E51-B5D7-CDC829C6CD92}" destId="{BFA9F7F7-225B-4EFE-B550-7BDEBE82914D}" srcOrd="3" destOrd="0" presId="urn:microsoft.com/office/officeart/2011/layout/HexagonRadial"/>
    <dgm:cxn modelId="{D73C296F-DEE7-42B6-BBB0-A82EB6D0A7AA}" type="presParOf" srcId="{BFA9F7F7-225B-4EFE-B550-7BDEBE82914D}" destId="{DAD745AF-9537-47C8-A0DB-21EB76E33C3B}" srcOrd="0" destOrd="0" presId="urn:microsoft.com/office/officeart/2011/layout/HexagonRadial"/>
    <dgm:cxn modelId="{26EEBFCC-4376-4452-9FCD-02184114A8CF}" type="presParOf" srcId="{E4CF90DC-8E19-4E51-B5D7-CDC829C6CD92}" destId="{C565B304-F309-46E9-95FF-94852B7E15EB}" srcOrd="4" destOrd="0" presId="urn:microsoft.com/office/officeart/2011/layout/HexagonRadial"/>
    <dgm:cxn modelId="{A07CB9E7-0EEE-48CC-94FC-751D9E9B3135}" type="presParOf" srcId="{E4CF90DC-8E19-4E51-B5D7-CDC829C6CD92}" destId="{488AADBB-8F8C-454E-BD8F-8944BBB3297A}" srcOrd="5" destOrd="0" presId="urn:microsoft.com/office/officeart/2011/layout/HexagonRadial"/>
    <dgm:cxn modelId="{11D1A053-2583-45C8-9FB4-9E1486536650}" type="presParOf" srcId="{488AADBB-8F8C-454E-BD8F-8944BBB3297A}" destId="{B90F90C7-6D5A-4FF8-A84B-C076BC384BD2}" srcOrd="0" destOrd="0" presId="urn:microsoft.com/office/officeart/2011/layout/HexagonRadial"/>
    <dgm:cxn modelId="{56A9F973-22D0-48C6-B329-A26A8F2A8F0E}" type="presParOf" srcId="{E4CF90DC-8E19-4E51-B5D7-CDC829C6CD92}" destId="{45C4DA89-0E03-41CF-AAEB-F7ECBB73B81A}" srcOrd="6" destOrd="0" presId="urn:microsoft.com/office/officeart/2011/layout/HexagonRadial"/>
    <dgm:cxn modelId="{1B47770C-E4ED-41EE-96D0-615E2145A0EA}" type="presParOf" srcId="{E4CF90DC-8E19-4E51-B5D7-CDC829C6CD92}" destId="{A871AD2C-1B36-4B20-80BD-AF7AC1EB00BA}" srcOrd="7" destOrd="0" presId="urn:microsoft.com/office/officeart/2011/layout/HexagonRadial"/>
    <dgm:cxn modelId="{3F6C2BC0-9FB2-40B7-93B4-B95B4CCDFF83}" type="presParOf" srcId="{A871AD2C-1B36-4B20-80BD-AF7AC1EB00BA}" destId="{183DFC96-D229-4471-82A3-5C37915DD342}" srcOrd="0" destOrd="0" presId="urn:microsoft.com/office/officeart/2011/layout/HexagonRadial"/>
    <dgm:cxn modelId="{526BAD47-C973-445E-9434-812F95B0BC73}" type="presParOf" srcId="{E4CF90DC-8E19-4E51-B5D7-CDC829C6CD92}" destId="{CECEC40F-DBEA-4F2B-87BE-E1CA3F4960AC}" srcOrd="8" destOrd="0" presId="urn:microsoft.com/office/officeart/2011/layout/HexagonRadial"/>
    <dgm:cxn modelId="{5B139407-DA20-4C16-B799-D025707C58D2}" type="presParOf" srcId="{E4CF90DC-8E19-4E51-B5D7-CDC829C6CD92}" destId="{8F7DEB22-6705-4A96-8DD0-02EB6B9FE901}" srcOrd="9" destOrd="0" presId="urn:microsoft.com/office/officeart/2011/layout/HexagonRadial"/>
    <dgm:cxn modelId="{A79E4F07-F4F1-4492-902E-B41B7815AF93}" type="presParOf" srcId="{8F7DEB22-6705-4A96-8DD0-02EB6B9FE901}" destId="{A7E4C904-2BE8-4A86-B1E7-4A5218835AED}" srcOrd="0" destOrd="0" presId="urn:microsoft.com/office/officeart/2011/layout/HexagonRadial"/>
    <dgm:cxn modelId="{F7165F69-8067-4DED-B0BE-63645F774EC9}" type="presParOf" srcId="{E4CF90DC-8E19-4E51-B5D7-CDC829C6CD92}" destId="{75DFA4CA-31D2-4A84-8C06-E2F21754E76E}" srcOrd="10" destOrd="0" presId="urn:microsoft.com/office/officeart/2011/layout/HexagonRadial"/>
    <dgm:cxn modelId="{560E14F0-48F4-4FB9-9D16-B7364D341722}" type="presParOf" srcId="{E4CF90DC-8E19-4E51-B5D7-CDC829C6CD92}" destId="{55873FFE-7681-4DFA-AAB0-207BEC0972B7}" srcOrd="11" destOrd="0" presId="urn:microsoft.com/office/officeart/2011/layout/HexagonRadial"/>
    <dgm:cxn modelId="{F542CB51-3E52-44AC-8DA0-C475A8277E7E}" type="presParOf" srcId="{55873FFE-7681-4DFA-AAB0-207BEC0972B7}" destId="{ED688559-A9AB-4434-B1BE-3150DA765451}" srcOrd="0" destOrd="0" presId="urn:microsoft.com/office/officeart/2011/layout/HexagonRadial"/>
    <dgm:cxn modelId="{253DD9BF-16D7-4701-B2D3-64E692252526}" type="presParOf" srcId="{E4CF90DC-8E19-4E51-B5D7-CDC829C6CD92}" destId="{D776744B-BE65-4043-8C87-2E16BB8F5A32}" srcOrd="12" destOrd="0" presId="urn:microsoft.com/office/officeart/2011/layout/HexagonRadial"/>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C6AEF2-F2D7-4735-9E82-401EA6532557}">
      <dsp:nvSpPr>
        <dsp:cNvPr id="0" name=""/>
        <dsp:cNvSpPr/>
      </dsp:nvSpPr>
      <dsp:spPr>
        <a:xfrm>
          <a:off x="3326" y="513394"/>
          <a:ext cx="4799557" cy="3744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a:lnSpc>
              <a:spcPct val="90000"/>
            </a:lnSpc>
            <a:spcBef>
              <a:spcPct val="0"/>
            </a:spcBef>
            <a:spcAft>
              <a:spcPct val="35000"/>
            </a:spcAft>
            <a:buNone/>
          </a:pPr>
          <a:r>
            <a:rPr lang="en-US" sz="1300" kern="1200" dirty="0"/>
            <a:t>Variables</a:t>
          </a:r>
        </a:p>
      </dsp:txBody>
      <dsp:txXfrm>
        <a:off x="3326" y="513394"/>
        <a:ext cx="4799557" cy="374400"/>
      </dsp:txXfrm>
    </dsp:sp>
    <dsp:sp modelId="{E372D368-1371-4E66-8D6F-818DC4B4831B}">
      <dsp:nvSpPr>
        <dsp:cNvPr id="0" name=""/>
        <dsp:cNvSpPr/>
      </dsp:nvSpPr>
      <dsp:spPr>
        <a:xfrm>
          <a:off x="3326" y="887794"/>
          <a:ext cx="4799557" cy="249795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Font typeface="Arial" panose="020B0604020202020204" pitchFamily="34" charset="0"/>
            <a:buChar char="•"/>
          </a:pPr>
          <a:r>
            <a:rPr lang="en-US" sz="1300" b="1" i="0" kern="1200" dirty="0"/>
            <a:t>Id -</a:t>
          </a:r>
          <a:r>
            <a:rPr lang="en-US" sz="1300" b="0" i="0" kern="1200" dirty="0"/>
            <a:t> Unique id for every record</a:t>
          </a:r>
          <a:endParaRPr lang="en-US" sz="1300" kern="1200" dirty="0"/>
        </a:p>
        <a:p>
          <a:pPr marL="114300" lvl="1" indent="-114300" algn="l" defTabSz="577850">
            <a:lnSpc>
              <a:spcPct val="90000"/>
            </a:lnSpc>
            <a:spcBef>
              <a:spcPct val="0"/>
            </a:spcBef>
            <a:spcAft>
              <a:spcPct val="15000"/>
            </a:spcAft>
            <a:buFont typeface="Arial" panose="020B0604020202020204" pitchFamily="34" charset="0"/>
            <a:buChar char="•"/>
          </a:pPr>
          <a:r>
            <a:rPr lang="en-US" sz="1300" b="1" i="0" kern="1200" dirty="0"/>
            <a:t>Name -</a:t>
          </a:r>
          <a:r>
            <a:rPr lang="en-US" sz="1300" b="0" i="0" kern="1200" dirty="0"/>
            <a:t> Name of the host listing</a:t>
          </a:r>
        </a:p>
        <a:p>
          <a:pPr marL="114300" lvl="1" indent="-114300" algn="l" defTabSz="577850">
            <a:lnSpc>
              <a:spcPct val="90000"/>
            </a:lnSpc>
            <a:spcBef>
              <a:spcPct val="0"/>
            </a:spcBef>
            <a:spcAft>
              <a:spcPct val="15000"/>
            </a:spcAft>
            <a:buFont typeface="Arial" panose="020B0604020202020204" pitchFamily="34" charset="0"/>
            <a:buChar char="•"/>
          </a:pPr>
          <a:r>
            <a:rPr lang="en-US" sz="1300" b="1" i="0" kern="1200" dirty="0" err="1"/>
            <a:t>host_id</a:t>
          </a:r>
          <a:r>
            <a:rPr lang="en-US" sz="1300" b="1" i="0" kern="1200" dirty="0"/>
            <a:t> -</a:t>
          </a:r>
          <a:r>
            <a:rPr lang="en-US" sz="1300" b="0" i="0" kern="1200" dirty="0"/>
            <a:t> Unique id given to the host</a:t>
          </a:r>
        </a:p>
        <a:p>
          <a:pPr marL="114300" lvl="1" indent="-114300" algn="l" defTabSz="577850">
            <a:lnSpc>
              <a:spcPct val="90000"/>
            </a:lnSpc>
            <a:spcBef>
              <a:spcPct val="0"/>
            </a:spcBef>
            <a:spcAft>
              <a:spcPct val="15000"/>
            </a:spcAft>
            <a:buFont typeface="Arial" panose="020B0604020202020204" pitchFamily="34" charset="0"/>
            <a:buChar char="•"/>
          </a:pPr>
          <a:r>
            <a:rPr lang="en-US" sz="1300" b="1" i="0" kern="1200" dirty="0" err="1"/>
            <a:t>host_name</a:t>
          </a:r>
          <a:r>
            <a:rPr lang="en-US" sz="1300" b="1" i="0" kern="1200" dirty="0"/>
            <a:t> -</a:t>
          </a:r>
          <a:r>
            <a:rPr lang="en-US" sz="1300" b="0" i="0" kern="1200" dirty="0"/>
            <a:t> Name of the host(owner)</a:t>
          </a:r>
        </a:p>
        <a:p>
          <a:pPr marL="114300" lvl="1" indent="-114300" algn="l" defTabSz="577850">
            <a:lnSpc>
              <a:spcPct val="90000"/>
            </a:lnSpc>
            <a:spcBef>
              <a:spcPct val="0"/>
            </a:spcBef>
            <a:spcAft>
              <a:spcPct val="15000"/>
            </a:spcAft>
            <a:buFont typeface="Arial" panose="020B0604020202020204" pitchFamily="34" charset="0"/>
            <a:buChar char="•"/>
          </a:pPr>
          <a:r>
            <a:rPr lang="en-US" sz="1300" b="1" i="0" kern="1200" dirty="0" err="1"/>
            <a:t>neighbourhood_group</a:t>
          </a:r>
          <a:r>
            <a:rPr lang="en-US" sz="1300" b="1" i="0" kern="1200" dirty="0"/>
            <a:t> -</a:t>
          </a:r>
          <a:r>
            <a:rPr lang="en-US" sz="1300" b="0" i="0" kern="1200" dirty="0"/>
            <a:t> It could be a city/location</a:t>
          </a:r>
        </a:p>
        <a:p>
          <a:pPr marL="114300" lvl="1" indent="-114300" algn="l" defTabSz="577850">
            <a:lnSpc>
              <a:spcPct val="90000"/>
            </a:lnSpc>
            <a:spcBef>
              <a:spcPct val="0"/>
            </a:spcBef>
            <a:spcAft>
              <a:spcPct val="15000"/>
            </a:spcAft>
            <a:buFont typeface="Arial" panose="020B0604020202020204" pitchFamily="34" charset="0"/>
            <a:buChar char="•"/>
          </a:pPr>
          <a:r>
            <a:rPr lang="en-US" sz="1300" b="1" i="0" kern="1200" dirty="0"/>
            <a:t>neighbourhood -</a:t>
          </a:r>
          <a:r>
            <a:rPr lang="en-US" sz="1300" b="0" i="0" kern="1200" dirty="0"/>
            <a:t> Particular area in respective neighbourhood group</a:t>
          </a:r>
        </a:p>
        <a:p>
          <a:pPr marL="114300" lvl="1" indent="-114300" algn="l" defTabSz="577850">
            <a:lnSpc>
              <a:spcPct val="90000"/>
            </a:lnSpc>
            <a:spcBef>
              <a:spcPct val="0"/>
            </a:spcBef>
            <a:spcAft>
              <a:spcPct val="15000"/>
            </a:spcAft>
            <a:buFont typeface="Arial" panose="020B0604020202020204" pitchFamily="34" charset="0"/>
            <a:buChar char="•"/>
          </a:pPr>
          <a:r>
            <a:rPr lang="en-US" sz="1300" b="1" i="0" kern="1200"/>
            <a:t>latitde-</a:t>
          </a:r>
          <a:r>
            <a:rPr lang="en-US" sz="1300" b="0" i="0" kern="1200"/>
            <a:t> Horizantal co-ordinates for respective host</a:t>
          </a:r>
        </a:p>
        <a:p>
          <a:pPr marL="114300" lvl="1" indent="-114300" algn="l" defTabSz="577850">
            <a:lnSpc>
              <a:spcPct val="90000"/>
            </a:lnSpc>
            <a:spcBef>
              <a:spcPct val="0"/>
            </a:spcBef>
            <a:spcAft>
              <a:spcPct val="15000"/>
            </a:spcAft>
            <a:buFont typeface="Arial" panose="020B0604020202020204" pitchFamily="34" charset="0"/>
            <a:buChar char="•"/>
          </a:pPr>
          <a:r>
            <a:rPr lang="en-US" sz="1300" b="1" i="0" kern="1200" dirty="0"/>
            <a:t>longitude-</a:t>
          </a:r>
          <a:r>
            <a:rPr lang="en-US" sz="1300" b="0" i="0" kern="1200" dirty="0"/>
            <a:t> Vertical co-ordinates for respective host</a:t>
          </a:r>
        </a:p>
        <a:p>
          <a:pPr marL="114300" lvl="1" indent="-114300" algn="l" defTabSz="577850">
            <a:lnSpc>
              <a:spcPct val="90000"/>
            </a:lnSpc>
            <a:spcBef>
              <a:spcPct val="0"/>
            </a:spcBef>
            <a:spcAft>
              <a:spcPct val="15000"/>
            </a:spcAft>
            <a:buChar char="•"/>
          </a:pPr>
          <a:r>
            <a:rPr lang="en-US" sz="1300" b="1" i="0" kern="1200" dirty="0"/>
            <a:t>room_type -</a:t>
          </a:r>
          <a:r>
            <a:rPr lang="en-US" sz="1300" b="0" i="0" kern="1200" dirty="0"/>
            <a:t> Type of room</a:t>
          </a:r>
        </a:p>
        <a:p>
          <a:pPr marL="114300" lvl="1" indent="-114300" algn="l" defTabSz="577850">
            <a:lnSpc>
              <a:spcPct val="90000"/>
            </a:lnSpc>
            <a:spcBef>
              <a:spcPct val="0"/>
            </a:spcBef>
            <a:spcAft>
              <a:spcPct val="15000"/>
            </a:spcAft>
            <a:buChar char="•"/>
          </a:pPr>
          <a:r>
            <a:rPr lang="en-US" sz="1300" b="1" i="0" kern="1200" dirty="0"/>
            <a:t>price-</a:t>
          </a:r>
          <a:r>
            <a:rPr lang="en-US" sz="1300" b="0" i="0" kern="1200" dirty="0"/>
            <a:t> Price charged by host</a:t>
          </a:r>
        </a:p>
      </dsp:txBody>
      <dsp:txXfrm>
        <a:off x="3326" y="887794"/>
        <a:ext cx="4799557" cy="2497950"/>
      </dsp:txXfrm>
    </dsp:sp>
    <dsp:sp modelId="{D418CE05-BC8A-4A63-8211-63E588A66ECC}">
      <dsp:nvSpPr>
        <dsp:cNvPr id="0" name=""/>
        <dsp:cNvSpPr/>
      </dsp:nvSpPr>
      <dsp:spPr>
        <a:xfrm>
          <a:off x="5445296" y="513394"/>
          <a:ext cx="4799557" cy="3744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a:lnSpc>
              <a:spcPct val="90000"/>
            </a:lnSpc>
            <a:spcBef>
              <a:spcPct val="0"/>
            </a:spcBef>
            <a:spcAft>
              <a:spcPct val="35000"/>
            </a:spcAft>
            <a:buNone/>
          </a:pPr>
          <a:r>
            <a:rPr lang="en-US" sz="1300" kern="1200" dirty="0"/>
            <a:t>Variables</a:t>
          </a:r>
        </a:p>
      </dsp:txBody>
      <dsp:txXfrm>
        <a:off x="5445296" y="513394"/>
        <a:ext cx="4799557" cy="374400"/>
      </dsp:txXfrm>
    </dsp:sp>
    <dsp:sp modelId="{A9BD3E7D-9934-479A-B1EA-5C7BA4B3F1AE}">
      <dsp:nvSpPr>
        <dsp:cNvPr id="0" name=""/>
        <dsp:cNvSpPr/>
      </dsp:nvSpPr>
      <dsp:spPr>
        <a:xfrm>
          <a:off x="5445296" y="887794"/>
          <a:ext cx="4799557" cy="249795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n-US" sz="1300" b="1" i="0" kern="1200" dirty="0" err="1"/>
            <a:t>minimum_nights</a:t>
          </a:r>
          <a:r>
            <a:rPr lang="en-US" sz="1300" b="1" i="0" kern="1200" dirty="0"/>
            <a:t>-</a:t>
          </a:r>
          <a:r>
            <a:rPr lang="en-US" sz="1300" b="0" i="0" kern="1200" dirty="0"/>
            <a:t> It is the minimum nights for which booking should be done</a:t>
          </a:r>
          <a:endParaRPr lang="en-US" sz="1300" kern="1200" dirty="0"/>
        </a:p>
        <a:p>
          <a:pPr marL="114300" lvl="1" indent="-114300" algn="l" defTabSz="577850">
            <a:lnSpc>
              <a:spcPct val="90000"/>
            </a:lnSpc>
            <a:spcBef>
              <a:spcPct val="0"/>
            </a:spcBef>
            <a:spcAft>
              <a:spcPct val="15000"/>
            </a:spcAft>
            <a:buFont typeface="Arial" panose="020B0604020202020204" pitchFamily="34" charset="0"/>
            <a:buChar char="•"/>
          </a:pPr>
          <a:r>
            <a:rPr lang="en-US" sz="1300" b="1" i="0" kern="1200" dirty="0" err="1"/>
            <a:t>number_of_reviews</a:t>
          </a:r>
          <a:r>
            <a:rPr lang="en-US" sz="1300" b="1" i="0" kern="1200" dirty="0"/>
            <a:t>-</a:t>
          </a:r>
          <a:r>
            <a:rPr lang="en-US" sz="1300" b="0" i="0" kern="1200" dirty="0"/>
            <a:t> Total reviews given to the host</a:t>
          </a:r>
        </a:p>
        <a:p>
          <a:pPr marL="114300" lvl="1" indent="-114300" algn="l" defTabSz="577850">
            <a:lnSpc>
              <a:spcPct val="90000"/>
            </a:lnSpc>
            <a:spcBef>
              <a:spcPct val="0"/>
            </a:spcBef>
            <a:spcAft>
              <a:spcPct val="15000"/>
            </a:spcAft>
            <a:buFont typeface="Arial" panose="020B0604020202020204" pitchFamily="34" charset="0"/>
            <a:buChar char="•"/>
          </a:pPr>
          <a:r>
            <a:rPr lang="en-US" sz="1300" b="1" i="0" kern="1200"/>
            <a:t>last_review-</a:t>
          </a:r>
          <a:r>
            <a:rPr lang="en-US" sz="1300" b="0" i="0" kern="1200"/>
            <a:t> Last review given by a customer to the host.</a:t>
          </a:r>
        </a:p>
        <a:p>
          <a:pPr marL="114300" lvl="1" indent="-114300" algn="l" defTabSz="577850">
            <a:lnSpc>
              <a:spcPct val="90000"/>
            </a:lnSpc>
            <a:spcBef>
              <a:spcPct val="0"/>
            </a:spcBef>
            <a:spcAft>
              <a:spcPct val="15000"/>
            </a:spcAft>
            <a:buFont typeface="Arial" panose="020B0604020202020204" pitchFamily="34" charset="0"/>
            <a:buChar char="•"/>
          </a:pPr>
          <a:r>
            <a:rPr lang="en-US" sz="1300" b="1" i="0" kern="1200" dirty="0" err="1"/>
            <a:t>reviews_per_month</a:t>
          </a:r>
          <a:r>
            <a:rPr lang="en-US" sz="1300" b="1" i="0" kern="1200" dirty="0"/>
            <a:t>-</a:t>
          </a:r>
          <a:r>
            <a:rPr lang="en-US" sz="1300" b="0" i="0" kern="1200" dirty="0"/>
            <a:t> It's average reviews given by customer to the host per month</a:t>
          </a:r>
        </a:p>
        <a:p>
          <a:pPr marL="114300" lvl="1" indent="-114300" algn="l" defTabSz="577850">
            <a:lnSpc>
              <a:spcPct val="90000"/>
            </a:lnSpc>
            <a:spcBef>
              <a:spcPct val="0"/>
            </a:spcBef>
            <a:spcAft>
              <a:spcPct val="15000"/>
            </a:spcAft>
            <a:buFont typeface="Arial" panose="020B0604020202020204" pitchFamily="34" charset="0"/>
            <a:buChar char="•"/>
          </a:pPr>
          <a:r>
            <a:rPr lang="en-US" sz="1300" b="1" i="0" kern="1200" dirty="0" err="1"/>
            <a:t>calculated_host_listings_count</a:t>
          </a:r>
          <a:r>
            <a:rPr lang="en-US" sz="1300" b="1" i="0" kern="1200" dirty="0"/>
            <a:t>-</a:t>
          </a:r>
          <a:r>
            <a:rPr lang="en-US" sz="1300" b="0" i="0" kern="1200" dirty="0"/>
            <a:t> Total listing count of a particular host.</a:t>
          </a:r>
        </a:p>
        <a:p>
          <a:pPr marL="114300" lvl="1" indent="-114300" algn="l" defTabSz="577850">
            <a:lnSpc>
              <a:spcPct val="90000"/>
            </a:lnSpc>
            <a:spcBef>
              <a:spcPct val="0"/>
            </a:spcBef>
            <a:spcAft>
              <a:spcPct val="15000"/>
            </a:spcAft>
            <a:buFont typeface="Arial" panose="020B0604020202020204" pitchFamily="34" charset="0"/>
            <a:buChar char="•"/>
          </a:pPr>
          <a:r>
            <a:rPr lang="en-US" sz="1300" b="1" i="0" kern="1200" dirty="0"/>
            <a:t>availability_365-</a:t>
          </a:r>
          <a:r>
            <a:rPr lang="en-US" sz="1300" b="0" i="0" kern="1200" dirty="0"/>
            <a:t> Host available in a year given in number of days.</a:t>
          </a:r>
        </a:p>
      </dsp:txBody>
      <dsp:txXfrm>
        <a:off x="5445296" y="887794"/>
        <a:ext cx="4799557" cy="24979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C4148D-3A03-4D60-93F9-A1E2872E090B}">
      <dsp:nvSpPr>
        <dsp:cNvPr id="0" name=""/>
        <dsp:cNvSpPr/>
      </dsp:nvSpPr>
      <dsp:spPr>
        <a:xfrm>
          <a:off x="4745169" y="1417893"/>
          <a:ext cx="2122276" cy="1551313"/>
        </a:xfrm>
        <a:prstGeom prst="hexagon">
          <a:avLst>
            <a:gd name="adj" fmla="val 28570"/>
            <a:gd name="vf" fmla="val 1154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US" sz="2500" b="1" kern="1200" dirty="0"/>
            <a:t>EDA</a:t>
          </a:r>
        </a:p>
      </dsp:txBody>
      <dsp:txXfrm>
        <a:off x="5069762" y="1655160"/>
        <a:ext cx="1473090" cy="1076779"/>
      </dsp:txXfrm>
    </dsp:sp>
    <dsp:sp modelId="{DAD745AF-9537-47C8-A0DB-21EB76E33C3B}">
      <dsp:nvSpPr>
        <dsp:cNvPr id="0" name=""/>
        <dsp:cNvSpPr/>
      </dsp:nvSpPr>
      <dsp:spPr>
        <a:xfrm>
          <a:off x="6023987" y="667069"/>
          <a:ext cx="676622" cy="582999"/>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F60E6B-B1F3-48D3-9270-F8E0E332958E}">
      <dsp:nvSpPr>
        <dsp:cNvPr id="0" name=""/>
        <dsp:cNvSpPr/>
      </dsp:nvSpPr>
      <dsp:spPr>
        <a:xfrm>
          <a:off x="4812221" y="96537"/>
          <a:ext cx="1960340" cy="1264792"/>
        </a:xfrm>
        <a:prstGeom prst="hexagon">
          <a:avLst>
            <a:gd name="adj" fmla="val 28570"/>
            <a:gd name="vf" fmla="val 1154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t>Importing Libraries</a:t>
          </a:r>
        </a:p>
      </dsp:txBody>
      <dsp:txXfrm>
        <a:off x="5096033" y="279650"/>
        <a:ext cx="1392716" cy="898566"/>
      </dsp:txXfrm>
    </dsp:sp>
    <dsp:sp modelId="{B90F90C7-6D5A-4FF8-A84B-C076BC384BD2}">
      <dsp:nvSpPr>
        <dsp:cNvPr id="0" name=""/>
        <dsp:cNvSpPr/>
      </dsp:nvSpPr>
      <dsp:spPr>
        <a:xfrm>
          <a:off x="6813658" y="1756968"/>
          <a:ext cx="676622" cy="582999"/>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65B304-F309-46E9-95FF-94852B7E15EB}">
      <dsp:nvSpPr>
        <dsp:cNvPr id="0" name=""/>
        <dsp:cNvSpPr/>
      </dsp:nvSpPr>
      <dsp:spPr>
        <a:xfrm>
          <a:off x="6489983" y="771712"/>
          <a:ext cx="2956765" cy="1271403"/>
        </a:xfrm>
        <a:prstGeom prst="hexagon">
          <a:avLst>
            <a:gd name="adj" fmla="val 28570"/>
            <a:gd name="vf" fmla="val 1154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t>Loading Data</a:t>
          </a:r>
        </a:p>
      </dsp:txBody>
      <dsp:txXfrm>
        <a:off x="6857460" y="929726"/>
        <a:ext cx="2221811" cy="955375"/>
      </dsp:txXfrm>
    </dsp:sp>
    <dsp:sp modelId="{183DFC96-D229-4471-82A3-5C37915DD342}">
      <dsp:nvSpPr>
        <dsp:cNvPr id="0" name=""/>
        <dsp:cNvSpPr/>
      </dsp:nvSpPr>
      <dsp:spPr>
        <a:xfrm>
          <a:off x="6265102" y="2987260"/>
          <a:ext cx="676622" cy="582999"/>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C4DA89-0E03-41CF-AAEB-F7ECBB73B81A}">
      <dsp:nvSpPr>
        <dsp:cNvPr id="0" name=""/>
        <dsp:cNvSpPr/>
      </dsp:nvSpPr>
      <dsp:spPr>
        <a:xfrm>
          <a:off x="6464625" y="2325266"/>
          <a:ext cx="2990199" cy="1271403"/>
        </a:xfrm>
        <a:prstGeom prst="hexagon">
          <a:avLst>
            <a:gd name="adj" fmla="val 28570"/>
            <a:gd name="vf" fmla="val 1154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t>Understand Variables</a:t>
          </a:r>
        </a:p>
      </dsp:txBody>
      <dsp:txXfrm>
        <a:off x="6834888" y="2482698"/>
        <a:ext cx="2249673" cy="956539"/>
      </dsp:txXfrm>
    </dsp:sp>
    <dsp:sp modelId="{A7E4C904-2BE8-4A86-B1E7-4A5218835AED}">
      <dsp:nvSpPr>
        <dsp:cNvPr id="0" name=""/>
        <dsp:cNvSpPr/>
      </dsp:nvSpPr>
      <dsp:spPr>
        <a:xfrm>
          <a:off x="4904347" y="3114969"/>
          <a:ext cx="676622" cy="582999"/>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CEC40F-DBEA-4F2B-87BE-E1CA3F4960AC}">
      <dsp:nvSpPr>
        <dsp:cNvPr id="0" name=""/>
        <dsp:cNvSpPr/>
      </dsp:nvSpPr>
      <dsp:spPr>
        <a:xfrm>
          <a:off x="4786348" y="2997019"/>
          <a:ext cx="1977579" cy="1271403"/>
        </a:xfrm>
        <a:prstGeom prst="hexagon">
          <a:avLst>
            <a:gd name="adj" fmla="val 28570"/>
            <a:gd name="vf" fmla="val 1154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t>Data Cleaning</a:t>
          </a:r>
        </a:p>
      </dsp:txBody>
      <dsp:txXfrm>
        <a:off x="5072226" y="3180813"/>
        <a:ext cx="1405823" cy="903815"/>
      </dsp:txXfrm>
    </dsp:sp>
    <dsp:sp modelId="{ED688559-A9AB-4434-B1BE-3150DA765451}">
      <dsp:nvSpPr>
        <dsp:cNvPr id="0" name=""/>
        <dsp:cNvSpPr/>
      </dsp:nvSpPr>
      <dsp:spPr>
        <a:xfrm>
          <a:off x="4101745" y="2025507"/>
          <a:ext cx="676622" cy="582999"/>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DFA4CA-31D2-4A84-8C06-E2F21754E76E}">
      <dsp:nvSpPr>
        <dsp:cNvPr id="0" name=""/>
        <dsp:cNvSpPr/>
      </dsp:nvSpPr>
      <dsp:spPr>
        <a:xfrm>
          <a:off x="2228428" y="2316656"/>
          <a:ext cx="2890441" cy="1271403"/>
        </a:xfrm>
        <a:prstGeom prst="hexagon">
          <a:avLst>
            <a:gd name="adj" fmla="val 28570"/>
            <a:gd name="vf" fmla="val 1154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t>Data Wrangling</a:t>
          </a:r>
        </a:p>
      </dsp:txBody>
      <dsp:txXfrm>
        <a:off x="2590378" y="2475865"/>
        <a:ext cx="2166541" cy="952985"/>
      </dsp:txXfrm>
    </dsp:sp>
    <dsp:sp modelId="{D776744B-BE65-4043-8C87-2E16BB8F5A32}">
      <dsp:nvSpPr>
        <dsp:cNvPr id="0" name=""/>
        <dsp:cNvSpPr/>
      </dsp:nvSpPr>
      <dsp:spPr>
        <a:xfrm>
          <a:off x="2324652" y="761355"/>
          <a:ext cx="2795311" cy="1271403"/>
        </a:xfrm>
        <a:prstGeom prst="hexagon">
          <a:avLst>
            <a:gd name="adj" fmla="val 28570"/>
            <a:gd name="vf" fmla="val 1154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t>Data Visualization</a:t>
          </a:r>
        </a:p>
      </dsp:txBody>
      <dsp:txXfrm>
        <a:off x="2678675" y="922377"/>
        <a:ext cx="2087265" cy="949359"/>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04D9D626-7E57-466E-BC4E-36D004BE1908}" type="datetimeFigureOut">
              <a:rPr lang="en-US" smtClean="0"/>
              <a:t>6/8/2023</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79D5C462-9F57-490C-B81F-3FCA9B8EA58B}" type="slidenum">
              <a:rPr lang="en-US" smtClean="0"/>
              <a:t>‹#›</a:t>
            </a:fld>
            <a:endParaRPr lang="en-US"/>
          </a:p>
        </p:txBody>
      </p:sp>
    </p:spTree>
    <p:extLst>
      <p:ext uri="{BB962C8B-B14F-4D97-AF65-F5344CB8AC3E}">
        <p14:creationId xmlns:p14="http://schemas.microsoft.com/office/powerpoint/2010/main" val="966912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D9D626-7E57-466E-BC4E-36D004BE1908}" type="datetimeFigureOut">
              <a:rPr lang="en-US" smtClean="0"/>
              <a:t>6/8/2023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9D5C462-9F57-490C-B81F-3FCA9B8EA58B}" type="slidenum">
              <a:rPr lang="en-US" smtClean="0"/>
              <a:t>‹#›</a:t>
            </a:fld>
            <a:endParaRPr lang="en-US"/>
          </a:p>
        </p:txBody>
      </p:sp>
    </p:spTree>
    <p:extLst>
      <p:ext uri="{BB962C8B-B14F-4D97-AF65-F5344CB8AC3E}">
        <p14:creationId xmlns:p14="http://schemas.microsoft.com/office/powerpoint/2010/main" val="2160936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4D9D626-7E57-466E-BC4E-36D004BE1908}" type="datetimeFigureOut">
              <a:rPr lang="en-US" smtClean="0"/>
              <a:t>6/8/2023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9D5C462-9F57-490C-B81F-3FCA9B8EA58B}" type="slidenum">
              <a:rPr lang="en-US" smtClean="0"/>
              <a:t>‹#›</a:t>
            </a:fld>
            <a:endParaRPr lang="en-US"/>
          </a:p>
        </p:txBody>
      </p:sp>
    </p:spTree>
    <p:extLst>
      <p:ext uri="{BB962C8B-B14F-4D97-AF65-F5344CB8AC3E}">
        <p14:creationId xmlns:p14="http://schemas.microsoft.com/office/powerpoint/2010/main" val="4354862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4D9D626-7E57-466E-BC4E-36D004BE1908}" type="datetimeFigureOut">
              <a:rPr lang="en-US" smtClean="0"/>
              <a:t>6/8/2023</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9D5C462-9F57-490C-B81F-3FCA9B8EA58B}" type="slidenum">
              <a:rPr lang="en-US" smtClean="0"/>
              <a:t>‹#›</a:t>
            </a:fld>
            <a:endParaRPr lang="en-US"/>
          </a:p>
        </p:txBody>
      </p:sp>
    </p:spTree>
    <p:extLst>
      <p:ext uri="{BB962C8B-B14F-4D97-AF65-F5344CB8AC3E}">
        <p14:creationId xmlns:p14="http://schemas.microsoft.com/office/powerpoint/2010/main" val="19612287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D9D626-7E57-466E-BC4E-36D004BE1908}" type="datetimeFigureOut">
              <a:rPr lang="en-US" smtClean="0"/>
              <a:t>6/8/2023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9D5C462-9F57-490C-B81F-3FCA9B8EA58B}" type="slidenum">
              <a:rPr lang="en-US" smtClean="0"/>
              <a:t>‹#›</a:t>
            </a:fld>
            <a:endParaRPr lang="en-US"/>
          </a:p>
        </p:txBody>
      </p:sp>
    </p:spTree>
    <p:extLst>
      <p:ext uri="{BB962C8B-B14F-4D97-AF65-F5344CB8AC3E}">
        <p14:creationId xmlns:p14="http://schemas.microsoft.com/office/powerpoint/2010/main" val="23762455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4D9D626-7E57-466E-BC4E-36D004BE1908}" type="datetimeFigureOut">
              <a:rPr lang="en-US" smtClean="0"/>
              <a:t>6/8/2023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D5C462-9F57-490C-B81F-3FCA9B8EA58B}" type="slidenum">
              <a:rPr lang="en-US" smtClean="0"/>
              <a:t>‹#›</a:t>
            </a:fld>
            <a:endParaRPr lang="en-US"/>
          </a:p>
        </p:txBody>
      </p:sp>
    </p:spTree>
    <p:extLst>
      <p:ext uri="{BB962C8B-B14F-4D97-AF65-F5344CB8AC3E}">
        <p14:creationId xmlns:p14="http://schemas.microsoft.com/office/powerpoint/2010/main" val="40854898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4D9D626-7E57-466E-BC4E-36D004BE1908}" type="datetimeFigureOut">
              <a:rPr lang="en-US" smtClean="0"/>
              <a:t>6/8/2023</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79D5C462-9F57-490C-B81F-3FCA9B8EA58B}" type="slidenum">
              <a:rPr lang="en-US" smtClean="0"/>
              <a:t>‹#›</a:t>
            </a:fld>
            <a:endParaRPr lang="en-US"/>
          </a:p>
        </p:txBody>
      </p:sp>
    </p:spTree>
    <p:extLst>
      <p:ext uri="{BB962C8B-B14F-4D97-AF65-F5344CB8AC3E}">
        <p14:creationId xmlns:p14="http://schemas.microsoft.com/office/powerpoint/2010/main" val="19458763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04D9D626-7E57-466E-BC4E-36D004BE1908}" type="datetimeFigureOut">
              <a:rPr lang="en-US" smtClean="0"/>
              <a:t>6/8/2023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D5C462-9F57-490C-B81F-3FCA9B8EA58B}" type="slidenum">
              <a:rPr lang="en-US" smtClean="0"/>
              <a:t>‹#›</a:t>
            </a:fld>
            <a:endParaRPr lang="en-US"/>
          </a:p>
        </p:txBody>
      </p:sp>
    </p:spTree>
    <p:extLst>
      <p:ext uri="{BB962C8B-B14F-4D97-AF65-F5344CB8AC3E}">
        <p14:creationId xmlns:p14="http://schemas.microsoft.com/office/powerpoint/2010/main" val="21997405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04D9D626-7E57-466E-BC4E-36D004BE1908}" type="datetimeFigureOut">
              <a:rPr lang="en-US" smtClean="0"/>
              <a:t>6/8/2023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9D5C462-9F57-490C-B81F-3FCA9B8EA58B}" type="slidenum">
              <a:rPr lang="en-US" smtClean="0"/>
              <a:t>‹#›</a:t>
            </a:fld>
            <a:endParaRPr lang="en-US"/>
          </a:p>
        </p:txBody>
      </p:sp>
    </p:spTree>
    <p:extLst>
      <p:ext uri="{BB962C8B-B14F-4D97-AF65-F5344CB8AC3E}">
        <p14:creationId xmlns:p14="http://schemas.microsoft.com/office/powerpoint/2010/main" val="4102220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D9D626-7E57-466E-BC4E-36D004BE1908}" type="datetimeFigureOut">
              <a:rPr lang="en-US" smtClean="0"/>
              <a:t>6/8/2023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D5C462-9F57-490C-B81F-3FCA9B8EA58B}" type="slidenum">
              <a:rPr lang="en-US" smtClean="0"/>
              <a:t>‹#›</a:t>
            </a:fld>
            <a:endParaRPr lang="en-US"/>
          </a:p>
        </p:txBody>
      </p:sp>
    </p:spTree>
    <p:extLst>
      <p:ext uri="{BB962C8B-B14F-4D97-AF65-F5344CB8AC3E}">
        <p14:creationId xmlns:p14="http://schemas.microsoft.com/office/powerpoint/2010/main" val="1860230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D9D626-7E57-466E-BC4E-36D004BE1908}" type="datetimeFigureOut">
              <a:rPr lang="en-US" smtClean="0"/>
              <a:t>6/8/2023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9D5C462-9F57-490C-B81F-3FCA9B8EA58B}" type="slidenum">
              <a:rPr lang="en-US" smtClean="0"/>
              <a:t>‹#›</a:t>
            </a:fld>
            <a:endParaRPr lang="en-US"/>
          </a:p>
        </p:txBody>
      </p:sp>
    </p:spTree>
    <p:extLst>
      <p:ext uri="{BB962C8B-B14F-4D97-AF65-F5344CB8AC3E}">
        <p14:creationId xmlns:p14="http://schemas.microsoft.com/office/powerpoint/2010/main" val="2137583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4D9D626-7E57-466E-BC4E-36D004BE1908}" type="datetimeFigureOut">
              <a:rPr lang="en-US" smtClean="0"/>
              <a:t>6/8/2023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D5C462-9F57-490C-B81F-3FCA9B8EA58B}" type="slidenum">
              <a:rPr lang="en-US" smtClean="0"/>
              <a:t>‹#›</a:t>
            </a:fld>
            <a:endParaRPr lang="en-US"/>
          </a:p>
        </p:txBody>
      </p:sp>
    </p:spTree>
    <p:extLst>
      <p:ext uri="{BB962C8B-B14F-4D97-AF65-F5344CB8AC3E}">
        <p14:creationId xmlns:p14="http://schemas.microsoft.com/office/powerpoint/2010/main" val="2799416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D9D626-7E57-466E-BC4E-36D004BE1908}" type="datetimeFigureOut">
              <a:rPr lang="en-US" smtClean="0"/>
              <a:t>6/8/2023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D5C462-9F57-490C-B81F-3FCA9B8EA58B}" type="slidenum">
              <a:rPr lang="en-US" smtClean="0"/>
              <a:t>‹#›</a:t>
            </a:fld>
            <a:endParaRPr lang="en-US"/>
          </a:p>
        </p:txBody>
      </p:sp>
    </p:spTree>
    <p:extLst>
      <p:ext uri="{BB962C8B-B14F-4D97-AF65-F5344CB8AC3E}">
        <p14:creationId xmlns:p14="http://schemas.microsoft.com/office/powerpoint/2010/main" val="2522616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4D9D626-7E57-466E-BC4E-36D004BE1908}" type="datetimeFigureOut">
              <a:rPr lang="en-US" smtClean="0"/>
              <a:t>6/8/2023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D5C462-9F57-490C-B81F-3FCA9B8EA58B}" type="slidenum">
              <a:rPr lang="en-US" smtClean="0"/>
              <a:t>‹#›</a:t>
            </a:fld>
            <a:endParaRPr lang="en-US"/>
          </a:p>
        </p:txBody>
      </p:sp>
    </p:spTree>
    <p:extLst>
      <p:ext uri="{BB962C8B-B14F-4D97-AF65-F5344CB8AC3E}">
        <p14:creationId xmlns:p14="http://schemas.microsoft.com/office/powerpoint/2010/main" val="764480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D9D626-7E57-466E-BC4E-36D004BE1908}" type="datetimeFigureOut">
              <a:rPr lang="en-US" smtClean="0"/>
              <a:t>6/8/2023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79D5C462-9F57-490C-B81F-3FCA9B8EA58B}" type="slidenum">
              <a:rPr lang="en-US" smtClean="0"/>
              <a:t>‹#›</a:t>
            </a:fld>
            <a:endParaRPr lang="en-US"/>
          </a:p>
        </p:txBody>
      </p:sp>
    </p:spTree>
    <p:extLst>
      <p:ext uri="{BB962C8B-B14F-4D97-AF65-F5344CB8AC3E}">
        <p14:creationId xmlns:p14="http://schemas.microsoft.com/office/powerpoint/2010/main" val="626159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D9D626-7E57-466E-BC4E-36D004BE1908}" type="datetimeFigureOut">
              <a:rPr lang="en-US" smtClean="0"/>
              <a:t>6/8/2023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9D5C462-9F57-490C-B81F-3FCA9B8EA58B}" type="slidenum">
              <a:rPr lang="en-US" smtClean="0"/>
              <a:t>‹#›</a:t>
            </a:fld>
            <a:endParaRPr lang="en-US"/>
          </a:p>
        </p:txBody>
      </p:sp>
    </p:spTree>
    <p:extLst>
      <p:ext uri="{BB962C8B-B14F-4D97-AF65-F5344CB8AC3E}">
        <p14:creationId xmlns:p14="http://schemas.microsoft.com/office/powerpoint/2010/main" val="3182260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D9D626-7E57-466E-BC4E-36D004BE1908}" type="datetimeFigureOut">
              <a:rPr lang="en-US" smtClean="0"/>
              <a:t>6/8/2023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9D5C462-9F57-490C-B81F-3FCA9B8EA58B}" type="slidenum">
              <a:rPr lang="en-US" smtClean="0"/>
              <a:t>‹#›</a:t>
            </a:fld>
            <a:endParaRPr lang="en-US"/>
          </a:p>
        </p:txBody>
      </p:sp>
    </p:spTree>
    <p:extLst>
      <p:ext uri="{BB962C8B-B14F-4D97-AF65-F5344CB8AC3E}">
        <p14:creationId xmlns:p14="http://schemas.microsoft.com/office/powerpoint/2010/main" val="2334937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04D9D626-7E57-466E-BC4E-36D004BE1908}" type="datetimeFigureOut">
              <a:rPr lang="en-US" smtClean="0"/>
              <a:t>6/8/2023</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79D5C462-9F57-490C-B81F-3FCA9B8EA58B}" type="slidenum">
              <a:rPr lang="en-US" smtClean="0"/>
              <a:t>‹#›</a:t>
            </a:fld>
            <a:endParaRPr lang="en-US"/>
          </a:p>
        </p:txBody>
      </p:sp>
    </p:spTree>
    <p:extLst>
      <p:ext uri="{BB962C8B-B14F-4D97-AF65-F5344CB8AC3E}">
        <p14:creationId xmlns:p14="http://schemas.microsoft.com/office/powerpoint/2010/main" val="2086907446"/>
      </p:ext>
    </p:extLst>
  </p:cSld>
  <p:clrMap bg1="lt1" tx1="dk1" bg2="lt2" tx2="dk2" accent1="accent1" accent2="accent2" accent3="accent3" accent4="accent4" accent5="accent5" accent6="accent6" hlink="hlink" folHlink="folHlink"/>
  <p:sldLayoutIdLst>
    <p:sldLayoutId id="2147483862" r:id="rId1"/>
    <p:sldLayoutId id="2147483863" r:id="rId2"/>
    <p:sldLayoutId id="2147483864" r:id="rId3"/>
    <p:sldLayoutId id="2147483865" r:id="rId4"/>
    <p:sldLayoutId id="2147483866" r:id="rId5"/>
    <p:sldLayoutId id="2147483867" r:id="rId6"/>
    <p:sldLayoutId id="2147483868" r:id="rId7"/>
    <p:sldLayoutId id="2147483869" r:id="rId8"/>
    <p:sldLayoutId id="2147483870" r:id="rId9"/>
    <p:sldLayoutId id="2147483871" r:id="rId10"/>
    <p:sldLayoutId id="2147483872" r:id="rId11"/>
    <p:sldLayoutId id="2147483873" r:id="rId12"/>
    <p:sldLayoutId id="2147483874" r:id="rId13"/>
    <p:sldLayoutId id="2147483875" r:id="rId14"/>
    <p:sldLayoutId id="2147483876" r:id="rId15"/>
    <p:sldLayoutId id="2147483877" r:id="rId16"/>
    <p:sldLayoutId id="2147483878"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chart" Target="../charts/chart2.xml"/><Relationship Id="rId7" Type="http://schemas.openxmlformats.org/officeDocument/2006/relationships/image" Target="../media/image6.png"/><Relationship Id="rId2" Type="http://schemas.openxmlformats.org/officeDocument/2006/relationships/chart" Target="../charts/chart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chart" Target="../charts/chart4.xml"/><Relationship Id="rId10" Type="http://schemas.openxmlformats.org/officeDocument/2006/relationships/image" Target="../media/image9.png"/><Relationship Id="rId4" Type="http://schemas.openxmlformats.org/officeDocument/2006/relationships/chart" Target="../charts/chart3.xml"/><Relationship Id="rId9" Type="http://schemas.openxmlformats.org/officeDocument/2006/relationships/image" Target="../media/image8.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4AB3C-2F6F-ED30-7AD2-44967FCABA37}"/>
              </a:ext>
            </a:extLst>
          </p:cNvPr>
          <p:cNvSpPr>
            <a:spLocks noGrp="1"/>
          </p:cNvSpPr>
          <p:nvPr>
            <p:ph type="ctrTitle"/>
          </p:nvPr>
        </p:nvSpPr>
        <p:spPr>
          <a:xfrm>
            <a:off x="1249845" y="2272261"/>
            <a:ext cx="9032841" cy="1230063"/>
          </a:xfrm>
        </p:spPr>
        <p:txBody>
          <a:bodyPr>
            <a:normAutofit/>
          </a:bodyPr>
          <a:lstStyle/>
          <a:p>
            <a:r>
              <a:rPr lang="en-US" sz="5000" b="1" i="1" u="sng" dirty="0">
                <a:solidFill>
                  <a:srgbClr val="FF0000"/>
                </a:solidFill>
                <a:latin typeface="Verdana" panose="020B0604030504040204" pitchFamily="34" charset="0"/>
                <a:ea typeface="Verdana" panose="020B0604030504040204" pitchFamily="34" charset="0"/>
              </a:rPr>
              <a:t>Capstone Project - 1</a:t>
            </a:r>
            <a:r>
              <a:rPr lang="en-US" sz="5000" u="sng" dirty="0">
                <a:solidFill>
                  <a:srgbClr val="FF0000"/>
                </a:solidFill>
                <a:latin typeface="Verdana" panose="020B0604030504040204" pitchFamily="34" charset="0"/>
                <a:ea typeface="Verdana" panose="020B0604030504040204" pitchFamily="34" charset="0"/>
              </a:rPr>
              <a:t> </a:t>
            </a:r>
          </a:p>
        </p:txBody>
      </p:sp>
      <p:sp>
        <p:nvSpPr>
          <p:cNvPr id="3" name="Subtitle 2">
            <a:extLst>
              <a:ext uri="{FF2B5EF4-FFF2-40B4-BE49-F238E27FC236}">
                <a16:creationId xmlns:a16="http://schemas.microsoft.com/office/drawing/2014/main" id="{3C851F7F-F45D-0179-722D-7C9A73DF3FE3}"/>
              </a:ext>
            </a:extLst>
          </p:cNvPr>
          <p:cNvSpPr>
            <a:spLocks noGrp="1"/>
          </p:cNvSpPr>
          <p:nvPr>
            <p:ph type="subTitle" idx="1"/>
          </p:nvPr>
        </p:nvSpPr>
        <p:spPr>
          <a:xfrm>
            <a:off x="1120449" y="3742210"/>
            <a:ext cx="8825658" cy="861420"/>
          </a:xfrm>
        </p:spPr>
        <p:txBody>
          <a:bodyPr>
            <a:noAutofit/>
          </a:bodyPr>
          <a:lstStyle/>
          <a:p>
            <a:r>
              <a:rPr lang="en-US" sz="2500" b="1" dirty="0">
                <a:solidFill>
                  <a:schemeClr val="bg1"/>
                </a:solidFill>
                <a:latin typeface="Times New Roman" panose="02020603050405020304" pitchFamily="18" charset="0"/>
                <a:ea typeface="Verdana" panose="020B0604030504040204" pitchFamily="34" charset="0"/>
                <a:cs typeface="Times New Roman" panose="02020603050405020304" pitchFamily="18" charset="0"/>
              </a:rPr>
              <a:t>AIRBNB Analysis (EDA)</a:t>
            </a:r>
          </a:p>
          <a:p>
            <a:r>
              <a:rPr lang="en-US" sz="2000" b="1" u="sng" dirty="0">
                <a:solidFill>
                  <a:srgbClr val="2CF46A"/>
                </a:solidFill>
                <a:latin typeface="Times New Roman" panose="02020603050405020304" pitchFamily="18" charset="0"/>
                <a:ea typeface="Verdana" panose="020B0604030504040204" pitchFamily="34" charset="0"/>
                <a:cs typeface="Times New Roman" panose="02020603050405020304" pitchFamily="18" charset="0"/>
              </a:rPr>
              <a:t>Team Members :-</a:t>
            </a:r>
          </a:p>
          <a:p>
            <a:r>
              <a:rPr lang="en-US" sz="2000" dirty="0">
                <a:solidFill>
                  <a:schemeClr val="bg1"/>
                </a:solidFill>
                <a:latin typeface="Georgia" panose="02040502050405020303" pitchFamily="18" charset="0"/>
                <a:ea typeface="Verdana" panose="020B0604030504040204" pitchFamily="34" charset="0"/>
                <a:cs typeface="Times New Roman" panose="02020603050405020304" pitchFamily="18" charset="0"/>
              </a:rPr>
              <a:t>Anish Gupta</a:t>
            </a:r>
          </a:p>
          <a:p>
            <a:r>
              <a:rPr lang="en-US" sz="2000" dirty="0">
                <a:solidFill>
                  <a:schemeClr val="bg1"/>
                </a:solidFill>
                <a:latin typeface="Georgia" panose="02040502050405020303" pitchFamily="18" charset="0"/>
                <a:ea typeface="Verdana" panose="020B0604030504040204" pitchFamily="34" charset="0"/>
                <a:cs typeface="Times New Roman" panose="02020603050405020304" pitchFamily="18" charset="0"/>
              </a:rPr>
              <a:t>Mayur Chavan</a:t>
            </a:r>
          </a:p>
          <a:p>
            <a:r>
              <a:rPr lang="en-US" sz="2000" dirty="0">
                <a:solidFill>
                  <a:schemeClr val="bg1"/>
                </a:solidFill>
                <a:latin typeface="Georgia" panose="02040502050405020303" pitchFamily="18" charset="0"/>
                <a:ea typeface="Verdana" panose="020B0604030504040204" pitchFamily="34" charset="0"/>
                <a:cs typeface="Times New Roman" panose="02020603050405020304" pitchFamily="18" charset="0"/>
              </a:rPr>
              <a:t>Sanjeev Kumar</a:t>
            </a:r>
          </a:p>
          <a:p>
            <a:endParaRPr lang="en-US" sz="2000" dirty="0">
              <a:solidFill>
                <a:schemeClr val="bg1"/>
              </a:solidFill>
              <a:latin typeface="Times New Roman" panose="02020603050405020304" pitchFamily="18" charset="0"/>
              <a:ea typeface="Verdana" panose="020B060403050404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3751C797-0C86-3375-C9E7-810AD935E4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2384" y="416494"/>
            <a:ext cx="2143125" cy="2143125"/>
          </a:xfrm>
          <a:prstGeom prst="rect">
            <a:avLst/>
          </a:prstGeom>
        </p:spPr>
      </p:pic>
    </p:spTree>
    <p:extLst>
      <p:ext uri="{BB962C8B-B14F-4D97-AF65-F5344CB8AC3E}">
        <p14:creationId xmlns:p14="http://schemas.microsoft.com/office/powerpoint/2010/main" val="4030249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68712-0E45-9176-9CCB-BDCB45A6F6CD}"/>
              </a:ext>
            </a:extLst>
          </p:cNvPr>
          <p:cNvSpPr>
            <a:spLocks noGrp="1"/>
          </p:cNvSpPr>
          <p:nvPr>
            <p:ph type="title"/>
          </p:nvPr>
        </p:nvSpPr>
        <p:spPr/>
        <p:txBody>
          <a:bodyPr/>
          <a:lstStyle/>
          <a:p>
            <a:r>
              <a:rPr lang="en-US" dirty="0"/>
              <a:t>EDA:</a:t>
            </a:r>
          </a:p>
        </p:txBody>
      </p:sp>
      <p:sp>
        <p:nvSpPr>
          <p:cNvPr id="3" name="Content Placeholder 2">
            <a:extLst>
              <a:ext uri="{FF2B5EF4-FFF2-40B4-BE49-F238E27FC236}">
                <a16:creationId xmlns:a16="http://schemas.microsoft.com/office/drawing/2014/main" id="{9DBDBC32-5F0E-81FE-786B-1BD25A114F98}"/>
              </a:ext>
            </a:extLst>
          </p:cNvPr>
          <p:cNvSpPr>
            <a:spLocks noGrp="1"/>
          </p:cNvSpPr>
          <p:nvPr>
            <p:ph idx="1"/>
          </p:nvPr>
        </p:nvSpPr>
        <p:spPr>
          <a:xfrm>
            <a:off x="171544" y="2525861"/>
            <a:ext cx="6712336" cy="4211369"/>
          </a:xfrm>
        </p:spPr>
        <p:txBody>
          <a:bodyPr/>
          <a:lstStyle/>
          <a:p>
            <a:pPr marL="0" indent="0">
              <a:buNone/>
            </a:pPr>
            <a:r>
              <a:rPr lang="en-US" b="1" dirty="0">
                <a:solidFill>
                  <a:srgbClr val="008000"/>
                </a:solidFill>
                <a:effectLst/>
                <a:highlight>
                  <a:srgbClr val="FFFF00"/>
                </a:highlight>
                <a:latin typeface="Courier New" panose="02070309020205020404" pitchFamily="49" charset="0"/>
              </a:rPr>
              <a:t>1) Top 5 host with maximum number of bookings</a:t>
            </a:r>
          </a:p>
          <a:p>
            <a:pPr marL="0" indent="0">
              <a:buNone/>
            </a:pPr>
            <a:endParaRPr lang="en-US" b="0" dirty="0">
              <a:solidFill>
                <a:srgbClr val="000000"/>
              </a:solidFill>
              <a:effectLst/>
              <a:latin typeface="Courier New" panose="02070309020205020404" pitchFamily="49" charset="0"/>
            </a:endParaRPr>
          </a:p>
        </p:txBody>
      </p:sp>
      <p:pic>
        <p:nvPicPr>
          <p:cNvPr id="5" name="Picture 4">
            <a:extLst>
              <a:ext uri="{FF2B5EF4-FFF2-40B4-BE49-F238E27FC236}">
                <a16:creationId xmlns:a16="http://schemas.microsoft.com/office/drawing/2014/main" id="{DBD069B3-087C-B729-879F-4D4EA62B0B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55" y="3019006"/>
            <a:ext cx="6272388" cy="363196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Box 5">
            <a:extLst>
              <a:ext uri="{FF2B5EF4-FFF2-40B4-BE49-F238E27FC236}">
                <a16:creationId xmlns:a16="http://schemas.microsoft.com/office/drawing/2014/main" id="{FEDB542A-B2F4-6B12-7ADE-698E466A810E}"/>
              </a:ext>
            </a:extLst>
          </p:cNvPr>
          <p:cNvSpPr txBox="1"/>
          <p:nvPr/>
        </p:nvSpPr>
        <p:spPr>
          <a:xfrm>
            <a:off x="6806242" y="2751826"/>
            <a:ext cx="5145203" cy="2308324"/>
          </a:xfrm>
          <a:prstGeom prst="rect">
            <a:avLst/>
          </a:prstGeom>
          <a:noFill/>
        </p:spPr>
        <p:txBody>
          <a:bodyPr wrap="square" rtlCol="0">
            <a:spAutoFit/>
          </a:bodyPr>
          <a:lstStyle/>
          <a:p>
            <a:pPr marL="285750" indent="-285750" algn="l">
              <a:buFont typeface="Wingdings" panose="05000000000000000000" pitchFamily="2" charset="2"/>
              <a:buChar char="q"/>
            </a:pPr>
            <a:r>
              <a:rPr lang="en-US" b="0" i="0" dirty="0">
                <a:solidFill>
                  <a:srgbClr val="212121"/>
                </a:solidFill>
                <a:effectLst/>
                <a:latin typeface="Roboto" panose="02000000000000000000" pitchFamily="2" charset="0"/>
              </a:rPr>
              <a:t>We found the insight that </a:t>
            </a:r>
            <a:r>
              <a:rPr lang="en-US" b="1" i="0" dirty="0">
                <a:solidFill>
                  <a:srgbClr val="212121"/>
                </a:solidFill>
                <a:effectLst/>
                <a:latin typeface="Roboto" panose="02000000000000000000" pitchFamily="2" charset="0"/>
              </a:rPr>
              <a:t>Sonder(NYC) , Blueground , Kara , Sonder and Jeremy &amp; Laura</a:t>
            </a:r>
            <a:r>
              <a:rPr lang="en-US" b="0" i="0" dirty="0">
                <a:solidFill>
                  <a:srgbClr val="212121"/>
                </a:solidFill>
                <a:effectLst/>
                <a:latin typeface="Roboto" panose="02000000000000000000" pitchFamily="2" charset="0"/>
              </a:rPr>
              <a:t> these are top 5 hosts who have maximum number of bookings with them.</a:t>
            </a:r>
          </a:p>
          <a:p>
            <a:pPr marL="285750" indent="-285750" algn="l">
              <a:buFont typeface="Wingdings" panose="05000000000000000000" pitchFamily="2" charset="2"/>
              <a:buChar char="q"/>
            </a:pPr>
            <a:endParaRPr lang="en-US" b="0" i="0" dirty="0">
              <a:solidFill>
                <a:srgbClr val="212121"/>
              </a:solidFill>
              <a:effectLst/>
              <a:latin typeface="Roboto" panose="02000000000000000000" pitchFamily="2" charset="0"/>
            </a:endParaRPr>
          </a:p>
          <a:p>
            <a:pPr marL="285750" indent="-285750" algn="l">
              <a:buFont typeface="Wingdings" panose="05000000000000000000" pitchFamily="2" charset="2"/>
              <a:buChar char="q"/>
            </a:pPr>
            <a:r>
              <a:rPr lang="en-US" b="0" i="0" dirty="0">
                <a:solidFill>
                  <a:srgbClr val="212121"/>
                </a:solidFill>
                <a:effectLst/>
                <a:latin typeface="Roboto" panose="02000000000000000000" pitchFamily="2" charset="0"/>
              </a:rPr>
              <a:t>So from this we can say that </a:t>
            </a:r>
            <a:r>
              <a:rPr lang="en-US" b="1" i="0" dirty="0">
                <a:solidFill>
                  <a:srgbClr val="212121"/>
                </a:solidFill>
                <a:effectLst/>
                <a:latin typeface="Roboto" panose="02000000000000000000" pitchFamily="2" charset="0"/>
              </a:rPr>
              <a:t>Sonder(NYC)</a:t>
            </a:r>
            <a:r>
              <a:rPr lang="en-US" b="0" i="0" dirty="0">
                <a:solidFill>
                  <a:srgbClr val="212121"/>
                </a:solidFill>
                <a:effectLst/>
                <a:latin typeface="Roboto" panose="02000000000000000000" pitchFamily="2" charset="0"/>
              </a:rPr>
              <a:t> earns maximum among all other hosts.</a:t>
            </a:r>
          </a:p>
        </p:txBody>
      </p:sp>
      <p:pic>
        <p:nvPicPr>
          <p:cNvPr id="8" name="Picture 7">
            <a:extLst>
              <a:ext uri="{FF2B5EF4-FFF2-40B4-BE49-F238E27FC236}">
                <a16:creationId xmlns:a16="http://schemas.microsoft.com/office/drawing/2014/main" id="{7F26C7D8-A2D7-3B10-1252-5565D6BAC6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3880" y="4999537"/>
            <a:ext cx="4936788" cy="1798307"/>
          </a:xfrm>
          <a:prstGeom prst="rect">
            <a:avLst/>
          </a:prstGeom>
        </p:spPr>
      </p:pic>
    </p:spTree>
    <p:extLst>
      <p:ext uri="{BB962C8B-B14F-4D97-AF65-F5344CB8AC3E}">
        <p14:creationId xmlns:p14="http://schemas.microsoft.com/office/powerpoint/2010/main" val="2366825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E64B9-1F15-44B9-01AE-390E02EC3D68}"/>
              </a:ext>
            </a:extLst>
          </p:cNvPr>
          <p:cNvSpPr>
            <a:spLocks noGrp="1"/>
          </p:cNvSpPr>
          <p:nvPr>
            <p:ph type="title"/>
          </p:nvPr>
        </p:nvSpPr>
        <p:spPr/>
        <p:txBody>
          <a:bodyPr/>
          <a:lstStyle/>
          <a:p>
            <a:r>
              <a:rPr lang="en-US" dirty="0"/>
              <a:t>EDA:</a:t>
            </a:r>
          </a:p>
        </p:txBody>
      </p:sp>
      <p:sp>
        <p:nvSpPr>
          <p:cNvPr id="3" name="Content Placeholder 2">
            <a:extLst>
              <a:ext uri="{FF2B5EF4-FFF2-40B4-BE49-F238E27FC236}">
                <a16:creationId xmlns:a16="http://schemas.microsoft.com/office/drawing/2014/main" id="{89ED872C-9106-7F8C-B371-6ED558BA5627}"/>
              </a:ext>
            </a:extLst>
          </p:cNvPr>
          <p:cNvSpPr>
            <a:spLocks noGrp="1"/>
          </p:cNvSpPr>
          <p:nvPr>
            <p:ph idx="1"/>
          </p:nvPr>
        </p:nvSpPr>
        <p:spPr>
          <a:xfrm>
            <a:off x="223301" y="2468032"/>
            <a:ext cx="6764095" cy="4191560"/>
          </a:xfrm>
        </p:spPr>
        <p:txBody>
          <a:bodyPr/>
          <a:lstStyle/>
          <a:p>
            <a:pPr marL="0" indent="0">
              <a:buNone/>
            </a:pPr>
            <a:r>
              <a:rPr lang="en-US" b="1" dirty="0">
                <a:solidFill>
                  <a:srgbClr val="008000"/>
                </a:solidFill>
                <a:effectLst/>
                <a:highlight>
                  <a:srgbClr val="FFFF00"/>
                </a:highlight>
                <a:latin typeface="Courier New" panose="02070309020205020404" pitchFamily="49" charset="0"/>
              </a:rPr>
              <a:t>2)Number of bookings per neighbourhood group</a:t>
            </a:r>
            <a:endParaRPr lang="en-US" b="1" dirty="0">
              <a:solidFill>
                <a:srgbClr val="000000"/>
              </a:solidFill>
              <a:effectLst/>
              <a:highlight>
                <a:srgbClr val="FFFF00"/>
              </a:highlight>
              <a:latin typeface="Courier New" panose="02070309020205020404" pitchFamily="49" charset="0"/>
            </a:endParaRPr>
          </a:p>
        </p:txBody>
      </p:sp>
      <p:pic>
        <p:nvPicPr>
          <p:cNvPr id="5" name="Picture 4">
            <a:extLst>
              <a:ext uri="{FF2B5EF4-FFF2-40B4-BE49-F238E27FC236}">
                <a16:creationId xmlns:a16="http://schemas.microsoft.com/office/drawing/2014/main" id="{A60506DC-55ED-606B-9E00-3722936E41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562" y="2921158"/>
            <a:ext cx="6116129" cy="38333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Box 5">
            <a:extLst>
              <a:ext uri="{FF2B5EF4-FFF2-40B4-BE49-F238E27FC236}">
                <a16:creationId xmlns:a16="http://schemas.microsoft.com/office/drawing/2014/main" id="{38537497-5157-3AEF-A7CC-BB8450A02706}"/>
              </a:ext>
            </a:extLst>
          </p:cNvPr>
          <p:cNvSpPr txBox="1"/>
          <p:nvPr/>
        </p:nvSpPr>
        <p:spPr>
          <a:xfrm>
            <a:off x="6780362" y="2665562"/>
            <a:ext cx="5032076" cy="2031325"/>
          </a:xfrm>
          <a:prstGeom prst="rect">
            <a:avLst/>
          </a:prstGeom>
          <a:noFill/>
        </p:spPr>
        <p:txBody>
          <a:bodyPr wrap="square" rtlCol="0">
            <a:spAutoFit/>
          </a:bodyPr>
          <a:lstStyle/>
          <a:p>
            <a:pPr marL="285750" indent="-285750" algn="l">
              <a:buFont typeface="Wingdings" panose="05000000000000000000" pitchFamily="2" charset="2"/>
              <a:buChar char="q"/>
            </a:pPr>
            <a:r>
              <a:rPr lang="en-US" b="0" i="0" dirty="0">
                <a:solidFill>
                  <a:srgbClr val="212121"/>
                </a:solidFill>
                <a:effectLst/>
                <a:latin typeface="Roboto" panose="02000000000000000000" pitchFamily="2" charset="0"/>
              </a:rPr>
              <a:t>We can find the insight that </a:t>
            </a:r>
            <a:r>
              <a:rPr lang="en-US" b="1" i="0" dirty="0">
                <a:solidFill>
                  <a:srgbClr val="212121"/>
                </a:solidFill>
                <a:effectLst/>
                <a:latin typeface="Roboto" panose="02000000000000000000" pitchFamily="2" charset="0"/>
              </a:rPr>
              <a:t>Manhattan</a:t>
            </a:r>
            <a:r>
              <a:rPr lang="en-US" b="0" i="0" dirty="0">
                <a:solidFill>
                  <a:srgbClr val="212121"/>
                </a:solidFill>
                <a:effectLst/>
                <a:latin typeface="Roboto" panose="02000000000000000000" pitchFamily="2" charset="0"/>
              </a:rPr>
              <a:t> Neighbourhood </a:t>
            </a:r>
            <a:r>
              <a:rPr lang="en-US" dirty="0">
                <a:solidFill>
                  <a:srgbClr val="212121"/>
                </a:solidFill>
                <a:latin typeface="Roboto" panose="02000000000000000000" pitchFamily="2" charset="0"/>
              </a:rPr>
              <a:t>group</a:t>
            </a:r>
            <a:r>
              <a:rPr lang="en-US" b="0" i="0" dirty="0">
                <a:solidFill>
                  <a:srgbClr val="212121"/>
                </a:solidFill>
                <a:effectLst/>
                <a:latin typeface="Roboto" panose="02000000000000000000" pitchFamily="2" charset="0"/>
              </a:rPr>
              <a:t> is having maximum number of bookings.</a:t>
            </a:r>
          </a:p>
          <a:p>
            <a:pPr algn="l"/>
            <a:endParaRPr lang="en-US" b="0" i="0" dirty="0">
              <a:solidFill>
                <a:srgbClr val="212121"/>
              </a:solidFill>
              <a:effectLst/>
              <a:latin typeface="Roboto" panose="02000000000000000000" pitchFamily="2" charset="0"/>
            </a:endParaRPr>
          </a:p>
          <a:p>
            <a:pPr marL="285750" indent="-285750" algn="l">
              <a:buFont typeface="Wingdings" panose="05000000000000000000" pitchFamily="2" charset="2"/>
              <a:buChar char="q"/>
            </a:pPr>
            <a:r>
              <a:rPr lang="en-US" b="0" i="0" dirty="0">
                <a:solidFill>
                  <a:srgbClr val="212121"/>
                </a:solidFill>
                <a:effectLst/>
                <a:latin typeface="Roboto" panose="02000000000000000000" pitchFamily="2" charset="0"/>
              </a:rPr>
              <a:t>so we can also say that </a:t>
            </a:r>
            <a:r>
              <a:rPr lang="en-US" b="1" i="0" dirty="0">
                <a:solidFill>
                  <a:srgbClr val="212121"/>
                </a:solidFill>
                <a:effectLst/>
                <a:latin typeface="Roboto" panose="02000000000000000000" pitchFamily="2" charset="0"/>
              </a:rPr>
              <a:t>Manhattan is more busy Neighbourhood </a:t>
            </a:r>
            <a:r>
              <a:rPr lang="en-US" b="1" dirty="0">
                <a:solidFill>
                  <a:srgbClr val="212121"/>
                </a:solidFill>
                <a:latin typeface="Roboto" panose="02000000000000000000" pitchFamily="2" charset="0"/>
              </a:rPr>
              <a:t>group</a:t>
            </a:r>
            <a:r>
              <a:rPr lang="en-US" b="0" i="0" dirty="0">
                <a:solidFill>
                  <a:srgbClr val="212121"/>
                </a:solidFill>
                <a:effectLst/>
                <a:latin typeface="Roboto" panose="02000000000000000000" pitchFamily="2" charset="0"/>
              </a:rPr>
              <a:t> among other </a:t>
            </a:r>
            <a:r>
              <a:rPr lang="en-US" dirty="0">
                <a:solidFill>
                  <a:srgbClr val="212121"/>
                </a:solidFill>
                <a:latin typeface="Roboto" panose="02000000000000000000" pitchFamily="2" charset="0"/>
              </a:rPr>
              <a:t>Neighbourhood group.</a:t>
            </a:r>
          </a:p>
        </p:txBody>
      </p:sp>
      <p:pic>
        <p:nvPicPr>
          <p:cNvPr id="8" name="Picture 7">
            <a:extLst>
              <a:ext uri="{FF2B5EF4-FFF2-40B4-BE49-F238E27FC236}">
                <a16:creationId xmlns:a16="http://schemas.microsoft.com/office/drawing/2014/main" id="{DD64E892-E21F-07A3-4DB4-95AB6E94DD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3657" y="4958589"/>
            <a:ext cx="3725626" cy="1588859"/>
          </a:xfrm>
          <a:prstGeom prst="rect">
            <a:avLst/>
          </a:prstGeom>
        </p:spPr>
      </p:pic>
    </p:spTree>
    <p:extLst>
      <p:ext uri="{BB962C8B-B14F-4D97-AF65-F5344CB8AC3E}">
        <p14:creationId xmlns:p14="http://schemas.microsoft.com/office/powerpoint/2010/main" val="31065803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469DA-D6FB-4F0A-F4A9-A49664C48F1E}"/>
              </a:ext>
            </a:extLst>
          </p:cNvPr>
          <p:cNvSpPr>
            <a:spLocks noGrp="1"/>
          </p:cNvSpPr>
          <p:nvPr>
            <p:ph type="title"/>
          </p:nvPr>
        </p:nvSpPr>
        <p:spPr/>
        <p:txBody>
          <a:bodyPr/>
          <a:lstStyle/>
          <a:p>
            <a:r>
              <a:rPr lang="en-US" dirty="0"/>
              <a:t>EDA:</a:t>
            </a:r>
          </a:p>
        </p:txBody>
      </p:sp>
      <p:sp>
        <p:nvSpPr>
          <p:cNvPr id="3" name="Content Placeholder 2">
            <a:extLst>
              <a:ext uri="{FF2B5EF4-FFF2-40B4-BE49-F238E27FC236}">
                <a16:creationId xmlns:a16="http://schemas.microsoft.com/office/drawing/2014/main" id="{8209CD38-7EC4-C485-EC17-4B571B9852A4}"/>
              </a:ext>
            </a:extLst>
          </p:cNvPr>
          <p:cNvSpPr>
            <a:spLocks noGrp="1"/>
          </p:cNvSpPr>
          <p:nvPr>
            <p:ph idx="1"/>
          </p:nvPr>
        </p:nvSpPr>
        <p:spPr>
          <a:xfrm>
            <a:off x="231928" y="2370587"/>
            <a:ext cx="8825659" cy="3416300"/>
          </a:xfrm>
        </p:spPr>
        <p:txBody>
          <a:bodyPr/>
          <a:lstStyle/>
          <a:p>
            <a:pPr marL="0" indent="0">
              <a:buNone/>
            </a:pPr>
            <a:r>
              <a:rPr lang="en-US" b="1" dirty="0">
                <a:solidFill>
                  <a:srgbClr val="008000"/>
                </a:solidFill>
                <a:effectLst/>
                <a:highlight>
                  <a:srgbClr val="FFFF00"/>
                </a:highlight>
                <a:latin typeface="Courier New" panose="02070309020205020404" pitchFamily="49" charset="0"/>
              </a:rPr>
              <a:t>3)Number of bookings per room type</a:t>
            </a:r>
            <a:endParaRPr lang="en-US" b="1" dirty="0">
              <a:solidFill>
                <a:srgbClr val="000000"/>
              </a:solidFill>
              <a:effectLst/>
              <a:highlight>
                <a:srgbClr val="FFFF00"/>
              </a:highlight>
              <a:latin typeface="Courier New" panose="02070309020205020404" pitchFamily="49" charset="0"/>
            </a:endParaRPr>
          </a:p>
        </p:txBody>
      </p:sp>
      <p:pic>
        <p:nvPicPr>
          <p:cNvPr id="5" name="Picture 4">
            <a:extLst>
              <a:ext uri="{FF2B5EF4-FFF2-40B4-BE49-F238E27FC236}">
                <a16:creationId xmlns:a16="http://schemas.microsoft.com/office/drawing/2014/main" id="{E5FB398F-3208-43A9-3630-55EDB88916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5057" y="4394398"/>
            <a:ext cx="2825060" cy="1339400"/>
          </a:xfrm>
          <a:prstGeom prst="rect">
            <a:avLst/>
          </a:prstGeom>
        </p:spPr>
      </p:pic>
      <p:pic>
        <p:nvPicPr>
          <p:cNvPr id="7" name="Picture 6">
            <a:extLst>
              <a:ext uri="{FF2B5EF4-FFF2-40B4-BE49-F238E27FC236}">
                <a16:creationId xmlns:a16="http://schemas.microsoft.com/office/drawing/2014/main" id="{902AA8DA-0370-6251-EACC-AE72E12CF0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928" y="2700607"/>
            <a:ext cx="6438212" cy="4157393"/>
          </a:xfrm>
          <a:prstGeom prst="rect">
            <a:avLst/>
          </a:prstGeom>
        </p:spPr>
      </p:pic>
      <p:sp>
        <p:nvSpPr>
          <p:cNvPr id="8" name="TextBox 7">
            <a:extLst>
              <a:ext uri="{FF2B5EF4-FFF2-40B4-BE49-F238E27FC236}">
                <a16:creationId xmlns:a16="http://schemas.microsoft.com/office/drawing/2014/main" id="{E9B74313-BD8F-CD4A-48C0-46AEA2CD7E55}"/>
              </a:ext>
            </a:extLst>
          </p:cNvPr>
          <p:cNvSpPr txBox="1"/>
          <p:nvPr/>
        </p:nvSpPr>
        <p:spPr>
          <a:xfrm>
            <a:off x="7211683" y="2749773"/>
            <a:ext cx="4287328" cy="1200329"/>
          </a:xfrm>
          <a:prstGeom prst="rect">
            <a:avLst/>
          </a:prstGeom>
          <a:noFill/>
        </p:spPr>
        <p:txBody>
          <a:bodyPr wrap="square" rtlCol="0">
            <a:spAutoFit/>
          </a:bodyPr>
          <a:lstStyle/>
          <a:p>
            <a:pPr marL="285750" indent="-285750">
              <a:buFont typeface="Wingdings" panose="05000000000000000000" pitchFamily="2" charset="2"/>
              <a:buChar char="q"/>
            </a:pPr>
            <a:r>
              <a:rPr lang="en-US" b="0" i="0" dirty="0">
                <a:solidFill>
                  <a:srgbClr val="212121"/>
                </a:solidFill>
                <a:effectLst/>
                <a:latin typeface="Roboto" panose="02000000000000000000" pitchFamily="2" charset="0"/>
              </a:rPr>
              <a:t>We can find the insight that </a:t>
            </a:r>
            <a:r>
              <a:rPr lang="en-US" b="1" i="0" dirty="0">
                <a:solidFill>
                  <a:srgbClr val="212121"/>
                </a:solidFill>
                <a:effectLst/>
                <a:latin typeface="Roboto" panose="02000000000000000000" pitchFamily="2" charset="0"/>
              </a:rPr>
              <a:t>"Entire home/apt" is most preferred</a:t>
            </a:r>
            <a:r>
              <a:rPr lang="en-US" b="0" i="0" dirty="0">
                <a:solidFill>
                  <a:srgbClr val="212121"/>
                </a:solidFill>
                <a:effectLst/>
                <a:latin typeface="Roboto" panose="02000000000000000000" pitchFamily="2" charset="0"/>
              </a:rPr>
              <a:t> room type among customers &amp; then after that "Private room" is </a:t>
            </a:r>
            <a:r>
              <a:rPr lang="en-US" i="0" dirty="0">
                <a:solidFill>
                  <a:srgbClr val="212121"/>
                </a:solidFill>
                <a:effectLst/>
                <a:latin typeface="Roboto" panose="02000000000000000000" pitchFamily="2" charset="0"/>
              </a:rPr>
              <a:t>preferred</a:t>
            </a:r>
            <a:r>
              <a:rPr lang="en-US" b="0" i="0" dirty="0">
                <a:solidFill>
                  <a:srgbClr val="212121"/>
                </a:solidFill>
                <a:effectLst/>
                <a:latin typeface="Roboto" panose="02000000000000000000" pitchFamily="2" charset="0"/>
              </a:rPr>
              <a:t>.</a:t>
            </a:r>
            <a:endParaRPr lang="en-US" dirty="0"/>
          </a:p>
        </p:txBody>
      </p:sp>
    </p:spTree>
    <p:extLst>
      <p:ext uri="{BB962C8B-B14F-4D97-AF65-F5344CB8AC3E}">
        <p14:creationId xmlns:p14="http://schemas.microsoft.com/office/powerpoint/2010/main" val="1346406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35B34-84F9-A71A-AAE0-F8454510D77F}"/>
              </a:ext>
            </a:extLst>
          </p:cNvPr>
          <p:cNvSpPr>
            <a:spLocks noGrp="1"/>
          </p:cNvSpPr>
          <p:nvPr>
            <p:ph type="title"/>
          </p:nvPr>
        </p:nvSpPr>
        <p:spPr/>
        <p:txBody>
          <a:bodyPr/>
          <a:lstStyle/>
          <a:p>
            <a:r>
              <a:rPr lang="en-US" dirty="0"/>
              <a:t>EDA:</a:t>
            </a:r>
          </a:p>
        </p:txBody>
      </p:sp>
      <p:sp>
        <p:nvSpPr>
          <p:cNvPr id="3" name="Content Placeholder 2">
            <a:extLst>
              <a:ext uri="{FF2B5EF4-FFF2-40B4-BE49-F238E27FC236}">
                <a16:creationId xmlns:a16="http://schemas.microsoft.com/office/drawing/2014/main" id="{A02EE405-90D5-4035-8E1F-BBE4D451A19B}"/>
              </a:ext>
            </a:extLst>
          </p:cNvPr>
          <p:cNvSpPr>
            <a:spLocks noGrp="1"/>
          </p:cNvSpPr>
          <p:nvPr>
            <p:ph idx="1"/>
          </p:nvPr>
        </p:nvSpPr>
        <p:spPr>
          <a:xfrm>
            <a:off x="214674" y="2387839"/>
            <a:ext cx="8825659" cy="3416300"/>
          </a:xfrm>
        </p:spPr>
        <p:txBody>
          <a:bodyPr/>
          <a:lstStyle/>
          <a:p>
            <a:pPr marL="0" indent="0">
              <a:buNone/>
            </a:pPr>
            <a:r>
              <a:rPr lang="en-US" b="1" dirty="0">
                <a:solidFill>
                  <a:srgbClr val="008000"/>
                </a:solidFill>
                <a:effectLst/>
                <a:highlight>
                  <a:srgbClr val="FFFF00"/>
                </a:highlight>
                <a:latin typeface="Courier New" panose="02070309020205020404" pitchFamily="49" charset="0"/>
              </a:rPr>
              <a:t>4)Popular neighborhoods within neighbourhood group</a:t>
            </a:r>
            <a:endParaRPr lang="en-US" b="1" dirty="0">
              <a:solidFill>
                <a:srgbClr val="000000"/>
              </a:solidFill>
              <a:effectLst/>
              <a:highlight>
                <a:srgbClr val="FFFF00"/>
              </a:highlight>
              <a:latin typeface="Courier New" panose="02070309020205020404" pitchFamily="49" charset="0"/>
            </a:endParaRPr>
          </a:p>
        </p:txBody>
      </p:sp>
      <p:pic>
        <p:nvPicPr>
          <p:cNvPr id="5" name="Picture 4">
            <a:extLst>
              <a:ext uri="{FF2B5EF4-FFF2-40B4-BE49-F238E27FC236}">
                <a16:creationId xmlns:a16="http://schemas.microsoft.com/office/drawing/2014/main" id="{31B14537-1123-8D2E-FDDC-D7D88615B0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33349" y="5606450"/>
            <a:ext cx="2971800" cy="1104900"/>
          </a:xfrm>
          <a:prstGeom prst="rect">
            <a:avLst/>
          </a:prstGeom>
        </p:spPr>
      </p:pic>
      <p:pic>
        <p:nvPicPr>
          <p:cNvPr id="7" name="Picture 6">
            <a:extLst>
              <a:ext uri="{FF2B5EF4-FFF2-40B4-BE49-F238E27FC236}">
                <a16:creationId xmlns:a16="http://schemas.microsoft.com/office/drawing/2014/main" id="{E6531E6D-6F64-5C35-C154-37752D1E0C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674" y="2894521"/>
            <a:ext cx="7268058" cy="3816829"/>
          </a:xfrm>
          <a:prstGeom prst="rect">
            <a:avLst/>
          </a:prstGeom>
        </p:spPr>
      </p:pic>
      <p:sp>
        <p:nvSpPr>
          <p:cNvPr id="8" name="TextBox 7">
            <a:extLst>
              <a:ext uri="{FF2B5EF4-FFF2-40B4-BE49-F238E27FC236}">
                <a16:creationId xmlns:a16="http://schemas.microsoft.com/office/drawing/2014/main" id="{CB6D6AB0-2DE9-5802-F430-A09415FD9749}"/>
              </a:ext>
            </a:extLst>
          </p:cNvPr>
          <p:cNvSpPr txBox="1"/>
          <p:nvPr/>
        </p:nvSpPr>
        <p:spPr>
          <a:xfrm>
            <a:off x="7729268" y="2544792"/>
            <a:ext cx="3579962" cy="3139321"/>
          </a:xfrm>
          <a:prstGeom prst="rect">
            <a:avLst/>
          </a:prstGeom>
          <a:noFill/>
        </p:spPr>
        <p:txBody>
          <a:bodyPr wrap="square" rtlCol="0">
            <a:spAutoFit/>
          </a:bodyPr>
          <a:lstStyle/>
          <a:p>
            <a:pPr marL="285750" indent="-285750">
              <a:buFont typeface="Wingdings" panose="05000000000000000000" pitchFamily="2" charset="2"/>
              <a:buChar char="q"/>
            </a:pPr>
            <a:r>
              <a:rPr lang="en-US" b="0" i="0" dirty="0">
                <a:solidFill>
                  <a:srgbClr val="212121"/>
                </a:solidFill>
                <a:effectLst/>
                <a:latin typeface="Roboto" panose="02000000000000000000" pitchFamily="2" charset="0"/>
              </a:rPr>
              <a:t>From the above we can found that </a:t>
            </a:r>
            <a:r>
              <a:rPr lang="en-US" i="0" dirty="0">
                <a:solidFill>
                  <a:srgbClr val="212121"/>
                </a:solidFill>
                <a:effectLst/>
                <a:latin typeface="Roboto" panose="02000000000000000000" pitchFamily="2" charset="0"/>
              </a:rPr>
              <a:t>Neighborhoods</a:t>
            </a:r>
            <a:r>
              <a:rPr lang="en-US" b="1" i="0" dirty="0">
                <a:solidFill>
                  <a:srgbClr val="212121"/>
                </a:solidFill>
                <a:effectLst/>
                <a:latin typeface="Roboto" panose="02000000000000000000" pitchFamily="2" charset="0"/>
              </a:rPr>
              <a:t> Kingsbridge , Williamsburg , Harlem , Astoria &amp; </a:t>
            </a:r>
            <a:r>
              <a:rPr lang="en-US" b="1" i="0" dirty="0" err="1">
                <a:solidFill>
                  <a:srgbClr val="212121"/>
                </a:solidFill>
                <a:effectLst/>
                <a:latin typeface="Roboto" panose="02000000000000000000" pitchFamily="2" charset="0"/>
              </a:rPr>
              <a:t>St.George</a:t>
            </a:r>
            <a:r>
              <a:rPr lang="en-US" b="1" i="0" dirty="0">
                <a:solidFill>
                  <a:srgbClr val="212121"/>
                </a:solidFill>
                <a:effectLst/>
                <a:latin typeface="Roboto" panose="02000000000000000000" pitchFamily="2" charset="0"/>
              </a:rPr>
              <a:t> having max bookings</a:t>
            </a:r>
            <a:r>
              <a:rPr lang="en-US" b="0" i="0" dirty="0">
                <a:solidFill>
                  <a:srgbClr val="212121"/>
                </a:solidFill>
                <a:effectLst/>
                <a:latin typeface="Roboto" panose="02000000000000000000" pitchFamily="2" charset="0"/>
              </a:rPr>
              <a:t> as compare to other </a:t>
            </a:r>
            <a:r>
              <a:rPr lang="en-US" i="0" dirty="0">
                <a:solidFill>
                  <a:srgbClr val="212121"/>
                </a:solidFill>
                <a:effectLst/>
                <a:latin typeface="Roboto" panose="02000000000000000000" pitchFamily="2" charset="0"/>
              </a:rPr>
              <a:t>Neighborhoods</a:t>
            </a:r>
            <a:r>
              <a:rPr lang="en-US" b="0" i="0" dirty="0">
                <a:solidFill>
                  <a:srgbClr val="212121"/>
                </a:solidFill>
                <a:effectLst/>
                <a:latin typeface="Roboto" panose="02000000000000000000" pitchFamily="2" charset="0"/>
              </a:rPr>
              <a:t> in that Neighbourhood group simultaneously Bronx , Brooklyn , Manhattan , Queens , &amp; Staten Island</a:t>
            </a:r>
            <a:endParaRPr lang="en-US" dirty="0"/>
          </a:p>
        </p:txBody>
      </p:sp>
    </p:spTree>
    <p:extLst>
      <p:ext uri="{BB962C8B-B14F-4D97-AF65-F5344CB8AC3E}">
        <p14:creationId xmlns:p14="http://schemas.microsoft.com/office/powerpoint/2010/main" val="4101344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374FF-3E08-EE1B-796C-3E1784075C7F}"/>
              </a:ext>
            </a:extLst>
          </p:cNvPr>
          <p:cNvSpPr>
            <a:spLocks noGrp="1"/>
          </p:cNvSpPr>
          <p:nvPr>
            <p:ph type="title"/>
          </p:nvPr>
        </p:nvSpPr>
        <p:spPr/>
        <p:txBody>
          <a:bodyPr/>
          <a:lstStyle/>
          <a:p>
            <a:r>
              <a:rPr lang="en-US" dirty="0"/>
              <a:t>EDA:</a:t>
            </a:r>
          </a:p>
        </p:txBody>
      </p:sp>
      <p:sp>
        <p:nvSpPr>
          <p:cNvPr id="3" name="Content Placeholder 2">
            <a:extLst>
              <a:ext uri="{FF2B5EF4-FFF2-40B4-BE49-F238E27FC236}">
                <a16:creationId xmlns:a16="http://schemas.microsoft.com/office/drawing/2014/main" id="{529E65C0-A320-A6BD-D363-FA772075DC6B}"/>
              </a:ext>
            </a:extLst>
          </p:cNvPr>
          <p:cNvSpPr>
            <a:spLocks noGrp="1"/>
          </p:cNvSpPr>
          <p:nvPr>
            <p:ph idx="1"/>
          </p:nvPr>
        </p:nvSpPr>
        <p:spPr>
          <a:xfrm>
            <a:off x="137037" y="2390394"/>
            <a:ext cx="8825659" cy="3416300"/>
          </a:xfrm>
        </p:spPr>
        <p:txBody>
          <a:bodyPr/>
          <a:lstStyle/>
          <a:p>
            <a:pPr marL="0" indent="0">
              <a:buNone/>
            </a:pPr>
            <a:r>
              <a:rPr lang="en-US" b="1" dirty="0">
                <a:solidFill>
                  <a:srgbClr val="008000"/>
                </a:solidFill>
                <a:effectLst/>
                <a:highlight>
                  <a:srgbClr val="FFFF00"/>
                </a:highlight>
                <a:latin typeface="Courier New" panose="02070309020205020404" pitchFamily="49" charset="0"/>
              </a:rPr>
              <a:t>5)Availability per neighborhood group</a:t>
            </a:r>
          </a:p>
          <a:p>
            <a:pPr marL="0" indent="0">
              <a:buNone/>
            </a:pPr>
            <a:endParaRPr lang="en-US" dirty="0"/>
          </a:p>
        </p:txBody>
      </p:sp>
      <p:pic>
        <p:nvPicPr>
          <p:cNvPr id="5" name="Picture 4">
            <a:extLst>
              <a:ext uri="{FF2B5EF4-FFF2-40B4-BE49-F238E27FC236}">
                <a16:creationId xmlns:a16="http://schemas.microsoft.com/office/drawing/2014/main" id="{6A5B9B61-6A38-7F31-4FC8-BDC0838111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6891" y="5174719"/>
            <a:ext cx="3305175" cy="1419225"/>
          </a:xfrm>
          <a:prstGeom prst="rect">
            <a:avLst/>
          </a:prstGeom>
        </p:spPr>
      </p:pic>
      <p:pic>
        <p:nvPicPr>
          <p:cNvPr id="7" name="Picture 6">
            <a:extLst>
              <a:ext uri="{FF2B5EF4-FFF2-40B4-BE49-F238E27FC236}">
                <a16:creationId xmlns:a16="http://schemas.microsoft.com/office/drawing/2014/main" id="{E8466C1D-C25C-A872-0061-48D9925DF0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425" y="2889850"/>
            <a:ext cx="5603295" cy="379050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TextBox 7">
            <a:extLst>
              <a:ext uri="{FF2B5EF4-FFF2-40B4-BE49-F238E27FC236}">
                <a16:creationId xmlns:a16="http://schemas.microsoft.com/office/drawing/2014/main" id="{5F77E61A-70F5-E3BB-F8AC-44820A97AB0C}"/>
              </a:ext>
            </a:extLst>
          </p:cNvPr>
          <p:cNvSpPr txBox="1"/>
          <p:nvPr/>
        </p:nvSpPr>
        <p:spPr>
          <a:xfrm>
            <a:off x="6590581" y="2648309"/>
            <a:ext cx="4666891" cy="1200329"/>
          </a:xfrm>
          <a:prstGeom prst="rect">
            <a:avLst/>
          </a:prstGeom>
          <a:noFill/>
        </p:spPr>
        <p:txBody>
          <a:bodyPr wrap="square" rtlCol="0">
            <a:spAutoFit/>
          </a:bodyPr>
          <a:lstStyle/>
          <a:p>
            <a:pPr marL="285750" indent="-285750">
              <a:buFont typeface="Wingdings" panose="05000000000000000000" pitchFamily="2" charset="2"/>
              <a:buChar char="q"/>
            </a:pPr>
            <a:r>
              <a:rPr lang="en-US" b="0" i="0" dirty="0">
                <a:solidFill>
                  <a:srgbClr val="212121"/>
                </a:solidFill>
                <a:effectLst/>
                <a:latin typeface="Roboto" panose="02000000000000000000" pitchFamily="2" charset="0"/>
              </a:rPr>
              <a:t>From this we can find that </a:t>
            </a:r>
            <a:r>
              <a:rPr lang="en-US" b="1" i="0" dirty="0">
                <a:solidFill>
                  <a:srgbClr val="212121"/>
                </a:solidFill>
                <a:effectLst/>
                <a:latin typeface="Roboto" panose="02000000000000000000" pitchFamily="2" charset="0"/>
              </a:rPr>
              <a:t>Staten Island have the high availability</a:t>
            </a:r>
            <a:r>
              <a:rPr lang="en-US" b="0" i="0" dirty="0">
                <a:solidFill>
                  <a:srgbClr val="212121"/>
                </a:solidFill>
                <a:effectLst/>
                <a:latin typeface="Roboto" panose="02000000000000000000" pitchFamily="2" charset="0"/>
              </a:rPr>
              <a:t> and </a:t>
            </a:r>
            <a:r>
              <a:rPr lang="en-US" b="1" i="0" dirty="0">
                <a:solidFill>
                  <a:srgbClr val="212121"/>
                </a:solidFill>
                <a:effectLst/>
                <a:latin typeface="Roboto" panose="02000000000000000000" pitchFamily="2" charset="0"/>
              </a:rPr>
              <a:t>Brooklyn having low availability</a:t>
            </a:r>
            <a:r>
              <a:rPr lang="en-US" b="0" i="0" dirty="0">
                <a:solidFill>
                  <a:srgbClr val="212121"/>
                </a:solidFill>
                <a:effectLst/>
                <a:latin typeface="Roboto" panose="02000000000000000000" pitchFamily="2" charset="0"/>
              </a:rPr>
              <a:t> for booking when compared with others</a:t>
            </a:r>
            <a:endParaRPr lang="en-US" dirty="0"/>
          </a:p>
        </p:txBody>
      </p:sp>
    </p:spTree>
    <p:extLst>
      <p:ext uri="{BB962C8B-B14F-4D97-AF65-F5344CB8AC3E}">
        <p14:creationId xmlns:p14="http://schemas.microsoft.com/office/powerpoint/2010/main" val="3680703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D47AE-E370-A1C9-680F-C8242EFBD67E}"/>
              </a:ext>
            </a:extLst>
          </p:cNvPr>
          <p:cNvSpPr>
            <a:spLocks noGrp="1"/>
          </p:cNvSpPr>
          <p:nvPr>
            <p:ph type="title"/>
          </p:nvPr>
        </p:nvSpPr>
        <p:spPr/>
        <p:txBody>
          <a:bodyPr/>
          <a:lstStyle/>
          <a:p>
            <a:r>
              <a:rPr lang="en-US" dirty="0"/>
              <a:t>EDA:</a:t>
            </a:r>
          </a:p>
        </p:txBody>
      </p:sp>
      <p:sp>
        <p:nvSpPr>
          <p:cNvPr id="3" name="Content Placeholder 2">
            <a:extLst>
              <a:ext uri="{FF2B5EF4-FFF2-40B4-BE49-F238E27FC236}">
                <a16:creationId xmlns:a16="http://schemas.microsoft.com/office/drawing/2014/main" id="{65B9D396-5CA3-F4F4-3EEB-DE6CA8166F78}"/>
              </a:ext>
            </a:extLst>
          </p:cNvPr>
          <p:cNvSpPr>
            <a:spLocks noGrp="1"/>
          </p:cNvSpPr>
          <p:nvPr>
            <p:ph idx="1"/>
          </p:nvPr>
        </p:nvSpPr>
        <p:spPr>
          <a:xfrm>
            <a:off x="97766" y="2305080"/>
            <a:ext cx="8825659" cy="3416300"/>
          </a:xfrm>
        </p:spPr>
        <p:txBody>
          <a:bodyPr/>
          <a:lstStyle/>
          <a:p>
            <a:pPr marL="0" indent="0">
              <a:buNone/>
            </a:pPr>
            <a:r>
              <a:rPr lang="en-US" b="1" dirty="0">
                <a:solidFill>
                  <a:srgbClr val="008000"/>
                </a:solidFill>
                <a:effectLst/>
                <a:highlight>
                  <a:srgbClr val="FFFF00"/>
                </a:highlight>
                <a:latin typeface="Courier New" panose="02070309020205020404" pitchFamily="49" charset="0"/>
              </a:rPr>
              <a:t>6)Availability per neighbourhood group and room type</a:t>
            </a:r>
            <a:endParaRPr lang="en-US" b="1" dirty="0">
              <a:solidFill>
                <a:srgbClr val="000000"/>
              </a:solidFill>
              <a:effectLst/>
              <a:highlight>
                <a:srgbClr val="FFFF00"/>
              </a:highlight>
              <a:latin typeface="Courier New" panose="02070309020205020404" pitchFamily="49" charset="0"/>
            </a:endParaRPr>
          </a:p>
        </p:txBody>
      </p:sp>
      <p:pic>
        <p:nvPicPr>
          <p:cNvPr id="5" name="Picture 4">
            <a:extLst>
              <a:ext uri="{FF2B5EF4-FFF2-40B4-BE49-F238E27FC236}">
                <a16:creationId xmlns:a16="http://schemas.microsoft.com/office/drawing/2014/main" id="{37C1E862-E04A-5BFC-E421-C1E255278F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0800" y="4757289"/>
            <a:ext cx="4925684" cy="2100711"/>
          </a:xfrm>
          <a:prstGeom prst="rect">
            <a:avLst/>
          </a:prstGeom>
        </p:spPr>
      </p:pic>
      <p:pic>
        <p:nvPicPr>
          <p:cNvPr id="7" name="Picture 6">
            <a:extLst>
              <a:ext uri="{FF2B5EF4-FFF2-40B4-BE49-F238E27FC236}">
                <a16:creationId xmlns:a16="http://schemas.microsoft.com/office/drawing/2014/main" id="{2F48CE08-93A1-C778-0E58-4D4C325B6F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94" y="2820837"/>
            <a:ext cx="6046806" cy="3950899"/>
          </a:xfrm>
          <a:prstGeom prst="rect">
            <a:avLst/>
          </a:prstGeom>
        </p:spPr>
      </p:pic>
      <p:sp>
        <p:nvSpPr>
          <p:cNvPr id="8" name="TextBox 7">
            <a:extLst>
              <a:ext uri="{FF2B5EF4-FFF2-40B4-BE49-F238E27FC236}">
                <a16:creationId xmlns:a16="http://schemas.microsoft.com/office/drawing/2014/main" id="{059BD789-C7AC-297C-48A6-DBF53C8AC82C}"/>
              </a:ext>
            </a:extLst>
          </p:cNvPr>
          <p:cNvSpPr txBox="1"/>
          <p:nvPr/>
        </p:nvSpPr>
        <p:spPr>
          <a:xfrm>
            <a:off x="6400800" y="2820837"/>
            <a:ext cx="4425351" cy="2031325"/>
          </a:xfrm>
          <a:prstGeom prst="rect">
            <a:avLst/>
          </a:prstGeom>
          <a:noFill/>
        </p:spPr>
        <p:txBody>
          <a:bodyPr wrap="square" rtlCol="0">
            <a:spAutoFit/>
          </a:bodyPr>
          <a:lstStyle/>
          <a:p>
            <a:pPr marL="285750" indent="-285750">
              <a:buFont typeface="Wingdings" panose="05000000000000000000" pitchFamily="2" charset="2"/>
              <a:buChar char="q"/>
            </a:pPr>
            <a:r>
              <a:rPr lang="en-US" b="0" i="0" dirty="0">
                <a:solidFill>
                  <a:srgbClr val="212121"/>
                </a:solidFill>
                <a:effectLst/>
                <a:latin typeface="Roboto" panose="02000000000000000000" pitchFamily="2" charset="0"/>
              </a:rPr>
              <a:t>We can find the insight that in </a:t>
            </a:r>
            <a:r>
              <a:rPr lang="en-US" b="1" i="0" dirty="0">
                <a:solidFill>
                  <a:srgbClr val="212121"/>
                </a:solidFill>
                <a:effectLst/>
                <a:latin typeface="Roboto" panose="02000000000000000000" pitchFamily="2" charset="0"/>
              </a:rPr>
              <a:t>"Staten Island"</a:t>
            </a:r>
            <a:r>
              <a:rPr lang="en-US" b="0" i="0" dirty="0">
                <a:solidFill>
                  <a:srgbClr val="212121"/>
                </a:solidFill>
                <a:effectLst/>
                <a:latin typeface="Roboto" panose="02000000000000000000" pitchFamily="2" charset="0"/>
              </a:rPr>
              <a:t> availability is more as compare to others &amp; in that also the </a:t>
            </a:r>
            <a:r>
              <a:rPr lang="en-US" b="1" i="0" dirty="0">
                <a:solidFill>
                  <a:srgbClr val="212121"/>
                </a:solidFill>
                <a:effectLst/>
                <a:latin typeface="Roboto" panose="02000000000000000000" pitchFamily="2" charset="0"/>
              </a:rPr>
              <a:t>"Private Room"</a:t>
            </a:r>
            <a:r>
              <a:rPr lang="en-US" b="0" i="0" dirty="0">
                <a:solidFill>
                  <a:srgbClr val="212121"/>
                </a:solidFill>
                <a:effectLst/>
                <a:latin typeface="Roboto" panose="02000000000000000000" pitchFamily="2" charset="0"/>
              </a:rPr>
              <a:t> is available maximum.</a:t>
            </a:r>
          </a:p>
          <a:p>
            <a:endParaRPr lang="en-US" b="0" i="0" dirty="0">
              <a:solidFill>
                <a:srgbClr val="212121"/>
              </a:solidFill>
              <a:effectLst/>
              <a:latin typeface="Roboto" panose="02000000000000000000" pitchFamily="2" charset="0"/>
            </a:endParaRPr>
          </a:p>
          <a:p>
            <a:pPr marL="285750" indent="-285750">
              <a:buFont typeface="Wingdings" panose="05000000000000000000" pitchFamily="2" charset="2"/>
              <a:buChar char="q"/>
            </a:pPr>
            <a:r>
              <a:rPr lang="en-US" dirty="0">
                <a:solidFill>
                  <a:srgbClr val="212121"/>
                </a:solidFill>
                <a:latin typeface="Roboto" panose="02000000000000000000" pitchFamily="2" charset="0"/>
              </a:rPr>
              <a:t>H</a:t>
            </a:r>
            <a:r>
              <a:rPr lang="en-US" b="0" i="0" dirty="0">
                <a:solidFill>
                  <a:srgbClr val="212121"/>
                </a:solidFill>
                <a:effectLst/>
                <a:latin typeface="Roboto" panose="02000000000000000000" pitchFamily="2" charset="0"/>
              </a:rPr>
              <a:t>osts </a:t>
            </a:r>
            <a:r>
              <a:rPr lang="en-US" b="1" i="0" dirty="0">
                <a:solidFill>
                  <a:srgbClr val="212121"/>
                </a:solidFill>
                <a:effectLst/>
                <a:latin typeface="Roboto" panose="02000000000000000000" pitchFamily="2" charset="0"/>
              </a:rPr>
              <a:t>earns more from Private Room</a:t>
            </a:r>
            <a:r>
              <a:rPr lang="en-US" b="0" i="0" dirty="0">
                <a:solidFill>
                  <a:srgbClr val="212121"/>
                </a:solidFill>
                <a:effectLst/>
                <a:latin typeface="Roboto" panose="02000000000000000000" pitchFamily="2" charset="0"/>
              </a:rPr>
              <a:t> comparatively other room types.</a:t>
            </a:r>
            <a:endParaRPr lang="en-US" dirty="0"/>
          </a:p>
        </p:txBody>
      </p:sp>
    </p:spTree>
    <p:extLst>
      <p:ext uri="{BB962C8B-B14F-4D97-AF65-F5344CB8AC3E}">
        <p14:creationId xmlns:p14="http://schemas.microsoft.com/office/powerpoint/2010/main" val="25152056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A2BC4-DAC9-6629-D11C-9CDDE3DDE7A1}"/>
              </a:ext>
            </a:extLst>
          </p:cNvPr>
          <p:cNvSpPr>
            <a:spLocks noGrp="1"/>
          </p:cNvSpPr>
          <p:nvPr>
            <p:ph type="title"/>
          </p:nvPr>
        </p:nvSpPr>
        <p:spPr/>
        <p:txBody>
          <a:bodyPr/>
          <a:lstStyle/>
          <a:p>
            <a:r>
              <a:rPr lang="en-US" dirty="0"/>
              <a:t>EDA:</a:t>
            </a:r>
          </a:p>
        </p:txBody>
      </p:sp>
      <p:sp>
        <p:nvSpPr>
          <p:cNvPr id="3" name="Content Placeholder 2">
            <a:extLst>
              <a:ext uri="{FF2B5EF4-FFF2-40B4-BE49-F238E27FC236}">
                <a16:creationId xmlns:a16="http://schemas.microsoft.com/office/drawing/2014/main" id="{808D54F2-FE92-7E2B-74CC-24A2BAC30614}"/>
              </a:ext>
            </a:extLst>
          </p:cNvPr>
          <p:cNvSpPr>
            <a:spLocks noGrp="1"/>
          </p:cNvSpPr>
          <p:nvPr>
            <p:ph idx="1"/>
          </p:nvPr>
        </p:nvSpPr>
        <p:spPr>
          <a:xfrm>
            <a:off x="615351" y="2468032"/>
            <a:ext cx="8825659" cy="3416300"/>
          </a:xfrm>
        </p:spPr>
        <p:txBody>
          <a:bodyPr/>
          <a:lstStyle/>
          <a:p>
            <a:pPr marL="0" indent="0">
              <a:buNone/>
            </a:pPr>
            <a:r>
              <a:rPr lang="en-US" b="1" dirty="0">
                <a:solidFill>
                  <a:srgbClr val="008000"/>
                </a:solidFill>
                <a:effectLst/>
                <a:highlight>
                  <a:srgbClr val="FFFF00"/>
                </a:highlight>
                <a:latin typeface="Courier New" panose="02070309020205020404" pitchFamily="49" charset="0"/>
              </a:rPr>
              <a:t>7)Price vs neighborhood group</a:t>
            </a:r>
          </a:p>
        </p:txBody>
      </p:sp>
      <p:pic>
        <p:nvPicPr>
          <p:cNvPr id="5" name="Picture 4">
            <a:extLst>
              <a:ext uri="{FF2B5EF4-FFF2-40B4-BE49-F238E27FC236}">
                <a16:creationId xmlns:a16="http://schemas.microsoft.com/office/drawing/2014/main" id="{189758B7-46DB-ACB9-6C9B-5F6EBF903D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241" y="2823121"/>
            <a:ext cx="5380216" cy="4034879"/>
          </a:xfrm>
          <a:prstGeom prst="rect">
            <a:avLst/>
          </a:prstGeom>
        </p:spPr>
      </p:pic>
      <p:sp>
        <p:nvSpPr>
          <p:cNvPr id="6" name="TextBox 5">
            <a:extLst>
              <a:ext uri="{FF2B5EF4-FFF2-40B4-BE49-F238E27FC236}">
                <a16:creationId xmlns:a16="http://schemas.microsoft.com/office/drawing/2014/main" id="{411B79B0-9872-4EFF-D090-0617F54430B7}"/>
              </a:ext>
            </a:extLst>
          </p:cNvPr>
          <p:cNvSpPr txBox="1"/>
          <p:nvPr/>
        </p:nvSpPr>
        <p:spPr>
          <a:xfrm>
            <a:off x="6573328" y="2526172"/>
            <a:ext cx="5003321" cy="2031325"/>
          </a:xfrm>
          <a:prstGeom prst="rect">
            <a:avLst/>
          </a:prstGeom>
          <a:noFill/>
        </p:spPr>
        <p:txBody>
          <a:bodyPr wrap="square" rtlCol="0">
            <a:spAutoFit/>
          </a:bodyPr>
          <a:lstStyle/>
          <a:p>
            <a:pPr marL="285750" indent="-285750">
              <a:buFont typeface="Wingdings" panose="05000000000000000000" pitchFamily="2" charset="2"/>
              <a:buChar char="q"/>
            </a:pPr>
            <a:r>
              <a:rPr lang="en-US" b="0" i="0" dirty="0">
                <a:solidFill>
                  <a:srgbClr val="212121"/>
                </a:solidFill>
                <a:effectLst/>
                <a:latin typeface="Roboto" panose="02000000000000000000" pitchFamily="2" charset="0"/>
              </a:rPr>
              <a:t>We can find insight that in </a:t>
            </a:r>
            <a:r>
              <a:rPr lang="en-US" b="1" i="0" dirty="0">
                <a:solidFill>
                  <a:srgbClr val="212121"/>
                </a:solidFill>
                <a:effectLst/>
                <a:latin typeface="Roboto" panose="02000000000000000000" pitchFamily="2" charset="0"/>
              </a:rPr>
              <a:t>"Manhattan" having highest price</a:t>
            </a:r>
            <a:r>
              <a:rPr lang="en-US" b="0" i="0" dirty="0">
                <a:solidFill>
                  <a:srgbClr val="212121"/>
                </a:solidFill>
                <a:effectLst/>
                <a:latin typeface="Roboto" panose="02000000000000000000" pitchFamily="2" charset="0"/>
              </a:rPr>
              <a:t> as compare to other Neighbourhood Groups.</a:t>
            </a:r>
          </a:p>
          <a:p>
            <a:endParaRPr lang="en-US" b="0" i="0" dirty="0">
              <a:solidFill>
                <a:srgbClr val="212121"/>
              </a:solidFill>
              <a:effectLst/>
              <a:latin typeface="Roboto" panose="02000000000000000000" pitchFamily="2" charset="0"/>
            </a:endParaRPr>
          </a:p>
          <a:p>
            <a:pPr marL="285750" indent="-285750">
              <a:buFont typeface="Wingdings" panose="05000000000000000000" pitchFamily="2" charset="2"/>
              <a:buChar char="q"/>
            </a:pPr>
            <a:r>
              <a:rPr lang="en-US" b="0" i="0" dirty="0">
                <a:solidFill>
                  <a:srgbClr val="212121"/>
                </a:solidFill>
                <a:effectLst/>
                <a:latin typeface="Roboto" panose="02000000000000000000" pitchFamily="2" charset="0"/>
              </a:rPr>
              <a:t>In </a:t>
            </a:r>
            <a:r>
              <a:rPr lang="en-US" b="1" i="0" dirty="0">
                <a:solidFill>
                  <a:srgbClr val="212121"/>
                </a:solidFill>
                <a:effectLst/>
                <a:latin typeface="Roboto" panose="02000000000000000000" pitchFamily="2" charset="0"/>
              </a:rPr>
              <a:t>"Manhattan"</a:t>
            </a:r>
            <a:r>
              <a:rPr lang="en-US" b="0" i="0" dirty="0">
                <a:solidFill>
                  <a:srgbClr val="212121"/>
                </a:solidFill>
                <a:effectLst/>
                <a:latin typeface="Roboto" panose="02000000000000000000" pitchFamily="2" charset="0"/>
              </a:rPr>
              <a:t> the prices are high so we can say there will be </a:t>
            </a:r>
            <a:r>
              <a:rPr lang="en-US" b="1" i="0" dirty="0">
                <a:solidFill>
                  <a:srgbClr val="212121"/>
                </a:solidFill>
                <a:effectLst/>
                <a:latin typeface="Roboto" panose="02000000000000000000" pitchFamily="2" charset="0"/>
              </a:rPr>
              <a:t>maximum profit in minimum number of bookings</a:t>
            </a:r>
            <a:r>
              <a:rPr lang="en-US" b="0" i="0" dirty="0">
                <a:solidFill>
                  <a:srgbClr val="212121"/>
                </a:solidFill>
                <a:effectLst/>
                <a:latin typeface="Roboto" panose="02000000000000000000" pitchFamily="2" charset="0"/>
              </a:rPr>
              <a:t>.</a:t>
            </a:r>
            <a:endParaRPr lang="en-US" dirty="0"/>
          </a:p>
        </p:txBody>
      </p:sp>
      <p:pic>
        <p:nvPicPr>
          <p:cNvPr id="8" name="Picture 7">
            <a:extLst>
              <a:ext uri="{FF2B5EF4-FFF2-40B4-BE49-F238E27FC236}">
                <a16:creationId xmlns:a16="http://schemas.microsoft.com/office/drawing/2014/main" id="{405C9D2F-8EFB-276F-822D-A000EBB2B1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3328" y="4494382"/>
            <a:ext cx="4468483" cy="2279739"/>
          </a:xfrm>
          <a:prstGeom prst="rect">
            <a:avLst/>
          </a:prstGeom>
        </p:spPr>
      </p:pic>
    </p:spTree>
    <p:extLst>
      <p:ext uri="{BB962C8B-B14F-4D97-AF65-F5344CB8AC3E}">
        <p14:creationId xmlns:p14="http://schemas.microsoft.com/office/powerpoint/2010/main" val="33001384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6AF7C-A05D-5E2E-9B04-E1677FF365DC}"/>
              </a:ext>
            </a:extLst>
          </p:cNvPr>
          <p:cNvSpPr>
            <a:spLocks noGrp="1"/>
          </p:cNvSpPr>
          <p:nvPr>
            <p:ph type="title"/>
          </p:nvPr>
        </p:nvSpPr>
        <p:spPr/>
        <p:txBody>
          <a:bodyPr/>
          <a:lstStyle/>
          <a:p>
            <a:r>
              <a:rPr lang="en-US" dirty="0"/>
              <a:t>EDA:</a:t>
            </a:r>
          </a:p>
        </p:txBody>
      </p:sp>
      <p:sp>
        <p:nvSpPr>
          <p:cNvPr id="3" name="Content Placeholder 2">
            <a:extLst>
              <a:ext uri="{FF2B5EF4-FFF2-40B4-BE49-F238E27FC236}">
                <a16:creationId xmlns:a16="http://schemas.microsoft.com/office/drawing/2014/main" id="{53E39916-93E7-2B89-69D8-E33CFA2A12B0}"/>
              </a:ext>
            </a:extLst>
          </p:cNvPr>
          <p:cNvSpPr>
            <a:spLocks noGrp="1"/>
          </p:cNvSpPr>
          <p:nvPr>
            <p:ph idx="1"/>
          </p:nvPr>
        </p:nvSpPr>
        <p:spPr>
          <a:xfrm>
            <a:off x="335444" y="2379213"/>
            <a:ext cx="8825659" cy="3416300"/>
          </a:xfrm>
        </p:spPr>
        <p:txBody>
          <a:bodyPr/>
          <a:lstStyle/>
          <a:p>
            <a:pPr marL="0" indent="0">
              <a:buNone/>
            </a:pPr>
            <a:r>
              <a:rPr lang="en-US" b="1" dirty="0">
                <a:solidFill>
                  <a:srgbClr val="008000"/>
                </a:solidFill>
                <a:effectLst/>
                <a:highlight>
                  <a:srgbClr val="FFFF00"/>
                </a:highlight>
                <a:latin typeface="Courier New" panose="02070309020205020404" pitchFamily="49" charset="0"/>
              </a:rPr>
              <a:t>8)Room Type vs Price</a:t>
            </a:r>
            <a:endParaRPr lang="en-US" b="1" dirty="0">
              <a:solidFill>
                <a:srgbClr val="000000"/>
              </a:solidFill>
              <a:effectLst/>
              <a:highlight>
                <a:srgbClr val="FFFF00"/>
              </a:highlight>
              <a:latin typeface="Courier New" panose="02070309020205020404" pitchFamily="49" charset="0"/>
            </a:endParaRPr>
          </a:p>
        </p:txBody>
      </p:sp>
      <p:pic>
        <p:nvPicPr>
          <p:cNvPr id="5" name="Picture 4">
            <a:extLst>
              <a:ext uri="{FF2B5EF4-FFF2-40B4-BE49-F238E27FC236}">
                <a16:creationId xmlns:a16="http://schemas.microsoft.com/office/drawing/2014/main" id="{67172F47-DC8F-5857-B74A-57809FC50B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6334" y="4495470"/>
            <a:ext cx="3834592" cy="1801094"/>
          </a:xfrm>
          <a:prstGeom prst="rect">
            <a:avLst/>
          </a:prstGeom>
        </p:spPr>
      </p:pic>
      <p:pic>
        <p:nvPicPr>
          <p:cNvPr id="7" name="Picture 6">
            <a:extLst>
              <a:ext uri="{FF2B5EF4-FFF2-40B4-BE49-F238E27FC236}">
                <a16:creationId xmlns:a16="http://schemas.microsoft.com/office/drawing/2014/main" id="{D4E71A2E-8B21-C771-6067-1FA84C1CAC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917" y="2889391"/>
            <a:ext cx="6203378" cy="3908223"/>
          </a:xfrm>
          <a:prstGeom prst="rect">
            <a:avLst/>
          </a:prstGeom>
        </p:spPr>
      </p:pic>
      <p:sp>
        <p:nvSpPr>
          <p:cNvPr id="8" name="TextBox 7">
            <a:extLst>
              <a:ext uri="{FF2B5EF4-FFF2-40B4-BE49-F238E27FC236}">
                <a16:creationId xmlns:a16="http://schemas.microsoft.com/office/drawing/2014/main" id="{F9390C30-CB8C-80C5-45F0-17C16F3CF009}"/>
              </a:ext>
            </a:extLst>
          </p:cNvPr>
          <p:cNvSpPr txBox="1"/>
          <p:nvPr/>
        </p:nvSpPr>
        <p:spPr>
          <a:xfrm>
            <a:off x="7254814" y="2828835"/>
            <a:ext cx="4019909" cy="1200329"/>
          </a:xfrm>
          <a:prstGeom prst="rect">
            <a:avLst/>
          </a:prstGeom>
          <a:noFill/>
        </p:spPr>
        <p:txBody>
          <a:bodyPr wrap="square" rtlCol="0">
            <a:spAutoFit/>
          </a:bodyPr>
          <a:lstStyle/>
          <a:p>
            <a:pPr marL="285750" indent="-285750">
              <a:buFont typeface="Wingdings" panose="05000000000000000000" pitchFamily="2" charset="2"/>
              <a:buChar char="q"/>
            </a:pPr>
            <a:r>
              <a:rPr lang="en-US" b="0" i="0" dirty="0">
                <a:solidFill>
                  <a:srgbClr val="212121"/>
                </a:solidFill>
                <a:effectLst/>
                <a:latin typeface="Roboto" panose="02000000000000000000" pitchFamily="2" charset="0"/>
              </a:rPr>
              <a:t>The insight we can find is that </a:t>
            </a:r>
            <a:r>
              <a:rPr lang="en-US" b="1" i="0" dirty="0">
                <a:solidFill>
                  <a:srgbClr val="212121"/>
                </a:solidFill>
                <a:effectLst/>
                <a:latin typeface="Roboto" panose="02000000000000000000" pitchFamily="2" charset="0"/>
              </a:rPr>
              <a:t>"Entire home/apt" price is highest</a:t>
            </a:r>
            <a:r>
              <a:rPr lang="en-US" b="0" i="0" dirty="0">
                <a:solidFill>
                  <a:srgbClr val="212121"/>
                </a:solidFill>
                <a:effectLst/>
                <a:latin typeface="Roboto" panose="02000000000000000000" pitchFamily="2" charset="0"/>
              </a:rPr>
              <a:t> as compare to other room types.</a:t>
            </a:r>
          </a:p>
        </p:txBody>
      </p:sp>
    </p:spTree>
    <p:extLst>
      <p:ext uri="{BB962C8B-B14F-4D97-AF65-F5344CB8AC3E}">
        <p14:creationId xmlns:p14="http://schemas.microsoft.com/office/powerpoint/2010/main" val="26813463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99ECA-EC91-4270-D99C-568370F67542}"/>
              </a:ext>
            </a:extLst>
          </p:cNvPr>
          <p:cNvSpPr>
            <a:spLocks noGrp="1"/>
          </p:cNvSpPr>
          <p:nvPr>
            <p:ph type="title"/>
          </p:nvPr>
        </p:nvSpPr>
        <p:spPr/>
        <p:txBody>
          <a:bodyPr/>
          <a:lstStyle/>
          <a:p>
            <a:r>
              <a:rPr lang="en-US" dirty="0"/>
              <a:t>EDA:</a:t>
            </a:r>
          </a:p>
        </p:txBody>
      </p:sp>
      <p:sp>
        <p:nvSpPr>
          <p:cNvPr id="3" name="Content Placeholder 2">
            <a:extLst>
              <a:ext uri="{FF2B5EF4-FFF2-40B4-BE49-F238E27FC236}">
                <a16:creationId xmlns:a16="http://schemas.microsoft.com/office/drawing/2014/main" id="{31D2E67B-29BA-ED0D-C5BD-85DD5B775DF8}"/>
              </a:ext>
            </a:extLst>
          </p:cNvPr>
          <p:cNvSpPr>
            <a:spLocks noGrp="1"/>
          </p:cNvSpPr>
          <p:nvPr>
            <p:ph idx="1"/>
          </p:nvPr>
        </p:nvSpPr>
        <p:spPr>
          <a:xfrm>
            <a:off x="128410" y="2468032"/>
            <a:ext cx="8825659" cy="3416300"/>
          </a:xfrm>
        </p:spPr>
        <p:txBody>
          <a:bodyPr/>
          <a:lstStyle/>
          <a:p>
            <a:pPr marL="0" indent="0">
              <a:buNone/>
            </a:pPr>
            <a:r>
              <a:rPr lang="en-US" b="1" dirty="0">
                <a:solidFill>
                  <a:srgbClr val="008000"/>
                </a:solidFill>
                <a:effectLst/>
                <a:highlight>
                  <a:srgbClr val="FFFF00"/>
                </a:highlight>
                <a:latin typeface="Courier New" panose="02070309020205020404" pitchFamily="49" charset="0"/>
              </a:rPr>
              <a:t>9)Price vs Room Type for each Neighbourhood Group</a:t>
            </a:r>
            <a:endParaRPr lang="en-US" b="1" dirty="0">
              <a:solidFill>
                <a:srgbClr val="000000"/>
              </a:solidFill>
              <a:effectLst/>
              <a:highlight>
                <a:srgbClr val="FFFF00"/>
              </a:highlight>
              <a:latin typeface="Courier New" panose="02070309020205020404" pitchFamily="49" charset="0"/>
            </a:endParaRPr>
          </a:p>
        </p:txBody>
      </p:sp>
      <p:pic>
        <p:nvPicPr>
          <p:cNvPr id="5" name="Picture 4">
            <a:extLst>
              <a:ext uri="{FF2B5EF4-FFF2-40B4-BE49-F238E27FC236}">
                <a16:creationId xmlns:a16="http://schemas.microsoft.com/office/drawing/2014/main" id="{85AEB7B0-DC08-4288-4C63-780875FF61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355" y="2979626"/>
            <a:ext cx="6528766" cy="369210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Box 5">
            <a:extLst>
              <a:ext uri="{FF2B5EF4-FFF2-40B4-BE49-F238E27FC236}">
                <a16:creationId xmlns:a16="http://schemas.microsoft.com/office/drawing/2014/main" id="{BAEE363C-3C51-0869-C5B5-34C118EAE549}"/>
              </a:ext>
            </a:extLst>
          </p:cNvPr>
          <p:cNvSpPr txBox="1"/>
          <p:nvPr/>
        </p:nvSpPr>
        <p:spPr>
          <a:xfrm>
            <a:off x="7263441" y="2883520"/>
            <a:ext cx="4340532" cy="2585323"/>
          </a:xfrm>
          <a:prstGeom prst="rect">
            <a:avLst/>
          </a:prstGeom>
          <a:noFill/>
        </p:spPr>
        <p:txBody>
          <a:bodyPr wrap="square" rtlCol="0">
            <a:spAutoFit/>
          </a:bodyPr>
          <a:lstStyle/>
          <a:p>
            <a:pPr marL="285750" indent="-285750">
              <a:buFont typeface="Wingdings" panose="05000000000000000000" pitchFamily="2" charset="2"/>
              <a:buChar char="q"/>
            </a:pPr>
            <a:r>
              <a:rPr lang="en-US" b="0" i="0" dirty="0">
                <a:solidFill>
                  <a:srgbClr val="212121"/>
                </a:solidFill>
                <a:effectLst/>
                <a:latin typeface="Roboto" panose="02000000000000000000" pitchFamily="2" charset="0"/>
              </a:rPr>
              <a:t>We can find insight that </a:t>
            </a:r>
            <a:r>
              <a:rPr lang="en-US" b="1" i="0" dirty="0">
                <a:solidFill>
                  <a:srgbClr val="212121"/>
                </a:solidFill>
                <a:effectLst/>
                <a:latin typeface="Roboto" panose="02000000000000000000" pitchFamily="2" charset="0"/>
              </a:rPr>
              <a:t>"Manhattan's" booking price is higher</a:t>
            </a:r>
            <a:r>
              <a:rPr lang="en-US" b="0" i="0" dirty="0">
                <a:solidFill>
                  <a:srgbClr val="212121"/>
                </a:solidFill>
                <a:effectLst/>
                <a:latin typeface="Roboto" panose="02000000000000000000" pitchFamily="2" charset="0"/>
              </a:rPr>
              <a:t> than any other neighbourhood groups in terms of all room types.</a:t>
            </a:r>
          </a:p>
          <a:p>
            <a:pPr marL="285750" indent="-285750">
              <a:buFont typeface="Wingdings" panose="05000000000000000000" pitchFamily="2" charset="2"/>
              <a:buChar char="q"/>
            </a:pPr>
            <a:endParaRPr lang="en-US" dirty="0">
              <a:solidFill>
                <a:srgbClr val="212121"/>
              </a:solidFill>
              <a:latin typeface="Roboto" panose="02000000000000000000" pitchFamily="2" charset="0"/>
            </a:endParaRPr>
          </a:p>
          <a:p>
            <a:pPr marL="285750" indent="-285750">
              <a:buFont typeface="Wingdings" panose="05000000000000000000" pitchFamily="2" charset="2"/>
              <a:buChar char="q"/>
            </a:pPr>
            <a:r>
              <a:rPr lang="en-US" b="0" i="0" dirty="0">
                <a:solidFill>
                  <a:srgbClr val="212121"/>
                </a:solidFill>
                <a:effectLst/>
                <a:latin typeface="Roboto" panose="02000000000000000000" pitchFamily="2" charset="0"/>
              </a:rPr>
              <a:t>The host who is having </a:t>
            </a:r>
            <a:r>
              <a:rPr lang="en-US" b="1" i="0" dirty="0">
                <a:solidFill>
                  <a:srgbClr val="212121"/>
                </a:solidFill>
                <a:effectLst/>
                <a:latin typeface="Roboto" panose="02000000000000000000" pitchFamily="2" charset="0"/>
              </a:rPr>
              <a:t>properties in "Manhattan" more , that host can earn maximum</a:t>
            </a:r>
            <a:r>
              <a:rPr lang="en-US" b="0" i="0" dirty="0">
                <a:solidFill>
                  <a:srgbClr val="212121"/>
                </a:solidFill>
                <a:effectLst/>
                <a:latin typeface="Roboto" panose="02000000000000000000" pitchFamily="2" charset="0"/>
              </a:rPr>
              <a:t> as compare to other hosts.</a:t>
            </a:r>
            <a:endParaRPr lang="en-US" dirty="0"/>
          </a:p>
        </p:txBody>
      </p:sp>
    </p:spTree>
    <p:extLst>
      <p:ext uri="{BB962C8B-B14F-4D97-AF65-F5344CB8AC3E}">
        <p14:creationId xmlns:p14="http://schemas.microsoft.com/office/powerpoint/2010/main" val="36461151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E1781-C59F-F46A-F246-B8AE70E2A702}"/>
              </a:ext>
            </a:extLst>
          </p:cNvPr>
          <p:cNvSpPr>
            <a:spLocks noGrp="1"/>
          </p:cNvSpPr>
          <p:nvPr>
            <p:ph type="title"/>
          </p:nvPr>
        </p:nvSpPr>
        <p:spPr/>
        <p:txBody>
          <a:bodyPr/>
          <a:lstStyle/>
          <a:p>
            <a:r>
              <a:rPr lang="en-US" dirty="0"/>
              <a:t>EDA:</a:t>
            </a:r>
          </a:p>
        </p:txBody>
      </p:sp>
      <p:sp>
        <p:nvSpPr>
          <p:cNvPr id="3" name="Content Placeholder 2">
            <a:extLst>
              <a:ext uri="{FF2B5EF4-FFF2-40B4-BE49-F238E27FC236}">
                <a16:creationId xmlns:a16="http://schemas.microsoft.com/office/drawing/2014/main" id="{6A670E67-FEBA-DE5F-3150-F8CCE83921F8}"/>
              </a:ext>
            </a:extLst>
          </p:cNvPr>
          <p:cNvSpPr>
            <a:spLocks noGrp="1"/>
          </p:cNvSpPr>
          <p:nvPr>
            <p:ph idx="1"/>
          </p:nvPr>
        </p:nvSpPr>
        <p:spPr>
          <a:xfrm>
            <a:off x="171542" y="2387840"/>
            <a:ext cx="8825659" cy="3416300"/>
          </a:xfrm>
        </p:spPr>
        <p:txBody>
          <a:bodyPr/>
          <a:lstStyle/>
          <a:p>
            <a:pPr marL="0" indent="0">
              <a:buNone/>
            </a:pPr>
            <a:r>
              <a:rPr lang="en-US" b="1" dirty="0">
                <a:solidFill>
                  <a:srgbClr val="008000"/>
                </a:solidFill>
                <a:effectLst/>
                <a:highlight>
                  <a:srgbClr val="FFFF00"/>
                </a:highlight>
                <a:latin typeface="Courier New" panose="02070309020205020404" pitchFamily="49" charset="0"/>
              </a:rPr>
              <a:t>10)Relation between minimum night and room type</a:t>
            </a:r>
          </a:p>
        </p:txBody>
      </p:sp>
      <p:pic>
        <p:nvPicPr>
          <p:cNvPr id="5" name="Picture 4">
            <a:extLst>
              <a:ext uri="{FF2B5EF4-FFF2-40B4-BE49-F238E27FC236}">
                <a16:creationId xmlns:a16="http://schemas.microsoft.com/office/drawing/2014/main" id="{CF5B3F39-BC89-6E54-D51E-DA3FC65D25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3409" y="4627246"/>
            <a:ext cx="3310374" cy="1791045"/>
          </a:xfrm>
          <a:prstGeom prst="rect">
            <a:avLst/>
          </a:prstGeom>
        </p:spPr>
      </p:pic>
      <p:pic>
        <p:nvPicPr>
          <p:cNvPr id="9" name="Picture 8">
            <a:extLst>
              <a:ext uri="{FF2B5EF4-FFF2-40B4-BE49-F238E27FC236}">
                <a16:creationId xmlns:a16="http://schemas.microsoft.com/office/drawing/2014/main" id="{181D22C0-E853-DA35-DE48-1CA5CD5CC6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937" y="2792293"/>
            <a:ext cx="6318517" cy="4087061"/>
          </a:xfrm>
          <a:prstGeom prst="rect">
            <a:avLst/>
          </a:prstGeom>
        </p:spPr>
      </p:pic>
      <p:sp>
        <p:nvSpPr>
          <p:cNvPr id="10" name="TextBox 9">
            <a:extLst>
              <a:ext uri="{FF2B5EF4-FFF2-40B4-BE49-F238E27FC236}">
                <a16:creationId xmlns:a16="http://schemas.microsoft.com/office/drawing/2014/main" id="{A8873ACF-9673-A4AD-B9C5-6D49F3F97D6F}"/>
              </a:ext>
            </a:extLst>
          </p:cNvPr>
          <p:cNvSpPr txBox="1"/>
          <p:nvPr/>
        </p:nvSpPr>
        <p:spPr>
          <a:xfrm>
            <a:off x="7401463" y="2895661"/>
            <a:ext cx="4252823" cy="1477328"/>
          </a:xfrm>
          <a:prstGeom prst="rect">
            <a:avLst/>
          </a:prstGeom>
          <a:noFill/>
        </p:spPr>
        <p:txBody>
          <a:bodyPr wrap="square" rtlCol="0">
            <a:spAutoFit/>
          </a:bodyPr>
          <a:lstStyle/>
          <a:p>
            <a:pPr marL="285750" indent="-285750">
              <a:buFont typeface="Wingdings" panose="05000000000000000000" pitchFamily="2" charset="2"/>
              <a:buChar char="q"/>
            </a:pPr>
            <a:r>
              <a:rPr lang="en-US" b="0" i="0" dirty="0">
                <a:solidFill>
                  <a:srgbClr val="212121"/>
                </a:solidFill>
                <a:effectLst/>
                <a:latin typeface="Roboto" panose="02000000000000000000" pitchFamily="2" charset="0"/>
              </a:rPr>
              <a:t>We can find the insight that if  someone wants to book </a:t>
            </a:r>
            <a:r>
              <a:rPr lang="en-US" b="1" i="0" dirty="0">
                <a:solidFill>
                  <a:srgbClr val="212121"/>
                </a:solidFill>
                <a:effectLst/>
                <a:latin typeface="Roboto" panose="02000000000000000000" pitchFamily="2" charset="0"/>
              </a:rPr>
              <a:t>"Entire home/apt" </a:t>
            </a:r>
            <a:r>
              <a:rPr lang="en-US" b="0" i="0" dirty="0">
                <a:solidFill>
                  <a:srgbClr val="212121"/>
                </a:solidFill>
                <a:effectLst/>
                <a:latin typeface="Roboto" panose="02000000000000000000" pitchFamily="2" charset="0"/>
              </a:rPr>
              <a:t>then minimum nights booking is highest as compare to other room types.</a:t>
            </a:r>
            <a:endParaRPr lang="en-US" dirty="0"/>
          </a:p>
        </p:txBody>
      </p:sp>
    </p:spTree>
    <p:extLst>
      <p:ext uri="{BB962C8B-B14F-4D97-AF65-F5344CB8AC3E}">
        <p14:creationId xmlns:p14="http://schemas.microsoft.com/office/powerpoint/2010/main" val="3085647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14DB4-02D6-018C-2FA2-10CC8CC3AC4A}"/>
              </a:ext>
            </a:extLst>
          </p:cNvPr>
          <p:cNvSpPr>
            <a:spLocks noGrp="1"/>
          </p:cNvSpPr>
          <p:nvPr>
            <p:ph type="title"/>
          </p:nvPr>
        </p:nvSpPr>
        <p:spPr/>
        <p:txBody>
          <a:bodyPr/>
          <a:lstStyle/>
          <a:p>
            <a:r>
              <a:rPr lang="en-US" sz="5000" b="1" u="sng" dirty="0">
                <a:solidFill>
                  <a:srgbClr val="FF0000"/>
                </a:solidFill>
              </a:rPr>
              <a:t>Table Of Content</a:t>
            </a:r>
          </a:p>
        </p:txBody>
      </p:sp>
      <p:pic>
        <p:nvPicPr>
          <p:cNvPr id="5" name="Content Placeholder 4">
            <a:extLst>
              <a:ext uri="{FF2B5EF4-FFF2-40B4-BE49-F238E27FC236}">
                <a16:creationId xmlns:a16="http://schemas.microsoft.com/office/drawing/2014/main" id="{D08AC901-DA71-8E16-ECB2-E99B825D70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1293" y="3105509"/>
            <a:ext cx="2857500" cy="1600200"/>
          </a:xfrm>
        </p:spPr>
      </p:pic>
      <p:pic>
        <p:nvPicPr>
          <p:cNvPr id="7" name="Picture 6">
            <a:extLst>
              <a:ext uri="{FF2B5EF4-FFF2-40B4-BE49-F238E27FC236}">
                <a16:creationId xmlns:a16="http://schemas.microsoft.com/office/drawing/2014/main" id="{41A8BC8A-1042-A7E8-3453-3136F6C5EB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754" y="2735367"/>
            <a:ext cx="2540579" cy="2540579"/>
          </a:xfrm>
          <a:prstGeom prst="rect">
            <a:avLst/>
          </a:prstGeom>
        </p:spPr>
      </p:pic>
      <p:sp>
        <p:nvSpPr>
          <p:cNvPr id="10" name="Arrow: Right 9">
            <a:extLst>
              <a:ext uri="{FF2B5EF4-FFF2-40B4-BE49-F238E27FC236}">
                <a16:creationId xmlns:a16="http://schemas.microsoft.com/office/drawing/2014/main" id="{29DF6761-A790-F00E-5B4E-407D16E52766}"/>
              </a:ext>
            </a:extLst>
          </p:cNvPr>
          <p:cNvSpPr/>
          <p:nvPr/>
        </p:nvSpPr>
        <p:spPr>
          <a:xfrm>
            <a:off x="2098734" y="2477486"/>
            <a:ext cx="5708172" cy="39681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13731492-195C-B26E-E985-A49BAD8077ED}"/>
              </a:ext>
            </a:extLst>
          </p:cNvPr>
          <p:cNvSpPr/>
          <p:nvPr/>
        </p:nvSpPr>
        <p:spPr>
          <a:xfrm>
            <a:off x="3001955" y="3263404"/>
            <a:ext cx="3094046" cy="39681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E02D8C92-6348-EBEB-529C-A3CB8FF3D97C}"/>
              </a:ext>
            </a:extLst>
          </p:cNvPr>
          <p:cNvSpPr/>
          <p:nvPr/>
        </p:nvSpPr>
        <p:spPr>
          <a:xfrm>
            <a:off x="2981543" y="4181973"/>
            <a:ext cx="3220849" cy="39681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2C54CD6A-3FE4-9BE2-1DB9-8C3E313913B6}"/>
              </a:ext>
            </a:extLst>
          </p:cNvPr>
          <p:cNvSpPr txBox="1"/>
          <p:nvPr/>
        </p:nvSpPr>
        <p:spPr>
          <a:xfrm>
            <a:off x="6352955" y="4143700"/>
            <a:ext cx="4861385" cy="369332"/>
          </a:xfrm>
          <a:prstGeom prst="rect">
            <a:avLst/>
          </a:prstGeom>
          <a:noFill/>
        </p:spPr>
        <p:txBody>
          <a:bodyPr wrap="square" rtlCol="0">
            <a:spAutoFit/>
          </a:bodyPr>
          <a:lstStyle/>
          <a:p>
            <a:r>
              <a:rPr lang="en-US" b="1" dirty="0">
                <a:solidFill>
                  <a:srgbClr val="00B0F0"/>
                </a:solidFill>
              </a:rPr>
              <a:t>Exploratory Data Analysis &amp; Visualization</a:t>
            </a:r>
          </a:p>
        </p:txBody>
      </p:sp>
      <p:sp>
        <p:nvSpPr>
          <p:cNvPr id="17" name="TextBox 16">
            <a:extLst>
              <a:ext uri="{FF2B5EF4-FFF2-40B4-BE49-F238E27FC236}">
                <a16:creationId xmlns:a16="http://schemas.microsoft.com/office/drawing/2014/main" id="{4CE06BED-C147-5183-CB18-22EB641A7DD1}"/>
              </a:ext>
            </a:extLst>
          </p:cNvPr>
          <p:cNvSpPr txBox="1"/>
          <p:nvPr/>
        </p:nvSpPr>
        <p:spPr>
          <a:xfrm>
            <a:off x="6202392" y="3268146"/>
            <a:ext cx="4107432" cy="369332"/>
          </a:xfrm>
          <a:prstGeom prst="rect">
            <a:avLst/>
          </a:prstGeom>
          <a:noFill/>
        </p:spPr>
        <p:txBody>
          <a:bodyPr wrap="square" rtlCol="0">
            <a:spAutoFit/>
          </a:bodyPr>
          <a:lstStyle/>
          <a:p>
            <a:r>
              <a:rPr lang="en-US" b="1" dirty="0">
                <a:solidFill>
                  <a:srgbClr val="00B0F0"/>
                </a:solidFill>
              </a:rPr>
              <a:t>Data Cleaning and Wrangling</a:t>
            </a:r>
          </a:p>
        </p:txBody>
      </p:sp>
      <p:sp>
        <p:nvSpPr>
          <p:cNvPr id="18" name="TextBox 17">
            <a:extLst>
              <a:ext uri="{FF2B5EF4-FFF2-40B4-BE49-F238E27FC236}">
                <a16:creationId xmlns:a16="http://schemas.microsoft.com/office/drawing/2014/main" id="{B2AFC283-5AA3-AB10-6578-6DE185E41786}"/>
              </a:ext>
            </a:extLst>
          </p:cNvPr>
          <p:cNvSpPr txBox="1"/>
          <p:nvPr/>
        </p:nvSpPr>
        <p:spPr>
          <a:xfrm>
            <a:off x="8071449" y="2536959"/>
            <a:ext cx="2639683" cy="369332"/>
          </a:xfrm>
          <a:prstGeom prst="rect">
            <a:avLst/>
          </a:prstGeom>
          <a:noFill/>
        </p:spPr>
        <p:txBody>
          <a:bodyPr wrap="square" rtlCol="0">
            <a:spAutoFit/>
          </a:bodyPr>
          <a:lstStyle/>
          <a:p>
            <a:r>
              <a:rPr lang="en-US" b="1" dirty="0">
                <a:solidFill>
                  <a:srgbClr val="00B0F0"/>
                </a:solidFill>
              </a:rPr>
              <a:t>Introduction</a:t>
            </a:r>
          </a:p>
        </p:txBody>
      </p:sp>
      <p:sp>
        <p:nvSpPr>
          <p:cNvPr id="20" name="TextBox 19">
            <a:extLst>
              <a:ext uri="{FF2B5EF4-FFF2-40B4-BE49-F238E27FC236}">
                <a16:creationId xmlns:a16="http://schemas.microsoft.com/office/drawing/2014/main" id="{35DD4CFB-8B8F-9EDE-0046-AA2C79565D36}"/>
              </a:ext>
            </a:extLst>
          </p:cNvPr>
          <p:cNvSpPr txBox="1"/>
          <p:nvPr/>
        </p:nvSpPr>
        <p:spPr>
          <a:xfrm>
            <a:off x="8194066" y="5079989"/>
            <a:ext cx="2639683" cy="369332"/>
          </a:xfrm>
          <a:prstGeom prst="rect">
            <a:avLst/>
          </a:prstGeom>
          <a:noFill/>
        </p:spPr>
        <p:txBody>
          <a:bodyPr wrap="square" rtlCol="0">
            <a:spAutoFit/>
          </a:bodyPr>
          <a:lstStyle/>
          <a:p>
            <a:r>
              <a:rPr lang="en-US" b="1" dirty="0">
                <a:solidFill>
                  <a:srgbClr val="00B0F0"/>
                </a:solidFill>
              </a:rPr>
              <a:t>Conclusion</a:t>
            </a:r>
          </a:p>
        </p:txBody>
      </p:sp>
      <p:sp>
        <p:nvSpPr>
          <p:cNvPr id="21" name="Arrow: Right 20">
            <a:extLst>
              <a:ext uri="{FF2B5EF4-FFF2-40B4-BE49-F238E27FC236}">
                <a16:creationId xmlns:a16="http://schemas.microsoft.com/office/drawing/2014/main" id="{BA1927A9-0A80-99FA-F067-5893EF31E6F7}"/>
              </a:ext>
            </a:extLst>
          </p:cNvPr>
          <p:cNvSpPr/>
          <p:nvPr/>
        </p:nvSpPr>
        <p:spPr>
          <a:xfrm>
            <a:off x="2236756" y="5100542"/>
            <a:ext cx="5570150" cy="39681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33855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E299C-ED65-954C-E5BD-EA366AC3EB28}"/>
              </a:ext>
            </a:extLst>
          </p:cNvPr>
          <p:cNvSpPr>
            <a:spLocks noGrp="1"/>
          </p:cNvSpPr>
          <p:nvPr>
            <p:ph type="title"/>
          </p:nvPr>
        </p:nvSpPr>
        <p:spPr/>
        <p:txBody>
          <a:bodyPr/>
          <a:lstStyle/>
          <a:p>
            <a:r>
              <a:rPr lang="en-US" dirty="0"/>
              <a:t>EDA:</a:t>
            </a:r>
          </a:p>
        </p:txBody>
      </p:sp>
      <p:sp>
        <p:nvSpPr>
          <p:cNvPr id="3" name="Content Placeholder 2">
            <a:extLst>
              <a:ext uri="{FF2B5EF4-FFF2-40B4-BE49-F238E27FC236}">
                <a16:creationId xmlns:a16="http://schemas.microsoft.com/office/drawing/2014/main" id="{8F5EA105-3D96-2AB4-BF91-32BB83B30BDE}"/>
              </a:ext>
            </a:extLst>
          </p:cNvPr>
          <p:cNvSpPr>
            <a:spLocks noGrp="1"/>
          </p:cNvSpPr>
          <p:nvPr>
            <p:ph idx="1"/>
          </p:nvPr>
        </p:nvSpPr>
        <p:spPr>
          <a:xfrm>
            <a:off x="119785" y="2370587"/>
            <a:ext cx="8825659" cy="3416300"/>
          </a:xfrm>
        </p:spPr>
        <p:txBody>
          <a:bodyPr/>
          <a:lstStyle/>
          <a:p>
            <a:pPr marL="0" indent="0">
              <a:buNone/>
            </a:pPr>
            <a:r>
              <a:rPr lang="en-US" b="1" dirty="0">
                <a:solidFill>
                  <a:srgbClr val="008000"/>
                </a:solidFill>
                <a:effectLst/>
                <a:highlight>
                  <a:srgbClr val="FFFF00"/>
                </a:highlight>
                <a:latin typeface="Courier New" panose="02070309020205020404" pitchFamily="49" charset="0"/>
              </a:rPr>
              <a:t>11)Relation between minimum night and room type for every neighbourhood group</a:t>
            </a:r>
            <a:endParaRPr lang="en-US" b="1" dirty="0">
              <a:solidFill>
                <a:srgbClr val="000000"/>
              </a:solidFill>
              <a:effectLst/>
              <a:highlight>
                <a:srgbClr val="FFFF00"/>
              </a:highlight>
              <a:latin typeface="Courier New" panose="02070309020205020404" pitchFamily="49" charset="0"/>
            </a:endParaRPr>
          </a:p>
        </p:txBody>
      </p:sp>
      <p:pic>
        <p:nvPicPr>
          <p:cNvPr id="5" name="Picture 4">
            <a:extLst>
              <a:ext uri="{FF2B5EF4-FFF2-40B4-BE49-F238E27FC236}">
                <a16:creationId xmlns:a16="http://schemas.microsoft.com/office/drawing/2014/main" id="{50603039-3D89-3E97-3A07-3BE84B58E8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785" y="3053751"/>
            <a:ext cx="8054607" cy="372661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Box 5">
            <a:extLst>
              <a:ext uri="{FF2B5EF4-FFF2-40B4-BE49-F238E27FC236}">
                <a16:creationId xmlns:a16="http://schemas.microsoft.com/office/drawing/2014/main" id="{607B0BA7-F8D5-F76C-7343-34AB5E123DA6}"/>
              </a:ext>
            </a:extLst>
          </p:cNvPr>
          <p:cNvSpPr txBox="1"/>
          <p:nvPr/>
        </p:nvSpPr>
        <p:spPr>
          <a:xfrm>
            <a:off x="8350370" y="3053751"/>
            <a:ext cx="3657600" cy="3139321"/>
          </a:xfrm>
          <a:prstGeom prst="rect">
            <a:avLst/>
          </a:prstGeom>
          <a:noFill/>
        </p:spPr>
        <p:txBody>
          <a:bodyPr wrap="square" rtlCol="0">
            <a:spAutoFit/>
          </a:bodyPr>
          <a:lstStyle/>
          <a:p>
            <a:pPr marL="285750" indent="-285750">
              <a:buFont typeface="Wingdings" panose="05000000000000000000" pitchFamily="2" charset="2"/>
              <a:buChar char="q"/>
            </a:pPr>
            <a:r>
              <a:rPr lang="en-US" b="0" i="0" dirty="0">
                <a:solidFill>
                  <a:srgbClr val="212121"/>
                </a:solidFill>
                <a:effectLst/>
                <a:latin typeface="Roboto" panose="02000000000000000000" pitchFamily="2" charset="0"/>
              </a:rPr>
              <a:t>We can find insight that in </a:t>
            </a:r>
            <a:r>
              <a:rPr lang="en-US" b="1" i="0" dirty="0">
                <a:solidFill>
                  <a:srgbClr val="212121"/>
                </a:solidFill>
                <a:effectLst/>
                <a:latin typeface="Roboto" panose="02000000000000000000" pitchFamily="2" charset="0"/>
              </a:rPr>
              <a:t>"Manhattan's" booking minimum nights</a:t>
            </a:r>
            <a:r>
              <a:rPr lang="en-US" b="0" i="0" dirty="0">
                <a:solidFill>
                  <a:srgbClr val="212121"/>
                </a:solidFill>
                <a:effectLst/>
                <a:latin typeface="Roboto" panose="02000000000000000000" pitchFamily="2" charset="0"/>
              </a:rPr>
              <a:t> is </a:t>
            </a:r>
            <a:r>
              <a:rPr lang="en-US" b="1" i="0" dirty="0">
                <a:solidFill>
                  <a:srgbClr val="212121"/>
                </a:solidFill>
                <a:effectLst/>
                <a:latin typeface="Roboto" panose="02000000000000000000" pitchFamily="2" charset="0"/>
              </a:rPr>
              <a:t>higher</a:t>
            </a:r>
            <a:r>
              <a:rPr lang="en-US" b="0" i="0" dirty="0">
                <a:solidFill>
                  <a:srgbClr val="212121"/>
                </a:solidFill>
                <a:effectLst/>
                <a:latin typeface="Roboto" panose="02000000000000000000" pitchFamily="2" charset="0"/>
              </a:rPr>
              <a:t> than any other </a:t>
            </a:r>
            <a:r>
              <a:rPr lang="en-US" b="1" i="0" dirty="0">
                <a:solidFill>
                  <a:srgbClr val="212121"/>
                </a:solidFill>
                <a:effectLst/>
                <a:latin typeface="Roboto" panose="02000000000000000000" pitchFamily="2" charset="0"/>
              </a:rPr>
              <a:t>neighbourhood groups</a:t>
            </a:r>
            <a:r>
              <a:rPr lang="en-US" b="0" i="0" dirty="0">
                <a:solidFill>
                  <a:srgbClr val="212121"/>
                </a:solidFill>
                <a:effectLst/>
                <a:latin typeface="Roboto" panose="02000000000000000000" pitchFamily="2" charset="0"/>
              </a:rPr>
              <a:t> in terms of all room types.</a:t>
            </a:r>
          </a:p>
          <a:p>
            <a:endParaRPr lang="en-US" b="0" i="0" dirty="0">
              <a:solidFill>
                <a:srgbClr val="212121"/>
              </a:solidFill>
              <a:effectLst/>
              <a:latin typeface="Roboto" panose="02000000000000000000" pitchFamily="2" charset="0"/>
            </a:endParaRPr>
          </a:p>
          <a:p>
            <a:pPr marL="285750" indent="-285750">
              <a:buFont typeface="Wingdings" panose="05000000000000000000" pitchFamily="2" charset="2"/>
              <a:buChar char="q"/>
            </a:pPr>
            <a:r>
              <a:rPr lang="en-US" b="0" i="0" dirty="0">
                <a:solidFill>
                  <a:srgbClr val="212121"/>
                </a:solidFill>
                <a:effectLst/>
                <a:latin typeface="Roboto" panose="02000000000000000000" pitchFamily="2" charset="0"/>
              </a:rPr>
              <a:t>The host who is having properties in </a:t>
            </a:r>
            <a:r>
              <a:rPr lang="en-US" b="1" i="0" dirty="0">
                <a:solidFill>
                  <a:srgbClr val="212121"/>
                </a:solidFill>
                <a:effectLst/>
                <a:latin typeface="Roboto" panose="02000000000000000000" pitchFamily="2" charset="0"/>
              </a:rPr>
              <a:t>"Manhattan"</a:t>
            </a:r>
            <a:r>
              <a:rPr lang="en-US" b="0" i="0" dirty="0">
                <a:solidFill>
                  <a:srgbClr val="212121"/>
                </a:solidFill>
                <a:effectLst/>
                <a:latin typeface="Roboto" panose="02000000000000000000" pitchFamily="2" charset="0"/>
              </a:rPr>
              <a:t> more , that host can earn maximum as compare to other hosts.</a:t>
            </a:r>
            <a:endParaRPr lang="en-US" dirty="0"/>
          </a:p>
        </p:txBody>
      </p:sp>
    </p:spTree>
    <p:extLst>
      <p:ext uri="{BB962C8B-B14F-4D97-AF65-F5344CB8AC3E}">
        <p14:creationId xmlns:p14="http://schemas.microsoft.com/office/powerpoint/2010/main" val="7080734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6D81C-5BFC-B615-B47F-F462C58C6D79}"/>
              </a:ext>
            </a:extLst>
          </p:cNvPr>
          <p:cNvSpPr>
            <a:spLocks noGrp="1"/>
          </p:cNvSpPr>
          <p:nvPr>
            <p:ph type="title"/>
          </p:nvPr>
        </p:nvSpPr>
        <p:spPr/>
        <p:txBody>
          <a:bodyPr/>
          <a:lstStyle/>
          <a:p>
            <a:r>
              <a:rPr lang="en-US" dirty="0"/>
              <a:t>EDA:</a:t>
            </a:r>
          </a:p>
        </p:txBody>
      </p:sp>
      <p:sp>
        <p:nvSpPr>
          <p:cNvPr id="3" name="Content Placeholder 2">
            <a:extLst>
              <a:ext uri="{FF2B5EF4-FFF2-40B4-BE49-F238E27FC236}">
                <a16:creationId xmlns:a16="http://schemas.microsoft.com/office/drawing/2014/main" id="{9D062391-6925-A870-3019-46AA568A9AD9}"/>
              </a:ext>
            </a:extLst>
          </p:cNvPr>
          <p:cNvSpPr>
            <a:spLocks noGrp="1"/>
          </p:cNvSpPr>
          <p:nvPr>
            <p:ph idx="1"/>
          </p:nvPr>
        </p:nvSpPr>
        <p:spPr>
          <a:xfrm>
            <a:off x="171541" y="2646632"/>
            <a:ext cx="8825659" cy="3416300"/>
          </a:xfrm>
        </p:spPr>
        <p:txBody>
          <a:bodyPr/>
          <a:lstStyle/>
          <a:p>
            <a:pPr marL="0" indent="0">
              <a:buNone/>
            </a:pPr>
            <a:r>
              <a:rPr lang="en-US" b="1" dirty="0">
                <a:solidFill>
                  <a:srgbClr val="008000"/>
                </a:solidFill>
                <a:effectLst/>
                <a:highlight>
                  <a:srgbClr val="FFFF00"/>
                </a:highlight>
                <a:latin typeface="Courier New" panose="02070309020205020404" pitchFamily="49" charset="0"/>
              </a:rPr>
              <a:t>12)Host with most listed properties</a:t>
            </a:r>
            <a:endParaRPr lang="en-US" b="1" dirty="0">
              <a:solidFill>
                <a:srgbClr val="000000"/>
              </a:solidFill>
              <a:effectLst/>
              <a:highlight>
                <a:srgbClr val="FFFF00"/>
              </a:highlight>
              <a:latin typeface="Courier New" panose="02070309020205020404" pitchFamily="49" charset="0"/>
            </a:endParaRPr>
          </a:p>
        </p:txBody>
      </p:sp>
      <p:pic>
        <p:nvPicPr>
          <p:cNvPr id="5" name="Picture 4">
            <a:extLst>
              <a:ext uri="{FF2B5EF4-FFF2-40B4-BE49-F238E27FC236}">
                <a16:creationId xmlns:a16="http://schemas.microsoft.com/office/drawing/2014/main" id="{50FCCA7F-FB3C-83B9-7EBA-5D588D11D9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6525" y="3338726"/>
            <a:ext cx="5572125" cy="3416300"/>
          </a:xfrm>
          <a:prstGeom prst="rect">
            <a:avLst/>
          </a:prstGeom>
        </p:spPr>
      </p:pic>
      <p:pic>
        <p:nvPicPr>
          <p:cNvPr id="7" name="Picture 6">
            <a:extLst>
              <a:ext uri="{FF2B5EF4-FFF2-40B4-BE49-F238E27FC236}">
                <a16:creationId xmlns:a16="http://schemas.microsoft.com/office/drawing/2014/main" id="{2A98F9B6-E9F6-3E3E-F94B-493BBCFE22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198647"/>
            <a:ext cx="6396525" cy="3743325"/>
          </a:xfrm>
          <a:prstGeom prst="rect">
            <a:avLst/>
          </a:prstGeom>
        </p:spPr>
      </p:pic>
      <p:sp>
        <p:nvSpPr>
          <p:cNvPr id="8" name="TextBox 7">
            <a:extLst>
              <a:ext uri="{FF2B5EF4-FFF2-40B4-BE49-F238E27FC236}">
                <a16:creationId xmlns:a16="http://schemas.microsoft.com/office/drawing/2014/main" id="{538E7BC4-B0DC-94F7-F98E-335D72E96EFB}"/>
              </a:ext>
            </a:extLst>
          </p:cNvPr>
          <p:cNvSpPr txBox="1"/>
          <p:nvPr/>
        </p:nvSpPr>
        <p:spPr>
          <a:xfrm>
            <a:off x="6396525" y="2415396"/>
            <a:ext cx="5042101" cy="923330"/>
          </a:xfrm>
          <a:prstGeom prst="rect">
            <a:avLst/>
          </a:prstGeom>
          <a:noFill/>
        </p:spPr>
        <p:txBody>
          <a:bodyPr wrap="square" rtlCol="0">
            <a:spAutoFit/>
          </a:bodyPr>
          <a:lstStyle/>
          <a:p>
            <a:pPr marL="285750" indent="-285750">
              <a:buFont typeface="Wingdings" panose="05000000000000000000" pitchFamily="2" charset="2"/>
              <a:buChar char="q"/>
            </a:pPr>
            <a:r>
              <a:rPr lang="en-US" b="0" i="0" dirty="0">
                <a:solidFill>
                  <a:srgbClr val="212121"/>
                </a:solidFill>
                <a:effectLst/>
                <a:latin typeface="Roboto" panose="02000000000000000000" pitchFamily="2" charset="0"/>
              </a:rPr>
              <a:t>We found insight that </a:t>
            </a:r>
            <a:r>
              <a:rPr lang="en-US" b="1" i="0" dirty="0">
                <a:solidFill>
                  <a:srgbClr val="212121"/>
                </a:solidFill>
                <a:effectLst/>
                <a:latin typeface="Roboto" panose="02000000000000000000" pitchFamily="2" charset="0"/>
              </a:rPr>
              <a:t>Sonder(NYC) having highest</a:t>
            </a:r>
            <a:r>
              <a:rPr lang="en-US" b="0" i="0" dirty="0">
                <a:solidFill>
                  <a:srgbClr val="212121"/>
                </a:solidFill>
                <a:effectLst/>
                <a:latin typeface="Roboto" panose="02000000000000000000" pitchFamily="2" charset="0"/>
              </a:rPr>
              <a:t> and </a:t>
            </a:r>
            <a:r>
              <a:rPr lang="en-US" b="1" i="0" dirty="0">
                <a:solidFill>
                  <a:srgbClr val="212121"/>
                </a:solidFill>
                <a:effectLst/>
                <a:latin typeface="Roboto" panose="02000000000000000000" pitchFamily="2" charset="0"/>
              </a:rPr>
              <a:t>Mike having lowest</a:t>
            </a:r>
            <a:r>
              <a:rPr lang="en-US" b="0" i="0" dirty="0">
                <a:solidFill>
                  <a:srgbClr val="212121"/>
                </a:solidFill>
                <a:effectLst/>
                <a:latin typeface="Roboto" panose="02000000000000000000" pitchFamily="2" charset="0"/>
              </a:rPr>
              <a:t> number of listed </a:t>
            </a:r>
            <a:r>
              <a:rPr lang="en-US" b="1" i="0" dirty="0">
                <a:solidFill>
                  <a:srgbClr val="212121"/>
                </a:solidFill>
                <a:effectLst/>
                <a:latin typeface="Roboto" panose="02000000000000000000" pitchFamily="2" charset="0"/>
              </a:rPr>
              <a:t>properties</a:t>
            </a:r>
            <a:r>
              <a:rPr lang="en-US" b="0" i="0" dirty="0">
                <a:solidFill>
                  <a:srgbClr val="212121"/>
                </a:solidFill>
                <a:effectLst/>
                <a:latin typeface="Roboto" panose="02000000000000000000" pitchFamily="2" charset="0"/>
              </a:rPr>
              <a:t>.</a:t>
            </a:r>
            <a:endParaRPr lang="en-US" dirty="0"/>
          </a:p>
        </p:txBody>
      </p:sp>
    </p:spTree>
    <p:extLst>
      <p:ext uri="{BB962C8B-B14F-4D97-AF65-F5344CB8AC3E}">
        <p14:creationId xmlns:p14="http://schemas.microsoft.com/office/powerpoint/2010/main" val="5196178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36CD2-2F18-F5C4-E512-4321E5569632}"/>
              </a:ext>
            </a:extLst>
          </p:cNvPr>
          <p:cNvSpPr>
            <a:spLocks noGrp="1"/>
          </p:cNvSpPr>
          <p:nvPr>
            <p:ph type="title"/>
          </p:nvPr>
        </p:nvSpPr>
        <p:spPr/>
        <p:txBody>
          <a:bodyPr/>
          <a:lstStyle/>
          <a:p>
            <a:r>
              <a:rPr lang="en-US" dirty="0"/>
              <a:t>EDA:</a:t>
            </a:r>
          </a:p>
        </p:txBody>
      </p:sp>
      <p:sp>
        <p:nvSpPr>
          <p:cNvPr id="3" name="Content Placeholder 2">
            <a:extLst>
              <a:ext uri="{FF2B5EF4-FFF2-40B4-BE49-F238E27FC236}">
                <a16:creationId xmlns:a16="http://schemas.microsoft.com/office/drawing/2014/main" id="{96273F78-A69A-7A78-7F02-B4B7F09EBFF7}"/>
              </a:ext>
            </a:extLst>
          </p:cNvPr>
          <p:cNvSpPr>
            <a:spLocks noGrp="1"/>
          </p:cNvSpPr>
          <p:nvPr>
            <p:ph idx="1"/>
          </p:nvPr>
        </p:nvSpPr>
        <p:spPr>
          <a:xfrm>
            <a:off x="223301" y="2387840"/>
            <a:ext cx="8825659" cy="3416300"/>
          </a:xfrm>
        </p:spPr>
        <p:txBody>
          <a:bodyPr/>
          <a:lstStyle/>
          <a:p>
            <a:pPr marL="0" indent="0">
              <a:buNone/>
            </a:pPr>
            <a:r>
              <a:rPr lang="en-US" b="1" dirty="0">
                <a:solidFill>
                  <a:srgbClr val="008000"/>
                </a:solidFill>
                <a:effectLst/>
                <a:highlight>
                  <a:srgbClr val="FFFF00"/>
                </a:highlight>
                <a:latin typeface="Courier New" panose="02070309020205020404" pitchFamily="49" charset="0"/>
              </a:rPr>
              <a:t>13)Airbnb Booking Locations by Neighbourhood Group</a:t>
            </a:r>
            <a:endParaRPr lang="en-US" b="1" dirty="0">
              <a:solidFill>
                <a:srgbClr val="000000"/>
              </a:solidFill>
              <a:effectLst/>
              <a:highlight>
                <a:srgbClr val="FFFF00"/>
              </a:highlight>
              <a:latin typeface="Courier New" panose="02070309020205020404" pitchFamily="49" charset="0"/>
            </a:endParaRPr>
          </a:p>
        </p:txBody>
      </p:sp>
      <p:pic>
        <p:nvPicPr>
          <p:cNvPr id="5" name="Picture 4">
            <a:extLst>
              <a:ext uri="{FF2B5EF4-FFF2-40B4-BE49-F238E27FC236}">
                <a16:creationId xmlns:a16="http://schemas.microsoft.com/office/drawing/2014/main" id="{EE529D95-FC87-DFC3-009B-A4B26DC57F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215" y="2803584"/>
            <a:ext cx="8106541" cy="388883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extBox 6">
            <a:extLst>
              <a:ext uri="{FF2B5EF4-FFF2-40B4-BE49-F238E27FC236}">
                <a16:creationId xmlns:a16="http://schemas.microsoft.com/office/drawing/2014/main" id="{7BCAA076-07ED-E4B0-2900-446E67947DF4}"/>
              </a:ext>
            </a:extLst>
          </p:cNvPr>
          <p:cNvSpPr txBox="1"/>
          <p:nvPr/>
        </p:nvSpPr>
        <p:spPr>
          <a:xfrm>
            <a:off x="8876581" y="2941608"/>
            <a:ext cx="2915728" cy="1200329"/>
          </a:xfrm>
          <a:prstGeom prst="rect">
            <a:avLst/>
          </a:prstGeom>
          <a:noFill/>
        </p:spPr>
        <p:txBody>
          <a:bodyPr wrap="square" rtlCol="0">
            <a:spAutoFit/>
          </a:bodyPr>
          <a:lstStyle/>
          <a:p>
            <a:pPr marL="285750" indent="-285750">
              <a:buFont typeface="Wingdings" panose="05000000000000000000" pitchFamily="2" charset="2"/>
              <a:buChar char="q"/>
            </a:pPr>
            <a:r>
              <a:rPr lang="en-US" b="0" i="0" dirty="0">
                <a:solidFill>
                  <a:srgbClr val="212121"/>
                </a:solidFill>
                <a:effectLst/>
                <a:latin typeface="Roboto" panose="02000000000000000000" pitchFamily="2" charset="0"/>
              </a:rPr>
              <a:t>From this graph we get the exact location with number of booking in particular location.</a:t>
            </a:r>
            <a:endParaRPr lang="en-US" dirty="0"/>
          </a:p>
        </p:txBody>
      </p:sp>
    </p:spTree>
    <p:extLst>
      <p:ext uri="{BB962C8B-B14F-4D97-AF65-F5344CB8AC3E}">
        <p14:creationId xmlns:p14="http://schemas.microsoft.com/office/powerpoint/2010/main" val="10580964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385A2-8BCB-B0BB-1E95-3DEDF4E97FD2}"/>
              </a:ext>
            </a:extLst>
          </p:cNvPr>
          <p:cNvSpPr>
            <a:spLocks noGrp="1"/>
          </p:cNvSpPr>
          <p:nvPr>
            <p:ph type="title"/>
          </p:nvPr>
        </p:nvSpPr>
        <p:spPr/>
        <p:txBody>
          <a:bodyPr/>
          <a:lstStyle/>
          <a:p>
            <a:r>
              <a:rPr lang="en-US" dirty="0"/>
              <a:t>EDA:</a:t>
            </a:r>
          </a:p>
        </p:txBody>
      </p:sp>
      <p:sp>
        <p:nvSpPr>
          <p:cNvPr id="3" name="Content Placeholder 2">
            <a:extLst>
              <a:ext uri="{FF2B5EF4-FFF2-40B4-BE49-F238E27FC236}">
                <a16:creationId xmlns:a16="http://schemas.microsoft.com/office/drawing/2014/main" id="{2B644952-90E5-25AC-426E-AEBA217A632F}"/>
              </a:ext>
            </a:extLst>
          </p:cNvPr>
          <p:cNvSpPr>
            <a:spLocks noGrp="1"/>
          </p:cNvSpPr>
          <p:nvPr>
            <p:ph idx="1"/>
          </p:nvPr>
        </p:nvSpPr>
        <p:spPr>
          <a:xfrm>
            <a:off x="456214" y="2405093"/>
            <a:ext cx="8825659" cy="3416300"/>
          </a:xfrm>
        </p:spPr>
        <p:txBody>
          <a:bodyPr/>
          <a:lstStyle/>
          <a:p>
            <a:pPr marL="0" indent="0">
              <a:buNone/>
            </a:pPr>
            <a:r>
              <a:rPr lang="en-US" b="1" dirty="0">
                <a:solidFill>
                  <a:srgbClr val="008000"/>
                </a:solidFill>
                <a:effectLst/>
                <a:highlight>
                  <a:srgbClr val="FFFF00"/>
                </a:highlight>
                <a:latin typeface="Courier New" panose="02070309020205020404" pitchFamily="49" charset="0"/>
              </a:rPr>
              <a:t>14)Plot on Heat map</a:t>
            </a:r>
            <a:endParaRPr lang="en-US" b="1" dirty="0">
              <a:solidFill>
                <a:srgbClr val="000000"/>
              </a:solidFill>
              <a:effectLst/>
              <a:highlight>
                <a:srgbClr val="FFFF00"/>
              </a:highlight>
              <a:latin typeface="Courier New" panose="02070309020205020404" pitchFamily="49" charset="0"/>
            </a:endParaRPr>
          </a:p>
        </p:txBody>
      </p:sp>
      <p:pic>
        <p:nvPicPr>
          <p:cNvPr id="5" name="Picture 4">
            <a:extLst>
              <a:ext uri="{FF2B5EF4-FFF2-40B4-BE49-F238E27FC236}">
                <a16:creationId xmlns:a16="http://schemas.microsoft.com/office/drawing/2014/main" id="{132457DE-D97E-3D62-8982-E1E292680D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38" y="2838091"/>
            <a:ext cx="6577944" cy="3963837"/>
          </a:xfrm>
          <a:prstGeom prst="rect">
            <a:avLst/>
          </a:prstGeom>
        </p:spPr>
      </p:pic>
      <p:sp>
        <p:nvSpPr>
          <p:cNvPr id="6" name="TextBox 5">
            <a:extLst>
              <a:ext uri="{FF2B5EF4-FFF2-40B4-BE49-F238E27FC236}">
                <a16:creationId xmlns:a16="http://schemas.microsoft.com/office/drawing/2014/main" id="{C1673455-2B22-7171-475D-8A31F25E2221}"/>
              </a:ext>
            </a:extLst>
          </p:cNvPr>
          <p:cNvSpPr txBox="1"/>
          <p:nvPr/>
        </p:nvSpPr>
        <p:spPr>
          <a:xfrm>
            <a:off x="7375584" y="3264673"/>
            <a:ext cx="3976777" cy="2031325"/>
          </a:xfrm>
          <a:prstGeom prst="rect">
            <a:avLst/>
          </a:prstGeom>
          <a:noFill/>
        </p:spPr>
        <p:txBody>
          <a:bodyPr wrap="square" rtlCol="0">
            <a:spAutoFit/>
          </a:bodyPr>
          <a:lstStyle/>
          <a:p>
            <a:pPr marL="285750" indent="-285750">
              <a:buFont typeface="Wingdings" panose="05000000000000000000" pitchFamily="2" charset="2"/>
              <a:buChar char="q"/>
            </a:pPr>
            <a:r>
              <a:rPr lang="en-US" b="0" i="0" dirty="0">
                <a:solidFill>
                  <a:srgbClr val="212121"/>
                </a:solidFill>
                <a:effectLst/>
                <a:latin typeface="Roboto" panose="02000000000000000000" pitchFamily="2" charset="0"/>
              </a:rPr>
              <a:t>Heatmaps are widely used for visualizing and analyzing data, particularly in situations where there is a need to understand patterns, relationships, or variations across multiple variables</a:t>
            </a:r>
            <a:endParaRPr lang="en-US" dirty="0"/>
          </a:p>
        </p:txBody>
      </p:sp>
    </p:spTree>
    <p:extLst>
      <p:ext uri="{BB962C8B-B14F-4D97-AF65-F5344CB8AC3E}">
        <p14:creationId xmlns:p14="http://schemas.microsoft.com/office/powerpoint/2010/main" val="26644474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1F425-CF0E-DE43-2CE4-366FB7950330}"/>
              </a:ext>
            </a:extLst>
          </p:cNvPr>
          <p:cNvSpPr>
            <a:spLocks noGrp="1"/>
          </p:cNvSpPr>
          <p:nvPr>
            <p:ph type="title"/>
          </p:nvPr>
        </p:nvSpPr>
        <p:spPr/>
        <p:txBody>
          <a:bodyPr/>
          <a:lstStyle/>
          <a:p>
            <a:r>
              <a:rPr lang="en-US" b="1" i="0" dirty="0">
                <a:solidFill>
                  <a:schemeClr val="bg1"/>
                </a:solidFill>
                <a:effectLst/>
                <a:latin typeface="Roboto" panose="02000000000000000000" pitchFamily="2" charset="0"/>
              </a:rPr>
              <a:t>Solution to Business Objective</a:t>
            </a:r>
            <a:endParaRPr lang="en-US" dirty="0">
              <a:solidFill>
                <a:schemeClr val="bg1"/>
              </a:solidFill>
            </a:endParaRPr>
          </a:p>
        </p:txBody>
      </p:sp>
      <p:sp>
        <p:nvSpPr>
          <p:cNvPr id="3" name="Content Placeholder 2">
            <a:extLst>
              <a:ext uri="{FF2B5EF4-FFF2-40B4-BE49-F238E27FC236}">
                <a16:creationId xmlns:a16="http://schemas.microsoft.com/office/drawing/2014/main" id="{B1185B67-3A54-7156-AA22-5E01C0CCEFA5}"/>
              </a:ext>
            </a:extLst>
          </p:cNvPr>
          <p:cNvSpPr>
            <a:spLocks noGrp="1"/>
          </p:cNvSpPr>
          <p:nvPr>
            <p:ph idx="1"/>
          </p:nvPr>
        </p:nvSpPr>
        <p:spPr>
          <a:xfrm>
            <a:off x="300939" y="2336080"/>
            <a:ext cx="11275710" cy="4521919"/>
          </a:xfrm>
        </p:spPr>
        <p:txBody>
          <a:bodyPr>
            <a:normAutofit fontScale="70000" lnSpcReduction="20000"/>
          </a:bodyPr>
          <a:lstStyle/>
          <a:p>
            <a:pPr algn="l">
              <a:buFont typeface="Wingdings" panose="05000000000000000000" pitchFamily="2" charset="2"/>
              <a:buChar char="q"/>
            </a:pPr>
            <a:r>
              <a:rPr lang="en-US" b="0" i="0" dirty="0">
                <a:solidFill>
                  <a:srgbClr val="212121"/>
                </a:solidFill>
                <a:effectLst/>
                <a:latin typeface="Roboto" panose="02000000000000000000" pitchFamily="2" charset="0"/>
              </a:rPr>
              <a:t>Based on the insights derived from the Airbnb dataset, I would suggest the client focus on the following business objectives:</a:t>
            </a:r>
          </a:p>
          <a:p>
            <a:pPr algn="l">
              <a:buFont typeface="Wingdings" panose="05000000000000000000" pitchFamily="2" charset="2"/>
              <a:buChar char="q"/>
            </a:pPr>
            <a:r>
              <a:rPr lang="en-US" b="0" i="0" dirty="0">
                <a:solidFill>
                  <a:srgbClr val="212121"/>
                </a:solidFill>
                <a:effectLst/>
                <a:latin typeface="Roboto" panose="02000000000000000000" pitchFamily="2" charset="0"/>
              </a:rPr>
              <a:t>Enhance the Host Experience: Identify the top five hosts with the maximum number of bookings. Collaborate with these hosts to understand their strategies for success and implement best practices across the platform. This will help attract more hosts and improve the overall experience for both hosts and guests.</a:t>
            </a:r>
          </a:p>
          <a:p>
            <a:pPr algn="l">
              <a:buFont typeface="Wingdings" panose="05000000000000000000" pitchFamily="2" charset="2"/>
              <a:buChar char="q"/>
            </a:pPr>
            <a:r>
              <a:rPr lang="en-US" b="0" i="0" dirty="0">
                <a:solidFill>
                  <a:srgbClr val="212121"/>
                </a:solidFill>
                <a:effectLst/>
                <a:latin typeface="Roboto" panose="02000000000000000000" pitchFamily="2" charset="0"/>
              </a:rPr>
              <a:t>Improve Marketing and Targeting: Utilize the information on the number of bookings per neighbourhood group to optimize marketing efforts. By understanding which neighbourhood groups are more popular, the client can allocate resources effectively to attract more guests and hosts in those areas.</a:t>
            </a:r>
          </a:p>
          <a:p>
            <a:pPr algn="l">
              <a:buFont typeface="Wingdings" panose="05000000000000000000" pitchFamily="2" charset="2"/>
              <a:buChar char="q"/>
            </a:pPr>
            <a:r>
              <a:rPr lang="en-US" b="0" i="0" dirty="0">
                <a:solidFill>
                  <a:srgbClr val="212121"/>
                </a:solidFill>
                <a:effectLst/>
                <a:latin typeface="Roboto" panose="02000000000000000000" pitchFamily="2" charset="0"/>
              </a:rPr>
              <a:t>Optimize Pricing Strategy: Analyze the price variations across different neighbourhood groups and room types. This will enable the client to identify opportunities to adjust pricing strategies and potentially increase revenue. Additionally, understanding the relationship between room type and price can help in setting competitive rates.</a:t>
            </a:r>
          </a:p>
          <a:p>
            <a:pPr algn="l">
              <a:buFont typeface="Wingdings" panose="05000000000000000000" pitchFamily="2" charset="2"/>
              <a:buChar char="q"/>
            </a:pPr>
            <a:r>
              <a:rPr lang="en-US" b="0" i="0" dirty="0">
                <a:solidFill>
                  <a:srgbClr val="212121"/>
                </a:solidFill>
                <a:effectLst/>
                <a:latin typeface="Roboto" panose="02000000000000000000" pitchFamily="2" charset="0"/>
              </a:rPr>
              <a:t>Enhance Guest Experience: Identify popular neighbourhoods within each neighbourhood group. By focusing on these areas, the client can ensure a wider range of listings and amenities, making the guest experience more enjoyable and diverse.</a:t>
            </a:r>
          </a:p>
          <a:p>
            <a:pPr algn="l">
              <a:buFont typeface="Wingdings" panose="05000000000000000000" pitchFamily="2" charset="2"/>
              <a:buChar char="q"/>
            </a:pPr>
            <a:r>
              <a:rPr lang="en-US" b="0" i="0" dirty="0">
                <a:solidFill>
                  <a:srgbClr val="212121"/>
                </a:solidFill>
                <a:effectLst/>
                <a:latin typeface="Roboto" panose="02000000000000000000" pitchFamily="2" charset="0"/>
              </a:rPr>
              <a:t>Improve Availability Management: Analyze availability per neighbourhood group and room type. This information can be used to balance supply and demand, optimize occupancy rates, and reduce instances of unavailability for guests.</a:t>
            </a:r>
          </a:p>
          <a:p>
            <a:pPr algn="l">
              <a:buFont typeface="Wingdings" panose="05000000000000000000" pitchFamily="2" charset="2"/>
              <a:buChar char="q"/>
            </a:pPr>
            <a:r>
              <a:rPr lang="en-US" b="0" i="0" dirty="0">
                <a:solidFill>
                  <a:srgbClr val="212121"/>
                </a:solidFill>
                <a:effectLst/>
                <a:latin typeface="Roboto" panose="02000000000000000000" pitchFamily="2" charset="0"/>
              </a:rPr>
              <a:t>Encourage Long-term Bookings: Explore the relationship between minimum nights and room type. By understanding this relationship, the client can incentivize longer bookings and tailor promotional offers accordingly.</a:t>
            </a:r>
          </a:p>
          <a:p>
            <a:pPr algn="l">
              <a:buFont typeface="Wingdings" panose="05000000000000000000" pitchFamily="2" charset="2"/>
              <a:buChar char="q"/>
            </a:pPr>
            <a:r>
              <a:rPr lang="en-US" b="0" i="0" dirty="0">
                <a:solidFill>
                  <a:srgbClr val="212121"/>
                </a:solidFill>
                <a:effectLst/>
                <a:latin typeface="Roboto" panose="02000000000000000000" pitchFamily="2" charset="0"/>
              </a:rPr>
              <a:t>Nurture High-Performing Hosts: Identify hosts with the most listed properties. These hosts can be valuable assets to the platform. Building a strong relationship with them, providing support and incentives, can help maintain their loyalty and encourage them to expand their listings.</a:t>
            </a:r>
          </a:p>
          <a:p>
            <a:pPr algn="l">
              <a:buFont typeface="Wingdings" panose="05000000000000000000" pitchFamily="2" charset="2"/>
              <a:buChar char="q"/>
            </a:pPr>
            <a:r>
              <a:rPr lang="en-US" b="0" i="0" dirty="0">
                <a:solidFill>
                  <a:srgbClr val="212121"/>
                </a:solidFill>
                <a:effectLst/>
                <a:latin typeface="Roboto" panose="02000000000000000000" pitchFamily="2" charset="0"/>
              </a:rPr>
              <a:t>Tailor Marketing Campaigns: Leverage the insights from Airbnb booking locations by neighbourhood group. This information can be used to target specific areas and create personalized marketing campaigns, attracting more guests to those locations.</a:t>
            </a:r>
          </a:p>
        </p:txBody>
      </p:sp>
    </p:spTree>
    <p:extLst>
      <p:ext uri="{BB962C8B-B14F-4D97-AF65-F5344CB8AC3E}">
        <p14:creationId xmlns:p14="http://schemas.microsoft.com/office/powerpoint/2010/main" val="42724114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0F9B9-BDA1-A9EA-C726-E57EF7D79F2F}"/>
              </a:ext>
            </a:extLst>
          </p:cNvPr>
          <p:cNvSpPr>
            <a:spLocks noGrp="1"/>
          </p:cNvSpPr>
          <p:nvPr>
            <p:ph type="title"/>
          </p:nvPr>
        </p:nvSpPr>
        <p:spPr>
          <a:xfrm>
            <a:off x="1154954" y="999547"/>
            <a:ext cx="8761413" cy="706964"/>
          </a:xfrm>
        </p:spPr>
        <p:txBody>
          <a:bodyPr/>
          <a:lstStyle/>
          <a:p>
            <a:r>
              <a:rPr lang="en-US" dirty="0"/>
              <a:t>Conclusion</a:t>
            </a:r>
          </a:p>
        </p:txBody>
      </p:sp>
      <p:sp>
        <p:nvSpPr>
          <p:cNvPr id="3" name="Content Placeholder 2">
            <a:extLst>
              <a:ext uri="{FF2B5EF4-FFF2-40B4-BE49-F238E27FC236}">
                <a16:creationId xmlns:a16="http://schemas.microsoft.com/office/drawing/2014/main" id="{5C3CC30C-3D53-179F-3BEC-1F0A7D82020D}"/>
              </a:ext>
            </a:extLst>
          </p:cNvPr>
          <p:cNvSpPr>
            <a:spLocks noGrp="1"/>
          </p:cNvSpPr>
          <p:nvPr>
            <p:ph idx="1"/>
          </p:nvPr>
        </p:nvSpPr>
        <p:spPr>
          <a:xfrm>
            <a:off x="818524" y="2914051"/>
            <a:ext cx="8825659" cy="3416300"/>
          </a:xfrm>
        </p:spPr>
        <p:txBody>
          <a:bodyPr/>
          <a:lstStyle/>
          <a:p>
            <a:pPr>
              <a:buFont typeface="Wingdings" panose="05000000000000000000" pitchFamily="2" charset="2"/>
              <a:buChar char="q"/>
            </a:pPr>
            <a:r>
              <a:rPr lang="en-US" b="0" i="0" dirty="0">
                <a:solidFill>
                  <a:srgbClr val="212121"/>
                </a:solidFill>
                <a:effectLst/>
                <a:latin typeface="Roboto" panose="02000000000000000000" pitchFamily="2" charset="0"/>
              </a:rPr>
              <a:t>In conclusion, through this Python EDA project on the Airbnb dataset, we have gained valuable insights into the booking trends, host performance, pricing dynamics, and availability patterns. By leveraging these insights, the client can make informed business decisions to enhance the host and guest experience, optimize marketing efforts, improve availability management, and drive revenue growth. It is crucial for the client to continuously monitor and analyze the data to adapt to changing market dynamics and ensure ongoing success in the competitive Airbnb ecosystem.</a:t>
            </a:r>
            <a:endParaRPr lang="en-US" dirty="0"/>
          </a:p>
        </p:txBody>
      </p:sp>
    </p:spTree>
    <p:extLst>
      <p:ext uri="{BB962C8B-B14F-4D97-AF65-F5344CB8AC3E}">
        <p14:creationId xmlns:p14="http://schemas.microsoft.com/office/powerpoint/2010/main" val="2589834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28F69-906D-4F76-3E32-6435AA74B3DB}"/>
              </a:ext>
            </a:extLst>
          </p:cNvPr>
          <p:cNvSpPr>
            <a:spLocks noGrp="1"/>
          </p:cNvSpPr>
          <p:nvPr>
            <p:ph type="title"/>
          </p:nvPr>
        </p:nvSpPr>
        <p:spPr/>
        <p:txBody>
          <a:bodyPr>
            <a:noAutofit/>
          </a:bodyPr>
          <a:lstStyle/>
          <a:p>
            <a:pPr algn="ctr"/>
            <a:r>
              <a:rPr lang="en-US" sz="2500" b="1" dirty="0"/>
              <a:t>Introduction</a:t>
            </a:r>
          </a:p>
        </p:txBody>
      </p:sp>
      <p:sp>
        <p:nvSpPr>
          <p:cNvPr id="3" name="Content Placeholder 2">
            <a:extLst>
              <a:ext uri="{FF2B5EF4-FFF2-40B4-BE49-F238E27FC236}">
                <a16:creationId xmlns:a16="http://schemas.microsoft.com/office/drawing/2014/main" id="{69B802F9-999A-9748-5D49-FA9A19FECF2C}"/>
              </a:ext>
            </a:extLst>
          </p:cNvPr>
          <p:cNvSpPr>
            <a:spLocks noGrp="1"/>
          </p:cNvSpPr>
          <p:nvPr>
            <p:ph idx="1"/>
          </p:nvPr>
        </p:nvSpPr>
        <p:spPr/>
        <p:txBody>
          <a:bodyPr>
            <a:normAutofit/>
          </a:bodyPr>
          <a:lstStyle/>
          <a:p>
            <a:pPr algn="l">
              <a:buFont typeface="Wingdings" panose="05000000000000000000" pitchFamily="2" charset="2"/>
              <a:buChar char="q"/>
            </a:pPr>
            <a:r>
              <a:rPr lang="en-US" b="1" i="0" dirty="0">
                <a:effectLst/>
                <a:latin typeface="-apple-system"/>
              </a:rPr>
              <a:t>Since 2008, guests and hosts have used Airbnb to expand on traveling possibilities and present a more unique, personalized way of experiencing the world. Today, Airbnb became one of a kind service that is used and recognized by the whole world. Data analysis on millions of listings provided through Airbnb is a crucial factor for the company. These millions of listings generate a lot of data - data that can be analyzed and used for security, business decisions, understanding of customers' and providers' (hosts) behavior and performance on the platform, guiding marketing initiatives, implementation of innovative additional services and much more.</a:t>
            </a:r>
          </a:p>
          <a:p>
            <a:pPr algn="l">
              <a:buFont typeface="Wingdings" panose="05000000000000000000" pitchFamily="2" charset="2"/>
              <a:buChar char="q"/>
            </a:pPr>
            <a:r>
              <a:rPr lang="en-US" b="1" i="0" dirty="0">
                <a:effectLst/>
                <a:latin typeface="-apple-system"/>
              </a:rPr>
              <a:t>This dataset has around 49,000 observations in it with 16 columns and it is a mix between categorical and numeric values.</a:t>
            </a:r>
          </a:p>
          <a:p>
            <a:pPr algn="l">
              <a:buFont typeface="Wingdings" panose="05000000000000000000" pitchFamily="2" charset="2"/>
              <a:buChar char="q"/>
            </a:pPr>
            <a:r>
              <a:rPr lang="en-US" b="1" i="0" dirty="0">
                <a:effectLst/>
                <a:latin typeface="-apple-system"/>
              </a:rPr>
              <a:t>Explore and analyze the data to discover key understandings</a:t>
            </a:r>
          </a:p>
        </p:txBody>
      </p:sp>
    </p:spTree>
    <p:extLst>
      <p:ext uri="{BB962C8B-B14F-4D97-AF65-F5344CB8AC3E}">
        <p14:creationId xmlns:p14="http://schemas.microsoft.com/office/powerpoint/2010/main" val="824166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A7B27-6C22-CD51-768D-AB0B6F2374AB}"/>
              </a:ext>
            </a:extLst>
          </p:cNvPr>
          <p:cNvSpPr>
            <a:spLocks noGrp="1"/>
          </p:cNvSpPr>
          <p:nvPr>
            <p:ph type="title"/>
          </p:nvPr>
        </p:nvSpPr>
        <p:spPr/>
        <p:txBody>
          <a:bodyPr/>
          <a:lstStyle/>
          <a:p>
            <a:r>
              <a:rPr lang="en-US" dirty="0"/>
              <a:t>Understand The Variables</a:t>
            </a:r>
          </a:p>
        </p:txBody>
      </p:sp>
      <p:graphicFrame>
        <p:nvGraphicFramePr>
          <p:cNvPr id="4" name="Content Placeholder 3">
            <a:extLst>
              <a:ext uri="{FF2B5EF4-FFF2-40B4-BE49-F238E27FC236}">
                <a16:creationId xmlns:a16="http://schemas.microsoft.com/office/drawing/2014/main" id="{AB60D584-D43C-CA89-2688-97D23A01A942}"/>
              </a:ext>
            </a:extLst>
          </p:cNvPr>
          <p:cNvGraphicFramePr>
            <a:graphicFrameLocks noGrp="1"/>
          </p:cNvGraphicFramePr>
          <p:nvPr>
            <p:ph idx="1"/>
            <p:extLst>
              <p:ext uri="{D42A27DB-BD31-4B8C-83A1-F6EECF244321}">
                <p14:modId xmlns:p14="http://schemas.microsoft.com/office/powerpoint/2010/main" val="3647364560"/>
              </p:ext>
            </p:extLst>
          </p:nvPr>
        </p:nvGraphicFramePr>
        <p:xfrm>
          <a:off x="681488" y="2631056"/>
          <a:ext cx="10248180" cy="38991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77910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7BF5A-2CA0-F1B6-FC3E-B7E4B7747ECC}"/>
              </a:ext>
            </a:extLst>
          </p:cNvPr>
          <p:cNvSpPr>
            <a:spLocks noGrp="1"/>
          </p:cNvSpPr>
          <p:nvPr>
            <p:ph type="title"/>
          </p:nvPr>
        </p:nvSpPr>
        <p:spPr>
          <a:xfrm>
            <a:off x="1154954" y="973668"/>
            <a:ext cx="7859650" cy="415186"/>
          </a:xfrm>
        </p:spPr>
        <p:txBody>
          <a:bodyPr>
            <a:normAutofit fontScale="90000"/>
          </a:bodyPr>
          <a:lstStyle/>
          <a:p>
            <a:r>
              <a:rPr lang="en-US" sz="3000" dirty="0"/>
              <a:t>Exploratory Data Analysis Process:</a:t>
            </a:r>
            <a:br>
              <a:rPr lang="en-US" sz="3000" dirty="0"/>
            </a:br>
            <a:r>
              <a:rPr lang="en-US" sz="1500" b="0" i="0" dirty="0">
                <a:solidFill>
                  <a:schemeClr val="bg1"/>
                </a:solidFill>
                <a:effectLst/>
                <a:latin typeface="Söhne"/>
              </a:rPr>
              <a:t>Exploratory Data Analysis (EDA) is an approach to analyzing and summarizing data sets to gain insights and understand the underlying patterns and relationships within the data. It is often one of the first steps in the data analysis process.</a:t>
            </a:r>
            <a:endParaRPr lang="en-US" sz="1500" dirty="0">
              <a:solidFill>
                <a:schemeClr val="bg1"/>
              </a:solidFill>
            </a:endParaRPr>
          </a:p>
        </p:txBody>
      </p:sp>
      <p:graphicFrame>
        <p:nvGraphicFramePr>
          <p:cNvPr id="10" name="Content Placeholder 9">
            <a:extLst>
              <a:ext uri="{FF2B5EF4-FFF2-40B4-BE49-F238E27FC236}">
                <a16:creationId xmlns:a16="http://schemas.microsoft.com/office/drawing/2014/main" id="{EC103295-48DD-B225-FE13-B6C3DB1723C1}"/>
              </a:ext>
            </a:extLst>
          </p:cNvPr>
          <p:cNvGraphicFramePr>
            <a:graphicFrameLocks noGrp="1"/>
          </p:cNvGraphicFramePr>
          <p:nvPr>
            <p:ph idx="1"/>
            <p:extLst>
              <p:ext uri="{D42A27DB-BD31-4B8C-83A1-F6EECF244321}">
                <p14:modId xmlns:p14="http://schemas.microsoft.com/office/powerpoint/2010/main" val="1222931405"/>
              </p:ext>
            </p:extLst>
          </p:nvPr>
        </p:nvGraphicFramePr>
        <p:xfrm>
          <a:off x="120770" y="2363637"/>
          <a:ext cx="11645660" cy="43735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41753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8C2EA-3642-FCFC-A1E3-C5F82E188225}"/>
              </a:ext>
            </a:extLst>
          </p:cNvPr>
          <p:cNvSpPr>
            <a:spLocks noGrp="1"/>
          </p:cNvSpPr>
          <p:nvPr>
            <p:ph type="title"/>
          </p:nvPr>
        </p:nvSpPr>
        <p:spPr/>
        <p:txBody>
          <a:bodyPr/>
          <a:lstStyle/>
          <a:p>
            <a:pPr algn="ctr"/>
            <a:r>
              <a:rPr lang="en-US" dirty="0"/>
              <a:t>Graphs &amp; Libraries</a:t>
            </a:r>
          </a:p>
        </p:txBody>
      </p:sp>
      <p:sp>
        <p:nvSpPr>
          <p:cNvPr id="9" name="Content Placeholder 8">
            <a:extLst>
              <a:ext uri="{FF2B5EF4-FFF2-40B4-BE49-F238E27FC236}">
                <a16:creationId xmlns:a16="http://schemas.microsoft.com/office/drawing/2014/main" id="{E67D8454-94D3-D3AA-0815-3D593DF59CCA}"/>
              </a:ext>
            </a:extLst>
          </p:cNvPr>
          <p:cNvSpPr>
            <a:spLocks noGrp="1"/>
          </p:cNvSpPr>
          <p:nvPr>
            <p:ph idx="1"/>
          </p:nvPr>
        </p:nvSpPr>
        <p:spPr>
          <a:xfrm>
            <a:off x="3340786" y="3134562"/>
            <a:ext cx="3408420" cy="3416300"/>
          </a:xfrm>
        </p:spPr>
        <p:txBody>
          <a:bodyPr/>
          <a:lstStyle/>
          <a:p>
            <a:pPr>
              <a:buFont typeface="Wingdings" panose="05000000000000000000" pitchFamily="2" charset="2"/>
              <a:buChar char="Ø"/>
            </a:pPr>
            <a:r>
              <a:rPr lang="en-US" b="1" dirty="0"/>
              <a:t>Line Chart</a:t>
            </a:r>
          </a:p>
          <a:p>
            <a:pPr>
              <a:buFont typeface="Wingdings" panose="05000000000000000000" pitchFamily="2" charset="2"/>
              <a:buChar char="Ø"/>
            </a:pPr>
            <a:r>
              <a:rPr lang="en-US" b="1" dirty="0"/>
              <a:t>Bar Chart</a:t>
            </a:r>
          </a:p>
          <a:p>
            <a:pPr>
              <a:buFont typeface="Wingdings" panose="05000000000000000000" pitchFamily="2" charset="2"/>
              <a:buChar char="Ø"/>
            </a:pPr>
            <a:r>
              <a:rPr lang="en-US" b="1" dirty="0"/>
              <a:t>Scatter plot</a:t>
            </a:r>
          </a:p>
          <a:p>
            <a:pPr>
              <a:buFont typeface="Wingdings" panose="05000000000000000000" pitchFamily="2" charset="2"/>
              <a:buChar char="Ø"/>
            </a:pPr>
            <a:r>
              <a:rPr lang="en-US" b="1" dirty="0"/>
              <a:t>Heatmap</a:t>
            </a:r>
          </a:p>
          <a:p>
            <a:pPr>
              <a:buFont typeface="Wingdings" panose="05000000000000000000" pitchFamily="2" charset="2"/>
              <a:buChar char="Ø"/>
            </a:pPr>
            <a:r>
              <a:rPr lang="en-US" b="1" dirty="0"/>
              <a:t>Pie Chart</a:t>
            </a:r>
          </a:p>
        </p:txBody>
      </p:sp>
      <p:sp>
        <p:nvSpPr>
          <p:cNvPr id="10" name="Content Placeholder 8">
            <a:extLst>
              <a:ext uri="{FF2B5EF4-FFF2-40B4-BE49-F238E27FC236}">
                <a16:creationId xmlns:a16="http://schemas.microsoft.com/office/drawing/2014/main" id="{5E28352C-F460-9DD1-7779-FEC28600AF85}"/>
              </a:ext>
            </a:extLst>
          </p:cNvPr>
          <p:cNvSpPr txBox="1">
            <a:spLocks/>
          </p:cNvSpPr>
          <p:nvPr/>
        </p:nvSpPr>
        <p:spPr>
          <a:xfrm>
            <a:off x="5934389" y="3134562"/>
            <a:ext cx="3408420" cy="34163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US" b="1" dirty="0"/>
              <a:t>NumPy</a:t>
            </a:r>
          </a:p>
          <a:p>
            <a:pPr>
              <a:buFont typeface="Wingdings" panose="05000000000000000000" pitchFamily="2" charset="2"/>
              <a:buChar char="Ø"/>
            </a:pPr>
            <a:r>
              <a:rPr lang="en-US" b="1" dirty="0"/>
              <a:t>Pandas</a:t>
            </a:r>
          </a:p>
          <a:p>
            <a:pPr>
              <a:buFont typeface="Wingdings" panose="05000000000000000000" pitchFamily="2" charset="2"/>
              <a:buChar char="Ø"/>
            </a:pPr>
            <a:r>
              <a:rPr lang="en-US" b="1" dirty="0"/>
              <a:t>Matplotlib</a:t>
            </a:r>
          </a:p>
          <a:p>
            <a:pPr>
              <a:buFont typeface="Wingdings" panose="05000000000000000000" pitchFamily="2" charset="2"/>
              <a:buChar char="Ø"/>
            </a:pPr>
            <a:r>
              <a:rPr lang="en-US" b="1" dirty="0"/>
              <a:t>Seaborn</a:t>
            </a:r>
          </a:p>
        </p:txBody>
      </p:sp>
      <p:sp>
        <p:nvSpPr>
          <p:cNvPr id="11" name="TextBox 10">
            <a:extLst>
              <a:ext uri="{FF2B5EF4-FFF2-40B4-BE49-F238E27FC236}">
                <a16:creationId xmlns:a16="http://schemas.microsoft.com/office/drawing/2014/main" id="{31B4CBFF-8C9F-FD0E-2097-F8A3E06F921F}"/>
              </a:ext>
            </a:extLst>
          </p:cNvPr>
          <p:cNvSpPr txBox="1"/>
          <p:nvPr/>
        </p:nvSpPr>
        <p:spPr>
          <a:xfrm>
            <a:off x="1855131" y="2673318"/>
            <a:ext cx="4097547" cy="477054"/>
          </a:xfrm>
          <a:prstGeom prst="rect">
            <a:avLst/>
          </a:prstGeom>
          <a:noFill/>
        </p:spPr>
        <p:txBody>
          <a:bodyPr wrap="square" rtlCol="0">
            <a:spAutoFit/>
          </a:bodyPr>
          <a:lstStyle/>
          <a:p>
            <a:pPr marL="342900" indent="-342900" algn="ctr">
              <a:buFont typeface="Wingdings" panose="05000000000000000000" pitchFamily="2" charset="2"/>
              <a:buChar char="q"/>
            </a:pPr>
            <a:r>
              <a:rPr lang="en-US" sz="2500" b="1" u="sng" dirty="0">
                <a:solidFill>
                  <a:srgbClr val="0070C0"/>
                </a:solidFill>
              </a:rPr>
              <a:t>Graphs</a:t>
            </a:r>
          </a:p>
        </p:txBody>
      </p:sp>
      <p:sp>
        <p:nvSpPr>
          <p:cNvPr id="12" name="TextBox 11">
            <a:extLst>
              <a:ext uri="{FF2B5EF4-FFF2-40B4-BE49-F238E27FC236}">
                <a16:creationId xmlns:a16="http://schemas.microsoft.com/office/drawing/2014/main" id="{BC5A416C-B15E-B899-34DD-7B224CEC298D}"/>
              </a:ext>
            </a:extLst>
          </p:cNvPr>
          <p:cNvSpPr txBox="1"/>
          <p:nvPr/>
        </p:nvSpPr>
        <p:spPr>
          <a:xfrm>
            <a:off x="5051330" y="2705391"/>
            <a:ext cx="4097547" cy="477054"/>
          </a:xfrm>
          <a:prstGeom prst="rect">
            <a:avLst/>
          </a:prstGeom>
          <a:noFill/>
        </p:spPr>
        <p:txBody>
          <a:bodyPr wrap="square" rtlCol="0">
            <a:spAutoFit/>
          </a:bodyPr>
          <a:lstStyle/>
          <a:p>
            <a:pPr marL="342900" indent="-342900" algn="ctr">
              <a:buFont typeface="Wingdings" panose="05000000000000000000" pitchFamily="2" charset="2"/>
              <a:buChar char="q"/>
            </a:pPr>
            <a:r>
              <a:rPr lang="en-US" sz="2500" b="1" u="sng" dirty="0">
                <a:solidFill>
                  <a:srgbClr val="0070C0"/>
                </a:solidFill>
              </a:rPr>
              <a:t>Python Libraries</a:t>
            </a:r>
          </a:p>
        </p:txBody>
      </p:sp>
      <p:graphicFrame>
        <p:nvGraphicFramePr>
          <p:cNvPr id="19" name="Chart 18">
            <a:extLst>
              <a:ext uri="{FF2B5EF4-FFF2-40B4-BE49-F238E27FC236}">
                <a16:creationId xmlns:a16="http://schemas.microsoft.com/office/drawing/2014/main" id="{C90E56EE-7C56-0385-A6CC-F3446CD98586}"/>
              </a:ext>
            </a:extLst>
          </p:cNvPr>
          <p:cNvGraphicFramePr/>
          <p:nvPr>
            <p:extLst>
              <p:ext uri="{D42A27DB-BD31-4B8C-83A1-F6EECF244321}">
                <p14:modId xmlns:p14="http://schemas.microsoft.com/office/powerpoint/2010/main" val="2846273435"/>
              </p:ext>
            </p:extLst>
          </p:nvPr>
        </p:nvGraphicFramePr>
        <p:xfrm>
          <a:off x="-179292" y="2089984"/>
          <a:ext cx="2521816" cy="168701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2" name="Chart 21">
            <a:extLst>
              <a:ext uri="{FF2B5EF4-FFF2-40B4-BE49-F238E27FC236}">
                <a16:creationId xmlns:a16="http://schemas.microsoft.com/office/drawing/2014/main" id="{3113451B-A319-1191-EF65-EAC6B3A9F572}"/>
              </a:ext>
            </a:extLst>
          </p:cNvPr>
          <p:cNvGraphicFramePr/>
          <p:nvPr>
            <p:extLst>
              <p:ext uri="{D42A27DB-BD31-4B8C-83A1-F6EECF244321}">
                <p14:modId xmlns:p14="http://schemas.microsoft.com/office/powerpoint/2010/main" val="1873312641"/>
              </p:ext>
            </p:extLst>
          </p:nvPr>
        </p:nvGraphicFramePr>
        <p:xfrm>
          <a:off x="3002894" y="4899786"/>
          <a:ext cx="3625565" cy="191506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5" name="Chart 24">
            <a:extLst>
              <a:ext uri="{FF2B5EF4-FFF2-40B4-BE49-F238E27FC236}">
                <a16:creationId xmlns:a16="http://schemas.microsoft.com/office/drawing/2014/main" id="{4BA9CC00-55AF-8996-DEFC-05932EA748EE}"/>
              </a:ext>
            </a:extLst>
          </p:cNvPr>
          <p:cNvGraphicFramePr/>
          <p:nvPr>
            <p:extLst>
              <p:ext uri="{D42A27DB-BD31-4B8C-83A1-F6EECF244321}">
                <p14:modId xmlns:p14="http://schemas.microsoft.com/office/powerpoint/2010/main" val="2684434130"/>
              </p:ext>
            </p:extLst>
          </p:nvPr>
        </p:nvGraphicFramePr>
        <p:xfrm>
          <a:off x="105756" y="3593575"/>
          <a:ext cx="2521816" cy="1680347"/>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8" name="Chart 27">
            <a:extLst>
              <a:ext uri="{FF2B5EF4-FFF2-40B4-BE49-F238E27FC236}">
                <a16:creationId xmlns:a16="http://schemas.microsoft.com/office/drawing/2014/main" id="{D653310F-3577-06B8-1E05-04E89547F204}"/>
              </a:ext>
            </a:extLst>
          </p:cNvPr>
          <p:cNvGraphicFramePr/>
          <p:nvPr>
            <p:extLst>
              <p:ext uri="{D42A27DB-BD31-4B8C-83A1-F6EECF244321}">
                <p14:modId xmlns:p14="http://schemas.microsoft.com/office/powerpoint/2010/main" val="212938592"/>
              </p:ext>
            </p:extLst>
          </p:nvPr>
        </p:nvGraphicFramePr>
        <p:xfrm>
          <a:off x="105757" y="5280590"/>
          <a:ext cx="3017006" cy="1614509"/>
        </p:xfrm>
        <a:graphic>
          <a:graphicData uri="http://schemas.openxmlformats.org/drawingml/2006/chart">
            <c:chart xmlns:c="http://schemas.openxmlformats.org/drawingml/2006/chart" xmlns:r="http://schemas.openxmlformats.org/officeDocument/2006/relationships" r:id="rId5"/>
          </a:graphicData>
        </a:graphic>
      </p:graphicFrame>
      <p:pic>
        <p:nvPicPr>
          <p:cNvPr id="33" name="Picture 32">
            <a:extLst>
              <a:ext uri="{FF2B5EF4-FFF2-40B4-BE49-F238E27FC236}">
                <a16:creationId xmlns:a16="http://schemas.microsoft.com/office/drawing/2014/main" id="{61A5C949-3037-3184-F829-67A45DC9CD6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27992" y="3049382"/>
            <a:ext cx="2642968" cy="1057187"/>
          </a:xfrm>
          <a:prstGeom prst="rect">
            <a:avLst/>
          </a:prstGeom>
        </p:spPr>
      </p:pic>
      <p:pic>
        <p:nvPicPr>
          <p:cNvPr id="35" name="Picture 34">
            <a:extLst>
              <a:ext uri="{FF2B5EF4-FFF2-40B4-BE49-F238E27FC236}">
                <a16:creationId xmlns:a16="http://schemas.microsoft.com/office/drawing/2014/main" id="{76C09323-56D1-920F-B990-962CF6B5866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90318" y="3996594"/>
            <a:ext cx="3221017" cy="1125116"/>
          </a:xfrm>
          <a:prstGeom prst="rect">
            <a:avLst/>
          </a:prstGeom>
        </p:spPr>
      </p:pic>
      <p:pic>
        <p:nvPicPr>
          <p:cNvPr id="39" name="Graphic 38">
            <a:extLst>
              <a:ext uri="{FF2B5EF4-FFF2-40B4-BE49-F238E27FC236}">
                <a16:creationId xmlns:a16="http://schemas.microsoft.com/office/drawing/2014/main" id="{85DF43C7-27FB-2C43-8F5A-F9DB507BB09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400741" y="5167689"/>
            <a:ext cx="4008288" cy="762622"/>
          </a:xfrm>
          <a:prstGeom prst="rect">
            <a:avLst/>
          </a:prstGeom>
        </p:spPr>
      </p:pic>
      <p:pic>
        <p:nvPicPr>
          <p:cNvPr id="41" name="Picture 40">
            <a:extLst>
              <a:ext uri="{FF2B5EF4-FFF2-40B4-BE49-F238E27FC236}">
                <a16:creationId xmlns:a16="http://schemas.microsoft.com/office/drawing/2014/main" id="{42684598-F744-7DEB-14C6-9647D5123B6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45266" y="5952622"/>
            <a:ext cx="3408420" cy="855405"/>
          </a:xfrm>
          <a:prstGeom prst="rect">
            <a:avLst/>
          </a:prstGeom>
        </p:spPr>
      </p:pic>
    </p:spTree>
    <p:extLst>
      <p:ext uri="{BB962C8B-B14F-4D97-AF65-F5344CB8AC3E}">
        <p14:creationId xmlns:p14="http://schemas.microsoft.com/office/powerpoint/2010/main" val="1570639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35446-E9C5-B9C7-42E9-82DDCC941FDB}"/>
              </a:ext>
            </a:extLst>
          </p:cNvPr>
          <p:cNvSpPr>
            <a:spLocks noGrp="1"/>
          </p:cNvSpPr>
          <p:nvPr>
            <p:ph type="title"/>
          </p:nvPr>
        </p:nvSpPr>
        <p:spPr/>
        <p:txBody>
          <a:bodyPr/>
          <a:lstStyle/>
          <a:p>
            <a:pPr algn="ctr"/>
            <a:r>
              <a:rPr lang="en-US" sz="3600" dirty="0"/>
              <a:t>EDA On AIRBNB Dataset</a:t>
            </a:r>
            <a:endParaRPr lang="en-US" dirty="0"/>
          </a:p>
        </p:txBody>
      </p:sp>
      <p:sp>
        <p:nvSpPr>
          <p:cNvPr id="3" name="Content Placeholder 2">
            <a:extLst>
              <a:ext uri="{FF2B5EF4-FFF2-40B4-BE49-F238E27FC236}">
                <a16:creationId xmlns:a16="http://schemas.microsoft.com/office/drawing/2014/main" id="{479D5C47-29A8-C5F0-D455-2C63DED493B7}"/>
              </a:ext>
            </a:extLst>
          </p:cNvPr>
          <p:cNvSpPr>
            <a:spLocks noGrp="1"/>
          </p:cNvSpPr>
          <p:nvPr>
            <p:ph idx="1"/>
          </p:nvPr>
        </p:nvSpPr>
        <p:spPr>
          <a:xfrm>
            <a:off x="685800" y="3166125"/>
            <a:ext cx="4908430" cy="4090598"/>
          </a:xfrm>
        </p:spPr>
        <p:txBody>
          <a:bodyPr>
            <a:normAutofit/>
          </a:bodyPr>
          <a:lstStyle/>
          <a:p>
            <a:pPr algn="l">
              <a:buFont typeface="Wingdings" panose="05000000000000000000" pitchFamily="2" charset="2"/>
              <a:buChar char="Ø"/>
            </a:pPr>
            <a:r>
              <a:rPr lang="en-US" sz="1600" b="0" i="0" dirty="0">
                <a:solidFill>
                  <a:srgbClr val="212121"/>
                </a:solidFill>
                <a:effectLst/>
                <a:latin typeface="Roboto" panose="02000000000000000000" pitchFamily="2" charset="0"/>
              </a:rPr>
              <a:t>Top 5 host with maximum number of bookings</a:t>
            </a:r>
          </a:p>
          <a:p>
            <a:pPr algn="l">
              <a:buFont typeface="Wingdings" panose="05000000000000000000" pitchFamily="2" charset="2"/>
              <a:buChar char="Ø"/>
            </a:pPr>
            <a:r>
              <a:rPr lang="en-US" sz="1600" b="0" i="0" dirty="0">
                <a:solidFill>
                  <a:srgbClr val="212121"/>
                </a:solidFill>
                <a:effectLst/>
                <a:latin typeface="Roboto" panose="02000000000000000000" pitchFamily="2" charset="0"/>
              </a:rPr>
              <a:t>Number of bookings per Neighborhood group</a:t>
            </a:r>
          </a:p>
          <a:p>
            <a:pPr algn="l">
              <a:buFont typeface="Wingdings" panose="05000000000000000000" pitchFamily="2" charset="2"/>
              <a:buChar char="Ø"/>
            </a:pPr>
            <a:r>
              <a:rPr lang="en-US" sz="1600" b="0" i="0" dirty="0">
                <a:solidFill>
                  <a:srgbClr val="212121"/>
                </a:solidFill>
                <a:effectLst/>
                <a:latin typeface="Roboto" panose="02000000000000000000" pitchFamily="2" charset="0"/>
              </a:rPr>
              <a:t>Number of bookings per room type</a:t>
            </a:r>
          </a:p>
          <a:p>
            <a:pPr algn="l">
              <a:buFont typeface="Wingdings" panose="05000000000000000000" pitchFamily="2" charset="2"/>
              <a:buChar char="Ø"/>
            </a:pPr>
            <a:r>
              <a:rPr lang="en-US" sz="1600" b="0" i="0" dirty="0">
                <a:solidFill>
                  <a:srgbClr val="212121"/>
                </a:solidFill>
                <a:effectLst/>
                <a:latin typeface="Roboto" panose="02000000000000000000" pitchFamily="2" charset="0"/>
              </a:rPr>
              <a:t>Popular Neighborhood within Neighborhood group</a:t>
            </a:r>
          </a:p>
          <a:p>
            <a:pPr algn="l">
              <a:buFont typeface="Wingdings" panose="05000000000000000000" pitchFamily="2" charset="2"/>
              <a:buChar char="Ø"/>
            </a:pPr>
            <a:r>
              <a:rPr lang="en-US" sz="1600" b="0" i="0" dirty="0">
                <a:solidFill>
                  <a:srgbClr val="212121"/>
                </a:solidFill>
                <a:effectLst/>
                <a:latin typeface="Roboto" panose="02000000000000000000" pitchFamily="2" charset="0"/>
              </a:rPr>
              <a:t>Availability per neighborhood group</a:t>
            </a:r>
          </a:p>
          <a:p>
            <a:pPr algn="l">
              <a:buFont typeface="Wingdings" panose="05000000000000000000" pitchFamily="2" charset="2"/>
              <a:buChar char="Ø"/>
            </a:pPr>
            <a:r>
              <a:rPr lang="en-US" sz="1600" b="0" i="0" dirty="0">
                <a:solidFill>
                  <a:srgbClr val="212121"/>
                </a:solidFill>
                <a:effectLst/>
                <a:latin typeface="Roboto" panose="02000000000000000000" pitchFamily="2" charset="0"/>
              </a:rPr>
              <a:t>Availability per Neighborhood group and room type</a:t>
            </a:r>
          </a:p>
          <a:p>
            <a:pPr algn="l">
              <a:buFont typeface="Wingdings" panose="05000000000000000000" pitchFamily="2" charset="2"/>
              <a:buChar char="Ø"/>
            </a:pPr>
            <a:r>
              <a:rPr lang="en-US" sz="1600" b="0" i="0" dirty="0">
                <a:solidFill>
                  <a:srgbClr val="212121"/>
                </a:solidFill>
                <a:effectLst/>
                <a:latin typeface="Roboto" panose="02000000000000000000" pitchFamily="2" charset="0"/>
              </a:rPr>
              <a:t>Price vs neighborhood group</a:t>
            </a:r>
          </a:p>
        </p:txBody>
      </p:sp>
      <p:sp>
        <p:nvSpPr>
          <p:cNvPr id="4" name="Content Placeholder 2">
            <a:extLst>
              <a:ext uri="{FF2B5EF4-FFF2-40B4-BE49-F238E27FC236}">
                <a16:creationId xmlns:a16="http://schemas.microsoft.com/office/drawing/2014/main" id="{AD3F5056-FD78-AB60-1841-C093DB258459}"/>
              </a:ext>
            </a:extLst>
          </p:cNvPr>
          <p:cNvSpPr txBox="1">
            <a:spLocks/>
          </p:cNvSpPr>
          <p:nvPr/>
        </p:nvSpPr>
        <p:spPr>
          <a:xfrm>
            <a:off x="5938910" y="3166125"/>
            <a:ext cx="4908430" cy="409059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US" sz="1600" dirty="0">
                <a:solidFill>
                  <a:srgbClr val="212121"/>
                </a:solidFill>
                <a:latin typeface="Roboto" panose="02000000000000000000" pitchFamily="2" charset="0"/>
              </a:rPr>
              <a:t>Room Type vs Price</a:t>
            </a:r>
          </a:p>
          <a:p>
            <a:pPr>
              <a:buFont typeface="Wingdings" panose="05000000000000000000" pitchFamily="2" charset="2"/>
              <a:buChar char="Ø"/>
            </a:pPr>
            <a:r>
              <a:rPr lang="en-US" sz="1600" dirty="0">
                <a:solidFill>
                  <a:srgbClr val="212121"/>
                </a:solidFill>
                <a:latin typeface="Roboto" panose="02000000000000000000" pitchFamily="2" charset="0"/>
              </a:rPr>
              <a:t>Price vs Room Type for each Neighborhood Group</a:t>
            </a:r>
          </a:p>
          <a:p>
            <a:pPr>
              <a:buFont typeface="Wingdings" panose="05000000000000000000" pitchFamily="2" charset="2"/>
              <a:buChar char="Ø"/>
            </a:pPr>
            <a:r>
              <a:rPr lang="en-US" sz="1600" dirty="0">
                <a:solidFill>
                  <a:srgbClr val="212121"/>
                </a:solidFill>
                <a:latin typeface="Roboto" panose="02000000000000000000" pitchFamily="2" charset="0"/>
              </a:rPr>
              <a:t>Relation between minimum night and room type</a:t>
            </a:r>
          </a:p>
          <a:p>
            <a:pPr>
              <a:buFont typeface="Wingdings" panose="05000000000000000000" pitchFamily="2" charset="2"/>
              <a:buChar char="Ø"/>
            </a:pPr>
            <a:r>
              <a:rPr lang="en-US" sz="1600" dirty="0">
                <a:solidFill>
                  <a:srgbClr val="212121"/>
                </a:solidFill>
                <a:latin typeface="Roboto" panose="02000000000000000000" pitchFamily="2" charset="0"/>
              </a:rPr>
              <a:t>Relation between minimum night and room type for every Neighborhood group</a:t>
            </a:r>
          </a:p>
          <a:p>
            <a:pPr>
              <a:buFont typeface="Wingdings" panose="05000000000000000000" pitchFamily="2" charset="2"/>
              <a:buChar char="Ø"/>
            </a:pPr>
            <a:r>
              <a:rPr lang="en-US" sz="1600" dirty="0">
                <a:solidFill>
                  <a:srgbClr val="212121"/>
                </a:solidFill>
                <a:latin typeface="Roboto" panose="02000000000000000000" pitchFamily="2" charset="0"/>
              </a:rPr>
              <a:t>Host with most listed properties</a:t>
            </a:r>
          </a:p>
          <a:p>
            <a:pPr>
              <a:buFont typeface="Wingdings" panose="05000000000000000000" pitchFamily="2" charset="2"/>
              <a:buChar char="Ø"/>
            </a:pPr>
            <a:r>
              <a:rPr lang="en-US" sz="1600" dirty="0">
                <a:solidFill>
                  <a:srgbClr val="212121"/>
                </a:solidFill>
                <a:latin typeface="Roboto" panose="02000000000000000000" pitchFamily="2" charset="0"/>
              </a:rPr>
              <a:t>Airbnb Booking Locations by Neighborhood Group</a:t>
            </a:r>
          </a:p>
          <a:p>
            <a:pPr>
              <a:buFont typeface="Wingdings" panose="05000000000000000000" pitchFamily="2" charset="2"/>
              <a:buChar char="Ø"/>
            </a:pPr>
            <a:r>
              <a:rPr lang="en-US" sz="1600" dirty="0">
                <a:solidFill>
                  <a:srgbClr val="212121"/>
                </a:solidFill>
                <a:latin typeface="Roboto" panose="02000000000000000000" pitchFamily="2" charset="0"/>
              </a:rPr>
              <a:t>Plot on Heat map</a:t>
            </a:r>
          </a:p>
          <a:p>
            <a:endParaRPr lang="en-US" sz="1600" dirty="0"/>
          </a:p>
        </p:txBody>
      </p:sp>
      <p:sp>
        <p:nvSpPr>
          <p:cNvPr id="5" name="TextBox 4">
            <a:extLst>
              <a:ext uri="{FF2B5EF4-FFF2-40B4-BE49-F238E27FC236}">
                <a16:creationId xmlns:a16="http://schemas.microsoft.com/office/drawing/2014/main" id="{6CB3E68B-BA00-6C88-F004-0005902B5E8A}"/>
              </a:ext>
            </a:extLst>
          </p:cNvPr>
          <p:cNvSpPr txBox="1"/>
          <p:nvPr/>
        </p:nvSpPr>
        <p:spPr>
          <a:xfrm>
            <a:off x="3140015" y="2346385"/>
            <a:ext cx="5115464" cy="553998"/>
          </a:xfrm>
          <a:prstGeom prst="rect">
            <a:avLst/>
          </a:prstGeom>
          <a:noFill/>
        </p:spPr>
        <p:txBody>
          <a:bodyPr wrap="square" rtlCol="0">
            <a:spAutoFit/>
          </a:bodyPr>
          <a:lstStyle/>
          <a:p>
            <a:pPr marL="0" indent="0" algn="ctr">
              <a:buNone/>
            </a:pPr>
            <a:r>
              <a:rPr lang="en-US" sz="3000" b="1" dirty="0">
                <a:solidFill>
                  <a:srgbClr val="0070C0"/>
                </a:solidFill>
                <a:latin typeface="Roboto" panose="02000000000000000000" pitchFamily="2" charset="0"/>
              </a:rPr>
              <a:t>Problem Statement</a:t>
            </a:r>
            <a:endParaRPr lang="en-US" sz="3000" b="1" i="0" dirty="0">
              <a:solidFill>
                <a:srgbClr val="0070C0"/>
              </a:solidFill>
              <a:effectLst/>
              <a:latin typeface="Roboto" panose="02000000000000000000" pitchFamily="2" charset="0"/>
            </a:endParaRPr>
          </a:p>
        </p:txBody>
      </p:sp>
    </p:spTree>
    <p:extLst>
      <p:ext uri="{BB962C8B-B14F-4D97-AF65-F5344CB8AC3E}">
        <p14:creationId xmlns:p14="http://schemas.microsoft.com/office/powerpoint/2010/main" val="2289509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CB935-23F9-3EA0-1FDB-36618B87B6E1}"/>
              </a:ext>
            </a:extLst>
          </p:cNvPr>
          <p:cNvSpPr>
            <a:spLocks noGrp="1"/>
          </p:cNvSpPr>
          <p:nvPr>
            <p:ph type="title"/>
          </p:nvPr>
        </p:nvSpPr>
        <p:spPr/>
        <p:txBody>
          <a:bodyPr/>
          <a:lstStyle/>
          <a:p>
            <a:pPr algn="ctr"/>
            <a:r>
              <a:rPr lang="en-US" dirty="0"/>
              <a:t>Data cleaning</a:t>
            </a:r>
          </a:p>
        </p:txBody>
      </p:sp>
      <p:sp>
        <p:nvSpPr>
          <p:cNvPr id="3" name="Content Placeholder 2">
            <a:extLst>
              <a:ext uri="{FF2B5EF4-FFF2-40B4-BE49-F238E27FC236}">
                <a16:creationId xmlns:a16="http://schemas.microsoft.com/office/drawing/2014/main" id="{2BE72D52-F64F-E175-BF49-DE7D994E39AC}"/>
              </a:ext>
            </a:extLst>
          </p:cNvPr>
          <p:cNvSpPr>
            <a:spLocks noGrp="1"/>
          </p:cNvSpPr>
          <p:nvPr>
            <p:ph idx="1"/>
          </p:nvPr>
        </p:nvSpPr>
        <p:spPr>
          <a:xfrm>
            <a:off x="206049" y="2830582"/>
            <a:ext cx="8825659" cy="3416300"/>
          </a:xfrm>
        </p:spPr>
        <p:txBody>
          <a:bodyPr>
            <a:normAutofit/>
          </a:bodyPr>
          <a:lstStyle/>
          <a:p>
            <a:pPr>
              <a:buFont typeface="Arial" panose="020B0604020202020204" pitchFamily="34" charset="0"/>
              <a:buChar char="•"/>
            </a:pPr>
            <a:r>
              <a:rPr lang="en-US" dirty="0"/>
              <a:t>Handling Null Values: As we can check the “last_review &amp; reviews_per_month” having a high number of null values</a:t>
            </a:r>
          </a:p>
          <a:p>
            <a:pPr marL="0" indent="0">
              <a:buNone/>
            </a:pPr>
            <a:r>
              <a:rPr lang="en-US" dirty="0"/>
              <a:t>     followed by “name &amp; host_name”</a:t>
            </a:r>
          </a:p>
          <a:p>
            <a:pPr marL="0" indent="0">
              <a:buNone/>
            </a:pPr>
            <a:r>
              <a:rPr lang="en-US" dirty="0"/>
              <a:t>     We filled "</a:t>
            </a:r>
            <a:r>
              <a:rPr lang="en-US" dirty="0" err="1"/>
              <a:t>name","host_name","last_review</a:t>
            </a:r>
            <a:r>
              <a:rPr lang="en-US" dirty="0"/>
              <a:t>“ with the value “Unknown”</a:t>
            </a:r>
          </a:p>
          <a:p>
            <a:pPr marL="0" indent="0">
              <a:buNone/>
            </a:pPr>
            <a:r>
              <a:rPr lang="en-US" dirty="0"/>
              <a:t>     And reviews_per_month with value “0”</a:t>
            </a:r>
          </a:p>
          <a:p>
            <a:pPr>
              <a:buFont typeface="Arial" panose="020B0604020202020204" pitchFamily="34" charset="0"/>
              <a:buChar char="•"/>
            </a:pPr>
            <a:r>
              <a:rPr lang="en-US" dirty="0"/>
              <a:t>Removing Duplicates: We checked the dataset but there were no duplicate data</a:t>
            </a:r>
          </a:p>
        </p:txBody>
      </p:sp>
      <p:pic>
        <p:nvPicPr>
          <p:cNvPr id="5" name="Picture 4">
            <a:extLst>
              <a:ext uri="{FF2B5EF4-FFF2-40B4-BE49-F238E27FC236}">
                <a16:creationId xmlns:a16="http://schemas.microsoft.com/office/drawing/2014/main" id="{5A53E798-38F4-A568-E733-28546D7021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06299" y="2830582"/>
            <a:ext cx="2982493" cy="3053750"/>
          </a:xfrm>
          <a:prstGeom prst="rect">
            <a:avLst/>
          </a:prstGeom>
        </p:spPr>
      </p:pic>
    </p:spTree>
    <p:extLst>
      <p:ext uri="{BB962C8B-B14F-4D97-AF65-F5344CB8AC3E}">
        <p14:creationId xmlns:p14="http://schemas.microsoft.com/office/powerpoint/2010/main" val="2590653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18D2D-5529-FDDD-90BD-20679759034D}"/>
              </a:ext>
            </a:extLst>
          </p:cNvPr>
          <p:cNvSpPr>
            <a:spLocks noGrp="1"/>
          </p:cNvSpPr>
          <p:nvPr>
            <p:ph type="title"/>
          </p:nvPr>
        </p:nvSpPr>
        <p:spPr/>
        <p:txBody>
          <a:bodyPr/>
          <a:lstStyle/>
          <a:p>
            <a:r>
              <a:rPr lang="en-US" dirty="0"/>
              <a:t>Outlier</a:t>
            </a:r>
          </a:p>
        </p:txBody>
      </p:sp>
      <p:pic>
        <p:nvPicPr>
          <p:cNvPr id="5" name="Content Placeholder 4">
            <a:extLst>
              <a:ext uri="{FF2B5EF4-FFF2-40B4-BE49-F238E27FC236}">
                <a16:creationId xmlns:a16="http://schemas.microsoft.com/office/drawing/2014/main" id="{1F67D7A6-1BB6-B7E9-DB77-EA847E4CE1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9072" y="2544793"/>
            <a:ext cx="11665114" cy="3838754"/>
          </a:xfrm>
        </p:spPr>
      </p:pic>
    </p:spTree>
    <p:extLst>
      <p:ext uri="{BB962C8B-B14F-4D97-AF65-F5344CB8AC3E}">
        <p14:creationId xmlns:p14="http://schemas.microsoft.com/office/powerpoint/2010/main" val="28636171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304</TotalTime>
  <Words>1681</Words>
  <Application>Microsoft Office PowerPoint</Application>
  <PresentationFormat>Widescreen</PresentationFormat>
  <Paragraphs>143</Paragraphs>
  <Slides>25</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25</vt:i4>
      </vt:variant>
    </vt:vector>
  </HeadingPairs>
  <TitlesOfParts>
    <vt:vector size="37" baseType="lpstr">
      <vt:lpstr>-apple-system</vt:lpstr>
      <vt:lpstr>Arial</vt:lpstr>
      <vt:lpstr>Century Gothic</vt:lpstr>
      <vt:lpstr>Courier New</vt:lpstr>
      <vt:lpstr>Georgia</vt:lpstr>
      <vt:lpstr>Roboto</vt:lpstr>
      <vt:lpstr>Söhne</vt:lpstr>
      <vt:lpstr>Times New Roman</vt:lpstr>
      <vt:lpstr>Verdana</vt:lpstr>
      <vt:lpstr>Wingdings</vt:lpstr>
      <vt:lpstr>Wingdings 3</vt:lpstr>
      <vt:lpstr>Ion Boardroom</vt:lpstr>
      <vt:lpstr>Capstone Project - 1 </vt:lpstr>
      <vt:lpstr>Table Of Content</vt:lpstr>
      <vt:lpstr>Introduction</vt:lpstr>
      <vt:lpstr>Understand The Variables</vt:lpstr>
      <vt:lpstr>Exploratory Data Analysis Process: Exploratory Data Analysis (EDA) is an approach to analyzing and summarizing data sets to gain insights and understand the underlying patterns and relationships within the data. It is often one of the first steps in the data analysis process.</vt:lpstr>
      <vt:lpstr>Graphs &amp; Libraries</vt:lpstr>
      <vt:lpstr>EDA On AIRBNB Dataset</vt:lpstr>
      <vt:lpstr>Data cleaning</vt:lpstr>
      <vt:lpstr>Outlier</vt:lpstr>
      <vt:lpstr>EDA:</vt:lpstr>
      <vt:lpstr>EDA:</vt:lpstr>
      <vt:lpstr>EDA:</vt:lpstr>
      <vt:lpstr>EDA:</vt:lpstr>
      <vt:lpstr>EDA:</vt:lpstr>
      <vt:lpstr>EDA:</vt:lpstr>
      <vt:lpstr>EDA:</vt:lpstr>
      <vt:lpstr>EDA:</vt:lpstr>
      <vt:lpstr>EDA:</vt:lpstr>
      <vt:lpstr>EDA:</vt:lpstr>
      <vt:lpstr>EDA:</vt:lpstr>
      <vt:lpstr>EDA:</vt:lpstr>
      <vt:lpstr>EDA:</vt:lpstr>
      <vt:lpstr>EDA:</vt:lpstr>
      <vt:lpstr>Solution to Business Objective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- 1 </dc:title>
  <dc:creator>Anish gupta</dc:creator>
  <cp:lastModifiedBy>Anish gupta</cp:lastModifiedBy>
  <cp:revision>133</cp:revision>
  <dcterms:created xsi:type="dcterms:W3CDTF">2023-06-08T04:41:02Z</dcterms:created>
  <dcterms:modified xsi:type="dcterms:W3CDTF">2023-06-08T12:21:56Z</dcterms:modified>
</cp:coreProperties>
</file>