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F1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nish\Internship%20or%20Company%20Interviews\Omnify-Analyst-Intership-Tas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nish\Internship%20or%20Company%20Interviews\Omnify-Analyst-Intership-Tas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nish\Internship%20or%20Company%20Interviews\Omnify-Analyst-Intership-Task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nish\Internship%20or%20Company%20Interviews\Omnify-Analyst-Intership-Task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nish\Internship%20or%20Company%20Interviews\Omnify-Analyst-Intership-Task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nish\Internship%20or%20Company%20Interviews\Omnify-Analyst-Intership-Task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[Omnify-Analyst-Intership-Task.xlsx]Profitable channel!PivotTable1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aseline="0"/>
              <a:t>Channel wise Retuns</a:t>
            </a:r>
          </a:p>
        </c:rich>
      </c:tx>
      <c:layout>
        <c:manualLayout>
          <c:xMode val="edge"/>
          <c:yMode val="edge"/>
          <c:x val="0.39970633103378117"/>
          <c:y val="3.71720319412370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1.0469631241379624E-4"/>
              <c:y val="-2.853009098244345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1.0469631241379624E-4"/>
              <c:y val="-2.853009098244345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1.3346678610717951E-3"/>
              <c:y val="-2.853009098244345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1.0469631241379624E-4"/>
              <c:y val="-2.853009098244345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1.3346678610717951E-3"/>
              <c:y val="-2.853009098244345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1947450658275009E-2"/>
          <c:y val="0.14155365738293316"/>
          <c:w val="0.84877435453570582"/>
          <c:h val="0.6975799226510114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'Profitable channel'!$B$3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1"/>
              <c:layout>
                <c:manualLayout>
                  <c:x val="1.0469631241379624E-4"/>
                  <c:y val="-2.853009098244345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5F4-4D98-853E-76561F6E12C4}"/>
                </c:ext>
              </c:extLst>
            </c:dLbl>
            <c:dLbl>
              <c:idx val="2"/>
              <c:layout>
                <c:manualLayout>
                  <c:x val="1.3346678610717951E-3"/>
                  <c:y val="-2.853009098244345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5F4-4D98-853E-76561F6E12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'Profitable channel'!$A$4:$A$7</c:f>
              <c:strCache>
                <c:ptCount val="3"/>
                <c:pt idx="0">
                  <c:v>Capterra</c:v>
                </c:pt>
                <c:pt idx="1">
                  <c:v>GetApp</c:v>
                </c:pt>
                <c:pt idx="2">
                  <c:v>Software Advice</c:v>
                </c:pt>
              </c:strCache>
            </c:strRef>
          </c:cat>
          <c:val>
            <c:numRef>
              <c:f>'Profitable channel'!$B$4:$B$7</c:f>
              <c:numCache>
                <c:formatCode>General</c:formatCode>
                <c:ptCount val="3"/>
                <c:pt idx="0">
                  <c:v>3196.7885493661747</c:v>
                </c:pt>
                <c:pt idx="1">
                  <c:v>170.28571428571428</c:v>
                </c:pt>
                <c:pt idx="2">
                  <c:v>448.5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F4-4D98-853E-76561F6E12C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79666080"/>
        <c:axId val="479670040"/>
      </c:barChart>
      <c:catAx>
        <c:axId val="479666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Channels</a:t>
                </a:r>
              </a:p>
            </c:rich>
          </c:tx>
          <c:layout>
            <c:manualLayout>
              <c:xMode val="edge"/>
              <c:yMode val="edge"/>
              <c:x val="0.45647469448717015"/>
              <c:y val="0.926762008105877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670040"/>
        <c:crosses val="autoZero"/>
        <c:auto val="1"/>
        <c:lblAlgn val="ctr"/>
        <c:lblOffset val="100"/>
        <c:noMultiLvlLbl val="0"/>
      </c:catAx>
      <c:valAx>
        <c:axId val="479670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00"/>
                  <a:t>Return</a:t>
                </a:r>
              </a:p>
            </c:rich>
          </c:tx>
          <c:layout>
            <c:manualLayout>
              <c:xMode val="edge"/>
              <c:yMode val="edge"/>
              <c:x val="6.6733393053589754E-3"/>
              <c:y val="0.367493206458733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666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[Omnify-Analyst-Intership-Task.xlsx]Keyword wise profitability!PivotTable2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baseline="0"/>
              <a:t>Keyword wise profitability</a:t>
            </a:r>
          </a:p>
        </c:rich>
      </c:tx>
      <c:layout>
        <c:manualLayout>
          <c:xMode val="edge"/>
          <c:yMode val="edge"/>
          <c:x val="0.33017369144627268"/>
          <c:y val="4.41711677314591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'Keyword wise profitability'!$B$3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'Keyword wise profitability'!$A$4:$A$8</c:f>
              <c:strCache>
                <c:ptCount val="4"/>
                <c:pt idx="0">
                  <c:v>pool reservation system</c:v>
                </c:pt>
                <c:pt idx="1">
                  <c:v>reservation management system</c:v>
                </c:pt>
                <c:pt idx="2">
                  <c:v>yoga studio booking software</c:v>
                </c:pt>
                <c:pt idx="3">
                  <c:v>yoga studio software</c:v>
                </c:pt>
              </c:strCache>
            </c:strRef>
          </c:cat>
          <c:val>
            <c:numRef>
              <c:f>'Keyword wise profitability'!$B$4:$B$8</c:f>
              <c:numCache>
                <c:formatCode>General</c:formatCode>
                <c:ptCount val="4"/>
                <c:pt idx="0">
                  <c:v>25.567440647012784</c:v>
                </c:pt>
                <c:pt idx="1">
                  <c:v>233.54851956379514</c:v>
                </c:pt>
                <c:pt idx="2">
                  <c:v>49.513730592035273</c:v>
                </c:pt>
                <c:pt idx="3">
                  <c:v>18.093207432226624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77-4C79-9D7A-8F209BD9406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26347512"/>
        <c:axId val="526351472"/>
      </c:barChart>
      <c:catAx>
        <c:axId val="526347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b="1" baseline="0"/>
                  <a:t>SEArched keywords</a:t>
                </a:r>
              </a:p>
            </c:rich>
          </c:tx>
          <c:layout>
            <c:manualLayout>
              <c:xMode val="edge"/>
              <c:yMode val="edge"/>
              <c:x val="0.33374340730935492"/>
              <c:y val="0.93074069967615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351472"/>
        <c:crosses val="autoZero"/>
        <c:auto val="1"/>
        <c:lblAlgn val="ctr"/>
        <c:lblOffset val="100"/>
        <c:noMultiLvlLbl val="0"/>
      </c:catAx>
      <c:valAx>
        <c:axId val="526351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/>
                  <a:t>Retuens</a:t>
                </a:r>
              </a:p>
            </c:rich>
          </c:tx>
          <c:layout>
            <c:manualLayout>
              <c:xMode val="edge"/>
              <c:yMode val="edge"/>
              <c:x val="4.1710119269046031E-3"/>
              <c:y val="0.363761899372649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347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[Omnify-Analyst-Intership-Task.xlsx]Category wise profitability!PivotTable3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aseline="0"/>
              <a:t>Category wise profitability</a:t>
            </a:r>
          </a:p>
        </c:rich>
      </c:tx>
      <c:layout>
        <c:manualLayout>
          <c:xMode val="edge"/>
          <c:yMode val="edge"/>
          <c:x val="0.35333333333333333"/>
          <c:y val="2.95886390975796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'Category wise profitability'!$B$3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'Category wise profitability'!$A$4:$A$23</c:f>
              <c:strCache>
                <c:ptCount val="19"/>
                <c:pt idx="0">
                  <c:v>Camp Management</c:v>
                </c:pt>
                <c:pt idx="1">
                  <c:v>Class Registration</c:v>
                </c:pt>
                <c:pt idx="2">
                  <c:v>Club Management</c:v>
                </c:pt>
                <c:pt idx="3">
                  <c:v>Coaching</c:v>
                </c:pt>
                <c:pt idx="4">
                  <c:v>Dance Studio</c:v>
                </c:pt>
                <c:pt idx="5">
                  <c:v>Fitness</c:v>
                </c:pt>
                <c:pt idx="6">
                  <c:v>Gymnastics</c:v>
                </c:pt>
                <c:pt idx="7">
                  <c:v>Martial Arts</c:v>
                </c:pt>
                <c:pt idx="8">
                  <c:v>Membership Management</c:v>
                </c:pt>
                <c:pt idx="9">
                  <c:v>Music School</c:v>
                </c:pt>
                <c:pt idx="10">
                  <c:v>Parks and Recreation</c:v>
                </c:pt>
                <c:pt idx="11">
                  <c:v>Personal Trainer</c:v>
                </c:pt>
                <c:pt idx="12">
                  <c:v>Pilates Studio</c:v>
                </c:pt>
                <c:pt idx="13">
                  <c:v>Reservations</c:v>
                </c:pt>
                <c:pt idx="14">
                  <c:v>Scheduling</c:v>
                </c:pt>
                <c:pt idx="15">
                  <c:v>Spa</c:v>
                </c:pt>
                <c:pt idx="16">
                  <c:v>Swim School</c:v>
                </c:pt>
                <c:pt idx="17">
                  <c:v>Venue Management</c:v>
                </c:pt>
                <c:pt idx="18">
                  <c:v>Yoga Studio</c:v>
                </c:pt>
              </c:strCache>
            </c:strRef>
          </c:cat>
          <c:val>
            <c:numRef>
              <c:f>'Category wise profitability'!$B$4:$B$23</c:f>
              <c:numCache>
                <c:formatCode>General</c:formatCode>
                <c:ptCount val="19"/>
                <c:pt idx="0">
                  <c:v>0</c:v>
                </c:pt>
                <c:pt idx="1">
                  <c:v>637.26388508891921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105.6</c:v>
                </c:pt>
                <c:pt idx="6">
                  <c:v>0</c:v>
                </c:pt>
                <c:pt idx="7">
                  <c:v>0</c:v>
                </c:pt>
                <c:pt idx="8">
                  <c:v>183.38461538461539</c:v>
                </c:pt>
                <c:pt idx="9">
                  <c:v>0</c:v>
                </c:pt>
                <c:pt idx="10">
                  <c:v>2000</c:v>
                </c:pt>
                <c:pt idx="11">
                  <c:v>0</c:v>
                </c:pt>
                <c:pt idx="12">
                  <c:v>0</c:v>
                </c:pt>
                <c:pt idx="13">
                  <c:v>260.93687707641197</c:v>
                </c:pt>
                <c:pt idx="14">
                  <c:v>628.38888610194203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7B-490D-A16C-8DB761B896E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72689864"/>
        <c:axId val="372684464"/>
      </c:barChart>
      <c:catAx>
        <c:axId val="3726898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category</a:t>
                </a:r>
              </a:p>
            </c:rich>
          </c:tx>
          <c:layout>
            <c:manualLayout>
              <c:xMode val="edge"/>
              <c:yMode val="edge"/>
              <c:x val="0.45125876522897335"/>
              <c:y val="0.917298256161948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684464"/>
        <c:crosses val="autoZero"/>
        <c:auto val="1"/>
        <c:lblAlgn val="ctr"/>
        <c:lblOffset val="100"/>
        <c:noMultiLvlLbl val="0"/>
      </c:catAx>
      <c:valAx>
        <c:axId val="37268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Return</a:t>
                </a:r>
              </a:p>
            </c:rich>
          </c:tx>
          <c:layout>
            <c:manualLayout>
              <c:xMode val="edge"/>
              <c:yMode val="edge"/>
              <c:x val="2.4875621890547263E-3"/>
              <c:y val="0.403201405625876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689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[Omnify-Analyst-Intership-Task.xlsx]Impact of geography!PivotTable4</c:name>
    <c:fmtId val="5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'Impact of geography'!$B$3</c:f>
              <c:strCache>
                <c:ptCount val="1"/>
                <c:pt idx="0">
                  <c:v>Sum of Money Spent ($)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'Impact of geography'!$A$4:$A$12</c:f>
              <c:strCache>
                <c:ptCount val="8"/>
                <c:pt idx="0">
                  <c:v>AUSTRALIA</c:v>
                </c:pt>
                <c:pt idx="1">
                  <c:v>CANADA</c:v>
                </c:pt>
                <c:pt idx="2">
                  <c:v>SINGAPORE</c:v>
                </c:pt>
                <c:pt idx="3">
                  <c:v>UK</c:v>
                </c:pt>
                <c:pt idx="4">
                  <c:v>UNITED KINGDOM</c:v>
                </c:pt>
                <c:pt idx="5">
                  <c:v>UNITED STATES</c:v>
                </c:pt>
                <c:pt idx="6">
                  <c:v>US</c:v>
                </c:pt>
                <c:pt idx="7">
                  <c:v>USA</c:v>
                </c:pt>
              </c:strCache>
            </c:strRef>
          </c:cat>
          <c:val>
            <c:numRef>
              <c:f>'Impact of geography'!$B$4:$B$12</c:f>
              <c:numCache>
                <c:formatCode>General</c:formatCode>
                <c:ptCount val="8"/>
                <c:pt idx="0">
                  <c:v>1060.5</c:v>
                </c:pt>
                <c:pt idx="1">
                  <c:v>1179.5</c:v>
                </c:pt>
                <c:pt idx="2">
                  <c:v>2174.5</c:v>
                </c:pt>
                <c:pt idx="3">
                  <c:v>10.75</c:v>
                </c:pt>
                <c:pt idx="4">
                  <c:v>3970.35</c:v>
                </c:pt>
                <c:pt idx="5">
                  <c:v>14232.649999999992</c:v>
                </c:pt>
                <c:pt idx="6">
                  <c:v>11.25</c:v>
                </c:pt>
                <c:pt idx="7">
                  <c:v>75.75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D8-455D-B28B-8CE6EAFF58B9}"/>
            </c:ext>
          </c:extLst>
        </c:ser>
        <c:ser>
          <c:idx val="1"/>
          <c:order val="1"/>
          <c:tx>
            <c:strRef>
              <c:f>'Impact of geography'!$C$3</c:f>
              <c:strCache>
                <c:ptCount val="1"/>
                <c:pt idx="0">
                  <c:v>Sum of Returns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'Impact of geography'!$A$4:$A$12</c:f>
              <c:strCache>
                <c:ptCount val="8"/>
                <c:pt idx="0">
                  <c:v>AUSTRALIA</c:v>
                </c:pt>
                <c:pt idx="1">
                  <c:v>CANADA</c:v>
                </c:pt>
                <c:pt idx="2">
                  <c:v>SINGAPORE</c:v>
                </c:pt>
                <c:pt idx="3">
                  <c:v>UK</c:v>
                </c:pt>
                <c:pt idx="4">
                  <c:v>UNITED KINGDOM</c:v>
                </c:pt>
                <c:pt idx="5">
                  <c:v>UNITED STATES</c:v>
                </c:pt>
                <c:pt idx="6">
                  <c:v>US</c:v>
                </c:pt>
                <c:pt idx="7">
                  <c:v>USA</c:v>
                </c:pt>
              </c:strCache>
            </c:strRef>
          </c:cat>
          <c:val>
            <c:numRef>
              <c:f>'Impact of geography'!$C$4:$C$12</c:f>
              <c:numCache>
                <c:formatCode>General</c:formatCode>
                <c:ptCount val="8"/>
                <c:pt idx="0">
                  <c:v>0</c:v>
                </c:pt>
                <c:pt idx="1">
                  <c:v>298.6787330316742</c:v>
                </c:pt>
                <c:pt idx="2">
                  <c:v>162.54545454545453</c:v>
                </c:pt>
                <c:pt idx="3">
                  <c:v>0</c:v>
                </c:pt>
                <c:pt idx="4">
                  <c:v>459.02564102564105</c:v>
                </c:pt>
                <c:pt idx="5">
                  <c:v>2895.3244350491191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D8-455D-B28B-8CE6EAFF58B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72690584"/>
        <c:axId val="372692024"/>
      </c:barChart>
      <c:catAx>
        <c:axId val="3726905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Location</a:t>
                </a:r>
              </a:p>
            </c:rich>
          </c:tx>
          <c:layout>
            <c:manualLayout>
              <c:xMode val="edge"/>
              <c:yMode val="edge"/>
              <c:x val="0.40055159996576162"/>
              <c:y val="0.908506013813275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692024"/>
        <c:crosses val="autoZero"/>
        <c:auto val="1"/>
        <c:lblAlgn val="ctr"/>
        <c:lblOffset val="100"/>
        <c:noMultiLvlLbl val="0"/>
      </c:catAx>
      <c:valAx>
        <c:axId val="372692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returns</a:t>
                </a:r>
              </a:p>
            </c:rich>
          </c:tx>
          <c:layout>
            <c:manualLayout>
              <c:xMode val="edge"/>
              <c:yMode val="edge"/>
              <c:x val="5.8287802680642275E-3"/>
              <c:y val="0.36931512095554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690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[Omnify-Analyst-Intership-Task.xlsx]Google ads Time series graphs!PivotTable5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u="none" strike="noStrike" kern="1200" spc="100" baseline="0" dirty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Month / Week wise Time Series Analysis Google</a:t>
            </a:r>
          </a:p>
        </c:rich>
      </c:tx>
      <c:layout>
        <c:manualLayout>
          <c:xMode val="edge"/>
          <c:yMode val="edge"/>
          <c:x val="0.21915354330708661"/>
          <c:y val="2.29658095969561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'Google ads Time series graphs'!$B$1</c:f>
              <c:strCache>
                <c:ptCount val="1"/>
                <c:pt idx="0">
                  <c:v>Sum of Cost ($)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multiLvlStrRef>
              <c:f>'Google ads Time series graphs'!$A$2:$A$22</c:f>
              <c:multiLvlStrCache>
                <c:ptCount val="15"/>
                <c:lvl>
                  <c:pt idx="0">
                    <c:v>5</c:v>
                  </c:pt>
                  <c:pt idx="1">
                    <c:v>6</c:v>
                  </c:pt>
                  <c:pt idx="2">
                    <c:v>7</c:v>
                  </c:pt>
                  <c:pt idx="3">
                    <c:v>8</c:v>
                  </c:pt>
                  <c:pt idx="4">
                    <c:v>9</c:v>
                  </c:pt>
                  <c:pt idx="5">
                    <c:v>10</c:v>
                  </c:pt>
                  <c:pt idx="6">
                    <c:v>11</c:v>
                  </c:pt>
                  <c:pt idx="7">
                    <c:v>12</c:v>
                  </c:pt>
                  <c:pt idx="8">
                    <c:v>13</c:v>
                  </c:pt>
                  <c:pt idx="9">
                    <c:v>14</c:v>
                  </c:pt>
                  <c:pt idx="10">
                    <c:v>15</c:v>
                  </c:pt>
                  <c:pt idx="11">
                    <c:v>16</c:v>
                  </c:pt>
                  <c:pt idx="12">
                    <c:v>17</c:v>
                  </c:pt>
                  <c:pt idx="13">
                    <c:v>18</c:v>
                  </c:pt>
                  <c:pt idx="14">
                    <c:v>19</c:v>
                  </c:pt>
                </c:lvl>
                <c:lvl>
                  <c:pt idx="0">
                    <c:v>Jan</c:v>
                  </c:pt>
                  <c:pt idx="1">
                    <c:v>Feb</c:v>
                  </c:pt>
                  <c:pt idx="5">
                    <c:v>Mar</c:v>
                  </c:pt>
                  <c:pt idx="10">
                    <c:v>Apr</c:v>
                  </c:pt>
                  <c:pt idx="14">
                    <c:v>May</c:v>
                  </c:pt>
                </c:lvl>
              </c:multiLvlStrCache>
            </c:multiLvlStrRef>
          </c:cat>
          <c:val>
            <c:numRef>
              <c:f>'Google ads Time series graphs'!$B$2:$B$22</c:f>
              <c:numCache>
                <c:formatCode>General</c:formatCode>
                <c:ptCount val="15"/>
                <c:pt idx="0">
                  <c:v>154.79</c:v>
                </c:pt>
                <c:pt idx="1">
                  <c:v>192.58</c:v>
                </c:pt>
                <c:pt idx="2">
                  <c:v>216.13000000000002</c:v>
                </c:pt>
                <c:pt idx="3">
                  <c:v>235.3</c:v>
                </c:pt>
                <c:pt idx="4">
                  <c:v>190.89999999999998</c:v>
                </c:pt>
                <c:pt idx="5">
                  <c:v>141.4</c:v>
                </c:pt>
                <c:pt idx="6">
                  <c:v>258.20000000000005</c:v>
                </c:pt>
                <c:pt idx="7">
                  <c:v>184.36000000000004</c:v>
                </c:pt>
                <c:pt idx="8">
                  <c:v>308.73</c:v>
                </c:pt>
                <c:pt idx="9">
                  <c:v>172.11</c:v>
                </c:pt>
                <c:pt idx="10">
                  <c:v>176.95999999999998</c:v>
                </c:pt>
                <c:pt idx="11">
                  <c:v>137.21</c:v>
                </c:pt>
                <c:pt idx="12">
                  <c:v>87.38</c:v>
                </c:pt>
                <c:pt idx="13">
                  <c:v>103.25999999999999</c:v>
                </c:pt>
                <c:pt idx="14">
                  <c:v>229.37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56-49C8-B561-D3FB57713254}"/>
            </c:ext>
          </c:extLst>
        </c:ser>
        <c:ser>
          <c:idx val="1"/>
          <c:order val="1"/>
          <c:tx>
            <c:strRef>
              <c:f>'Google ads Time series graphs'!$C$1</c:f>
              <c:strCache>
                <c:ptCount val="1"/>
                <c:pt idx="0">
                  <c:v>Sum of Clicks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multiLvlStrRef>
              <c:f>'Google ads Time series graphs'!$A$2:$A$22</c:f>
              <c:multiLvlStrCache>
                <c:ptCount val="15"/>
                <c:lvl>
                  <c:pt idx="0">
                    <c:v>5</c:v>
                  </c:pt>
                  <c:pt idx="1">
                    <c:v>6</c:v>
                  </c:pt>
                  <c:pt idx="2">
                    <c:v>7</c:v>
                  </c:pt>
                  <c:pt idx="3">
                    <c:v>8</c:v>
                  </c:pt>
                  <c:pt idx="4">
                    <c:v>9</c:v>
                  </c:pt>
                  <c:pt idx="5">
                    <c:v>10</c:v>
                  </c:pt>
                  <c:pt idx="6">
                    <c:v>11</c:v>
                  </c:pt>
                  <c:pt idx="7">
                    <c:v>12</c:v>
                  </c:pt>
                  <c:pt idx="8">
                    <c:v>13</c:v>
                  </c:pt>
                  <c:pt idx="9">
                    <c:v>14</c:v>
                  </c:pt>
                  <c:pt idx="10">
                    <c:v>15</c:v>
                  </c:pt>
                  <c:pt idx="11">
                    <c:v>16</c:v>
                  </c:pt>
                  <c:pt idx="12">
                    <c:v>17</c:v>
                  </c:pt>
                  <c:pt idx="13">
                    <c:v>18</c:v>
                  </c:pt>
                  <c:pt idx="14">
                    <c:v>19</c:v>
                  </c:pt>
                </c:lvl>
                <c:lvl>
                  <c:pt idx="0">
                    <c:v>Jan</c:v>
                  </c:pt>
                  <c:pt idx="1">
                    <c:v>Feb</c:v>
                  </c:pt>
                  <c:pt idx="5">
                    <c:v>Mar</c:v>
                  </c:pt>
                  <c:pt idx="10">
                    <c:v>Apr</c:v>
                  </c:pt>
                  <c:pt idx="14">
                    <c:v>May</c:v>
                  </c:pt>
                </c:lvl>
              </c:multiLvlStrCache>
            </c:multiLvlStrRef>
          </c:cat>
          <c:val>
            <c:numRef>
              <c:f>'Google ads Time series graphs'!$C$2:$C$22</c:f>
              <c:numCache>
                <c:formatCode>General</c:formatCode>
                <c:ptCount val="15"/>
                <c:pt idx="0">
                  <c:v>15</c:v>
                </c:pt>
                <c:pt idx="1">
                  <c:v>19</c:v>
                </c:pt>
                <c:pt idx="2">
                  <c:v>21</c:v>
                </c:pt>
                <c:pt idx="3">
                  <c:v>35</c:v>
                </c:pt>
                <c:pt idx="4">
                  <c:v>22</c:v>
                </c:pt>
                <c:pt idx="5">
                  <c:v>14</c:v>
                </c:pt>
                <c:pt idx="6">
                  <c:v>34</c:v>
                </c:pt>
                <c:pt idx="7">
                  <c:v>22</c:v>
                </c:pt>
                <c:pt idx="8">
                  <c:v>46</c:v>
                </c:pt>
                <c:pt idx="9">
                  <c:v>39</c:v>
                </c:pt>
                <c:pt idx="10">
                  <c:v>29</c:v>
                </c:pt>
                <c:pt idx="11">
                  <c:v>24</c:v>
                </c:pt>
                <c:pt idx="12">
                  <c:v>19</c:v>
                </c:pt>
                <c:pt idx="13">
                  <c:v>17</c:v>
                </c:pt>
                <c:pt idx="14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56-49C8-B561-D3FB57713254}"/>
            </c:ext>
          </c:extLst>
        </c:ser>
        <c:ser>
          <c:idx val="2"/>
          <c:order val="2"/>
          <c:tx>
            <c:strRef>
              <c:f>'Google ads Time series graphs'!$D$1</c:f>
              <c:strCache>
                <c:ptCount val="1"/>
                <c:pt idx="0">
                  <c:v>Sum of Impressions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multiLvlStrRef>
              <c:f>'Google ads Time series graphs'!$A$2:$A$22</c:f>
              <c:multiLvlStrCache>
                <c:ptCount val="15"/>
                <c:lvl>
                  <c:pt idx="0">
                    <c:v>5</c:v>
                  </c:pt>
                  <c:pt idx="1">
                    <c:v>6</c:v>
                  </c:pt>
                  <c:pt idx="2">
                    <c:v>7</c:v>
                  </c:pt>
                  <c:pt idx="3">
                    <c:v>8</c:v>
                  </c:pt>
                  <c:pt idx="4">
                    <c:v>9</c:v>
                  </c:pt>
                  <c:pt idx="5">
                    <c:v>10</c:v>
                  </c:pt>
                  <c:pt idx="6">
                    <c:v>11</c:v>
                  </c:pt>
                  <c:pt idx="7">
                    <c:v>12</c:v>
                  </c:pt>
                  <c:pt idx="8">
                    <c:v>13</c:v>
                  </c:pt>
                  <c:pt idx="9">
                    <c:v>14</c:v>
                  </c:pt>
                  <c:pt idx="10">
                    <c:v>15</c:v>
                  </c:pt>
                  <c:pt idx="11">
                    <c:v>16</c:v>
                  </c:pt>
                  <c:pt idx="12">
                    <c:v>17</c:v>
                  </c:pt>
                  <c:pt idx="13">
                    <c:v>18</c:v>
                  </c:pt>
                  <c:pt idx="14">
                    <c:v>19</c:v>
                  </c:pt>
                </c:lvl>
                <c:lvl>
                  <c:pt idx="0">
                    <c:v>Jan</c:v>
                  </c:pt>
                  <c:pt idx="1">
                    <c:v>Feb</c:v>
                  </c:pt>
                  <c:pt idx="5">
                    <c:v>Mar</c:v>
                  </c:pt>
                  <c:pt idx="10">
                    <c:v>Apr</c:v>
                  </c:pt>
                  <c:pt idx="14">
                    <c:v>May</c:v>
                  </c:pt>
                </c:lvl>
              </c:multiLvlStrCache>
            </c:multiLvlStrRef>
          </c:cat>
          <c:val>
            <c:numRef>
              <c:f>'Google ads Time series graphs'!$D$2:$D$22</c:f>
              <c:numCache>
                <c:formatCode>General</c:formatCode>
                <c:ptCount val="15"/>
                <c:pt idx="0">
                  <c:v>319</c:v>
                </c:pt>
                <c:pt idx="1">
                  <c:v>373</c:v>
                </c:pt>
                <c:pt idx="2">
                  <c:v>364</c:v>
                </c:pt>
                <c:pt idx="3">
                  <c:v>671</c:v>
                </c:pt>
                <c:pt idx="4">
                  <c:v>478</c:v>
                </c:pt>
                <c:pt idx="5">
                  <c:v>407</c:v>
                </c:pt>
                <c:pt idx="6">
                  <c:v>503</c:v>
                </c:pt>
                <c:pt idx="7">
                  <c:v>468</c:v>
                </c:pt>
                <c:pt idx="8">
                  <c:v>659</c:v>
                </c:pt>
                <c:pt idx="9">
                  <c:v>586</c:v>
                </c:pt>
                <c:pt idx="10">
                  <c:v>461</c:v>
                </c:pt>
                <c:pt idx="11">
                  <c:v>324</c:v>
                </c:pt>
                <c:pt idx="12">
                  <c:v>328</c:v>
                </c:pt>
                <c:pt idx="13">
                  <c:v>487</c:v>
                </c:pt>
                <c:pt idx="14">
                  <c:v>537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56-49C8-B561-D3FB57713254}"/>
            </c:ext>
          </c:extLst>
        </c:ser>
        <c:ser>
          <c:idx val="3"/>
          <c:order val="3"/>
          <c:tx>
            <c:strRef>
              <c:f>'Google ads Time series graphs'!$E$1</c:f>
              <c:strCache>
                <c:ptCount val="1"/>
                <c:pt idx="0">
                  <c:v>Sum of Payment ($)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multiLvlStrRef>
              <c:f>'Google ads Time series graphs'!$A$2:$A$22</c:f>
              <c:multiLvlStrCache>
                <c:ptCount val="15"/>
                <c:lvl>
                  <c:pt idx="0">
                    <c:v>5</c:v>
                  </c:pt>
                  <c:pt idx="1">
                    <c:v>6</c:v>
                  </c:pt>
                  <c:pt idx="2">
                    <c:v>7</c:v>
                  </c:pt>
                  <c:pt idx="3">
                    <c:v>8</c:v>
                  </c:pt>
                  <c:pt idx="4">
                    <c:v>9</c:v>
                  </c:pt>
                  <c:pt idx="5">
                    <c:v>10</c:v>
                  </c:pt>
                  <c:pt idx="6">
                    <c:v>11</c:v>
                  </c:pt>
                  <c:pt idx="7">
                    <c:v>12</c:v>
                  </c:pt>
                  <c:pt idx="8">
                    <c:v>13</c:v>
                  </c:pt>
                  <c:pt idx="9">
                    <c:v>14</c:v>
                  </c:pt>
                  <c:pt idx="10">
                    <c:v>15</c:v>
                  </c:pt>
                  <c:pt idx="11">
                    <c:v>16</c:v>
                  </c:pt>
                  <c:pt idx="12">
                    <c:v>17</c:v>
                  </c:pt>
                  <c:pt idx="13">
                    <c:v>18</c:v>
                  </c:pt>
                  <c:pt idx="14">
                    <c:v>19</c:v>
                  </c:pt>
                </c:lvl>
                <c:lvl>
                  <c:pt idx="0">
                    <c:v>Jan</c:v>
                  </c:pt>
                  <c:pt idx="1">
                    <c:v>Feb</c:v>
                  </c:pt>
                  <c:pt idx="5">
                    <c:v>Mar</c:v>
                  </c:pt>
                  <c:pt idx="10">
                    <c:v>Apr</c:v>
                  </c:pt>
                  <c:pt idx="14">
                    <c:v>May</c:v>
                  </c:pt>
                </c:lvl>
              </c:multiLvlStrCache>
            </c:multiLvlStrRef>
          </c:cat>
          <c:val>
            <c:numRef>
              <c:f>'Google ads Time series graphs'!$E$2:$E$22</c:f>
              <c:numCache>
                <c:formatCode>General</c:formatCode>
                <c:ptCount val="15"/>
                <c:pt idx="0">
                  <c:v>2168</c:v>
                </c:pt>
                <c:pt idx="2">
                  <c:v>980</c:v>
                </c:pt>
                <c:pt idx="3">
                  <c:v>1788</c:v>
                </c:pt>
                <c:pt idx="5">
                  <c:v>980</c:v>
                </c:pt>
                <c:pt idx="8">
                  <c:v>2388</c:v>
                </c:pt>
                <c:pt idx="11">
                  <c:v>2388</c:v>
                </c:pt>
                <c:pt idx="14">
                  <c:v>1188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E56-49C8-B561-D3FB57713254}"/>
            </c:ext>
          </c:extLst>
        </c:ser>
        <c:ser>
          <c:idx val="4"/>
          <c:order val="4"/>
          <c:tx>
            <c:strRef>
              <c:f>'Google ads Time series graphs'!$F$1</c:f>
              <c:strCache>
                <c:ptCount val="1"/>
                <c:pt idx="0">
                  <c:v>Sum of Leads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multiLvlStrRef>
              <c:f>'Google ads Time series graphs'!$A$2:$A$22</c:f>
              <c:multiLvlStrCache>
                <c:ptCount val="15"/>
                <c:lvl>
                  <c:pt idx="0">
                    <c:v>5</c:v>
                  </c:pt>
                  <c:pt idx="1">
                    <c:v>6</c:v>
                  </c:pt>
                  <c:pt idx="2">
                    <c:v>7</c:v>
                  </c:pt>
                  <c:pt idx="3">
                    <c:v>8</c:v>
                  </c:pt>
                  <c:pt idx="4">
                    <c:v>9</c:v>
                  </c:pt>
                  <c:pt idx="5">
                    <c:v>10</c:v>
                  </c:pt>
                  <c:pt idx="6">
                    <c:v>11</c:v>
                  </c:pt>
                  <c:pt idx="7">
                    <c:v>12</c:v>
                  </c:pt>
                  <c:pt idx="8">
                    <c:v>13</c:v>
                  </c:pt>
                  <c:pt idx="9">
                    <c:v>14</c:v>
                  </c:pt>
                  <c:pt idx="10">
                    <c:v>15</c:v>
                  </c:pt>
                  <c:pt idx="11">
                    <c:v>16</c:v>
                  </c:pt>
                  <c:pt idx="12">
                    <c:v>17</c:v>
                  </c:pt>
                  <c:pt idx="13">
                    <c:v>18</c:v>
                  </c:pt>
                  <c:pt idx="14">
                    <c:v>19</c:v>
                  </c:pt>
                </c:lvl>
                <c:lvl>
                  <c:pt idx="0">
                    <c:v>Jan</c:v>
                  </c:pt>
                  <c:pt idx="1">
                    <c:v>Feb</c:v>
                  </c:pt>
                  <c:pt idx="5">
                    <c:v>Mar</c:v>
                  </c:pt>
                  <c:pt idx="10">
                    <c:v>Apr</c:v>
                  </c:pt>
                  <c:pt idx="14">
                    <c:v>May</c:v>
                  </c:pt>
                </c:lvl>
              </c:multiLvlStrCache>
            </c:multiLvlStrRef>
          </c:cat>
          <c:val>
            <c:numRef>
              <c:f>'Google ads Time series graphs'!$F$2:$F$22</c:f>
              <c:numCache>
                <c:formatCode>General</c:formatCode>
                <c:ptCount val="1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E56-49C8-B561-D3FB57713254}"/>
            </c:ext>
          </c:extLst>
        </c:ser>
        <c:ser>
          <c:idx val="5"/>
          <c:order val="5"/>
          <c:tx>
            <c:strRef>
              <c:f>'Google ads Time series graphs'!$G$1</c:f>
              <c:strCache>
                <c:ptCount val="1"/>
                <c:pt idx="0">
                  <c:v>Sum of Prospects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multiLvlStrRef>
              <c:f>'Google ads Time series graphs'!$A$2:$A$22</c:f>
              <c:multiLvlStrCache>
                <c:ptCount val="15"/>
                <c:lvl>
                  <c:pt idx="0">
                    <c:v>5</c:v>
                  </c:pt>
                  <c:pt idx="1">
                    <c:v>6</c:v>
                  </c:pt>
                  <c:pt idx="2">
                    <c:v>7</c:v>
                  </c:pt>
                  <c:pt idx="3">
                    <c:v>8</c:v>
                  </c:pt>
                  <c:pt idx="4">
                    <c:v>9</c:v>
                  </c:pt>
                  <c:pt idx="5">
                    <c:v>10</c:v>
                  </c:pt>
                  <c:pt idx="6">
                    <c:v>11</c:v>
                  </c:pt>
                  <c:pt idx="7">
                    <c:v>12</c:v>
                  </c:pt>
                  <c:pt idx="8">
                    <c:v>13</c:v>
                  </c:pt>
                  <c:pt idx="9">
                    <c:v>14</c:v>
                  </c:pt>
                  <c:pt idx="10">
                    <c:v>15</c:v>
                  </c:pt>
                  <c:pt idx="11">
                    <c:v>16</c:v>
                  </c:pt>
                  <c:pt idx="12">
                    <c:v>17</c:v>
                  </c:pt>
                  <c:pt idx="13">
                    <c:v>18</c:v>
                  </c:pt>
                  <c:pt idx="14">
                    <c:v>19</c:v>
                  </c:pt>
                </c:lvl>
                <c:lvl>
                  <c:pt idx="0">
                    <c:v>Jan</c:v>
                  </c:pt>
                  <c:pt idx="1">
                    <c:v>Feb</c:v>
                  </c:pt>
                  <c:pt idx="5">
                    <c:v>Mar</c:v>
                  </c:pt>
                  <c:pt idx="10">
                    <c:v>Apr</c:v>
                  </c:pt>
                  <c:pt idx="14">
                    <c:v>May</c:v>
                  </c:pt>
                </c:lvl>
              </c:multiLvlStrCache>
            </c:multiLvlStrRef>
          </c:cat>
          <c:val>
            <c:numRef>
              <c:f>'Google ads Time series graphs'!$G$2:$G$22</c:f>
              <c:numCache>
                <c:formatCode>General</c:formatCode>
                <c:ptCount val="15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4</c:v>
                </c:pt>
                <c:pt idx="9">
                  <c:v>0</c:v>
                </c:pt>
                <c:pt idx="10">
                  <c:v>0</c:v>
                </c:pt>
                <c:pt idx="11">
                  <c:v>4</c:v>
                </c:pt>
                <c:pt idx="12">
                  <c:v>1</c:v>
                </c:pt>
                <c:pt idx="13">
                  <c:v>0</c:v>
                </c:pt>
                <c:pt idx="1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E56-49C8-B561-D3FB577132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3077440"/>
        <c:axId val="523082120"/>
      </c:lineChart>
      <c:catAx>
        <c:axId val="523077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Month / Week</a:t>
                </a:r>
              </a:p>
            </c:rich>
          </c:tx>
          <c:layout>
            <c:manualLayout>
              <c:xMode val="edge"/>
              <c:yMode val="edge"/>
              <c:x val="0.45542325802239542"/>
              <c:y val="0.927403677220546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082120"/>
        <c:crosses val="autoZero"/>
        <c:auto val="1"/>
        <c:lblAlgn val="ctr"/>
        <c:lblOffset val="100"/>
        <c:noMultiLvlLbl val="0"/>
      </c:catAx>
      <c:valAx>
        <c:axId val="523082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cost / Click / Impression / payment / Leads / Prospectus</a:t>
                </a:r>
              </a:p>
            </c:rich>
          </c:tx>
          <c:layout>
            <c:manualLayout>
              <c:xMode val="edge"/>
              <c:yMode val="edge"/>
              <c:x val="5.360134003350084E-3"/>
              <c:y val="0.143490822404805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077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100"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[Omnify-Analyst-Intership-Task.xlsx]Listing Site Time series graphs!PivotTable6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/>
              <a:t>Month / Week</a:t>
            </a:r>
            <a:r>
              <a:rPr lang="en-US" sz="1800" b="1" baseline="0"/>
              <a:t> wise Time Series Analysis Listing site</a:t>
            </a:r>
            <a:endParaRPr lang="en-US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'Listing Site Time series graphs'!$B$1</c:f>
              <c:strCache>
                <c:ptCount val="1"/>
                <c:pt idx="0">
                  <c:v>Sum of Money Spent ($)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multiLvlStrRef>
              <c:f>'Listing Site Time series graphs'!$A$2:$A$52</c:f>
              <c:multiLvlStrCache>
                <c:ptCount val="38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6</c:v>
                  </c:pt>
                  <c:pt idx="7">
                    <c:v>7</c:v>
                  </c:pt>
                  <c:pt idx="8">
                    <c:v>8</c:v>
                  </c:pt>
                  <c:pt idx="9">
                    <c:v>9</c:v>
                  </c:pt>
                  <c:pt idx="10">
                    <c:v>10</c:v>
                  </c:pt>
                  <c:pt idx="11">
                    <c:v>10</c:v>
                  </c:pt>
                  <c:pt idx="12">
                    <c:v>11</c:v>
                  </c:pt>
                  <c:pt idx="13">
                    <c:v>12</c:v>
                  </c:pt>
                  <c:pt idx="14">
                    <c:v>13</c:v>
                  </c:pt>
                  <c:pt idx="15">
                    <c:v>14</c:v>
                  </c:pt>
                  <c:pt idx="16">
                    <c:v>15</c:v>
                  </c:pt>
                  <c:pt idx="17">
                    <c:v>16</c:v>
                  </c:pt>
                  <c:pt idx="18">
                    <c:v>17</c:v>
                  </c:pt>
                  <c:pt idx="19">
                    <c:v>18</c:v>
                  </c:pt>
                  <c:pt idx="20">
                    <c:v>19</c:v>
                  </c:pt>
                  <c:pt idx="21">
                    <c:v>23</c:v>
                  </c:pt>
                  <c:pt idx="22">
                    <c:v>28</c:v>
                  </c:pt>
                  <c:pt idx="23">
                    <c:v>32</c:v>
                  </c:pt>
                  <c:pt idx="24">
                    <c:v>36</c:v>
                  </c:pt>
                  <c:pt idx="25">
                    <c:v>41</c:v>
                  </c:pt>
                  <c:pt idx="26">
                    <c:v>43</c:v>
                  </c:pt>
                  <c:pt idx="27">
                    <c:v>44</c:v>
                  </c:pt>
                  <c:pt idx="28">
                    <c:v>45</c:v>
                  </c:pt>
                  <c:pt idx="29">
                    <c:v>46</c:v>
                  </c:pt>
                  <c:pt idx="30">
                    <c:v>47</c:v>
                  </c:pt>
                  <c:pt idx="31">
                    <c:v>48</c:v>
                  </c:pt>
                  <c:pt idx="32">
                    <c:v>49</c:v>
                  </c:pt>
                  <c:pt idx="33">
                    <c:v>49</c:v>
                  </c:pt>
                  <c:pt idx="34">
                    <c:v>50</c:v>
                  </c:pt>
                  <c:pt idx="35">
                    <c:v>51</c:v>
                  </c:pt>
                  <c:pt idx="36">
                    <c:v>52</c:v>
                  </c:pt>
                  <c:pt idx="37">
                    <c:v>53</c:v>
                  </c:pt>
                </c:lvl>
                <c:lvl>
                  <c:pt idx="0">
                    <c:v>Jan</c:v>
                  </c:pt>
                  <c:pt idx="6">
                    <c:v>Feb</c:v>
                  </c:pt>
                  <c:pt idx="11">
                    <c:v>Mar</c:v>
                  </c:pt>
                  <c:pt idx="16">
                    <c:v>Apr</c:v>
                  </c:pt>
                  <c:pt idx="20">
                    <c:v>May</c:v>
                  </c:pt>
                  <c:pt idx="21">
                    <c:v>Jun</c:v>
                  </c:pt>
                  <c:pt idx="22">
                    <c:v>Jul</c:v>
                  </c:pt>
                  <c:pt idx="23">
                    <c:v>Aug</c:v>
                  </c:pt>
                  <c:pt idx="24">
                    <c:v>Sep</c:v>
                  </c:pt>
                  <c:pt idx="25">
                    <c:v>Oct</c:v>
                  </c:pt>
                  <c:pt idx="28">
                    <c:v>Nov</c:v>
                  </c:pt>
                  <c:pt idx="33">
                    <c:v>Dec</c:v>
                  </c:pt>
                </c:lvl>
              </c:multiLvlStrCache>
            </c:multiLvlStrRef>
          </c:cat>
          <c:val>
            <c:numRef>
              <c:f>'Listing Site Time series graphs'!$B$2:$B$52</c:f>
              <c:numCache>
                <c:formatCode>General</c:formatCode>
                <c:ptCount val="38"/>
                <c:pt idx="0">
                  <c:v>162.25</c:v>
                </c:pt>
                <c:pt idx="1">
                  <c:v>1047.25</c:v>
                </c:pt>
                <c:pt idx="2">
                  <c:v>1479</c:v>
                </c:pt>
                <c:pt idx="3">
                  <c:v>1476</c:v>
                </c:pt>
                <c:pt idx="4">
                  <c:v>344</c:v>
                </c:pt>
                <c:pt idx="5">
                  <c:v>56.25</c:v>
                </c:pt>
                <c:pt idx="6">
                  <c:v>1025</c:v>
                </c:pt>
                <c:pt idx="7">
                  <c:v>1644</c:v>
                </c:pt>
                <c:pt idx="8">
                  <c:v>1181.75</c:v>
                </c:pt>
                <c:pt idx="9">
                  <c:v>624.75</c:v>
                </c:pt>
                <c:pt idx="10">
                  <c:v>55.4</c:v>
                </c:pt>
                <c:pt idx="11">
                  <c:v>560</c:v>
                </c:pt>
                <c:pt idx="12">
                  <c:v>725.75</c:v>
                </c:pt>
                <c:pt idx="13">
                  <c:v>706.3</c:v>
                </c:pt>
                <c:pt idx="14">
                  <c:v>572.19999999999993</c:v>
                </c:pt>
                <c:pt idx="15">
                  <c:v>445.29999999999995</c:v>
                </c:pt>
                <c:pt idx="16">
                  <c:v>21.5</c:v>
                </c:pt>
                <c:pt idx="17">
                  <c:v>441.25</c:v>
                </c:pt>
                <c:pt idx="18">
                  <c:v>479.25</c:v>
                </c:pt>
                <c:pt idx="19">
                  <c:v>841.5</c:v>
                </c:pt>
                <c:pt idx="20">
                  <c:v>85.25</c:v>
                </c:pt>
                <c:pt idx="21">
                  <c:v>110.5</c:v>
                </c:pt>
                <c:pt idx="22">
                  <c:v>91.5</c:v>
                </c:pt>
                <c:pt idx="23">
                  <c:v>103.25</c:v>
                </c:pt>
                <c:pt idx="24">
                  <c:v>68</c:v>
                </c:pt>
                <c:pt idx="25">
                  <c:v>38.25</c:v>
                </c:pt>
                <c:pt idx="26">
                  <c:v>24</c:v>
                </c:pt>
                <c:pt idx="27">
                  <c:v>277.5</c:v>
                </c:pt>
                <c:pt idx="28">
                  <c:v>645.5</c:v>
                </c:pt>
                <c:pt idx="29">
                  <c:v>2593</c:v>
                </c:pt>
                <c:pt idx="30">
                  <c:v>266.5</c:v>
                </c:pt>
                <c:pt idx="31">
                  <c:v>378.75</c:v>
                </c:pt>
                <c:pt idx="32">
                  <c:v>153.75</c:v>
                </c:pt>
                <c:pt idx="33">
                  <c:v>468.25</c:v>
                </c:pt>
                <c:pt idx="34">
                  <c:v>809.84999999999991</c:v>
                </c:pt>
                <c:pt idx="35">
                  <c:v>786.3</c:v>
                </c:pt>
                <c:pt idx="36">
                  <c:v>1164.5</c:v>
                </c:pt>
                <c:pt idx="37">
                  <c:v>761.9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AA-40BD-BF57-8D794A9AD775}"/>
            </c:ext>
          </c:extLst>
        </c:ser>
        <c:ser>
          <c:idx val="1"/>
          <c:order val="1"/>
          <c:tx>
            <c:strRef>
              <c:f>'Listing Site Time series graphs'!$C$1</c:f>
              <c:strCache>
                <c:ptCount val="1"/>
                <c:pt idx="0">
                  <c:v>Sum of Clicks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multiLvlStrRef>
              <c:f>'Listing Site Time series graphs'!$A$2:$A$52</c:f>
              <c:multiLvlStrCache>
                <c:ptCount val="38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6</c:v>
                  </c:pt>
                  <c:pt idx="7">
                    <c:v>7</c:v>
                  </c:pt>
                  <c:pt idx="8">
                    <c:v>8</c:v>
                  </c:pt>
                  <c:pt idx="9">
                    <c:v>9</c:v>
                  </c:pt>
                  <c:pt idx="10">
                    <c:v>10</c:v>
                  </c:pt>
                  <c:pt idx="11">
                    <c:v>10</c:v>
                  </c:pt>
                  <c:pt idx="12">
                    <c:v>11</c:v>
                  </c:pt>
                  <c:pt idx="13">
                    <c:v>12</c:v>
                  </c:pt>
                  <c:pt idx="14">
                    <c:v>13</c:v>
                  </c:pt>
                  <c:pt idx="15">
                    <c:v>14</c:v>
                  </c:pt>
                  <c:pt idx="16">
                    <c:v>15</c:v>
                  </c:pt>
                  <c:pt idx="17">
                    <c:v>16</c:v>
                  </c:pt>
                  <c:pt idx="18">
                    <c:v>17</c:v>
                  </c:pt>
                  <c:pt idx="19">
                    <c:v>18</c:v>
                  </c:pt>
                  <c:pt idx="20">
                    <c:v>19</c:v>
                  </c:pt>
                  <c:pt idx="21">
                    <c:v>23</c:v>
                  </c:pt>
                  <c:pt idx="22">
                    <c:v>28</c:v>
                  </c:pt>
                  <c:pt idx="23">
                    <c:v>32</c:v>
                  </c:pt>
                  <c:pt idx="24">
                    <c:v>36</c:v>
                  </c:pt>
                  <c:pt idx="25">
                    <c:v>41</c:v>
                  </c:pt>
                  <c:pt idx="26">
                    <c:v>43</c:v>
                  </c:pt>
                  <c:pt idx="27">
                    <c:v>44</c:v>
                  </c:pt>
                  <c:pt idx="28">
                    <c:v>45</c:v>
                  </c:pt>
                  <c:pt idx="29">
                    <c:v>46</c:v>
                  </c:pt>
                  <c:pt idx="30">
                    <c:v>47</c:v>
                  </c:pt>
                  <c:pt idx="31">
                    <c:v>48</c:v>
                  </c:pt>
                  <c:pt idx="32">
                    <c:v>49</c:v>
                  </c:pt>
                  <c:pt idx="33">
                    <c:v>49</c:v>
                  </c:pt>
                  <c:pt idx="34">
                    <c:v>50</c:v>
                  </c:pt>
                  <c:pt idx="35">
                    <c:v>51</c:v>
                  </c:pt>
                  <c:pt idx="36">
                    <c:v>52</c:v>
                  </c:pt>
                  <c:pt idx="37">
                    <c:v>53</c:v>
                  </c:pt>
                </c:lvl>
                <c:lvl>
                  <c:pt idx="0">
                    <c:v>Jan</c:v>
                  </c:pt>
                  <c:pt idx="6">
                    <c:v>Feb</c:v>
                  </c:pt>
                  <c:pt idx="11">
                    <c:v>Mar</c:v>
                  </c:pt>
                  <c:pt idx="16">
                    <c:v>Apr</c:v>
                  </c:pt>
                  <c:pt idx="20">
                    <c:v>May</c:v>
                  </c:pt>
                  <c:pt idx="21">
                    <c:v>Jun</c:v>
                  </c:pt>
                  <c:pt idx="22">
                    <c:v>Jul</c:v>
                  </c:pt>
                  <c:pt idx="23">
                    <c:v>Aug</c:v>
                  </c:pt>
                  <c:pt idx="24">
                    <c:v>Sep</c:v>
                  </c:pt>
                  <c:pt idx="25">
                    <c:v>Oct</c:v>
                  </c:pt>
                  <c:pt idx="28">
                    <c:v>Nov</c:v>
                  </c:pt>
                  <c:pt idx="33">
                    <c:v>Dec</c:v>
                  </c:pt>
                </c:lvl>
              </c:multiLvlStrCache>
            </c:multiLvlStrRef>
          </c:cat>
          <c:val>
            <c:numRef>
              <c:f>'Listing Site Time series graphs'!$C$2:$C$52</c:f>
              <c:numCache>
                <c:formatCode>General</c:formatCode>
                <c:ptCount val="38"/>
                <c:pt idx="0">
                  <c:v>21</c:v>
                </c:pt>
                <c:pt idx="1">
                  <c:v>137</c:v>
                </c:pt>
                <c:pt idx="2">
                  <c:v>187</c:v>
                </c:pt>
                <c:pt idx="3">
                  <c:v>188</c:v>
                </c:pt>
                <c:pt idx="4">
                  <c:v>59</c:v>
                </c:pt>
                <c:pt idx="5">
                  <c:v>7</c:v>
                </c:pt>
                <c:pt idx="6">
                  <c:v>141</c:v>
                </c:pt>
                <c:pt idx="7">
                  <c:v>201</c:v>
                </c:pt>
                <c:pt idx="8">
                  <c:v>165</c:v>
                </c:pt>
                <c:pt idx="9">
                  <c:v>109</c:v>
                </c:pt>
                <c:pt idx="10">
                  <c:v>6</c:v>
                </c:pt>
                <c:pt idx="11">
                  <c:v>87</c:v>
                </c:pt>
                <c:pt idx="12">
                  <c:v>102</c:v>
                </c:pt>
                <c:pt idx="13">
                  <c:v>93</c:v>
                </c:pt>
                <c:pt idx="14">
                  <c:v>73</c:v>
                </c:pt>
                <c:pt idx="15">
                  <c:v>47</c:v>
                </c:pt>
                <c:pt idx="16">
                  <c:v>2</c:v>
                </c:pt>
                <c:pt idx="17">
                  <c:v>58</c:v>
                </c:pt>
                <c:pt idx="18">
                  <c:v>70</c:v>
                </c:pt>
                <c:pt idx="19">
                  <c:v>91</c:v>
                </c:pt>
                <c:pt idx="20">
                  <c:v>8</c:v>
                </c:pt>
                <c:pt idx="21">
                  <c:v>12</c:v>
                </c:pt>
                <c:pt idx="22">
                  <c:v>10</c:v>
                </c:pt>
                <c:pt idx="23">
                  <c:v>14</c:v>
                </c:pt>
                <c:pt idx="24">
                  <c:v>8</c:v>
                </c:pt>
                <c:pt idx="25">
                  <c:v>7</c:v>
                </c:pt>
                <c:pt idx="26">
                  <c:v>12</c:v>
                </c:pt>
                <c:pt idx="27">
                  <c:v>67</c:v>
                </c:pt>
                <c:pt idx="28">
                  <c:v>65</c:v>
                </c:pt>
                <c:pt idx="29">
                  <c:v>209</c:v>
                </c:pt>
                <c:pt idx="30">
                  <c:v>63</c:v>
                </c:pt>
                <c:pt idx="31">
                  <c:v>43</c:v>
                </c:pt>
                <c:pt idx="32">
                  <c:v>19</c:v>
                </c:pt>
                <c:pt idx="33">
                  <c:v>60</c:v>
                </c:pt>
                <c:pt idx="34">
                  <c:v>96</c:v>
                </c:pt>
                <c:pt idx="35">
                  <c:v>96</c:v>
                </c:pt>
                <c:pt idx="36">
                  <c:v>140</c:v>
                </c:pt>
                <c:pt idx="37">
                  <c:v>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AA-40BD-BF57-8D794A9AD775}"/>
            </c:ext>
          </c:extLst>
        </c:ser>
        <c:ser>
          <c:idx val="2"/>
          <c:order val="2"/>
          <c:tx>
            <c:strRef>
              <c:f>'Listing Site Time series graphs'!$D$1</c:f>
              <c:strCache>
                <c:ptCount val="1"/>
                <c:pt idx="0">
                  <c:v>Sum of Leads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multiLvlStrRef>
              <c:f>'Listing Site Time series graphs'!$A$2:$A$52</c:f>
              <c:multiLvlStrCache>
                <c:ptCount val="38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6</c:v>
                  </c:pt>
                  <c:pt idx="7">
                    <c:v>7</c:v>
                  </c:pt>
                  <c:pt idx="8">
                    <c:v>8</c:v>
                  </c:pt>
                  <c:pt idx="9">
                    <c:v>9</c:v>
                  </c:pt>
                  <c:pt idx="10">
                    <c:v>10</c:v>
                  </c:pt>
                  <c:pt idx="11">
                    <c:v>10</c:v>
                  </c:pt>
                  <c:pt idx="12">
                    <c:v>11</c:v>
                  </c:pt>
                  <c:pt idx="13">
                    <c:v>12</c:v>
                  </c:pt>
                  <c:pt idx="14">
                    <c:v>13</c:v>
                  </c:pt>
                  <c:pt idx="15">
                    <c:v>14</c:v>
                  </c:pt>
                  <c:pt idx="16">
                    <c:v>15</c:v>
                  </c:pt>
                  <c:pt idx="17">
                    <c:v>16</c:v>
                  </c:pt>
                  <c:pt idx="18">
                    <c:v>17</c:v>
                  </c:pt>
                  <c:pt idx="19">
                    <c:v>18</c:v>
                  </c:pt>
                  <c:pt idx="20">
                    <c:v>19</c:v>
                  </c:pt>
                  <c:pt idx="21">
                    <c:v>23</c:v>
                  </c:pt>
                  <c:pt idx="22">
                    <c:v>28</c:v>
                  </c:pt>
                  <c:pt idx="23">
                    <c:v>32</c:v>
                  </c:pt>
                  <c:pt idx="24">
                    <c:v>36</c:v>
                  </c:pt>
                  <c:pt idx="25">
                    <c:v>41</c:v>
                  </c:pt>
                  <c:pt idx="26">
                    <c:v>43</c:v>
                  </c:pt>
                  <c:pt idx="27">
                    <c:v>44</c:v>
                  </c:pt>
                  <c:pt idx="28">
                    <c:v>45</c:v>
                  </c:pt>
                  <c:pt idx="29">
                    <c:v>46</c:v>
                  </c:pt>
                  <c:pt idx="30">
                    <c:v>47</c:v>
                  </c:pt>
                  <c:pt idx="31">
                    <c:v>48</c:v>
                  </c:pt>
                  <c:pt idx="32">
                    <c:v>49</c:v>
                  </c:pt>
                  <c:pt idx="33">
                    <c:v>49</c:v>
                  </c:pt>
                  <c:pt idx="34">
                    <c:v>50</c:v>
                  </c:pt>
                  <c:pt idx="35">
                    <c:v>51</c:v>
                  </c:pt>
                  <c:pt idx="36">
                    <c:v>52</c:v>
                  </c:pt>
                  <c:pt idx="37">
                    <c:v>53</c:v>
                  </c:pt>
                </c:lvl>
                <c:lvl>
                  <c:pt idx="0">
                    <c:v>Jan</c:v>
                  </c:pt>
                  <c:pt idx="6">
                    <c:v>Feb</c:v>
                  </c:pt>
                  <c:pt idx="11">
                    <c:v>Mar</c:v>
                  </c:pt>
                  <c:pt idx="16">
                    <c:v>Apr</c:v>
                  </c:pt>
                  <c:pt idx="20">
                    <c:v>May</c:v>
                  </c:pt>
                  <c:pt idx="21">
                    <c:v>Jun</c:v>
                  </c:pt>
                  <c:pt idx="22">
                    <c:v>Jul</c:v>
                  </c:pt>
                  <c:pt idx="23">
                    <c:v>Aug</c:v>
                  </c:pt>
                  <c:pt idx="24">
                    <c:v>Sep</c:v>
                  </c:pt>
                  <c:pt idx="25">
                    <c:v>Oct</c:v>
                  </c:pt>
                  <c:pt idx="28">
                    <c:v>Nov</c:v>
                  </c:pt>
                  <c:pt idx="33">
                    <c:v>Dec</c:v>
                  </c:pt>
                </c:lvl>
              </c:multiLvlStrCache>
            </c:multiLvlStrRef>
          </c:cat>
          <c:val>
            <c:numRef>
              <c:f>'Listing Site Time series graphs'!$D$2:$D$52</c:f>
              <c:numCache>
                <c:formatCode>General</c:formatCode>
                <c:ptCount val="38"/>
                <c:pt idx="1">
                  <c:v>3</c:v>
                </c:pt>
                <c:pt idx="2">
                  <c:v>14</c:v>
                </c:pt>
                <c:pt idx="3">
                  <c:v>14</c:v>
                </c:pt>
                <c:pt idx="4">
                  <c:v>4</c:v>
                </c:pt>
                <c:pt idx="5">
                  <c:v>1</c:v>
                </c:pt>
                <c:pt idx="6">
                  <c:v>10</c:v>
                </c:pt>
                <c:pt idx="7">
                  <c:v>17</c:v>
                </c:pt>
                <c:pt idx="8">
                  <c:v>8</c:v>
                </c:pt>
                <c:pt idx="9">
                  <c:v>7</c:v>
                </c:pt>
                <c:pt idx="11">
                  <c:v>9</c:v>
                </c:pt>
                <c:pt idx="12">
                  <c:v>12</c:v>
                </c:pt>
                <c:pt idx="13">
                  <c:v>8</c:v>
                </c:pt>
                <c:pt idx="14">
                  <c:v>8</c:v>
                </c:pt>
                <c:pt idx="15">
                  <c:v>1</c:v>
                </c:pt>
                <c:pt idx="17">
                  <c:v>5</c:v>
                </c:pt>
                <c:pt idx="18">
                  <c:v>4</c:v>
                </c:pt>
                <c:pt idx="19">
                  <c:v>7</c:v>
                </c:pt>
                <c:pt idx="20">
                  <c:v>1</c:v>
                </c:pt>
                <c:pt idx="21">
                  <c:v>2</c:v>
                </c:pt>
                <c:pt idx="22">
                  <c:v>1</c:v>
                </c:pt>
                <c:pt idx="23">
                  <c:v>4</c:v>
                </c:pt>
                <c:pt idx="25">
                  <c:v>1</c:v>
                </c:pt>
                <c:pt idx="28">
                  <c:v>3</c:v>
                </c:pt>
                <c:pt idx="29">
                  <c:v>4</c:v>
                </c:pt>
                <c:pt idx="30">
                  <c:v>1</c:v>
                </c:pt>
                <c:pt idx="31">
                  <c:v>1</c:v>
                </c:pt>
                <c:pt idx="33">
                  <c:v>3</c:v>
                </c:pt>
                <c:pt idx="34">
                  <c:v>6</c:v>
                </c:pt>
                <c:pt idx="35">
                  <c:v>4</c:v>
                </c:pt>
                <c:pt idx="36">
                  <c:v>4</c:v>
                </c:pt>
                <c:pt idx="3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5AA-40BD-BF57-8D794A9AD775}"/>
            </c:ext>
          </c:extLst>
        </c:ser>
        <c:ser>
          <c:idx val="3"/>
          <c:order val="3"/>
          <c:tx>
            <c:strRef>
              <c:f>'Listing Site Time series graphs'!$E$1</c:f>
              <c:strCache>
                <c:ptCount val="1"/>
                <c:pt idx="0">
                  <c:v>Sum of Prospects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multiLvlStrRef>
              <c:f>'Listing Site Time series graphs'!$A$2:$A$52</c:f>
              <c:multiLvlStrCache>
                <c:ptCount val="38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6</c:v>
                  </c:pt>
                  <c:pt idx="7">
                    <c:v>7</c:v>
                  </c:pt>
                  <c:pt idx="8">
                    <c:v>8</c:v>
                  </c:pt>
                  <c:pt idx="9">
                    <c:v>9</c:v>
                  </c:pt>
                  <c:pt idx="10">
                    <c:v>10</c:v>
                  </c:pt>
                  <c:pt idx="11">
                    <c:v>10</c:v>
                  </c:pt>
                  <c:pt idx="12">
                    <c:v>11</c:v>
                  </c:pt>
                  <c:pt idx="13">
                    <c:v>12</c:v>
                  </c:pt>
                  <c:pt idx="14">
                    <c:v>13</c:v>
                  </c:pt>
                  <c:pt idx="15">
                    <c:v>14</c:v>
                  </c:pt>
                  <c:pt idx="16">
                    <c:v>15</c:v>
                  </c:pt>
                  <c:pt idx="17">
                    <c:v>16</c:v>
                  </c:pt>
                  <c:pt idx="18">
                    <c:v>17</c:v>
                  </c:pt>
                  <c:pt idx="19">
                    <c:v>18</c:v>
                  </c:pt>
                  <c:pt idx="20">
                    <c:v>19</c:v>
                  </c:pt>
                  <c:pt idx="21">
                    <c:v>23</c:v>
                  </c:pt>
                  <c:pt idx="22">
                    <c:v>28</c:v>
                  </c:pt>
                  <c:pt idx="23">
                    <c:v>32</c:v>
                  </c:pt>
                  <c:pt idx="24">
                    <c:v>36</c:v>
                  </c:pt>
                  <c:pt idx="25">
                    <c:v>41</c:v>
                  </c:pt>
                  <c:pt idx="26">
                    <c:v>43</c:v>
                  </c:pt>
                  <c:pt idx="27">
                    <c:v>44</c:v>
                  </c:pt>
                  <c:pt idx="28">
                    <c:v>45</c:v>
                  </c:pt>
                  <c:pt idx="29">
                    <c:v>46</c:v>
                  </c:pt>
                  <c:pt idx="30">
                    <c:v>47</c:v>
                  </c:pt>
                  <c:pt idx="31">
                    <c:v>48</c:v>
                  </c:pt>
                  <c:pt idx="32">
                    <c:v>49</c:v>
                  </c:pt>
                  <c:pt idx="33">
                    <c:v>49</c:v>
                  </c:pt>
                  <c:pt idx="34">
                    <c:v>50</c:v>
                  </c:pt>
                  <c:pt idx="35">
                    <c:v>51</c:v>
                  </c:pt>
                  <c:pt idx="36">
                    <c:v>52</c:v>
                  </c:pt>
                  <c:pt idx="37">
                    <c:v>53</c:v>
                  </c:pt>
                </c:lvl>
                <c:lvl>
                  <c:pt idx="0">
                    <c:v>Jan</c:v>
                  </c:pt>
                  <c:pt idx="6">
                    <c:v>Feb</c:v>
                  </c:pt>
                  <c:pt idx="11">
                    <c:v>Mar</c:v>
                  </c:pt>
                  <c:pt idx="16">
                    <c:v>Apr</c:v>
                  </c:pt>
                  <c:pt idx="20">
                    <c:v>May</c:v>
                  </c:pt>
                  <c:pt idx="21">
                    <c:v>Jun</c:v>
                  </c:pt>
                  <c:pt idx="22">
                    <c:v>Jul</c:v>
                  </c:pt>
                  <c:pt idx="23">
                    <c:v>Aug</c:v>
                  </c:pt>
                  <c:pt idx="24">
                    <c:v>Sep</c:v>
                  </c:pt>
                  <c:pt idx="25">
                    <c:v>Oct</c:v>
                  </c:pt>
                  <c:pt idx="28">
                    <c:v>Nov</c:v>
                  </c:pt>
                  <c:pt idx="33">
                    <c:v>Dec</c:v>
                  </c:pt>
                </c:lvl>
              </c:multiLvlStrCache>
            </c:multiLvlStrRef>
          </c:cat>
          <c:val>
            <c:numRef>
              <c:f>'Listing Site Time series graphs'!$E$2:$E$52</c:f>
              <c:numCache>
                <c:formatCode>General</c:formatCode>
                <c:ptCount val="38"/>
                <c:pt idx="2">
                  <c:v>7</c:v>
                </c:pt>
                <c:pt idx="3">
                  <c:v>3</c:v>
                </c:pt>
                <c:pt idx="4">
                  <c:v>2</c:v>
                </c:pt>
                <c:pt idx="6">
                  <c:v>4</c:v>
                </c:pt>
                <c:pt idx="7">
                  <c:v>1</c:v>
                </c:pt>
                <c:pt idx="8">
                  <c:v>4</c:v>
                </c:pt>
                <c:pt idx="9">
                  <c:v>1</c:v>
                </c:pt>
                <c:pt idx="11">
                  <c:v>6</c:v>
                </c:pt>
                <c:pt idx="12">
                  <c:v>4</c:v>
                </c:pt>
                <c:pt idx="13">
                  <c:v>4</c:v>
                </c:pt>
                <c:pt idx="14">
                  <c:v>1</c:v>
                </c:pt>
                <c:pt idx="15">
                  <c:v>1</c:v>
                </c:pt>
                <c:pt idx="17">
                  <c:v>3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3">
                  <c:v>4</c:v>
                </c:pt>
                <c:pt idx="28">
                  <c:v>3</c:v>
                </c:pt>
                <c:pt idx="31">
                  <c:v>1</c:v>
                </c:pt>
                <c:pt idx="34">
                  <c:v>3</c:v>
                </c:pt>
                <c:pt idx="35">
                  <c:v>3</c:v>
                </c:pt>
                <c:pt idx="36">
                  <c:v>2</c:v>
                </c:pt>
                <c:pt idx="3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5AA-40BD-BF57-8D794A9AD7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3596368"/>
        <c:axId val="478111536"/>
      </c:lineChart>
      <c:catAx>
        <c:axId val="793596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month / week</a:t>
                </a:r>
              </a:p>
            </c:rich>
          </c:tx>
          <c:layout>
            <c:manualLayout>
              <c:xMode val="edge"/>
              <c:yMode val="edge"/>
              <c:x val="0.44765698818897637"/>
              <c:y val="0.950821230679498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111536"/>
        <c:crosses val="autoZero"/>
        <c:auto val="1"/>
        <c:lblAlgn val="ctr"/>
        <c:lblOffset val="100"/>
        <c:noMultiLvlLbl val="0"/>
      </c:catAx>
      <c:valAx>
        <c:axId val="47811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Spend</a:t>
                </a:r>
                <a:r>
                  <a:rPr lang="en-US" sz="1400" baseline="0"/>
                  <a:t> / Click / Leads / prospectus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3.5441584350447502E-3"/>
              <c:y val="0.29154392890971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3596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8707-9E5F-DAC3-5140-942DAD28E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2833C-0468-6763-53B1-00195EF1C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CFB6D-62E4-2531-E187-E08D3720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C154-EB72-4E7F-A369-FC54142B1FFD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65B74-F031-9EAC-A31E-19641C5C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548F4-0523-E05F-F632-B2296211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3725-F3F2-472A-A9AC-62D4A55E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1427-6901-E094-E88A-28F9FA8A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13A95-639C-B2C3-C4B9-35128321C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A3D9D-E8D3-9E53-28A5-FAB658C5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C154-EB72-4E7F-A369-FC54142B1FFD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14EA5-65A2-A222-3AB8-AEAC0803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C23DA-4593-059D-83ED-691D4B63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3725-F3F2-472A-A9AC-62D4A55E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1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D3D007-9A9A-C3B9-02E3-458534B50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8A545-0B5F-12FF-C527-3641FFC69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DDB66-8E23-8F8C-54F8-40629D64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C154-EB72-4E7F-A369-FC54142B1FFD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F57B6-9D31-3663-AA0D-87A42A13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F545B-789F-73AC-17CA-81CCB6BD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3725-F3F2-472A-A9AC-62D4A55E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8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4A4B-C631-F0B5-4022-91532845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32D7E-5B85-5B5C-3089-6CD392948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CA16-2168-229A-CB6A-F1930C66A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C154-EB72-4E7F-A369-FC54142B1FFD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A5A48-048A-DEEC-5740-E2C36F82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F2A83-33E2-3B9B-9598-0DC81577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3725-F3F2-472A-A9AC-62D4A55E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2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87EE-7DEB-D827-85AE-F41C2C403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C50F9-C7E9-87E4-0745-C62AD07E9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82F9C-3C2A-211F-C7E0-7CC50BC5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C154-EB72-4E7F-A369-FC54142B1FFD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73CD1-F334-5D70-C270-991A98A3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670E4-772E-847B-465C-AA8BA2DE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3725-F3F2-472A-A9AC-62D4A55E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8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AA7E-55DD-1F86-D74D-B7664EEC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1899D-1DC0-9DC2-0417-63631B28E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A80E3-43DA-BE84-3C7B-44CB20B5C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0A719-4F4F-5951-0948-6C4A2A70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C154-EB72-4E7F-A369-FC54142B1FFD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91ED4-4BDA-41BA-D5EA-9A2D538A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E5D2D-D809-BCB3-5C8D-AB1D4165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3725-F3F2-472A-A9AC-62D4A55E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4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0F3B-C3F5-FE7D-EA62-8574054A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E880A-B88D-4FE7-FFDE-955CB26A3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4A8FF-97E1-1797-E3A7-C2B8CFC67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89D9E-4A3F-CABA-2987-8AC31A305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F5508-6ACD-B56F-DB5A-2D9E4D546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6AB34-AB00-EDB7-5847-D338D437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C154-EB72-4E7F-A369-FC54142B1FFD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6CAA51-D79E-AE77-B0B9-627B7551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09936-504D-3737-DF39-122821FC3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3725-F3F2-472A-A9AC-62D4A55E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4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CA50-7367-57C6-36BD-4F72708C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283D3-DDD2-DFC1-F2A0-EE860FF9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C154-EB72-4E7F-A369-FC54142B1FFD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47691-510A-5118-0ACF-D14003A73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5B082-5A43-6055-097D-B2205DC9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3725-F3F2-472A-A9AC-62D4A55E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0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3B378C-F0B2-B093-5B99-4E0025A3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C154-EB72-4E7F-A369-FC54142B1FFD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01742-6C08-7038-AAE3-10935B90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434F3-9623-71DA-30E3-3C05FB6A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3725-F3F2-472A-A9AC-62D4A55E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4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C9F5D-9D9C-731F-95A3-C0C75EC4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BABC-1EBB-A8FE-F63D-2D0BFA0FB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493F3-50D7-6005-38F2-CA5D0CCE7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CF1DF-E7AF-AAED-C417-505C644C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C154-EB72-4E7F-A369-FC54142B1FFD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DE8D5-56D2-738B-BC40-3A73685E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B6952-BDA6-4447-0A1D-69104347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3725-F3F2-472A-A9AC-62D4A55E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3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1DC8-EAA1-D5AE-F55D-F798AD4F2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C21BA-76CA-ECAB-F87C-F457CC61C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1622F-C552-D498-CCA5-3E646B0E2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384AF-448A-254B-AE34-BB3D7636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C154-EB72-4E7F-A369-FC54142B1FFD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22E9A-7866-ADF6-CA0C-AD7287E4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1FD7E-82E0-0909-BB8A-E0B0ADA6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B3725-F3F2-472A-A9AC-62D4A55E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2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29D35-63A3-76D4-73AD-A4A67952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AA022-E01D-14A0-A918-E0AD224BD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7684F-3E3E-0DE4-A381-B3BFA2F77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6C154-EB72-4E7F-A369-FC54142B1FFD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1A6E0-10AB-F987-5E94-FF4FC49D6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9C712-781B-DCDA-0949-BF017BE1A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B3725-F3F2-472A-A9AC-62D4A55E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9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C081A6-50E0-B695-E27A-6A338C1E0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305" y="103518"/>
            <a:ext cx="6778925" cy="1524142"/>
          </a:xfrm>
        </p:spPr>
      </p:pic>
      <p:sp>
        <p:nvSpPr>
          <p:cNvPr id="7" name="Scroll: Horizontal 6">
            <a:extLst>
              <a:ext uri="{FF2B5EF4-FFF2-40B4-BE49-F238E27FC236}">
                <a16:creationId xmlns:a16="http://schemas.microsoft.com/office/drawing/2014/main" id="{FDF7FFF8-8494-9529-384A-D171FD842268}"/>
              </a:ext>
            </a:extLst>
          </p:cNvPr>
          <p:cNvSpPr/>
          <p:nvPr/>
        </p:nvSpPr>
        <p:spPr>
          <a:xfrm>
            <a:off x="172527" y="1877683"/>
            <a:ext cx="6245525" cy="2363638"/>
          </a:xfrm>
          <a:prstGeom prst="horizontalScroll">
            <a:avLst/>
          </a:prstGeom>
          <a:solidFill>
            <a:srgbClr val="0FF13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Omnify Analyst</a:t>
            </a:r>
          </a:p>
        </p:txBody>
      </p:sp>
      <p:sp>
        <p:nvSpPr>
          <p:cNvPr id="8" name="Scroll: Horizontal 7">
            <a:extLst>
              <a:ext uri="{FF2B5EF4-FFF2-40B4-BE49-F238E27FC236}">
                <a16:creationId xmlns:a16="http://schemas.microsoft.com/office/drawing/2014/main" id="{0A0B7E39-41B3-CC14-EB1E-BF9D2EA4EC80}"/>
              </a:ext>
            </a:extLst>
          </p:cNvPr>
          <p:cNvSpPr/>
          <p:nvPr/>
        </p:nvSpPr>
        <p:spPr>
          <a:xfrm>
            <a:off x="5503653" y="3973902"/>
            <a:ext cx="6245525" cy="2599426"/>
          </a:xfrm>
          <a:prstGeom prst="horizontalScroll">
            <a:avLst/>
          </a:prstGeom>
          <a:solidFill>
            <a:srgbClr val="0FF13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Internship Task</a:t>
            </a:r>
          </a:p>
        </p:txBody>
      </p:sp>
    </p:spTree>
    <p:extLst>
      <p:ext uri="{BB962C8B-B14F-4D97-AF65-F5344CB8AC3E}">
        <p14:creationId xmlns:p14="http://schemas.microsoft.com/office/powerpoint/2010/main" val="91330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AE5A-CABB-722F-958F-EAFC1E34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116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C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ombined report of “Google Ads Data” (Week &amp; Month)</a:t>
            </a:r>
            <a:endParaRPr lang="en-US" sz="3200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C379F19F-1CFB-9676-6C3F-FBC235D3E0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8885634"/>
              </p:ext>
            </p:extLst>
          </p:nvPr>
        </p:nvGraphicFramePr>
        <p:xfrm>
          <a:off x="139460" y="513270"/>
          <a:ext cx="11913080" cy="618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7322">
                  <a:extLst>
                    <a:ext uri="{9D8B030D-6E8A-4147-A177-3AD203B41FA5}">
                      <a16:colId xmlns:a16="http://schemas.microsoft.com/office/drawing/2014/main" val="4243269524"/>
                    </a:ext>
                  </a:extLst>
                </a:gridCol>
                <a:gridCol w="1639465">
                  <a:extLst>
                    <a:ext uri="{9D8B030D-6E8A-4147-A177-3AD203B41FA5}">
                      <a16:colId xmlns:a16="http://schemas.microsoft.com/office/drawing/2014/main" val="2648903298"/>
                    </a:ext>
                  </a:extLst>
                </a:gridCol>
                <a:gridCol w="1682608">
                  <a:extLst>
                    <a:ext uri="{9D8B030D-6E8A-4147-A177-3AD203B41FA5}">
                      <a16:colId xmlns:a16="http://schemas.microsoft.com/office/drawing/2014/main" val="3124864923"/>
                    </a:ext>
                  </a:extLst>
                </a:gridCol>
                <a:gridCol w="1423745">
                  <a:extLst>
                    <a:ext uri="{9D8B030D-6E8A-4147-A177-3AD203B41FA5}">
                      <a16:colId xmlns:a16="http://schemas.microsoft.com/office/drawing/2014/main" val="1008154576"/>
                    </a:ext>
                  </a:extLst>
                </a:gridCol>
                <a:gridCol w="2114047">
                  <a:extLst>
                    <a:ext uri="{9D8B030D-6E8A-4147-A177-3AD203B41FA5}">
                      <a16:colId xmlns:a16="http://schemas.microsoft.com/office/drawing/2014/main" val="1664550009"/>
                    </a:ext>
                  </a:extLst>
                </a:gridCol>
                <a:gridCol w="1445317">
                  <a:extLst>
                    <a:ext uri="{9D8B030D-6E8A-4147-A177-3AD203B41FA5}">
                      <a16:colId xmlns:a16="http://schemas.microsoft.com/office/drawing/2014/main" val="2171276328"/>
                    </a:ext>
                  </a:extLst>
                </a:gridCol>
                <a:gridCol w="1860576">
                  <a:extLst>
                    <a:ext uri="{9D8B030D-6E8A-4147-A177-3AD203B41FA5}">
                      <a16:colId xmlns:a16="http://schemas.microsoft.com/office/drawing/2014/main" val="1107936536"/>
                    </a:ext>
                  </a:extLst>
                </a:gridCol>
              </a:tblGrid>
              <a:tr h="2289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Row Labels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Sum of Cost ($)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Sum of Returns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Sum of Clicks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Sum of Impressions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Sum of Leads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Sum of Prospects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41152408"/>
                  </a:ext>
                </a:extLst>
              </a:tr>
              <a:tr h="2289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Jan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28383783"/>
                  </a:ext>
                </a:extLst>
              </a:tr>
              <a:tr h="2289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154.79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51.89139367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319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62621169"/>
                  </a:ext>
                </a:extLst>
              </a:tr>
              <a:tr h="2289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Jan Total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154.79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51.89139367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319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00826816"/>
                  </a:ext>
                </a:extLst>
              </a:tr>
              <a:tr h="2289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Feb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16918239"/>
                  </a:ext>
                </a:extLst>
              </a:tr>
              <a:tr h="2289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192.58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373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17992439"/>
                  </a:ext>
                </a:extLst>
              </a:tr>
              <a:tr h="2289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216.13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81.32780083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21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364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0096167"/>
                  </a:ext>
                </a:extLst>
              </a:tr>
              <a:tr h="2289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235.3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111.9599249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35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671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92668462"/>
                  </a:ext>
                </a:extLst>
              </a:tr>
              <a:tr h="2289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190.9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22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478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4965728"/>
                  </a:ext>
                </a:extLst>
              </a:tr>
              <a:tr h="2289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Feb Total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834.91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193.2877257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97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1886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38038863"/>
                  </a:ext>
                </a:extLst>
              </a:tr>
              <a:tr h="2289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Mar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79663147"/>
                  </a:ext>
                </a:extLst>
              </a:tr>
              <a:tr h="2289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141.4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23.18977757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407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70555840"/>
                  </a:ext>
                </a:extLst>
              </a:tr>
              <a:tr h="2289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258.2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34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503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4050601"/>
                  </a:ext>
                </a:extLst>
              </a:tr>
              <a:tr h="2289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184.36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22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468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55514867"/>
                  </a:ext>
                </a:extLst>
              </a:tr>
              <a:tr h="2289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308.73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47.61714855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46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659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12567415"/>
                  </a:ext>
                </a:extLst>
              </a:tr>
              <a:tr h="2289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172.11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39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586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91206230"/>
                  </a:ext>
                </a:extLst>
              </a:tr>
              <a:tr h="2289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Mar Total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1064.8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70.80692612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155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2623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78387190"/>
                  </a:ext>
                </a:extLst>
              </a:tr>
              <a:tr h="2289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Apr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5950233"/>
                  </a:ext>
                </a:extLst>
              </a:tr>
              <a:tr h="2289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176.96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29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461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8250591"/>
                  </a:ext>
                </a:extLst>
              </a:tr>
              <a:tr h="2289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137.21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121.5885947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24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324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5486213"/>
                  </a:ext>
                </a:extLst>
              </a:tr>
              <a:tr h="2289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87.38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328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49887578"/>
                  </a:ext>
                </a:extLst>
              </a:tr>
              <a:tr h="2289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103.26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487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9720684"/>
                  </a:ext>
                </a:extLst>
              </a:tr>
              <a:tr h="2289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Apr Total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504.81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121.5885947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89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1600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20611775"/>
                  </a:ext>
                </a:extLst>
              </a:tr>
              <a:tr h="2289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May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1474129"/>
                  </a:ext>
                </a:extLst>
              </a:tr>
              <a:tr h="2289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229.37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18.09320743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31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537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45951306"/>
                  </a:ext>
                </a:extLst>
              </a:tr>
              <a:tr h="2289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May Total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229.37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18.09320743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31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537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76325855"/>
                  </a:ext>
                </a:extLst>
              </a:tr>
              <a:tr h="2289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Grand Total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2788.68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455.6678476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387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6965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12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21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33655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99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F4AD-DAA5-982D-1CF4-C725218F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7665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C</a:t>
            </a:r>
            <a:r>
              <a:rPr lang="en-US" sz="32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ombined report of “Listing Site Data” (Week &amp; Month)</a:t>
            </a:r>
            <a:endParaRPr lang="en-US" sz="32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314B660-0C99-1BE7-C32A-70C9DF5CF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208883"/>
              </p:ext>
            </p:extLst>
          </p:nvPr>
        </p:nvGraphicFramePr>
        <p:xfrm>
          <a:off x="0" y="457200"/>
          <a:ext cx="12192000" cy="64008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4048">
                  <a:extLst>
                    <a:ext uri="{9D8B030D-6E8A-4147-A177-3AD203B41FA5}">
                      <a16:colId xmlns:a16="http://schemas.microsoft.com/office/drawing/2014/main" val="367935926"/>
                    </a:ext>
                  </a:extLst>
                </a:gridCol>
                <a:gridCol w="2935682">
                  <a:extLst>
                    <a:ext uri="{9D8B030D-6E8A-4147-A177-3AD203B41FA5}">
                      <a16:colId xmlns:a16="http://schemas.microsoft.com/office/drawing/2014/main" val="3427226440"/>
                    </a:ext>
                  </a:extLst>
                </a:gridCol>
                <a:gridCol w="1895575">
                  <a:extLst>
                    <a:ext uri="{9D8B030D-6E8A-4147-A177-3AD203B41FA5}">
                      <a16:colId xmlns:a16="http://schemas.microsoft.com/office/drawing/2014/main" val="3305001238"/>
                    </a:ext>
                  </a:extLst>
                </a:gridCol>
                <a:gridCol w="1624777">
                  <a:extLst>
                    <a:ext uri="{9D8B030D-6E8A-4147-A177-3AD203B41FA5}">
                      <a16:colId xmlns:a16="http://schemas.microsoft.com/office/drawing/2014/main" val="846846026"/>
                    </a:ext>
                  </a:extLst>
                </a:gridCol>
                <a:gridCol w="1624777">
                  <a:extLst>
                    <a:ext uri="{9D8B030D-6E8A-4147-A177-3AD203B41FA5}">
                      <a16:colId xmlns:a16="http://schemas.microsoft.com/office/drawing/2014/main" val="2250713448"/>
                    </a:ext>
                  </a:extLst>
                </a:gridCol>
                <a:gridCol w="2117141">
                  <a:extLst>
                    <a:ext uri="{9D8B030D-6E8A-4147-A177-3AD203B41FA5}">
                      <a16:colId xmlns:a16="http://schemas.microsoft.com/office/drawing/2014/main" val="4120235045"/>
                    </a:ext>
                  </a:extLst>
                </a:gridCol>
              </a:tblGrid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solidFill>
                            <a:srgbClr val="FF0000"/>
                          </a:solidFill>
                          <a:effectLst/>
                        </a:rPr>
                        <a:t>Row Labels</a:t>
                      </a:r>
                      <a:endParaRPr lang="en-US" sz="65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solidFill>
                            <a:srgbClr val="FF0000"/>
                          </a:solidFill>
                          <a:effectLst/>
                        </a:rPr>
                        <a:t>Sum of Money Spent ($)</a:t>
                      </a:r>
                      <a:endParaRPr lang="en-US" sz="65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solidFill>
                            <a:srgbClr val="FF0000"/>
                          </a:solidFill>
                          <a:effectLst/>
                        </a:rPr>
                        <a:t>Sum of Returns</a:t>
                      </a:r>
                      <a:endParaRPr lang="en-US" sz="65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solidFill>
                            <a:srgbClr val="FF0000"/>
                          </a:solidFill>
                          <a:effectLst/>
                        </a:rPr>
                        <a:t>Sum of Clicks</a:t>
                      </a:r>
                      <a:endParaRPr lang="en-US" sz="65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solidFill>
                            <a:srgbClr val="FF0000"/>
                          </a:solidFill>
                          <a:effectLst/>
                        </a:rPr>
                        <a:t>Sum of Leads</a:t>
                      </a:r>
                      <a:endParaRPr lang="en-US" sz="65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Sum of Prospects</a:t>
                      </a:r>
                      <a:endParaRPr lang="en-US" sz="65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07756157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 dirty="0">
                          <a:effectLst/>
                        </a:rPr>
                        <a:t>Jan</a:t>
                      </a:r>
                      <a:endParaRPr lang="en-US" sz="6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84959790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 dirty="0">
                          <a:effectLst/>
                        </a:rPr>
                        <a:t>1</a:t>
                      </a:r>
                      <a:endParaRPr lang="en-US" sz="6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59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195.5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0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27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678118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2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59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1158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0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157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3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9345028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3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59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1503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0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199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14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7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34335111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4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59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1496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0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198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14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3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8971061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59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392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0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83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4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2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80651399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6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59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56.25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0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7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18117583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Jan Total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4800.75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0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671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36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12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81289916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Feb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2584773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6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59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1081.5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0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157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10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4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64653474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7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59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1660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0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209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18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60403167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8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59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1193.75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2061.025641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171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9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40425569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9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59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656.75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162.5454545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125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 dirty="0">
                          <a:effectLst/>
                        </a:rPr>
                        <a:t>7</a:t>
                      </a:r>
                      <a:endParaRPr lang="en-US" sz="6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44060855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10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59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57.4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0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7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31366790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Feb Total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4649.4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2223.571096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669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44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11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83899895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Mar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91434891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10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59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602.5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25.53488372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101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9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6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76253036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11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59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759.75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170.2857143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119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13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8147005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12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59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738.3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65.11627907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109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8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4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70075598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13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59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658.2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0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89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8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56792953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14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59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486.8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0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58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30736074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Mar Total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3245.55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260.9368771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476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39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17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51335556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Apr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1969550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59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61.25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0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8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44245211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16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59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561.5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0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81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7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3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3453262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17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59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607.75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22.4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95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4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46774831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18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59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972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0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109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8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2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42595144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Apr Total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2202.5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22.4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293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19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6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18388706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May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62963528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19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59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113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105.6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11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86978942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May Total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113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105.6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11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28679124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Jun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06142957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23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59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199.75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0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22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2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89447535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Jun Total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199.75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0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22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2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9731521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Jul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18055667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28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59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133.25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0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16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4365208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Jul Total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133.25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0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16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18907009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Aug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6831922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32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59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139.25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51.06976744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19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4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4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80251092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Aug Total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139.25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51.06976744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19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4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4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7675115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Sep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24438037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36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59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120.5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0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13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57458434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Sep Total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120.5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0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13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7867170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Oct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83942230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41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59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94.75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0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13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4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72289782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43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59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60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0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30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77270573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44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59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351.5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0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104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16429003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Oct Total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506.25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0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147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4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26949198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Nov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07810049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45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59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754.75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0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103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3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3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28216374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46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59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2664.5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0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242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66259174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47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59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403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0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108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2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96491126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48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59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503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448.5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77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59580262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49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59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234.5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0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29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02485607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Nov Total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4559.75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448.5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559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12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23053195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Dec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74121095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49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59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664.75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0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85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4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05129839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50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59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970.85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115.2941176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122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6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3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30198962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51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59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886.05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183.3846154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113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4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3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33838261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52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59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1218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6.817790531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151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4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2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1528398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53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59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813.65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398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110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3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33872594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Dec Total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4553.3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703.4965236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581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23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11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391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Grand Total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25223.25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 dirty="0">
                          <a:effectLst/>
                        </a:rPr>
                        <a:t>3815.574264</a:t>
                      </a:r>
                      <a:endParaRPr lang="en-US" sz="6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3477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>
                          <a:effectLst/>
                        </a:rPr>
                        <a:t>186</a:t>
                      </a:r>
                      <a:endParaRPr lang="en-US" sz="6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50" b="1" u="none" strike="noStrike" dirty="0">
                          <a:effectLst/>
                        </a:rPr>
                        <a:t>68</a:t>
                      </a:r>
                      <a:endParaRPr lang="en-US" sz="6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46351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7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61999-F9C1-5C3D-9860-9437AC3FE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17608" y="42802"/>
            <a:ext cx="7714891" cy="76682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M</a:t>
            </a:r>
            <a:r>
              <a:rPr lang="en-US" sz="32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ost profitable channel</a:t>
            </a:r>
            <a:endParaRPr lang="en-US" sz="32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F28F359-3415-2B61-8BE6-CA93DD4C0D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1768962"/>
              </p:ext>
            </p:extLst>
          </p:nvPr>
        </p:nvGraphicFramePr>
        <p:xfrm>
          <a:off x="287905" y="1146894"/>
          <a:ext cx="8657687" cy="5297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579ACA6-6CB8-F583-D995-EC800F6ADEB3}"/>
              </a:ext>
            </a:extLst>
          </p:cNvPr>
          <p:cNvSpPr txBox="1"/>
          <p:nvPr/>
        </p:nvSpPr>
        <p:spPr>
          <a:xfrm>
            <a:off x="9083615" y="1250830"/>
            <a:ext cx="2820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per the chart we can see that the channel named </a:t>
            </a:r>
            <a:r>
              <a:rPr lang="en-US" b="1" dirty="0">
                <a:solidFill>
                  <a:srgbClr val="FF0000"/>
                </a:solidFill>
              </a:rPr>
              <a:t>“Capterra”</a:t>
            </a:r>
            <a:r>
              <a:rPr lang="en-US" dirty="0"/>
              <a:t> is most profitable as compare to other channels</a:t>
            </a:r>
          </a:p>
        </p:txBody>
      </p:sp>
    </p:spTree>
    <p:extLst>
      <p:ext uri="{BB962C8B-B14F-4D97-AF65-F5344CB8AC3E}">
        <p14:creationId xmlns:p14="http://schemas.microsoft.com/office/powerpoint/2010/main" val="158695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6181-CF8F-00D8-C25E-E6F6ADA2D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8" y="-29356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Keyword wise profitability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D9BD72-6CE4-6FD8-6084-40637B1FA0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05444"/>
              </p:ext>
            </p:extLst>
          </p:nvPr>
        </p:nvGraphicFramePr>
        <p:xfrm>
          <a:off x="172528" y="619514"/>
          <a:ext cx="8686800" cy="601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647DE12-A558-2B14-61A2-C4B95914864C}"/>
              </a:ext>
            </a:extLst>
          </p:cNvPr>
          <p:cNvSpPr txBox="1"/>
          <p:nvPr/>
        </p:nvSpPr>
        <p:spPr>
          <a:xfrm>
            <a:off x="8928339" y="619514"/>
            <a:ext cx="2674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the basis of this chart we can conclude that keyword </a:t>
            </a:r>
            <a:r>
              <a:rPr lang="en-US" b="1" dirty="0">
                <a:solidFill>
                  <a:srgbClr val="FF0000"/>
                </a:solidFill>
              </a:rPr>
              <a:t>“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r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eservation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 m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anagement syste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m</a:t>
            </a:r>
            <a:r>
              <a:rPr lang="en-US" b="1" dirty="0">
                <a:solidFill>
                  <a:srgbClr val="FF0000"/>
                </a:solidFill>
              </a:rPr>
              <a:t>” </a:t>
            </a:r>
            <a:r>
              <a:rPr lang="en-US" dirty="0"/>
              <a:t>is most profitable</a:t>
            </a:r>
          </a:p>
        </p:txBody>
      </p:sp>
    </p:spTree>
    <p:extLst>
      <p:ext uri="{BB962C8B-B14F-4D97-AF65-F5344CB8AC3E}">
        <p14:creationId xmlns:p14="http://schemas.microsoft.com/office/powerpoint/2010/main" val="231271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59ADC-FB89-8AF7-1B23-B9EC32B6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6" y="-22147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Category wise profitability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AF7483-B904-A94E-A37C-7CDB39C7DC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532768"/>
              </p:ext>
            </p:extLst>
          </p:nvPr>
        </p:nvGraphicFramePr>
        <p:xfrm>
          <a:off x="172528" y="849701"/>
          <a:ext cx="8738559" cy="5904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A5E541D-FE41-6271-62EA-746F38B2DAB2}"/>
              </a:ext>
            </a:extLst>
          </p:cNvPr>
          <p:cNvSpPr txBox="1"/>
          <p:nvPr/>
        </p:nvSpPr>
        <p:spPr>
          <a:xfrm>
            <a:off x="9126746" y="849701"/>
            <a:ext cx="2562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the basis of this chart we can conclude that category </a:t>
            </a:r>
            <a:r>
              <a:rPr lang="en-US" b="1" dirty="0">
                <a:solidFill>
                  <a:srgbClr val="FF0000"/>
                </a:solidFill>
              </a:rPr>
              <a:t>“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Parks and Recreation</a:t>
            </a:r>
            <a:r>
              <a:rPr lang="en-US" b="1" dirty="0">
                <a:solidFill>
                  <a:srgbClr val="FF0000"/>
                </a:solidFill>
              </a:rPr>
              <a:t>” </a:t>
            </a:r>
            <a:r>
              <a:rPr lang="en-US" dirty="0"/>
              <a:t>is most profitable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4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C0F2-DF30-58DE-4FE7-99BD7D135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81" y="-7482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Impact of geography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21B4BB-D114-B5BE-B844-0D28655934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338893"/>
              </p:ext>
            </p:extLst>
          </p:nvPr>
        </p:nvGraphicFramePr>
        <p:xfrm>
          <a:off x="113581" y="893971"/>
          <a:ext cx="8987287" cy="5791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A66F505-4497-8828-368B-AB23713884BB}"/>
              </a:ext>
            </a:extLst>
          </p:cNvPr>
          <p:cNvSpPr txBox="1"/>
          <p:nvPr/>
        </p:nvSpPr>
        <p:spPr>
          <a:xfrm>
            <a:off x="9282023" y="1017917"/>
            <a:ext cx="2372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observe &amp; conclude that here location wise </a:t>
            </a:r>
            <a:r>
              <a:rPr lang="en-US" b="1" dirty="0">
                <a:solidFill>
                  <a:srgbClr val="FF0000"/>
                </a:solidFill>
              </a:rPr>
              <a:t>United States</a:t>
            </a:r>
            <a:r>
              <a:rPr lang="en-US" dirty="0"/>
              <a:t> is highly profitable region</a:t>
            </a:r>
          </a:p>
        </p:txBody>
      </p:sp>
    </p:spTree>
    <p:extLst>
      <p:ext uri="{BB962C8B-B14F-4D97-AF65-F5344CB8AC3E}">
        <p14:creationId xmlns:p14="http://schemas.microsoft.com/office/powerpoint/2010/main" val="58585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09D651-88C0-4835-AF4C-E6B5340439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1426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676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AC0B77-4237-408B-AAFD-476586F0CE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58689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6569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686</Words>
  <Application>Microsoft Office PowerPoint</Application>
  <PresentationFormat>Widescreen</PresentationFormat>
  <Paragraphs>493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Office Theme</vt:lpstr>
      <vt:lpstr>PowerPoint Presentation</vt:lpstr>
      <vt:lpstr>Combined report of “Google Ads Data” (Week &amp; Month)</vt:lpstr>
      <vt:lpstr>Combined report of “Listing Site Data” (Week &amp; Month)</vt:lpstr>
      <vt:lpstr>Most profitable channel</vt:lpstr>
      <vt:lpstr>Keyword wise profitability</vt:lpstr>
      <vt:lpstr>Category wise profitability</vt:lpstr>
      <vt:lpstr>Impact of geography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profitable channel</dc:title>
  <dc:creator>Anish gupta</dc:creator>
  <cp:lastModifiedBy>Anish gupta</cp:lastModifiedBy>
  <cp:revision>23</cp:revision>
  <dcterms:created xsi:type="dcterms:W3CDTF">2023-07-23T16:42:21Z</dcterms:created>
  <dcterms:modified xsi:type="dcterms:W3CDTF">2023-07-23T20:07:35Z</dcterms:modified>
</cp:coreProperties>
</file>