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0D044E-5AB0-409C-B1E1-D2EDA82369DF}">
  <a:tblStyle styleId="{D60D044E-5AB0-409C-B1E1-D2EDA82369D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23786199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23786199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SLIDES_API237861999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SLIDES_API237861999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SLIDES_API237861999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SLIDES_API237861999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SLIDES_API237861999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SLIDES_API237861999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23786199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23786199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SLIDES_API23786199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SLIDES_API23786199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SLIDES_API237861999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SLIDES_API237861999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SLIDES_API237861999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SLIDES_API237861999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SLIDES_API237861999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SLIDES_API237861999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SLIDES_API237861999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SLIDES_API237861999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SLIDES_API237861999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SLIDES_API237861999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SLIDES_API237861999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SLIDES_API237861999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88083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/>
          <p:nvPr/>
        </p:nvSpPr>
        <p:spPr>
          <a:xfrm>
            <a:off x="3810000" y="3175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Unlocking Citi Bike's Potential: Data-Driven Insights for Growth</a:t>
            </a:r>
            <a:endParaRPr b="1" sz="32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10000" y="3810000"/>
            <a:ext cx="45720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Analyzing Usage Patterns to Optimize Marketing and Operations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8998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1125050" y="3902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Actionable Recommendations</a:t>
            </a:r>
            <a:endParaRPr sz="31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1843803" y="1047775"/>
            <a:ext cx="643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Steps for growth and optimization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898075" y="1555775"/>
            <a:ext cx="75657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Targeted Age‑Specific Campaigns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Leverage usage insights to craft tailored messages: fitness‑focused promotions for the 55+ segment, commuter perks for 25–34 year‑olds, and social‑ride bundles for 18–24 riders.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High‑Demand Station Roll‑Out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Accelerate kiosk and dock installations in Midtown East, Financial District, and Williamsburg waterfront to meet peak demand and reduce wait times.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User Experiences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 the app with age‑based route recommendations and trip‑duration “challenges” (e.g. 15‑minute scenic loops for older users, quick‑hop commuter routes for younger riders).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One‑Timers into Subscribers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Introduce weekend trial passes, in‑app subscription prompts after second ride, and exclusive subscriber benefits (e.g. bonus minutes, priority support) to drive long‑term loyalty.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050" y="1047775"/>
            <a:ext cx="567437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2"/>
          <p:cNvCxnSpPr/>
          <p:nvPr/>
        </p:nvCxnSpPr>
        <p:spPr>
          <a:xfrm>
            <a:off x="882640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>
            <a:off x="882640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/>
          <p:nvPr/>
        </p:nvSpPr>
        <p:spPr>
          <a:xfrm>
            <a:off x="3746500" y="2812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 &amp; Q&amp;A</a:t>
            </a:r>
            <a:endParaRPr sz="31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4381500" y="7891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Let's discuss the future of Citi Bike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3746500" y="1297100"/>
            <a:ext cx="5397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Deepen Our Insights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Expand our data lens to include rider feedback, weather patterns, and event-based traffic to better predict usage surges and preferences.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Strategy into Impact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 age-specific campaigns, optimize station placements, and personalize ride experiences based on data-backed insights.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Collaborate for Success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Cross-functional alignment—marketing, operations, product, and customer service—is key to scaling sustainably and delighting every rider.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Dialogue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value your questions, feedback, and strategic ideas. Let’s co-create the next wave of smart, rider-first urban mobility.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2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00" y="7891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88083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4"/>
          <p:cNvSpPr/>
          <p:nvPr/>
        </p:nvSpPr>
        <p:spPr>
          <a:xfrm>
            <a:off x="2245200" y="2571750"/>
            <a:ext cx="465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54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143000" y="399150"/>
            <a:ext cx="2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1" sz="32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10000" y="39915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318000" y="39915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Understanding Our Riders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10000" y="90715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318000" y="90715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Popular Pick-Up Locations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10000" y="141515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318000" y="141515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Trip Duration by 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10000" y="192315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318000" y="192315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Top Rental Age Group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10000" y="243115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4318000" y="243115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Weekday Usage: Subscribers vs. One-Time Users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810000" y="293915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318000" y="293915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Age and Trip Duration: The Correlation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810000" y="344715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318000" y="344715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Key Findings 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810000" y="406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318000" y="406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Actionable Recommendations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810000" y="457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09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318000" y="457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Next Steps &amp; Q&amp;A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>
            <a:off x="882640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8731675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/>
          <p:nvPr/>
        </p:nvSpPr>
        <p:spPr>
          <a:xfrm>
            <a:off x="3778775" y="391425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Our Riders</a:t>
            </a:r>
            <a:endParaRPr sz="31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413775" y="95385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Who uses Citi Bike and why?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778775" y="133485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25–34 Year‑Old Professionals (≈40% of rides):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Daily commuters and social riders seeking fast, reliable transport.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18–24 Students &amp; Young Adults: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Short‑hop trips to campus, errands, and nightlife hotspots.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55+ Leisure &amp; Fitness Enthusiasts: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Longer scenic rides for wellness and sightseeing.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Subscribers vs. One‑Time Users: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Subscribers (70% weekday rides):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Regular commuters optimizing cost and convenience.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</a:t>
            </a: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One‑Time Users (weekend spikes):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Tourists and casual explorers sampling the city.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Insight: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Diverse age and usage profiles demand segmented marketing, tailored app experiences, and station planning to meet both commuter and leisure needs.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175" y="95385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>
            <a:off x="881390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/>
          <p:nvPr/>
        </p:nvSpPr>
        <p:spPr>
          <a:xfrm>
            <a:off x="692200" y="2268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 Pick-Up Locations</a:t>
            </a:r>
            <a:endParaRPr sz="31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327200" y="63945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Where do most rentals begin?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92200" y="1147450"/>
            <a:ext cx="69687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Jan–Mar 2025 data, the top five pick‑up stations are: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Grove St PATH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2,115 rides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 Place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1,224 rides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Sip Ave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1,084 rides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Hamilton Park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1,069 rides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stations outpace others by 30–70% in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departures, driven largely by their proximity to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 hubs &amp; popular waterfront destinations.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 Matters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where unmet demand creates wait‑times &amp; lost revenue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Informs precise rebalancing and expansion priorities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neighborhoods for geo‑targeted marketing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Points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Bike Redistribution: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Stage an additional 15–20% of fleet at these five stations 30 minutes before AM and PM peak windows.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 Expansion Pilot: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Fast‑track approval for 10–15 extra docks at Grove St PATH and Exchange Place.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On‑Site Promotions: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Install QR‑code kiosks with first‑ride discounts and app‑upgrade prompts at these hotspots.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75" y="7029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639450"/>
            <a:ext cx="3956150" cy="32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7"/>
          <p:cNvCxnSpPr/>
          <p:nvPr/>
        </p:nvCxnSpPr>
        <p:spPr>
          <a:xfrm>
            <a:off x="882640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/>
          <p:nvPr/>
        </p:nvSpPr>
        <p:spPr>
          <a:xfrm>
            <a:off x="4562800" y="362875"/>
            <a:ext cx="426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Trip Duration by Age</a:t>
            </a:r>
            <a:endParaRPr sz="31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095745" y="1034150"/>
            <a:ext cx="362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How long are rides, based on age?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562800" y="1542150"/>
            <a:ext cx="4263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18–24: ~12 min avg | 55+: ~18 min avg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 Matters: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ride‑length needs—commute vs. leisure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Points: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“50+ Scenic Route Challenge”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“Recommended Trips” loops (15–20 min) in app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“Long‑Ride Day Pass” for unlimited &gt;15 min rides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07" y="1034150"/>
            <a:ext cx="319767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17"/>
          <p:cNvGraphicFramePr/>
          <p:nvPr/>
        </p:nvGraphicFramePr>
        <p:xfrm>
          <a:off x="381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{D60D044E-5AB0-409C-B1E1-D2EDA82369DF}</a:tableStyleId>
              </a:tblPr>
              <a:tblGrid>
                <a:gridCol w="1714500"/>
                <a:gridCol w="1714500"/>
              </a:tblGrid>
              <a:tr h="57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 Grp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Trip duration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75+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65-74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55-64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45-54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>
            <a:off x="8758550" y="382775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/>
          <p:nvPr/>
        </p:nvSpPr>
        <p:spPr>
          <a:xfrm>
            <a:off x="571500" y="382775"/>
            <a:ext cx="410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Rental Age Group</a:t>
            </a:r>
            <a:endParaRPr b="1" sz="31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1106729" y="1140100"/>
            <a:ext cx="36393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Which demographic rents most?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71500" y="1742875"/>
            <a:ext cx="3429000" cy="30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25–34 year‑olds account for ~40% of total rides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 Matters: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audience for membership and upsell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Points: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After‑Work Happy Hour: 30 min free (5–7 PM weekdays)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Loyalty tier for ≥20 rides/month (fee waivers)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Partnership with coworking spaces for bundled deals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55" y="1140100"/>
            <a:ext cx="321137" cy="452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650" y="1446325"/>
            <a:ext cx="4785249" cy="342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9"/>
          <p:cNvCxnSpPr/>
          <p:nvPr/>
        </p:nvCxnSpPr>
        <p:spPr>
          <a:xfrm>
            <a:off x="881280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/>
          <p:nvPr/>
        </p:nvSpPr>
        <p:spPr>
          <a:xfrm>
            <a:off x="782875" y="242800"/>
            <a:ext cx="50799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Weekday Usage: Subscribers vs. One-Time Users</a:t>
            </a:r>
            <a:endParaRPr sz="31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251875" y="14333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How do usage patterns differ?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16875" y="19413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Subscribers dominate Mon–Fri (70%);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One‑timers spike Sat–Sun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 Matters: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Tailor marketing by segment and day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Points: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“Weekend Explorer” discounts via travel apps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“Subscriber Sundays”: +10 min free every Sunday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Weekend support van in Central Park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275" y="14333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300" y="1728100"/>
            <a:ext cx="4775499" cy="29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>
            <a:off x="881280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0"/>
          <p:cNvSpPr/>
          <p:nvPr/>
        </p:nvSpPr>
        <p:spPr>
          <a:xfrm>
            <a:off x="4064100" y="258525"/>
            <a:ext cx="50799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Age Impact Trip Duration?</a:t>
            </a:r>
            <a:endParaRPr sz="31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4622000" y="1251825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Does age affect ride length?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987000" y="1759825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Insight:</a:t>
            </a:r>
            <a:b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 positive correlation (r≈0.35): older → longer rides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</a:rPr>
              <a:t>Clear correlation: older users = longer ride duration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</a:rPr>
              <a:t>Exception: </a:t>
            </a:r>
            <a:r>
              <a:rPr b="1" lang="en-GB" sz="1100">
                <a:solidFill>
                  <a:schemeClr val="dk1"/>
                </a:solidFill>
              </a:rPr>
              <a:t>65–74</a:t>
            </a:r>
            <a:r>
              <a:rPr lang="en-GB" sz="1100">
                <a:solidFill>
                  <a:schemeClr val="dk1"/>
                </a:solidFill>
              </a:rPr>
              <a:t> drop (possibly due to comfort or availability)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 Matters: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Influences pricing, app features &amp; partner programs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Points: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routes by “Difficulty” &amp; “Scenic Value” in app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Pilot “Health Partner” subsidized passes (gyms, clinics)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In‑app “Safe Night Rides” tutorials for older riders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100" y="1315325"/>
            <a:ext cx="381000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20"/>
          <p:cNvGraphicFramePr/>
          <p:nvPr/>
        </p:nvGraphicFramePr>
        <p:xfrm>
          <a:off x="381000" y="-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{D60D044E-5AB0-409C-B1E1-D2EDA82369DF}</a:tableStyleId>
              </a:tblPr>
              <a:tblGrid>
                <a:gridCol w="1675950"/>
                <a:gridCol w="1675950"/>
              </a:tblGrid>
              <a:tr h="952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 Grp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 of Bike ID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16843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35-44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7697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25-34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45-54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2973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55-64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1447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65-74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75+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18-24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746500" y="4446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1A67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Findings Summary</a:t>
            </a:r>
            <a:endParaRPr sz="3100">
              <a:solidFill>
                <a:srgbClr val="1A67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4381500" y="102055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Recap of our data insights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3746500" y="152855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Redistribution &amp; Expansion: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Focus on identified hotspots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Targeted Campaigns: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professionals (25–34) &amp; older leisure riders (55+)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Enhancements: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Scenic/fitness route suggestions &amp; tiered passes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Excellence: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Weekend tourist support &amp; age‑friendly tutorials</a:t>
            </a:r>
            <a:b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Strategic Partnerships: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insurers, coworking spaces, tourism platforms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7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00" y="1020550"/>
            <a:ext cx="3810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1"/>
          <p:cNvCxnSpPr/>
          <p:nvPr/>
        </p:nvCxnSpPr>
        <p:spPr>
          <a:xfrm>
            <a:off x="882640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