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3725-1076-495B-BFB7-71722307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62CBB-7EE7-4DBC-865A-AD9B22FB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2551B-DDF7-4ADC-AE19-AE90E928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97DF-9257-46DD-8E0D-D43C703D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9BC5-EF05-466A-B2F1-09384152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5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BFDA-CA09-4A03-8B0E-912D3421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DDAAB-851F-4CA7-9BB8-2B449AC63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5602-5E1F-4DB6-A7AE-2F6EDA9F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C057-C8E8-42C1-BDAA-920D698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14CE-0F68-4021-93AA-D0FCBAE0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3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8C3D5-B97A-47A3-B579-A19F2B2A3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29724-E6BC-4409-87FD-708A33B17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03C3-2C85-430A-B408-28F00CC3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8C36-F1FC-4A0D-B355-252634DF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5FA7-0025-4F59-A2F9-3055F350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6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74B4-96D3-457A-A97B-0D13EC7F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9005-EBAF-45CE-8538-2C12009E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5618-E7A2-4897-B256-1BFFFD25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BEC8-58B0-4737-93B3-0EC07EE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8BED-598A-4C19-BE95-992EB29B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8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3A55-C4D2-46D2-A8F2-FFB66E13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5015-16D4-4F76-93E1-9E9D24B7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6E1B-F004-4F61-B2C9-0DDF41EC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5ADC-DB4F-47CE-B77B-351B5BD1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39E4-E6F4-4742-9338-F60EFB8C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6B8D-3492-406B-9BCA-6B815D1D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6C34-5902-4F2F-AE52-3560872D7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BF248-67B3-4AD1-9F3A-DA3E98D0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23CF5-19FC-42BE-A2C0-0C4041BA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CA71-C23C-451E-8D34-4E686F00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BB673-E357-42FF-AB96-48973A1C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6D31-B7E8-49C3-B9BD-785D8CD6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11E22-8055-402D-A173-5D7AFFF66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A2A8-CB91-4B86-91BB-0CEB7C40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8C099-1C7D-4B67-AC2B-D954D3E9D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6512D-1D39-49DB-8CE9-58B1EC4A4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ABC1C-D3FC-4184-97D1-21CF6F16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11297-B5E3-4CF8-A415-51E25DF3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5E16B-7B4A-4806-90E1-35AF899D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7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7569-C689-4A75-854C-CD29B1BC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77631-89BE-4500-9F93-88510893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7FDFD-D417-4BC3-9240-9F2C4F0E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4279-2FB7-442F-B612-BF7F59D9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DF9C3-5689-4730-ABEC-E3DEC370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8D60C-BF09-4DFB-BCE9-F6C6B2F1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FD70-2C88-40E6-A180-7039E904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6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D096-6E25-446E-B111-BECA8FAD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9D0-97C5-4977-8EC7-C3565D61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E2A-ACFF-4DA0-BC07-2F3479F3A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CC3A3-244F-4F9E-BA24-19C68FFF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CB2E5-2BFF-486B-8D5B-E1618963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72756-2B9E-4209-9771-3207175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2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4378-0686-4A6E-8A17-8193E5AA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2E2EA-ADE9-452C-9C5F-C6EBC8636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618A5-B141-4B45-82AE-64DC1265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0C187-6187-4779-BCD8-0BA6B393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B28C1-CEF9-44D9-A815-E1E6A1F4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9A7-9734-46DD-844B-31860BB8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DCF07-FA6D-4622-AAE7-12F2B1A7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06E13-E458-4CB7-AFC4-5FC21951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AD4A-C524-491D-B099-26ED3894B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46C2-7085-41AE-8834-129FDFB04C2E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20DC-4279-452F-827C-F98C02D5B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CD83-0FA2-4D84-95A7-5D5A6F843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E609-C389-48E6-8A97-E4B35E42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1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31BB-1A6A-4E79-B595-3B6885280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1780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F78B-0265-4358-A759-0B3D64F5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AFE20-9218-407D-BC0A-720D11ED7189}"/>
              </a:ext>
            </a:extLst>
          </p:cNvPr>
          <p:cNvSpPr txBox="1"/>
          <p:nvPr/>
        </p:nvSpPr>
        <p:spPr>
          <a:xfrm>
            <a:off x="1046480" y="1524000"/>
            <a:ext cx="5913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Introduction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Moving along the gradient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Gradient descent and learning rate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Application to linear regression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461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BF4-0F77-4CC6-AAB7-89D09FF5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A27AA-6028-4A4D-B44F-57E547B62504}"/>
              </a:ext>
            </a:extLst>
          </p:cNvPr>
          <p:cNvSpPr/>
          <p:nvPr/>
        </p:nvSpPr>
        <p:spPr>
          <a:xfrm>
            <a:off x="838200" y="1579613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2"/>
              </a:rPr>
              <a:t>Gradient descent is an optimization algorithm used to find the values of parameters (coefficients)</a:t>
            </a:r>
          </a:p>
          <a:p>
            <a:r>
              <a:rPr lang="en-US" dirty="0">
                <a:latin typeface="CMR12"/>
              </a:rPr>
              <a:t>of a function (</a:t>
            </a:r>
            <a:r>
              <a:rPr lang="en-US" dirty="0">
                <a:latin typeface="CMMI12"/>
              </a:rPr>
              <a:t>f</a:t>
            </a:r>
            <a:r>
              <a:rPr lang="en-US" dirty="0">
                <a:latin typeface="CMR12"/>
              </a:rPr>
              <a:t>) that minimizes a cost function (</a:t>
            </a:r>
            <a:r>
              <a:rPr lang="en-US" dirty="0">
                <a:latin typeface="CMMI12"/>
              </a:rPr>
              <a:t>cost</a:t>
            </a:r>
            <a:r>
              <a:rPr lang="en-US" dirty="0">
                <a:latin typeface="CMR12"/>
              </a:rPr>
              <a:t>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0383-BA54-49CF-B1EB-D5A45534EF9E}"/>
              </a:ext>
            </a:extLst>
          </p:cNvPr>
          <p:cNvSpPr txBox="1"/>
          <p:nvPr/>
        </p:nvSpPr>
        <p:spPr>
          <a:xfrm>
            <a:off x="838200" y="1149320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What is gradient descent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9752C-B7E8-421E-947E-CA35982FF4BD}"/>
              </a:ext>
            </a:extLst>
          </p:cNvPr>
          <p:cNvSpPr/>
          <p:nvPr/>
        </p:nvSpPr>
        <p:spPr>
          <a:xfrm>
            <a:off x="838200" y="2828835"/>
            <a:ext cx="1087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2"/>
              </a:rPr>
              <a:t>Gradient descent is best used when the parameters cannot be calculated analytically (e.g. using linear algebra) and must be searched for by an optimization algorithm.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DDA4F-3A2B-4CDD-8FAD-84CF0D3C4CBD}"/>
              </a:ext>
            </a:extLst>
          </p:cNvPr>
          <p:cNvSpPr txBox="1"/>
          <p:nvPr/>
        </p:nvSpPr>
        <p:spPr>
          <a:xfrm>
            <a:off x="843280" y="2376229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When do we use it? 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DC83EF7-6BAB-4D01-9C87-ED3E0AA2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07" y="3429000"/>
            <a:ext cx="2500313" cy="2681288"/>
          </a:xfrm>
          <a:prstGeom prst="rect">
            <a:avLst/>
          </a:prstGeom>
        </p:spPr>
      </p:pic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2DD2A2A-1462-44EB-8971-87FEC5E7B9E6}"/>
              </a:ext>
            </a:extLst>
          </p:cNvPr>
          <p:cNvSpPr/>
          <p:nvPr/>
        </p:nvSpPr>
        <p:spPr>
          <a:xfrm>
            <a:off x="6735603" y="5916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Illustration of gradient descent on a series of level sets.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59757208-1467-49D1-B712-2EAAAE84BBF0}"/>
                  </a:ext>
                </a:extLst>
              </p:cNvPr>
              <p:cNvSpPr/>
              <p:nvPr/>
            </p:nvSpPr>
            <p:spPr>
              <a:xfrm>
                <a:off x="866140" y="4148381"/>
                <a:ext cx="6096000" cy="15602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Gradient descent is based on the observation that if the multi variable function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defined and differentiable in the neighbourhood of a point </a:t>
                </a:r>
                <a:r>
                  <a:rPr lang="en-IN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decreased fastest if one goes from </a:t>
                </a:r>
                <a:r>
                  <a:rPr lang="en-IN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the direction of the negative gradient of 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𝜵</m:t>
                    </m:r>
                    <m:r>
                      <a:rPr lang="en-IN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59757208-1467-49D1-B712-2EAAAE84B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40" y="4148381"/>
                <a:ext cx="6096000" cy="1560299"/>
              </a:xfrm>
              <a:prstGeom prst="rect">
                <a:avLst/>
              </a:prstGeom>
              <a:blipFill>
                <a:blip r:embed="rId3"/>
                <a:stretch>
                  <a:fillRect l="-800" t="-1961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1D7FBB3-DFC8-42F2-8C01-458A94BB5A89}"/>
              </a:ext>
            </a:extLst>
          </p:cNvPr>
          <p:cNvSpPr txBox="1"/>
          <p:nvPr/>
        </p:nvSpPr>
        <p:spPr>
          <a:xfrm>
            <a:off x="838200" y="3779049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Fundamental calculus behind 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22437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2C6D-F064-447D-AA93-6681A93F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/>
          <a:lstStyle/>
          <a:p>
            <a:r>
              <a:rPr lang="en-IN" dirty="0"/>
              <a:t>Moving along the gradient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06073-E930-4A7B-9868-029CF20F8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3" t="45037" r="69500" b="50000"/>
          <a:stretch/>
        </p:blipFill>
        <p:spPr>
          <a:xfrm>
            <a:off x="3135659" y="1259840"/>
            <a:ext cx="3202978" cy="599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7E4BE-E3D5-49F4-B9AA-4911D93A7399}"/>
              </a:ext>
            </a:extLst>
          </p:cNvPr>
          <p:cNvSpPr txBox="1"/>
          <p:nvPr/>
        </p:nvSpPr>
        <p:spPr>
          <a:xfrm>
            <a:off x="948660" y="1371559"/>
            <a:ext cx="249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Thus if we were to move  according to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5D489-CE89-4B4C-8BFF-52D8052CA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2" t="48985" r="58401" b="46203"/>
          <a:stretch/>
        </p:blipFill>
        <p:spPr>
          <a:xfrm>
            <a:off x="1661043" y="2129609"/>
            <a:ext cx="2080982" cy="525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CC696-A91E-4736-992B-8AA896D7B5D9}"/>
              </a:ext>
            </a:extLst>
          </p:cNvPr>
          <p:cNvSpPr txBox="1"/>
          <p:nvPr/>
        </p:nvSpPr>
        <p:spPr>
          <a:xfrm>
            <a:off x="948660" y="2251932"/>
            <a:ext cx="249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066BC-B06A-4599-8B4B-B975DBD9B7B1}"/>
                  </a:ext>
                </a:extLst>
              </p:cNvPr>
              <p:cNvSpPr/>
              <p:nvPr/>
            </p:nvSpPr>
            <p:spPr>
              <a:xfrm>
                <a:off x="948660" y="2925183"/>
                <a:ext cx="9272300" cy="1070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/>
                  <a:t>With this observation in mind 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starts with a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for local minimum of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considers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such that 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066BC-B06A-4599-8B4B-B975DBD9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0" y="2925183"/>
                <a:ext cx="9272300" cy="1070165"/>
              </a:xfrm>
              <a:prstGeom prst="rect">
                <a:avLst/>
              </a:prstGeom>
              <a:blipFill>
                <a:blip r:embed="rId4"/>
                <a:stretch>
                  <a:fillRect l="-592" t="-2857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74C13E6-78D7-4D31-A83E-DCDC688F3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3" t="70963" r="62834" b="24741"/>
          <a:stretch/>
        </p:blipFill>
        <p:spPr>
          <a:xfrm>
            <a:off x="937792" y="5061251"/>
            <a:ext cx="3573819" cy="4195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836E83-E1F7-49D4-9938-FDBEE09EF4D6}"/>
              </a:ext>
            </a:extLst>
          </p:cNvPr>
          <p:cNvSpPr/>
          <p:nvPr/>
        </p:nvSpPr>
        <p:spPr>
          <a:xfrm>
            <a:off x="937792" y="4653242"/>
            <a:ext cx="92723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monotonic sequence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225ECB-C97F-4485-A38B-4EF536EDEA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83" t="61629" r="63084" b="32889"/>
          <a:stretch/>
        </p:blipFill>
        <p:spPr>
          <a:xfrm>
            <a:off x="937792" y="4049867"/>
            <a:ext cx="3764966" cy="57091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07741FA-6347-4711-A390-CF0CC6CD6563}"/>
              </a:ext>
            </a:extLst>
          </p:cNvPr>
          <p:cNvSpPr/>
          <p:nvPr/>
        </p:nvSpPr>
        <p:spPr>
          <a:xfrm>
            <a:off x="5100320" y="1473200"/>
            <a:ext cx="23368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107B0-CDB7-404F-9AB9-FA46838DF415}"/>
              </a:ext>
            </a:extLst>
          </p:cNvPr>
          <p:cNvCxnSpPr/>
          <p:nvPr/>
        </p:nvCxnSpPr>
        <p:spPr>
          <a:xfrm flipH="1" flipV="1">
            <a:off x="5277484" y="1768521"/>
            <a:ext cx="762000" cy="5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43CB38-3F4E-41F2-BECB-9BA4F7BC2C6B}"/>
              </a:ext>
            </a:extLst>
          </p:cNvPr>
          <p:cNvSpPr txBox="1"/>
          <p:nvPr/>
        </p:nvSpPr>
        <p:spPr>
          <a:xfrm>
            <a:off x="6238240" y="2129609"/>
            <a:ext cx="112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3865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4EDD-CCDA-4106-B218-1818787C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IN" dirty="0"/>
              <a:t>Gradient descent and learning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66F9E-356A-4351-9569-C3A53C67F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0" t="29926" r="18250" b="17037"/>
          <a:stretch/>
        </p:blipFill>
        <p:spPr>
          <a:xfrm>
            <a:off x="838200" y="1503680"/>
            <a:ext cx="7478669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2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908C-08BD-414C-947C-B731AD8D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IN" dirty="0"/>
              <a:t>Application to Linear Regression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A6043C-EA10-4E64-90B5-A4F40ED47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6" y="1308094"/>
            <a:ext cx="3167428" cy="2390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62DD4-3E34-4EE6-A38D-8ECBC75F4AD3}"/>
              </a:ext>
            </a:extLst>
          </p:cNvPr>
          <p:cNvSpPr/>
          <p:nvPr/>
        </p:nvSpPr>
        <p:spPr>
          <a:xfrm>
            <a:off x="208280" y="3893825"/>
            <a:ext cx="481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4A4A"/>
                </a:solidFill>
                <a:latin typeface="Merriweather"/>
              </a:rPr>
              <a:t>Let’s suppose we want to model the above set of points with a line. To do this we’ll use the standard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y = mx + b </a:t>
            </a:r>
            <a:r>
              <a:rPr lang="en-US" dirty="0">
                <a:solidFill>
                  <a:srgbClr val="4A4A4A"/>
                </a:solidFill>
                <a:latin typeface="Merriweather"/>
              </a:rPr>
              <a:t>line equation</a:t>
            </a:r>
          </a:p>
          <a:p>
            <a:endParaRPr lang="en-US" dirty="0">
              <a:solidFill>
                <a:srgbClr val="4A4A4A"/>
              </a:solidFill>
              <a:latin typeface="Merriweather"/>
            </a:endParaRPr>
          </a:p>
          <a:p>
            <a:r>
              <a:rPr lang="en-US" dirty="0">
                <a:solidFill>
                  <a:srgbClr val="4A4A4A"/>
                </a:solidFill>
                <a:latin typeface="Merriweather"/>
              </a:rPr>
              <a:t>Where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m </a:t>
            </a:r>
            <a:r>
              <a:rPr lang="en-US" dirty="0">
                <a:solidFill>
                  <a:srgbClr val="4A4A4A"/>
                </a:solidFill>
                <a:latin typeface="Merriweather"/>
              </a:rPr>
              <a:t>is the line’s slope and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4A4A4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A4A4A"/>
                </a:solidFill>
                <a:latin typeface="Merriweather"/>
              </a:rPr>
              <a:t>is the line’s y-intercept.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7A0F6-7546-4CC2-ACA6-31C250CF8E70}"/>
              </a:ext>
            </a:extLst>
          </p:cNvPr>
          <p:cNvSpPr txBox="1"/>
          <p:nvPr/>
        </p:nvSpPr>
        <p:spPr>
          <a:xfrm>
            <a:off x="6380480" y="1630709"/>
            <a:ext cx="407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How do we compute the slope and intercept for best fit line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B654E-CBA6-482D-AE4C-5FAC286C65A8}"/>
              </a:ext>
            </a:extLst>
          </p:cNvPr>
          <p:cNvSpPr txBox="1"/>
          <p:nvPr/>
        </p:nvSpPr>
        <p:spPr>
          <a:xfrm>
            <a:off x="6380480" y="3065507"/>
            <a:ext cx="4653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Define cost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Set initial guess for slope and intercept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Compute cost based on initial value and store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Compute gradients at current point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Update slope and intercept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Iterate steps 3 to 5 till optimal error is reached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CC3E4-A686-4C5D-9620-3F1788525B3E}"/>
              </a:ext>
            </a:extLst>
          </p:cNvPr>
          <p:cNvCxnSpPr/>
          <p:nvPr/>
        </p:nvCxnSpPr>
        <p:spPr>
          <a:xfrm>
            <a:off x="5516880" y="1821909"/>
            <a:ext cx="0" cy="437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3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C87E655-5D36-4793-B802-6BF22EB1C2A1}"/>
              </a:ext>
            </a:extLst>
          </p:cNvPr>
          <p:cNvSpPr/>
          <p:nvPr/>
        </p:nvSpPr>
        <p:spPr>
          <a:xfrm>
            <a:off x="76457" y="1853291"/>
            <a:ext cx="365444" cy="3693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511E1F-32C4-46D6-8A7C-103A88F4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IN" dirty="0"/>
              <a:t>Application to Linear Regression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0ACDD8C-032E-44B0-92A9-30876DD2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1" y="4267364"/>
            <a:ext cx="3945535" cy="2091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2B9FA8-264A-4951-A89C-C6DA7F7E0102}"/>
                  </a:ext>
                </a:extLst>
              </p:cNvPr>
              <p:cNvSpPr/>
              <p:nvPr/>
            </p:nvSpPr>
            <p:spPr>
              <a:xfrm>
                <a:off x="511777" y="1418941"/>
                <a:ext cx="1454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2B9FA8-264A-4951-A89C-C6DA7F7E0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" y="1418941"/>
                <a:ext cx="145424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492BEAB-4D5D-4FE1-A240-301D2E4B9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18" y="2980379"/>
            <a:ext cx="3825922" cy="836495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479244D0-E326-4FB7-A0D1-62205319B147}"/>
              </a:ext>
            </a:extLst>
          </p:cNvPr>
          <p:cNvSpPr/>
          <p:nvPr/>
        </p:nvSpPr>
        <p:spPr>
          <a:xfrm>
            <a:off x="4470399" y="1486443"/>
            <a:ext cx="508000" cy="4566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FACA4-94F6-4EC8-9070-136AC02CB3D4}"/>
              </a:ext>
            </a:extLst>
          </p:cNvPr>
          <p:cNvSpPr txBox="1"/>
          <p:nvPr/>
        </p:nvSpPr>
        <p:spPr>
          <a:xfrm>
            <a:off x="581689" y="10716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Line equation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C26CF-973D-41B7-901D-984C28328CFD}"/>
              </a:ext>
            </a:extLst>
          </p:cNvPr>
          <p:cNvSpPr txBox="1"/>
          <p:nvPr/>
        </p:nvSpPr>
        <p:spPr>
          <a:xfrm>
            <a:off x="511777" y="39134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Gradients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5BE50-38FE-4035-AD00-9709FAD29BC6}"/>
              </a:ext>
            </a:extLst>
          </p:cNvPr>
          <p:cNvSpPr txBox="1"/>
          <p:nvPr/>
        </p:nvSpPr>
        <p:spPr>
          <a:xfrm>
            <a:off x="457425" y="270592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Cost compute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BA612-B5AC-46C2-9429-78F6BC394848}"/>
              </a:ext>
            </a:extLst>
          </p:cNvPr>
          <p:cNvSpPr txBox="1"/>
          <p:nvPr/>
        </p:nvSpPr>
        <p:spPr>
          <a:xfrm>
            <a:off x="5689602" y="3429000"/>
            <a:ext cx="48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Iterate  2- 4  till error optimized or converged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0300FA-A301-4659-ABDE-E9B91E56788B}"/>
                  </a:ext>
                </a:extLst>
              </p:cNvPr>
              <p:cNvSpPr/>
              <p:nvPr/>
            </p:nvSpPr>
            <p:spPr>
              <a:xfrm>
                <a:off x="5537203" y="1603607"/>
                <a:ext cx="2274597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0300FA-A301-4659-ABDE-E9B91E567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3" y="1603607"/>
                <a:ext cx="2274597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D329CB0-7BAF-483E-829B-6AF787ABE519}"/>
                  </a:ext>
                </a:extLst>
              </p:cNvPr>
              <p:cNvSpPr/>
              <p:nvPr/>
            </p:nvSpPr>
            <p:spPr>
              <a:xfrm>
                <a:off x="5537203" y="2337968"/>
                <a:ext cx="200304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D329CB0-7BAF-483E-829B-6AF787ABE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3" y="2337968"/>
                <a:ext cx="2003048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C97C1-F213-4FFE-82CE-FF1E52E2EDFC}"/>
                  </a:ext>
                </a:extLst>
              </p:cNvPr>
              <p:cNvSpPr/>
              <p:nvPr/>
            </p:nvSpPr>
            <p:spPr>
              <a:xfrm>
                <a:off x="511777" y="2153302"/>
                <a:ext cx="1038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C97C1-F213-4FFE-82CE-FF1E52E2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" y="2153302"/>
                <a:ext cx="10381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9D1B86-5898-4E6B-8DB0-D9AAF2B9111D}"/>
                  </a:ext>
                </a:extLst>
              </p:cNvPr>
              <p:cNvSpPr/>
              <p:nvPr/>
            </p:nvSpPr>
            <p:spPr>
              <a:xfrm>
                <a:off x="1493327" y="2170682"/>
                <a:ext cx="945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9D1B86-5898-4E6B-8DB0-D9AAF2B91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7" y="2170682"/>
                <a:ext cx="9453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BFCBB5E-AD14-4173-9764-318E0C8E2D54}"/>
              </a:ext>
            </a:extLst>
          </p:cNvPr>
          <p:cNvSpPr txBox="1"/>
          <p:nvPr/>
        </p:nvSpPr>
        <p:spPr>
          <a:xfrm>
            <a:off x="490553" y="18121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Initialization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ABF85-C33B-4E9D-944C-0BEF3DCD40B6}"/>
              </a:ext>
            </a:extLst>
          </p:cNvPr>
          <p:cNvSpPr txBox="1"/>
          <p:nvPr/>
        </p:nvSpPr>
        <p:spPr>
          <a:xfrm>
            <a:off x="5689603" y="126951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Update rule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FF9D42-7DCA-4252-9721-175DB6CA0669}"/>
              </a:ext>
            </a:extLst>
          </p:cNvPr>
          <p:cNvSpPr txBox="1"/>
          <p:nvPr/>
        </p:nvSpPr>
        <p:spPr>
          <a:xfrm>
            <a:off x="91541" y="1853291"/>
            <a:ext cx="3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59A920-169F-4619-AC16-02C1B495FA45}"/>
              </a:ext>
            </a:extLst>
          </p:cNvPr>
          <p:cNvSpPr/>
          <p:nvPr/>
        </p:nvSpPr>
        <p:spPr>
          <a:xfrm>
            <a:off x="61374" y="3230063"/>
            <a:ext cx="365444" cy="3693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4EEBC7-89F6-4EB7-B4EC-7120CDB2EFDB}"/>
              </a:ext>
            </a:extLst>
          </p:cNvPr>
          <p:cNvSpPr txBox="1"/>
          <p:nvPr/>
        </p:nvSpPr>
        <p:spPr>
          <a:xfrm>
            <a:off x="76458" y="3230063"/>
            <a:ext cx="3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5ECBC5-0662-4372-9E98-EA6882C407E1}"/>
              </a:ext>
            </a:extLst>
          </p:cNvPr>
          <p:cNvSpPr/>
          <p:nvPr/>
        </p:nvSpPr>
        <p:spPr>
          <a:xfrm>
            <a:off x="61374" y="3953316"/>
            <a:ext cx="365444" cy="3693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81F16C-C63A-4B00-BE7A-D7DE00C5087D}"/>
              </a:ext>
            </a:extLst>
          </p:cNvPr>
          <p:cNvSpPr txBox="1"/>
          <p:nvPr/>
        </p:nvSpPr>
        <p:spPr>
          <a:xfrm>
            <a:off x="76458" y="3953316"/>
            <a:ext cx="3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CFBBA3-EA51-4461-A18B-FEE3929580D1}"/>
              </a:ext>
            </a:extLst>
          </p:cNvPr>
          <p:cNvSpPr/>
          <p:nvPr/>
        </p:nvSpPr>
        <p:spPr>
          <a:xfrm>
            <a:off x="5136195" y="1287713"/>
            <a:ext cx="365444" cy="3693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83D6DE-0E01-4DA1-BAA1-501AEAA858A4}"/>
              </a:ext>
            </a:extLst>
          </p:cNvPr>
          <p:cNvSpPr txBox="1"/>
          <p:nvPr/>
        </p:nvSpPr>
        <p:spPr>
          <a:xfrm>
            <a:off x="5151279" y="1287713"/>
            <a:ext cx="3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3077E6-46B7-45DF-A9D8-3E2218B34B75}"/>
              </a:ext>
            </a:extLst>
          </p:cNvPr>
          <p:cNvSpPr/>
          <p:nvPr/>
        </p:nvSpPr>
        <p:spPr>
          <a:xfrm>
            <a:off x="5202858" y="3414729"/>
            <a:ext cx="365444" cy="3693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CBDF78-598D-4748-B42C-BEDDCF0ED273}"/>
              </a:ext>
            </a:extLst>
          </p:cNvPr>
          <p:cNvSpPr txBox="1"/>
          <p:nvPr/>
        </p:nvSpPr>
        <p:spPr>
          <a:xfrm>
            <a:off x="5217942" y="3414729"/>
            <a:ext cx="3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pic>
        <p:nvPicPr>
          <p:cNvPr id="35" name="Picture 3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8083E6-FBC6-47EC-8134-4B0803530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22" y="3953316"/>
            <a:ext cx="2652478" cy="19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CMMI12</vt:lpstr>
      <vt:lpstr>CMR12</vt:lpstr>
      <vt:lpstr>Consolas</vt:lpstr>
      <vt:lpstr>Merriweather</vt:lpstr>
      <vt:lpstr>Office Theme</vt:lpstr>
      <vt:lpstr>Gradient Descent</vt:lpstr>
      <vt:lpstr>Agenda</vt:lpstr>
      <vt:lpstr>Introduction </vt:lpstr>
      <vt:lpstr>Moving along the gradient </vt:lpstr>
      <vt:lpstr>Gradient descent and learning rate </vt:lpstr>
      <vt:lpstr>Application to Linear Regression </vt:lpstr>
      <vt:lpstr>Application to Linear Regression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Roychowdhury Anish</dc:creator>
  <cp:lastModifiedBy>Roychowdhury Anish</cp:lastModifiedBy>
  <cp:revision>19</cp:revision>
  <dcterms:created xsi:type="dcterms:W3CDTF">2019-01-14T16:50:58Z</dcterms:created>
  <dcterms:modified xsi:type="dcterms:W3CDTF">2019-01-15T09:38:57Z</dcterms:modified>
</cp:coreProperties>
</file>