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6" r:id="rId5"/>
    <p:sldId id="261" r:id="rId6"/>
    <p:sldId id="262" r:id="rId7"/>
    <p:sldId id="265" r:id="rId8"/>
    <p:sldId id="263" r:id="rId9"/>
    <p:sldId id="277" r:id="rId10"/>
    <p:sldId id="281" r:id="rId11"/>
    <p:sldId id="282" r:id="rId12"/>
    <p:sldId id="280" r:id="rId13"/>
    <p:sldId id="283" r:id="rId14"/>
    <p:sldId id="284" r:id="rId15"/>
    <p:sldId id="285" r:id="rId16"/>
    <p:sldId id="286" r:id="rId17"/>
    <p:sldId id="278" r:id="rId18"/>
    <p:sldId id="279" r:id="rId19"/>
    <p:sldId id="264" r:id="rId20"/>
    <p:sldId id="267" r:id="rId21"/>
    <p:sldId id="266" r:id="rId22"/>
    <p:sldId id="268" r:id="rId23"/>
    <p:sldId id="269" r:id="rId24"/>
    <p:sldId id="287" r:id="rId25"/>
    <p:sldId id="288" r:id="rId26"/>
    <p:sldId id="289" r:id="rId27"/>
    <p:sldId id="271" r:id="rId28"/>
    <p:sldId id="272" r:id="rId29"/>
    <p:sldId id="273" r:id="rId30"/>
    <p:sldId id="274" r:id="rId31"/>
    <p:sldId id="275"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63" d="100"/>
          <a:sy n="63" d="100"/>
        </p:scale>
        <p:origin x="90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A091B-4521-4D00-901A-0FBCB1957B35}"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68E40-83AB-4541-B2AB-6398672B7018}" type="slidenum">
              <a:rPr lang="en-US" smtClean="0"/>
              <a:t>‹#›</a:t>
            </a:fld>
            <a:endParaRPr lang="en-US"/>
          </a:p>
        </p:txBody>
      </p:sp>
    </p:spTree>
    <p:extLst>
      <p:ext uri="{BB962C8B-B14F-4D97-AF65-F5344CB8AC3E}">
        <p14:creationId xmlns:p14="http://schemas.microsoft.com/office/powerpoint/2010/main" val="293296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68E40-83AB-4541-B2AB-6398672B7018}" type="slidenum">
              <a:rPr lang="en-US" smtClean="0"/>
              <a:t>2</a:t>
            </a:fld>
            <a:endParaRPr lang="en-US"/>
          </a:p>
        </p:txBody>
      </p:sp>
    </p:spTree>
    <p:extLst>
      <p:ext uri="{BB962C8B-B14F-4D97-AF65-F5344CB8AC3E}">
        <p14:creationId xmlns:p14="http://schemas.microsoft.com/office/powerpoint/2010/main" val="236399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68E40-83AB-4541-B2AB-6398672B7018}" type="slidenum">
              <a:rPr lang="en-US" smtClean="0"/>
              <a:t>12</a:t>
            </a:fld>
            <a:endParaRPr lang="en-US"/>
          </a:p>
        </p:txBody>
      </p:sp>
    </p:spTree>
    <p:extLst>
      <p:ext uri="{BB962C8B-B14F-4D97-AF65-F5344CB8AC3E}">
        <p14:creationId xmlns:p14="http://schemas.microsoft.com/office/powerpoint/2010/main" val="11358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68E40-83AB-4541-B2AB-6398672B7018}" type="slidenum">
              <a:rPr lang="en-US" smtClean="0"/>
              <a:t>22</a:t>
            </a:fld>
            <a:endParaRPr lang="en-US"/>
          </a:p>
        </p:txBody>
      </p:sp>
    </p:spTree>
    <p:extLst>
      <p:ext uri="{BB962C8B-B14F-4D97-AF65-F5344CB8AC3E}">
        <p14:creationId xmlns:p14="http://schemas.microsoft.com/office/powerpoint/2010/main" val="242679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68E40-83AB-4541-B2AB-6398672B7018}" type="slidenum">
              <a:rPr lang="en-US" smtClean="0"/>
              <a:t>23</a:t>
            </a:fld>
            <a:endParaRPr lang="en-US"/>
          </a:p>
        </p:txBody>
      </p:sp>
    </p:spTree>
    <p:extLst>
      <p:ext uri="{BB962C8B-B14F-4D97-AF65-F5344CB8AC3E}">
        <p14:creationId xmlns:p14="http://schemas.microsoft.com/office/powerpoint/2010/main" val="246224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2F2-5611-4224-A534-93E4E7A7A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4E20CE-D85C-4E74-BF12-43A215B42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E2787-0D72-4B1B-8D7E-79E5D3DD1F38}"/>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5" name="Footer Placeholder 4">
            <a:extLst>
              <a:ext uri="{FF2B5EF4-FFF2-40B4-BE49-F238E27FC236}">
                <a16:creationId xmlns:a16="http://schemas.microsoft.com/office/drawing/2014/main" id="{C00212ED-B423-4B49-A52C-94AFD817C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96B27-AA0D-43F1-8D79-2C564672618E}"/>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367510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54ED-A9FA-48CB-AD26-4DCA72FA9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9EB4E9-331D-4B79-A369-D91D0BCEB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B661-AD05-4A5B-8B9D-72D5639E7D16}"/>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5" name="Footer Placeholder 4">
            <a:extLst>
              <a:ext uri="{FF2B5EF4-FFF2-40B4-BE49-F238E27FC236}">
                <a16:creationId xmlns:a16="http://schemas.microsoft.com/office/drawing/2014/main" id="{1E086BE3-CEFF-4D6E-A2E9-43BCA75B4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6BA7D-9F3C-46C4-9F66-C0F18512F32C}"/>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424697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C561C-D14D-45B1-8098-91A5CCD77B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BAA6E-2477-4EFC-B52E-19384611F9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6FDFC-EBE5-45CB-9FC5-2084A2B8BFDA}"/>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5" name="Footer Placeholder 4">
            <a:extLst>
              <a:ext uri="{FF2B5EF4-FFF2-40B4-BE49-F238E27FC236}">
                <a16:creationId xmlns:a16="http://schemas.microsoft.com/office/drawing/2014/main" id="{B2BB1077-92A3-41A9-86DE-D2E57B04F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F9292-CD83-49E1-A045-4C9ECE89AF24}"/>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278215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9B55-369D-4784-81ED-9236865F3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DECD3-F782-4407-A9A7-9E7FC4D6D2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10AE2-34BF-4248-8BB9-446D3F4C5A04}"/>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5" name="Footer Placeholder 4">
            <a:extLst>
              <a:ext uri="{FF2B5EF4-FFF2-40B4-BE49-F238E27FC236}">
                <a16:creationId xmlns:a16="http://schemas.microsoft.com/office/drawing/2014/main" id="{43876277-0F0D-4F37-B4CD-568A09D12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EBCB9-8AF2-458C-96A1-0D1DBCBA755A}"/>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428143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7F2F-14E0-46DB-B8D2-FE03D5656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EFA343-6612-47C8-B9FF-0BD3F772F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865027-B526-474D-B461-72B661456078}"/>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5" name="Footer Placeholder 4">
            <a:extLst>
              <a:ext uri="{FF2B5EF4-FFF2-40B4-BE49-F238E27FC236}">
                <a16:creationId xmlns:a16="http://schemas.microsoft.com/office/drawing/2014/main" id="{11418779-1F62-497B-8BA8-5DEC37F1A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164E6-F778-4E0C-AE3F-8B9EDBF42A98}"/>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122885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FD85-426D-45ED-9F05-E0D98934D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67F2F-AB2D-4B99-9CCD-5156FAF1D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DC8C6C-27B7-4944-8EA9-8AE9377074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B2F8A-2ADA-47D6-9F86-8D3228A732A6}"/>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6" name="Footer Placeholder 5">
            <a:extLst>
              <a:ext uri="{FF2B5EF4-FFF2-40B4-BE49-F238E27FC236}">
                <a16:creationId xmlns:a16="http://schemas.microsoft.com/office/drawing/2014/main" id="{9E1863BD-AF8F-4346-BF31-C20D3F7C2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54E1C-CF06-4D49-BBCE-89E1351DAE57}"/>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214566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046A-8712-4A9E-83EC-C98E1B33A7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0280E-8F0F-4D05-A0DA-DA0BF3DB27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B25CC6-E852-4D01-BCF5-73EF6F222A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DC31F1-E82A-4B33-8D73-D288C394A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C0B100-286E-437F-9257-C2B1E3BF9B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378F62-D3FD-4D90-B635-DAB040357AAC}"/>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8" name="Footer Placeholder 7">
            <a:extLst>
              <a:ext uri="{FF2B5EF4-FFF2-40B4-BE49-F238E27FC236}">
                <a16:creationId xmlns:a16="http://schemas.microsoft.com/office/drawing/2014/main" id="{A16A516A-674B-4B20-AB4D-36D4C9F1EE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43F299-753B-42AA-B162-9CD5385A9B0A}"/>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405780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3C9A-F732-40B6-B238-DA307D0A3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E9DC8D-C9EB-45D9-BD3F-A7BDCB9D0C8D}"/>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4" name="Footer Placeholder 3">
            <a:extLst>
              <a:ext uri="{FF2B5EF4-FFF2-40B4-BE49-F238E27FC236}">
                <a16:creationId xmlns:a16="http://schemas.microsoft.com/office/drawing/2014/main" id="{95255296-D676-4F2E-A9FD-8FA00FC5BD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0B197-860D-4003-A39C-924BE9C1ECE7}"/>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407894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386EE-AFE5-40EC-9A06-9362A8498527}"/>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3" name="Footer Placeholder 2">
            <a:extLst>
              <a:ext uri="{FF2B5EF4-FFF2-40B4-BE49-F238E27FC236}">
                <a16:creationId xmlns:a16="http://schemas.microsoft.com/office/drawing/2014/main" id="{FC23BB72-AE15-44C4-9C15-4AE4F2E20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F03C7-FDBE-4E80-8C3F-CCEF062A5272}"/>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217666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292C-219D-44BF-A658-F9ADA0FDF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E08C0A-1445-4D3C-8A6B-E074D50BB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034E78-8C1D-4BCF-B100-B6E7E878F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2372D4-2899-4531-A078-5799E4D834BC}"/>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6" name="Footer Placeholder 5">
            <a:extLst>
              <a:ext uri="{FF2B5EF4-FFF2-40B4-BE49-F238E27FC236}">
                <a16:creationId xmlns:a16="http://schemas.microsoft.com/office/drawing/2014/main" id="{EAD9AB53-9F7C-41FB-8154-D72AF6C29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2458A-8423-4BA1-AD26-2268CFDABE65}"/>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115308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B2AF-2535-4654-AAE6-4DDCAA5FA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A2FE39-0813-4B11-A3DE-08575E186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5A7D5-97C6-49C0-AC24-1C97D1EB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F612A3-5107-4555-B1C2-F612A130CA87}"/>
              </a:ext>
            </a:extLst>
          </p:cNvPr>
          <p:cNvSpPr>
            <a:spLocks noGrp="1"/>
          </p:cNvSpPr>
          <p:nvPr>
            <p:ph type="dt" sz="half" idx="10"/>
          </p:nvPr>
        </p:nvSpPr>
        <p:spPr/>
        <p:txBody>
          <a:bodyPr/>
          <a:lstStyle/>
          <a:p>
            <a:fld id="{00473B90-9B74-40C0-A62E-8983A6CDD796}" type="datetimeFigureOut">
              <a:rPr lang="en-US" smtClean="0"/>
              <a:t>2/20/2018</a:t>
            </a:fld>
            <a:endParaRPr lang="en-US"/>
          </a:p>
        </p:txBody>
      </p:sp>
      <p:sp>
        <p:nvSpPr>
          <p:cNvPr id="6" name="Footer Placeholder 5">
            <a:extLst>
              <a:ext uri="{FF2B5EF4-FFF2-40B4-BE49-F238E27FC236}">
                <a16:creationId xmlns:a16="http://schemas.microsoft.com/office/drawing/2014/main" id="{71F41FE2-288A-43F3-B37C-2BC4A720A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4C0B0-CE48-4958-8158-8B1B50705B20}"/>
              </a:ext>
            </a:extLst>
          </p:cNvPr>
          <p:cNvSpPr>
            <a:spLocks noGrp="1"/>
          </p:cNvSpPr>
          <p:nvPr>
            <p:ph type="sldNum" sz="quarter" idx="12"/>
          </p:nvPr>
        </p:nvSpPr>
        <p:spPr/>
        <p:txBody>
          <a:bodyPr/>
          <a:lstStyle/>
          <a:p>
            <a:fld id="{9D32B285-F5D9-41D9-A27B-8BC9CDDFC563}" type="slidenum">
              <a:rPr lang="en-US" smtClean="0"/>
              <a:t>‹#›</a:t>
            </a:fld>
            <a:endParaRPr lang="en-US"/>
          </a:p>
        </p:txBody>
      </p:sp>
    </p:spTree>
    <p:extLst>
      <p:ext uri="{BB962C8B-B14F-4D97-AF65-F5344CB8AC3E}">
        <p14:creationId xmlns:p14="http://schemas.microsoft.com/office/powerpoint/2010/main" val="17852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C8DAA-7811-4E7A-A8EE-8129062B6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5091A-EB05-44E1-9429-BD1654517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9264F-C872-45C9-8523-63A1A8E3C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73B90-9B74-40C0-A62E-8983A6CDD796}" type="datetimeFigureOut">
              <a:rPr lang="en-US" smtClean="0"/>
              <a:t>2/20/2018</a:t>
            </a:fld>
            <a:endParaRPr lang="en-US"/>
          </a:p>
        </p:txBody>
      </p:sp>
      <p:sp>
        <p:nvSpPr>
          <p:cNvPr id="5" name="Footer Placeholder 4">
            <a:extLst>
              <a:ext uri="{FF2B5EF4-FFF2-40B4-BE49-F238E27FC236}">
                <a16:creationId xmlns:a16="http://schemas.microsoft.com/office/drawing/2014/main" id="{DBC28796-6AC9-42E9-9DAD-AA633415F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AC496-B6B5-4DBE-8E30-EB2A32DA3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B285-F5D9-41D9-A27B-8BC9CDDFC563}" type="slidenum">
              <a:rPr lang="en-US" smtClean="0"/>
              <a:t>‹#›</a:t>
            </a:fld>
            <a:endParaRPr lang="en-US"/>
          </a:p>
        </p:txBody>
      </p:sp>
    </p:spTree>
    <p:extLst>
      <p:ext uri="{BB962C8B-B14F-4D97-AF65-F5344CB8AC3E}">
        <p14:creationId xmlns:p14="http://schemas.microsoft.com/office/powerpoint/2010/main" val="284279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3704-C49B-46BB-8B2B-3B95511DFC11}"/>
              </a:ext>
            </a:extLst>
          </p:cNvPr>
          <p:cNvSpPr>
            <a:spLocks noGrp="1"/>
          </p:cNvSpPr>
          <p:nvPr>
            <p:ph type="ctrTitle"/>
          </p:nvPr>
        </p:nvSpPr>
        <p:spPr/>
        <p:txBody>
          <a:bodyPr/>
          <a:lstStyle/>
          <a:p>
            <a:r>
              <a:rPr lang="en-US" dirty="0"/>
              <a:t>Decision Tree Tutorial </a:t>
            </a:r>
          </a:p>
        </p:txBody>
      </p:sp>
    </p:spTree>
    <p:extLst>
      <p:ext uri="{BB962C8B-B14F-4D97-AF65-F5344CB8AC3E}">
        <p14:creationId xmlns:p14="http://schemas.microsoft.com/office/powerpoint/2010/main" val="38363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D050-2AE1-4670-9F10-0DB0520378CE}"/>
              </a:ext>
            </a:extLst>
          </p:cNvPr>
          <p:cNvSpPr>
            <a:spLocks noGrp="1"/>
          </p:cNvSpPr>
          <p:nvPr>
            <p:ph type="title"/>
          </p:nvPr>
        </p:nvSpPr>
        <p:spPr>
          <a:xfrm>
            <a:off x="838200" y="365125"/>
            <a:ext cx="10515600" cy="915035"/>
          </a:xfrm>
        </p:spPr>
        <p:txBody>
          <a:bodyPr/>
          <a:lstStyle/>
          <a:p>
            <a:r>
              <a:rPr lang="en-US" dirty="0"/>
              <a:t>Determining Split Points  </a:t>
            </a:r>
          </a:p>
        </p:txBody>
      </p:sp>
      <p:sp>
        <p:nvSpPr>
          <p:cNvPr id="5" name="TextBox 4">
            <a:extLst>
              <a:ext uri="{FF2B5EF4-FFF2-40B4-BE49-F238E27FC236}">
                <a16:creationId xmlns:a16="http://schemas.microsoft.com/office/drawing/2014/main" id="{F582AC91-0714-4BF0-88E1-9ED98868117E}"/>
              </a:ext>
            </a:extLst>
          </p:cNvPr>
          <p:cNvSpPr txBox="1"/>
          <p:nvPr/>
        </p:nvSpPr>
        <p:spPr>
          <a:xfrm>
            <a:off x="1036320" y="1280160"/>
            <a:ext cx="1188720" cy="365760"/>
          </a:xfrm>
          <a:prstGeom prst="rect">
            <a:avLst/>
          </a:prstGeom>
          <a:solidFill>
            <a:schemeClr val="accent2">
              <a:lumMod val="40000"/>
              <a:lumOff val="60000"/>
            </a:schemeClr>
          </a:solidFill>
        </p:spPr>
        <p:txBody>
          <a:bodyPr wrap="square" rtlCol="0">
            <a:spAutoFit/>
          </a:bodyPr>
          <a:lstStyle/>
          <a:p>
            <a:r>
              <a:rPr lang="en-US" dirty="0"/>
              <a:t>Key Steps </a:t>
            </a:r>
          </a:p>
        </p:txBody>
      </p:sp>
      <p:sp>
        <p:nvSpPr>
          <p:cNvPr id="6" name="TextBox 5">
            <a:extLst>
              <a:ext uri="{FF2B5EF4-FFF2-40B4-BE49-F238E27FC236}">
                <a16:creationId xmlns:a16="http://schemas.microsoft.com/office/drawing/2014/main" id="{8DA1DEFB-ABC9-4948-93A2-4EEB136AD4B3}"/>
              </a:ext>
            </a:extLst>
          </p:cNvPr>
          <p:cNvSpPr txBox="1"/>
          <p:nvPr/>
        </p:nvSpPr>
        <p:spPr>
          <a:xfrm>
            <a:off x="1036320" y="2195195"/>
            <a:ext cx="8793480" cy="2677656"/>
          </a:xfrm>
          <a:prstGeom prst="rect">
            <a:avLst/>
          </a:prstGeom>
          <a:noFill/>
        </p:spPr>
        <p:txBody>
          <a:bodyPr wrap="square" rtlCol="0">
            <a:spAutoFit/>
          </a:bodyPr>
          <a:lstStyle/>
          <a:p>
            <a:pPr marL="457200" indent="-457200">
              <a:buFont typeface="+mj-lt"/>
              <a:buAutoNum type="arabicPeriod"/>
            </a:pPr>
            <a:r>
              <a:rPr lang="en-US" sz="2400" dirty="0"/>
              <a:t>Compute  SSE for a Feature for a Split Point </a:t>
            </a:r>
          </a:p>
          <a:p>
            <a:pPr marL="457200" indent="-457200">
              <a:buFont typeface="+mj-lt"/>
              <a:buAutoNum type="arabicPeriod"/>
            </a:pPr>
            <a:endParaRPr lang="en-US" sz="2400" dirty="0"/>
          </a:p>
          <a:p>
            <a:pPr marL="457200" indent="-457200">
              <a:buFont typeface="+mj-lt"/>
              <a:buAutoNum type="arabicPeriod"/>
            </a:pPr>
            <a:r>
              <a:rPr lang="en-US" sz="2400" dirty="0"/>
              <a:t>Repeat Above for ALL Split points for  a Feature </a:t>
            </a:r>
          </a:p>
          <a:p>
            <a:pPr marL="457200" indent="-457200">
              <a:buFont typeface="+mj-lt"/>
              <a:buAutoNum type="arabicPeriod"/>
            </a:pPr>
            <a:endParaRPr lang="en-US" sz="2400" dirty="0"/>
          </a:p>
          <a:p>
            <a:pPr marL="457200" indent="-457200">
              <a:buFont typeface="+mj-lt"/>
              <a:buAutoNum type="arabicPeriod"/>
            </a:pPr>
            <a:r>
              <a:rPr lang="en-US" sz="2400" dirty="0"/>
              <a:t>Repeat 1) , 2) Above for All Features </a:t>
            </a:r>
          </a:p>
          <a:p>
            <a:pPr marL="457200" indent="-457200">
              <a:buFont typeface="+mj-lt"/>
              <a:buAutoNum type="arabicPeriod"/>
            </a:pPr>
            <a:endParaRPr lang="en-US" sz="2400" dirty="0"/>
          </a:p>
          <a:p>
            <a:pPr marL="457200" indent="-457200">
              <a:buFont typeface="+mj-lt"/>
              <a:buAutoNum type="arabicPeriod"/>
            </a:pPr>
            <a:r>
              <a:rPr lang="en-US" sz="2400" dirty="0"/>
              <a:t>Choose Optimal Feature and Split point Combination to go ahead </a:t>
            </a:r>
          </a:p>
        </p:txBody>
      </p:sp>
    </p:spTree>
    <p:extLst>
      <p:ext uri="{BB962C8B-B14F-4D97-AF65-F5344CB8AC3E}">
        <p14:creationId xmlns:p14="http://schemas.microsoft.com/office/powerpoint/2010/main" val="422293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BAA2-BA20-40F4-B9DB-8F21442EC2D6}"/>
              </a:ext>
            </a:extLst>
          </p:cNvPr>
          <p:cNvSpPr>
            <a:spLocks noGrp="1"/>
          </p:cNvSpPr>
          <p:nvPr>
            <p:ph type="title"/>
          </p:nvPr>
        </p:nvSpPr>
        <p:spPr>
          <a:xfrm>
            <a:off x="838200" y="295895"/>
            <a:ext cx="10515600" cy="793115"/>
          </a:xfrm>
        </p:spPr>
        <p:txBody>
          <a:bodyPr/>
          <a:lstStyle/>
          <a:p>
            <a:r>
              <a:rPr lang="en-US" dirty="0"/>
              <a:t>R to the Rescue!</a:t>
            </a:r>
          </a:p>
        </p:txBody>
      </p:sp>
      <p:sp>
        <p:nvSpPr>
          <p:cNvPr id="4" name="TextBox 3">
            <a:extLst>
              <a:ext uri="{FF2B5EF4-FFF2-40B4-BE49-F238E27FC236}">
                <a16:creationId xmlns:a16="http://schemas.microsoft.com/office/drawing/2014/main" id="{103A81AB-9CFF-43EB-A0B5-63B247C0983B}"/>
              </a:ext>
            </a:extLst>
          </p:cNvPr>
          <p:cNvSpPr txBox="1"/>
          <p:nvPr/>
        </p:nvSpPr>
        <p:spPr>
          <a:xfrm>
            <a:off x="838200" y="1507460"/>
            <a:ext cx="2057400" cy="400110"/>
          </a:xfrm>
          <a:prstGeom prst="rect">
            <a:avLst/>
          </a:prstGeom>
          <a:solidFill>
            <a:schemeClr val="accent1">
              <a:lumMod val="20000"/>
              <a:lumOff val="80000"/>
            </a:schemeClr>
          </a:solidFill>
        </p:spPr>
        <p:txBody>
          <a:bodyPr wrap="square" rtlCol="0">
            <a:spAutoFit/>
          </a:bodyPr>
          <a:lstStyle/>
          <a:p>
            <a:r>
              <a:rPr lang="en-US" sz="2000" dirty="0"/>
              <a:t>Data generation </a:t>
            </a:r>
          </a:p>
        </p:txBody>
      </p:sp>
      <p:sp>
        <p:nvSpPr>
          <p:cNvPr id="5" name="Rectangle 4">
            <a:extLst>
              <a:ext uri="{FF2B5EF4-FFF2-40B4-BE49-F238E27FC236}">
                <a16:creationId xmlns:a16="http://schemas.microsoft.com/office/drawing/2014/main" id="{4B889FD6-A1A9-4899-B56C-FE7E118C8025}"/>
              </a:ext>
            </a:extLst>
          </p:cNvPr>
          <p:cNvSpPr/>
          <p:nvPr/>
        </p:nvSpPr>
        <p:spPr>
          <a:xfrm>
            <a:off x="304800" y="2021303"/>
            <a:ext cx="3124200" cy="2585323"/>
          </a:xfrm>
          <a:prstGeom prst="rect">
            <a:avLst/>
          </a:prstGeom>
          <a:solidFill>
            <a:schemeClr val="accent4">
              <a:lumMod val="20000"/>
              <a:lumOff val="80000"/>
            </a:schemeClr>
          </a:solidFill>
        </p:spPr>
        <p:txBody>
          <a:bodyPr wrap="square">
            <a:spAutoFit/>
          </a:bodyPr>
          <a:lstStyle/>
          <a:p>
            <a:r>
              <a:rPr lang="en-US" dirty="0" err="1"/>
              <a:t>set.seed</a:t>
            </a:r>
            <a:r>
              <a:rPr lang="en-US" dirty="0"/>
              <a:t>(99)</a:t>
            </a:r>
          </a:p>
          <a:p>
            <a:r>
              <a:rPr lang="en-US" dirty="0"/>
              <a:t>x1&lt;-</a:t>
            </a:r>
            <a:r>
              <a:rPr lang="en-US" dirty="0" err="1"/>
              <a:t>rbinom</a:t>
            </a:r>
            <a:r>
              <a:rPr lang="en-US" dirty="0"/>
              <a:t>(20,1,0.5)</a:t>
            </a:r>
          </a:p>
          <a:p>
            <a:r>
              <a:rPr lang="en-US" dirty="0" err="1"/>
              <a:t>set.seed</a:t>
            </a:r>
            <a:r>
              <a:rPr lang="en-US" dirty="0"/>
              <a:t>(100)</a:t>
            </a:r>
          </a:p>
          <a:p>
            <a:r>
              <a:rPr lang="en-US" dirty="0"/>
              <a:t>x2&lt;-round(10+rnorm(20,5,5),2)</a:t>
            </a:r>
          </a:p>
          <a:p>
            <a:r>
              <a:rPr lang="en-US" dirty="0" err="1"/>
              <a:t>set.seed</a:t>
            </a:r>
            <a:r>
              <a:rPr lang="en-US" dirty="0"/>
              <a:t>(101)</a:t>
            </a:r>
          </a:p>
          <a:p>
            <a:r>
              <a:rPr lang="en-US" dirty="0"/>
              <a:t>y&lt;-round((1+(x2*2/5)+x1-rnorm(20,0,3)),2)</a:t>
            </a:r>
          </a:p>
          <a:p>
            <a:r>
              <a:rPr lang="en-US" dirty="0" err="1"/>
              <a:t>rcart_df</a:t>
            </a:r>
            <a:r>
              <a:rPr lang="en-US" dirty="0"/>
              <a:t>&lt;-</a:t>
            </a:r>
            <a:r>
              <a:rPr lang="en-US" dirty="0" err="1"/>
              <a:t>data.frame</a:t>
            </a:r>
            <a:r>
              <a:rPr lang="en-US" dirty="0"/>
              <a:t>(x1,x2,y)</a:t>
            </a:r>
          </a:p>
          <a:p>
            <a:r>
              <a:rPr lang="en-US" dirty="0" err="1"/>
              <a:t>rcart_df</a:t>
            </a:r>
            <a:endParaRPr lang="en-US" dirty="0"/>
          </a:p>
        </p:txBody>
      </p:sp>
      <p:sp>
        <p:nvSpPr>
          <p:cNvPr id="6" name="TextBox 5">
            <a:extLst>
              <a:ext uri="{FF2B5EF4-FFF2-40B4-BE49-F238E27FC236}">
                <a16:creationId xmlns:a16="http://schemas.microsoft.com/office/drawing/2014/main" id="{51CADF93-6348-4C21-9C21-43A2B5568AC2}"/>
              </a:ext>
            </a:extLst>
          </p:cNvPr>
          <p:cNvSpPr txBox="1"/>
          <p:nvPr/>
        </p:nvSpPr>
        <p:spPr>
          <a:xfrm>
            <a:off x="5170170" y="1527206"/>
            <a:ext cx="3192780" cy="400110"/>
          </a:xfrm>
          <a:prstGeom prst="rect">
            <a:avLst/>
          </a:prstGeom>
          <a:solidFill>
            <a:schemeClr val="accent1">
              <a:lumMod val="20000"/>
              <a:lumOff val="80000"/>
            </a:schemeClr>
          </a:solidFill>
        </p:spPr>
        <p:txBody>
          <a:bodyPr wrap="square" rtlCol="0">
            <a:spAutoFit/>
          </a:bodyPr>
          <a:lstStyle/>
          <a:p>
            <a:r>
              <a:rPr lang="en-US" sz="2000" dirty="0"/>
              <a:t>SSE Compute for Split point</a:t>
            </a:r>
          </a:p>
        </p:txBody>
      </p:sp>
      <p:sp>
        <p:nvSpPr>
          <p:cNvPr id="8" name="Rectangle 7">
            <a:extLst>
              <a:ext uri="{FF2B5EF4-FFF2-40B4-BE49-F238E27FC236}">
                <a16:creationId xmlns:a16="http://schemas.microsoft.com/office/drawing/2014/main" id="{F8E61490-322E-4097-B2C5-C597A9D91599}"/>
              </a:ext>
            </a:extLst>
          </p:cNvPr>
          <p:cNvSpPr/>
          <p:nvPr/>
        </p:nvSpPr>
        <p:spPr>
          <a:xfrm>
            <a:off x="4175760" y="2020668"/>
            <a:ext cx="5181600" cy="2031325"/>
          </a:xfrm>
          <a:prstGeom prst="rect">
            <a:avLst/>
          </a:prstGeom>
          <a:solidFill>
            <a:schemeClr val="accent4">
              <a:lumMod val="20000"/>
              <a:lumOff val="80000"/>
            </a:schemeClr>
          </a:solidFill>
        </p:spPr>
        <p:txBody>
          <a:bodyPr wrap="square">
            <a:spAutoFit/>
          </a:bodyPr>
          <a:lstStyle/>
          <a:p>
            <a:r>
              <a:rPr lang="en-US" dirty="0" err="1"/>
              <a:t>compute_SSE_split</a:t>
            </a:r>
            <a:r>
              <a:rPr lang="en-US" dirty="0"/>
              <a:t> &lt;- function(v, y, </a:t>
            </a:r>
            <a:r>
              <a:rPr lang="en-US" dirty="0" err="1"/>
              <a:t>split_point</a:t>
            </a:r>
            <a:r>
              <a:rPr lang="en-US" dirty="0"/>
              <a:t>) {</a:t>
            </a:r>
          </a:p>
          <a:p>
            <a:r>
              <a:rPr lang="en-US" dirty="0"/>
              <a:t>  index&lt;-v&lt;</a:t>
            </a:r>
            <a:r>
              <a:rPr lang="en-US" dirty="0" err="1"/>
              <a:t>split_point</a:t>
            </a:r>
            <a:endParaRPr lang="en-US" dirty="0"/>
          </a:p>
          <a:p>
            <a:r>
              <a:rPr lang="en-US" dirty="0"/>
              <a:t>  y1&lt;-y[index]</a:t>
            </a:r>
          </a:p>
          <a:p>
            <a:r>
              <a:rPr lang="en-US" dirty="0"/>
              <a:t>  y2&lt;-y[!index]</a:t>
            </a:r>
          </a:p>
          <a:p>
            <a:r>
              <a:rPr lang="en-US" dirty="0"/>
              <a:t>  SSE&lt;-sum((y1-mean(y1))^2) + sum((y2-mean(y2))^2)</a:t>
            </a:r>
          </a:p>
          <a:p>
            <a:r>
              <a:rPr lang="en-US" dirty="0"/>
              <a:t>  return(SSE)</a:t>
            </a:r>
          </a:p>
          <a:p>
            <a:r>
              <a:rPr lang="en-US" dirty="0"/>
              <a:t>}</a:t>
            </a:r>
          </a:p>
        </p:txBody>
      </p:sp>
      <p:sp>
        <p:nvSpPr>
          <p:cNvPr id="9" name="Rectangle 8">
            <a:extLst>
              <a:ext uri="{FF2B5EF4-FFF2-40B4-BE49-F238E27FC236}">
                <a16:creationId xmlns:a16="http://schemas.microsoft.com/office/drawing/2014/main" id="{3B9A4B45-5285-49D3-B6AC-FAD0D96E91AB}"/>
              </a:ext>
            </a:extLst>
          </p:cNvPr>
          <p:cNvSpPr/>
          <p:nvPr/>
        </p:nvSpPr>
        <p:spPr>
          <a:xfrm>
            <a:off x="6385560" y="5369811"/>
            <a:ext cx="5699760" cy="923330"/>
          </a:xfrm>
          <a:prstGeom prst="rect">
            <a:avLst/>
          </a:prstGeom>
          <a:solidFill>
            <a:schemeClr val="accent4">
              <a:lumMod val="20000"/>
              <a:lumOff val="80000"/>
            </a:schemeClr>
          </a:solidFill>
        </p:spPr>
        <p:txBody>
          <a:bodyPr wrap="square">
            <a:spAutoFit/>
          </a:bodyPr>
          <a:lstStyle/>
          <a:p>
            <a:r>
              <a:rPr lang="en-US" dirty="0" err="1"/>
              <a:t>compute_all_SSE_splits</a:t>
            </a:r>
            <a:r>
              <a:rPr lang="en-US" dirty="0"/>
              <a:t> &lt;- function(v, y) {</a:t>
            </a:r>
          </a:p>
          <a:p>
            <a:r>
              <a:rPr lang="en-US" dirty="0"/>
              <a:t>  </a:t>
            </a:r>
            <a:r>
              <a:rPr lang="en-US" dirty="0" err="1"/>
              <a:t>sapply</a:t>
            </a:r>
            <a:r>
              <a:rPr lang="en-US" dirty="0"/>
              <a:t>(unique(v), function(</a:t>
            </a:r>
            <a:r>
              <a:rPr lang="en-US" dirty="0" err="1"/>
              <a:t>sp</a:t>
            </a:r>
            <a:r>
              <a:rPr lang="en-US" dirty="0"/>
              <a:t>) </a:t>
            </a:r>
            <a:r>
              <a:rPr lang="en-US" dirty="0" err="1"/>
              <a:t>compute_SSE_split</a:t>
            </a:r>
            <a:r>
              <a:rPr lang="en-US" dirty="0"/>
              <a:t>(</a:t>
            </a:r>
            <a:r>
              <a:rPr lang="en-US" dirty="0" err="1"/>
              <a:t>v,y,sp</a:t>
            </a:r>
            <a:r>
              <a:rPr lang="en-US" dirty="0"/>
              <a:t>))</a:t>
            </a:r>
          </a:p>
          <a:p>
            <a:r>
              <a:rPr lang="en-US" dirty="0"/>
              <a:t>}</a:t>
            </a:r>
          </a:p>
        </p:txBody>
      </p:sp>
      <p:sp>
        <p:nvSpPr>
          <p:cNvPr id="10" name="TextBox 9">
            <a:extLst>
              <a:ext uri="{FF2B5EF4-FFF2-40B4-BE49-F238E27FC236}">
                <a16:creationId xmlns:a16="http://schemas.microsoft.com/office/drawing/2014/main" id="{68332E07-ADAE-4232-BD63-818A57CB2E7F}"/>
              </a:ext>
            </a:extLst>
          </p:cNvPr>
          <p:cNvSpPr txBox="1"/>
          <p:nvPr/>
        </p:nvSpPr>
        <p:spPr>
          <a:xfrm>
            <a:off x="8020050" y="4783596"/>
            <a:ext cx="3192780" cy="400110"/>
          </a:xfrm>
          <a:prstGeom prst="rect">
            <a:avLst/>
          </a:prstGeom>
          <a:solidFill>
            <a:schemeClr val="accent1">
              <a:lumMod val="20000"/>
              <a:lumOff val="80000"/>
            </a:schemeClr>
          </a:solidFill>
        </p:spPr>
        <p:txBody>
          <a:bodyPr wrap="square" rtlCol="0">
            <a:spAutoFit/>
          </a:bodyPr>
          <a:lstStyle/>
          <a:p>
            <a:r>
              <a:rPr lang="en-US" sz="2000" dirty="0"/>
              <a:t>ALL Points SSE Compute</a:t>
            </a:r>
          </a:p>
        </p:txBody>
      </p:sp>
    </p:spTree>
    <p:extLst>
      <p:ext uri="{BB962C8B-B14F-4D97-AF65-F5344CB8AC3E}">
        <p14:creationId xmlns:p14="http://schemas.microsoft.com/office/powerpoint/2010/main" val="19847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B6B6-AA81-4093-9DE6-4B4A7F8BFAEA}"/>
              </a:ext>
            </a:extLst>
          </p:cNvPr>
          <p:cNvSpPr>
            <a:spLocks noGrp="1"/>
          </p:cNvSpPr>
          <p:nvPr>
            <p:ph type="title"/>
          </p:nvPr>
        </p:nvSpPr>
        <p:spPr>
          <a:xfrm>
            <a:off x="838200" y="365125"/>
            <a:ext cx="10515600" cy="610235"/>
          </a:xfrm>
        </p:spPr>
        <p:txBody>
          <a:bodyPr>
            <a:normAutofit fontScale="90000"/>
          </a:bodyPr>
          <a:lstStyle/>
          <a:p>
            <a:r>
              <a:rPr lang="en-US" dirty="0"/>
              <a:t>Example using CART </a:t>
            </a:r>
          </a:p>
        </p:txBody>
      </p:sp>
      <p:sp>
        <p:nvSpPr>
          <p:cNvPr id="5" name="TextBox 4">
            <a:extLst>
              <a:ext uri="{FF2B5EF4-FFF2-40B4-BE49-F238E27FC236}">
                <a16:creationId xmlns:a16="http://schemas.microsoft.com/office/drawing/2014/main" id="{11CBE31A-206F-4D00-B886-2168E8E303FD}"/>
              </a:ext>
            </a:extLst>
          </p:cNvPr>
          <p:cNvSpPr txBox="1"/>
          <p:nvPr/>
        </p:nvSpPr>
        <p:spPr>
          <a:xfrm>
            <a:off x="182639" y="1118113"/>
            <a:ext cx="4023360" cy="461665"/>
          </a:xfrm>
          <a:prstGeom prst="rect">
            <a:avLst/>
          </a:prstGeom>
          <a:solidFill>
            <a:schemeClr val="accent6">
              <a:lumMod val="20000"/>
              <a:lumOff val="80000"/>
            </a:schemeClr>
          </a:solidFill>
        </p:spPr>
        <p:txBody>
          <a:bodyPr wrap="square" rtlCol="0">
            <a:spAutoFit/>
          </a:bodyPr>
          <a:lstStyle/>
          <a:p>
            <a:r>
              <a:rPr lang="en-US" sz="2400" dirty="0"/>
              <a:t>Consider set of 20 data points </a:t>
            </a:r>
          </a:p>
        </p:txBody>
      </p:sp>
      <p:sp>
        <p:nvSpPr>
          <p:cNvPr id="6" name="TextBox 5">
            <a:extLst>
              <a:ext uri="{FF2B5EF4-FFF2-40B4-BE49-F238E27FC236}">
                <a16:creationId xmlns:a16="http://schemas.microsoft.com/office/drawing/2014/main" id="{4CD4F9D9-C2A7-41C2-A66A-7AEFD6C71505}"/>
              </a:ext>
            </a:extLst>
          </p:cNvPr>
          <p:cNvSpPr txBox="1"/>
          <p:nvPr/>
        </p:nvSpPr>
        <p:spPr>
          <a:xfrm>
            <a:off x="5897880" y="2009139"/>
            <a:ext cx="5059680" cy="1631216"/>
          </a:xfrm>
          <a:prstGeom prst="rect">
            <a:avLst/>
          </a:prstGeom>
          <a:solidFill>
            <a:schemeClr val="bg1">
              <a:lumMod val="95000"/>
            </a:schemeClr>
          </a:solidFill>
        </p:spPr>
        <p:txBody>
          <a:bodyPr wrap="square" rtlCol="0">
            <a:spAutoFit/>
          </a:bodyPr>
          <a:lstStyle/>
          <a:p>
            <a:r>
              <a:rPr lang="en-US" sz="2000" dirty="0"/>
              <a:t>x1  : feature vector – Random Binary (0,1).   </a:t>
            </a:r>
          </a:p>
          <a:p>
            <a:endParaRPr lang="en-US" sz="2000" dirty="0"/>
          </a:p>
          <a:p>
            <a:r>
              <a:rPr lang="en-US" sz="2000" dirty="0"/>
              <a:t>x2 : feature vector  - Normal random numbers </a:t>
            </a:r>
          </a:p>
          <a:p>
            <a:endParaRPr lang="en-US" sz="2000" dirty="0"/>
          </a:p>
          <a:p>
            <a:r>
              <a:rPr lang="en-US" sz="2000" dirty="0"/>
              <a:t>y:  Output variable </a:t>
            </a:r>
          </a:p>
        </p:txBody>
      </p:sp>
      <p:sp>
        <p:nvSpPr>
          <p:cNvPr id="7" name="TextBox 6">
            <a:extLst>
              <a:ext uri="{FF2B5EF4-FFF2-40B4-BE49-F238E27FC236}">
                <a16:creationId xmlns:a16="http://schemas.microsoft.com/office/drawing/2014/main" id="{9A119653-710A-4241-857C-4F62917EC750}"/>
              </a:ext>
            </a:extLst>
          </p:cNvPr>
          <p:cNvSpPr txBox="1"/>
          <p:nvPr/>
        </p:nvSpPr>
        <p:spPr>
          <a:xfrm>
            <a:off x="7010400" y="1167744"/>
            <a:ext cx="2834640" cy="461665"/>
          </a:xfrm>
          <a:prstGeom prst="rect">
            <a:avLst/>
          </a:prstGeom>
          <a:solidFill>
            <a:schemeClr val="accent6">
              <a:lumMod val="20000"/>
              <a:lumOff val="80000"/>
            </a:schemeClr>
          </a:solidFill>
        </p:spPr>
        <p:txBody>
          <a:bodyPr wrap="square" rtlCol="0">
            <a:spAutoFit/>
          </a:bodyPr>
          <a:lstStyle>
            <a:defPPr>
              <a:defRPr lang="en-US"/>
            </a:defPPr>
            <a:lvl1pPr>
              <a:defRPr sz="2400"/>
            </a:lvl1pPr>
          </a:lstStyle>
          <a:p>
            <a:r>
              <a:rPr lang="en-US" dirty="0"/>
              <a:t>Variable Description </a:t>
            </a:r>
          </a:p>
        </p:txBody>
      </p:sp>
      <p:pic>
        <p:nvPicPr>
          <p:cNvPr id="9" name="Picture 8">
            <a:extLst>
              <a:ext uri="{FF2B5EF4-FFF2-40B4-BE49-F238E27FC236}">
                <a16:creationId xmlns:a16="http://schemas.microsoft.com/office/drawing/2014/main" id="{8115DF56-A104-420C-B1FD-0D384082846D}"/>
              </a:ext>
            </a:extLst>
          </p:cNvPr>
          <p:cNvPicPr>
            <a:picLocks noChangeAspect="1"/>
          </p:cNvPicPr>
          <p:nvPr/>
        </p:nvPicPr>
        <p:blipFill>
          <a:blip r:embed="rId3"/>
          <a:stretch>
            <a:fillRect/>
          </a:stretch>
        </p:blipFill>
        <p:spPr>
          <a:xfrm>
            <a:off x="677126" y="1722532"/>
            <a:ext cx="3034386" cy="4773466"/>
          </a:xfrm>
          <a:prstGeom prst="rect">
            <a:avLst/>
          </a:prstGeom>
        </p:spPr>
      </p:pic>
    </p:spTree>
    <p:extLst>
      <p:ext uri="{BB962C8B-B14F-4D97-AF65-F5344CB8AC3E}">
        <p14:creationId xmlns:p14="http://schemas.microsoft.com/office/powerpoint/2010/main" val="59110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C315-D843-4092-9FFC-E91DBB651DDD}"/>
              </a:ext>
            </a:extLst>
          </p:cNvPr>
          <p:cNvSpPr>
            <a:spLocks noGrp="1"/>
          </p:cNvSpPr>
          <p:nvPr>
            <p:ph type="title"/>
          </p:nvPr>
        </p:nvSpPr>
        <p:spPr>
          <a:xfrm>
            <a:off x="838200" y="365125"/>
            <a:ext cx="10515600" cy="564515"/>
          </a:xfrm>
        </p:spPr>
        <p:txBody>
          <a:bodyPr>
            <a:normAutofit fontScale="90000"/>
          </a:bodyPr>
          <a:lstStyle/>
          <a:p>
            <a:r>
              <a:rPr lang="en-US" dirty="0"/>
              <a:t>How do the two features fare </a:t>
            </a:r>
            <a:r>
              <a:rPr lang="en-US" dirty="0" err="1"/>
              <a:t>wrt</a:t>
            </a:r>
            <a:r>
              <a:rPr lang="en-US" dirty="0"/>
              <a:t> SSE?</a:t>
            </a:r>
          </a:p>
        </p:txBody>
      </p:sp>
      <p:pic>
        <p:nvPicPr>
          <p:cNvPr id="9" name="Picture 8">
            <a:extLst>
              <a:ext uri="{FF2B5EF4-FFF2-40B4-BE49-F238E27FC236}">
                <a16:creationId xmlns:a16="http://schemas.microsoft.com/office/drawing/2014/main" id="{0886AF07-0160-44F2-A9ED-21DD22CF4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55" y="1229677"/>
            <a:ext cx="5770245" cy="2474185"/>
          </a:xfrm>
          <a:prstGeom prst="rect">
            <a:avLst/>
          </a:prstGeom>
        </p:spPr>
      </p:pic>
      <p:pic>
        <p:nvPicPr>
          <p:cNvPr id="11" name="Picture 10">
            <a:extLst>
              <a:ext uri="{FF2B5EF4-FFF2-40B4-BE49-F238E27FC236}">
                <a16:creationId xmlns:a16="http://schemas.microsoft.com/office/drawing/2014/main" id="{480130C5-584A-4628-9A44-EED08A8F1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55" y="3820477"/>
            <a:ext cx="5895975" cy="2752725"/>
          </a:xfrm>
          <a:prstGeom prst="rect">
            <a:avLst/>
          </a:prstGeom>
        </p:spPr>
      </p:pic>
      <p:sp>
        <p:nvSpPr>
          <p:cNvPr id="12" name="Oval 11">
            <a:extLst>
              <a:ext uri="{FF2B5EF4-FFF2-40B4-BE49-F238E27FC236}">
                <a16:creationId xmlns:a16="http://schemas.microsoft.com/office/drawing/2014/main" id="{CB8715FF-5B2A-400F-B331-CABF47E72B2F}"/>
              </a:ext>
            </a:extLst>
          </p:cNvPr>
          <p:cNvSpPr/>
          <p:nvPr/>
        </p:nvSpPr>
        <p:spPr>
          <a:xfrm>
            <a:off x="2738437" y="5667169"/>
            <a:ext cx="472440" cy="2154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B4300AB0-5490-46C2-ADF7-DD419875BDBB}"/>
              </a:ext>
            </a:extLst>
          </p:cNvPr>
          <p:cNvCxnSpPr>
            <a:cxnSpLocks/>
          </p:cNvCxnSpPr>
          <p:nvPr/>
        </p:nvCxnSpPr>
        <p:spPr>
          <a:xfrm flipH="1">
            <a:off x="3210878" y="2965198"/>
            <a:ext cx="3494722" cy="28097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0BE995-8DF9-4468-B217-82FD17DA4295}"/>
              </a:ext>
            </a:extLst>
          </p:cNvPr>
          <p:cNvSpPr txBox="1"/>
          <p:nvPr/>
        </p:nvSpPr>
        <p:spPr>
          <a:xfrm>
            <a:off x="6711696" y="1487870"/>
            <a:ext cx="1621536" cy="1477328"/>
          </a:xfrm>
          <a:prstGeom prst="rect">
            <a:avLst/>
          </a:prstGeom>
          <a:noFill/>
          <a:ln>
            <a:solidFill>
              <a:schemeClr val="accent2">
                <a:lumMod val="75000"/>
              </a:schemeClr>
            </a:solidFill>
            <a:prstDash val="dash"/>
          </a:ln>
        </p:spPr>
        <p:txBody>
          <a:bodyPr wrap="square" rtlCol="0">
            <a:spAutoFit/>
          </a:bodyPr>
          <a:lstStyle/>
          <a:p>
            <a:r>
              <a:rPr lang="en-US" dirty="0"/>
              <a:t>Lowest SSE Value Observed for feature x2 , at  point x2 = 18.7 </a:t>
            </a:r>
          </a:p>
        </p:txBody>
      </p:sp>
      <p:sp>
        <p:nvSpPr>
          <p:cNvPr id="13" name="Right Brace 12">
            <a:extLst>
              <a:ext uri="{FF2B5EF4-FFF2-40B4-BE49-F238E27FC236}">
                <a16:creationId xmlns:a16="http://schemas.microsoft.com/office/drawing/2014/main" id="{3EDBD9B3-1104-45FD-9497-07E4F8A7B98B}"/>
              </a:ext>
            </a:extLst>
          </p:cNvPr>
          <p:cNvSpPr/>
          <p:nvPr/>
        </p:nvSpPr>
        <p:spPr>
          <a:xfrm>
            <a:off x="8259509" y="1229677"/>
            <a:ext cx="543115" cy="20499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5B9AEB4-840B-4E0E-89C2-3F0BD069976B}"/>
              </a:ext>
            </a:extLst>
          </p:cNvPr>
          <p:cNvSpPr txBox="1"/>
          <p:nvPr/>
        </p:nvSpPr>
        <p:spPr>
          <a:xfrm>
            <a:off x="9220963" y="1515979"/>
            <a:ext cx="1536192" cy="369332"/>
          </a:xfrm>
          <a:prstGeom prst="rect">
            <a:avLst/>
          </a:prstGeom>
          <a:solidFill>
            <a:schemeClr val="accent2">
              <a:lumMod val="20000"/>
              <a:lumOff val="80000"/>
            </a:schemeClr>
          </a:solidFill>
        </p:spPr>
        <p:txBody>
          <a:bodyPr wrap="square" rtlCol="0">
            <a:spAutoFit/>
          </a:bodyPr>
          <a:lstStyle/>
          <a:p>
            <a:r>
              <a:rPr lang="en-US" dirty="0"/>
              <a:t>Tree Split rule </a:t>
            </a:r>
          </a:p>
        </p:txBody>
      </p:sp>
      <p:sp>
        <p:nvSpPr>
          <p:cNvPr id="15" name="TextBox 14">
            <a:extLst>
              <a:ext uri="{FF2B5EF4-FFF2-40B4-BE49-F238E27FC236}">
                <a16:creationId xmlns:a16="http://schemas.microsoft.com/office/drawing/2014/main" id="{DD796871-68B5-4C95-A7CF-BAF7FE18CE98}"/>
              </a:ext>
            </a:extLst>
          </p:cNvPr>
          <p:cNvSpPr txBox="1"/>
          <p:nvPr/>
        </p:nvSpPr>
        <p:spPr>
          <a:xfrm>
            <a:off x="9335073" y="1947419"/>
            <a:ext cx="1422082" cy="369332"/>
          </a:xfrm>
          <a:prstGeom prst="rect">
            <a:avLst/>
          </a:prstGeom>
          <a:noFill/>
        </p:spPr>
        <p:txBody>
          <a:bodyPr wrap="square" rtlCol="0">
            <a:spAutoFit/>
          </a:bodyPr>
          <a:lstStyle/>
          <a:p>
            <a:r>
              <a:rPr lang="en-US" dirty="0"/>
              <a:t>If (x2 &lt; 18.7)</a:t>
            </a:r>
          </a:p>
        </p:txBody>
      </p:sp>
      <p:sp>
        <p:nvSpPr>
          <p:cNvPr id="16" name="TextBox 15">
            <a:extLst>
              <a:ext uri="{FF2B5EF4-FFF2-40B4-BE49-F238E27FC236}">
                <a16:creationId xmlns:a16="http://schemas.microsoft.com/office/drawing/2014/main" id="{3EC024E6-11B4-4230-A05E-0C1B63565EE2}"/>
              </a:ext>
            </a:extLst>
          </p:cNvPr>
          <p:cNvSpPr txBox="1"/>
          <p:nvPr/>
        </p:nvSpPr>
        <p:spPr>
          <a:xfrm>
            <a:off x="6705600" y="3837878"/>
            <a:ext cx="2279333" cy="369332"/>
          </a:xfrm>
          <a:prstGeom prst="rect">
            <a:avLst/>
          </a:prstGeom>
          <a:solidFill>
            <a:schemeClr val="accent2">
              <a:lumMod val="20000"/>
              <a:lumOff val="80000"/>
            </a:schemeClr>
          </a:solidFill>
        </p:spPr>
        <p:txBody>
          <a:bodyPr wrap="square" rtlCol="0">
            <a:spAutoFit/>
          </a:bodyPr>
          <a:lstStyle>
            <a:defPPr>
              <a:defRPr lang="en-US"/>
            </a:defPPr>
          </a:lstStyle>
          <a:p>
            <a:r>
              <a:rPr lang="en-US" dirty="0"/>
              <a:t>Recursive Partitioning</a:t>
            </a:r>
          </a:p>
        </p:txBody>
      </p:sp>
      <p:sp>
        <p:nvSpPr>
          <p:cNvPr id="17" name="TextBox 16">
            <a:extLst>
              <a:ext uri="{FF2B5EF4-FFF2-40B4-BE49-F238E27FC236}">
                <a16:creationId xmlns:a16="http://schemas.microsoft.com/office/drawing/2014/main" id="{6F186548-0B82-47F4-8D77-A6FC13BE9699}"/>
              </a:ext>
            </a:extLst>
          </p:cNvPr>
          <p:cNvSpPr txBox="1"/>
          <p:nvPr/>
        </p:nvSpPr>
        <p:spPr>
          <a:xfrm>
            <a:off x="6666739" y="4561223"/>
            <a:ext cx="510844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CART used the same methodology to decide feature to split on and split point at each step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recursive approach of splitting at each node to build the tree is known as Recursive Partitioning</a:t>
            </a:r>
          </a:p>
        </p:txBody>
      </p:sp>
    </p:spTree>
    <p:extLst>
      <p:ext uri="{BB962C8B-B14F-4D97-AF65-F5344CB8AC3E}">
        <p14:creationId xmlns:p14="http://schemas.microsoft.com/office/powerpoint/2010/main" val="165729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A0EC-EBFA-4261-8378-612E6C3518D3}"/>
              </a:ext>
            </a:extLst>
          </p:cNvPr>
          <p:cNvSpPr>
            <a:spLocks noGrp="1"/>
          </p:cNvSpPr>
          <p:nvPr>
            <p:ph type="title"/>
          </p:nvPr>
        </p:nvSpPr>
        <p:spPr>
          <a:xfrm>
            <a:off x="838200" y="365125"/>
            <a:ext cx="10515600" cy="598043"/>
          </a:xfrm>
        </p:spPr>
        <p:txBody>
          <a:bodyPr>
            <a:normAutofit fontScale="90000"/>
          </a:bodyPr>
          <a:lstStyle/>
          <a:p>
            <a:r>
              <a:rPr lang="en-US" dirty="0"/>
              <a:t>Regression Model Trees : M5 Algorithm</a:t>
            </a:r>
          </a:p>
        </p:txBody>
      </p:sp>
      <p:sp>
        <p:nvSpPr>
          <p:cNvPr id="4" name="TextBox 3">
            <a:extLst>
              <a:ext uri="{FF2B5EF4-FFF2-40B4-BE49-F238E27FC236}">
                <a16:creationId xmlns:a16="http://schemas.microsoft.com/office/drawing/2014/main" id="{23CCBA05-E165-42CE-A02A-040E2F50BEEE}"/>
              </a:ext>
            </a:extLst>
          </p:cNvPr>
          <p:cNvSpPr txBox="1"/>
          <p:nvPr/>
        </p:nvSpPr>
        <p:spPr>
          <a:xfrm>
            <a:off x="426720" y="1280160"/>
            <a:ext cx="3279648" cy="369332"/>
          </a:xfrm>
          <a:prstGeom prst="rect">
            <a:avLst/>
          </a:prstGeom>
          <a:solidFill>
            <a:schemeClr val="accent4">
              <a:lumMod val="20000"/>
              <a:lumOff val="80000"/>
            </a:schemeClr>
          </a:solidFill>
        </p:spPr>
        <p:txBody>
          <a:bodyPr wrap="square" rtlCol="0">
            <a:spAutoFit/>
          </a:bodyPr>
          <a:lstStyle/>
          <a:p>
            <a:r>
              <a:rPr lang="en-US" dirty="0"/>
              <a:t>Drawbacks with Traditional Trees </a:t>
            </a:r>
          </a:p>
        </p:txBody>
      </p:sp>
      <p:sp>
        <p:nvSpPr>
          <p:cNvPr id="5" name="TextBox 4">
            <a:extLst>
              <a:ext uri="{FF2B5EF4-FFF2-40B4-BE49-F238E27FC236}">
                <a16:creationId xmlns:a16="http://schemas.microsoft.com/office/drawing/2014/main" id="{80D958FE-17D0-48E1-B873-C37DAD2F3B0E}"/>
              </a:ext>
            </a:extLst>
          </p:cNvPr>
          <p:cNvSpPr txBox="1"/>
          <p:nvPr/>
        </p:nvSpPr>
        <p:spPr>
          <a:xfrm>
            <a:off x="426720" y="1767840"/>
            <a:ext cx="71201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Number of data points at a leaf node, though limited may still have high variance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 practice of taking the average value as the predicted value is not the best approach  </a:t>
            </a:r>
          </a:p>
        </p:txBody>
      </p:sp>
      <p:sp>
        <p:nvSpPr>
          <p:cNvPr id="6" name="Arrow: Down 5">
            <a:extLst>
              <a:ext uri="{FF2B5EF4-FFF2-40B4-BE49-F238E27FC236}">
                <a16:creationId xmlns:a16="http://schemas.microsoft.com/office/drawing/2014/main" id="{5BF4C137-05D7-4DE1-B476-6C2760847996}"/>
              </a:ext>
            </a:extLst>
          </p:cNvPr>
          <p:cNvSpPr/>
          <p:nvPr/>
        </p:nvSpPr>
        <p:spPr>
          <a:xfrm>
            <a:off x="195072" y="3472816"/>
            <a:ext cx="6169152" cy="867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How is it overcome?</a:t>
            </a:r>
          </a:p>
        </p:txBody>
      </p:sp>
      <p:sp>
        <p:nvSpPr>
          <p:cNvPr id="7" name="TextBox 6">
            <a:extLst>
              <a:ext uri="{FF2B5EF4-FFF2-40B4-BE49-F238E27FC236}">
                <a16:creationId xmlns:a16="http://schemas.microsoft.com/office/drawing/2014/main" id="{3E7E2973-3F17-4127-B43C-8479BE84625E}"/>
              </a:ext>
            </a:extLst>
          </p:cNvPr>
          <p:cNvSpPr txBox="1"/>
          <p:nvPr/>
        </p:nvSpPr>
        <p:spPr>
          <a:xfrm>
            <a:off x="365760" y="4579185"/>
            <a:ext cx="4047744" cy="369332"/>
          </a:xfrm>
          <a:prstGeom prst="rect">
            <a:avLst/>
          </a:prstGeom>
          <a:solidFill>
            <a:schemeClr val="accent4">
              <a:lumMod val="20000"/>
              <a:lumOff val="80000"/>
            </a:schemeClr>
          </a:solidFill>
        </p:spPr>
        <p:txBody>
          <a:bodyPr wrap="square" rtlCol="0">
            <a:spAutoFit/>
          </a:bodyPr>
          <a:lstStyle/>
          <a:p>
            <a:r>
              <a:rPr lang="en-US" dirty="0"/>
              <a:t>Regression  Model Trees (M5 Algorithm ) </a:t>
            </a:r>
          </a:p>
        </p:txBody>
      </p:sp>
      <p:sp>
        <p:nvSpPr>
          <p:cNvPr id="8" name="TextBox 7">
            <a:extLst>
              <a:ext uri="{FF2B5EF4-FFF2-40B4-BE49-F238E27FC236}">
                <a16:creationId xmlns:a16="http://schemas.microsoft.com/office/drawing/2014/main" id="{D2489563-1F46-4F81-98A8-56D9099829C1}"/>
              </a:ext>
            </a:extLst>
          </p:cNvPr>
          <p:cNvSpPr txBox="1"/>
          <p:nvPr/>
        </p:nvSpPr>
        <p:spPr>
          <a:xfrm>
            <a:off x="195072" y="5187350"/>
            <a:ext cx="7120128" cy="923330"/>
          </a:xfrm>
          <a:prstGeom prst="rect">
            <a:avLst/>
          </a:prstGeom>
          <a:noFill/>
        </p:spPr>
        <p:txBody>
          <a:bodyPr wrap="square" rtlCol="0">
            <a:spAutoFit/>
          </a:bodyPr>
          <a:lstStyle/>
          <a:p>
            <a:pPr marL="285750" indent="-285750">
              <a:buFont typeface="Arial" panose="020B0604020202020204" pitchFamily="34" charset="0"/>
              <a:buChar char="•"/>
            </a:pPr>
            <a:r>
              <a:rPr lang="en-US" dirty="0"/>
              <a:t>Linear model employed over all data points at a leaf node to predict output value</a:t>
            </a:r>
          </a:p>
          <a:p>
            <a:pPr marL="285750" indent="-285750">
              <a:buFont typeface="Arial" panose="020B0604020202020204" pitchFamily="34" charset="0"/>
              <a:buChar char="•"/>
            </a:pPr>
            <a:r>
              <a:rPr lang="en-US" dirty="0"/>
              <a:t>Uses  Weighted Reduction in Standard Deviation as Split Choice Criteria </a:t>
            </a:r>
          </a:p>
        </p:txBody>
      </p:sp>
      <p:cxnSp>
        <p:nvCxnSpPr>
          <p:cNvPr id="10" name="Straight Connector 9">
            <a:extLst>
              <a:ext uri="{FF2B5EF4-FFF2-40B4-BE49-F238E27FC236}">
                <a16:creationId xmlns:a16="http://schemas.microsoft.com/office/drawing/2014/main" id="{9A24E905-321C-4F2E-8B89-1E0299EF2543}"/>
              </a:ext>
            </a:extLst>
          </p:cNvPr>
          <p:cNvCxnSpPr>
            <a:cxnSpLocks/>
          </p:cNvCxnSpPr>
          <p:nvPr/>
        </p:nvCxnSpPr>
        <p:spPr>
          <a:xfrm>
            <a:off x="7412736" y="963168"/>
            <a:ext cx="0" cy="518258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A29443-7060-4D24-A737-E54B7F8544CA}"/>
              </a:ext>
            </a:extLst>
          </p:cNvPr>
          <p:cNvCxnSpPr>
            <a:cxnSpLocks/>
          </p:cNvCxnSpPr>
          <p:nvPr/>
        </p:nvCxnSpPr>
        <p:spPr>
          <a:xfrm flipV="1">
            <a:off x="6937248" y="1280005"/>
            <a:ext cx="987553" cy="448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35C70C-AE20-466A-A26E-9EEE77273A87}"/>
              </a:ext>
            </a:extLst>
          </p:cNvPr>
          <p:cNvSpPr txBox="1"/>
          <p:nvPr/>
        </p:nvSpPr>
        <p:spPr>
          <a:xfrm>
            <a:off x="7924801" y="1280005"/>
            <a:ext cx="3194304" cy="646331"/>
          </a:xfrm>
          <a:prstGeom prst="rect">
            <a:avLst/>
          </a:prstGeom>
          <a:solidFill>
            <a:schemeClr val="accent6">
              <a:lumMod val="20000"/>
              <a:lumOff val="80000"/>
            </a:schemeClr>
          </a:solidFill>
        </p:spPr>
        <p:txBody>
          <a:bodyPr wrap="square" rtlCol="0">
            <a:spAutoFit/>
          </a:bodyPr>
          <a:lstStyle/>
          <a:p>
            <a:r>
              <a:rPr lang="en-US" dirty="0"/>
              <a:t>Split would lead to lesser variation within the new groups </a:t>
            </a:r>
          </a:p>
        </p:txBody>
      </p:sp>
      <p:sp>
        <p:nvSpPr>
          <p:cNvPr id="16" name="TextBox 15">
            <a:extLst>
              <a:ext uri="{FF2B5EF4-FFF2-40B4-BE49-F238E27FC236}">
                <a16:creationId xmlns:a16="http://schemas.microsoft.com/office/drawing/2014/main" id="{B841902E-0E77-42D5-A549-5C7459F810AF}"/>
              </a:ext>
            </a:extLst>
          </p:cNvPr>
          <p:cNvSpPr txBox="1"/>
          <p:nvPr/>
        </p:nvSpPr>
        <p:spPr>
          <a:xfrm>
            <a:off x="7924801" y="2054197"/>
            <a:ext cx="3194304" cy="646331"/>
          </a:xfrm>
          <a:prstGeom prst="rect">
            <a:avLst/>
          </a:prstGeom>
          <a:solidFill>
            <a:schemeClr val="accent6">
              <a:lumMod val="20000"/>
              <a:lumOff val="80000"/>
            </a:schemeClr>
          </a:solidFill>
        </p:spPr>
        <p:txBody>
          <a:bodyPr wrap="square" rtlCol="0">
            <a:spAutoFit/>
          </a:bodyPr>
          <a:lstStyle>
            <a:defPPr>
              <a:defRPr lang="en-US"/>
            </a:defPPr>
          </a:lstStyle>
          <a:p>
            <a:r>
              <a:rPr lang="en-US" dirty="0"/>
              <a:t>Thus a better split would mean a greater reduction in variance</a:t>
            </a:r>
          </a:p>
        </p:txBody>
      </p:sp>
    </p:spTree>
    <p:extLst>
      <p:ext uri="{BB962C8B-B14F-4D97-AF65-F5344CB8AC3E}">
        <p14:creationId xmlns:p14="http://schemas.microsoft.com/office/powerpoint/2010/main" val="312114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DD30-4AC8-4D78-A678-764BE9892C2F}"/>
              </a:ext>
            </a:extLst>
          </p:cNvPr>
          <p:cNvSpPr>
            <a:spLocks noGrp="1"/>
          </p:cNvSpPr>
          <p:nvPr>
            <p:ph type="title"/>
          </p:nvPr>
        </p:nvSpPr>
        <p:spPr>
          <a:xfrm>
            <a:off x="838200" y="365125"/>
            <a:ext cx="10515600" cy="780923"/>
          </a:xfrm>
        </p:spPr>
        <p:txBody>
          <a:bodyPr/>
          <a:lstStyle/>
          <a:p>
            <a:r>
              <a:rPr lang="en-US" dirty="0"/>
              <a:t>CART classification trees: Using Gini Index </a:t>
            </a:r>
          </a:p>
        </p:txBody>
      </p:sp>
      <p:sp>
        <p:nvSpPr>
          <p:cNvPr id="4" name="TextBox 3">
            <a:extLst>
              <a:ext uri="{FF2B5EF4-FFF2-40B4-BE49-F238E27FC236}">
                <a16:creationId xmlns:a16="http://schemas.microsoft.com/office/drawing/2014/main" id="{CD57C559-C8FC-4BBA-BFC5-0AA5214CC620}"/>
              </a:ext>
            </a:extLst>
          </p:cNvPr>
          <p:cNvSpPr txBox="1"/>
          <p:nvPr/>
        </p:nvSpPr>
        <p:spPr>
          <a:xfrm>
            <a:off x="365760" y="1755648"/>
            <a:ext cx="553516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aim to achieve leaf nodes having data points belonging to only one  class </a:t>
            </a:r>
          </a:p>
          <a:p>
            <a:pPr marL="285750" indent="-285750">
              <a:buFont typeface="Arial" panose="020B0604020202020204" pitchFamily="34" charset="0"/>
              <a:buChar char="•"/>
            </a:pPr>
            <a:r>
              <a:rPr lang="en-US" dirty="0"/>
              <a:t>Ideally we should use a metric which determines node purity</a:t>
            </a:r>
          </a:p>
          <a:p>
            <a:pPr marL="285750" indent="-285750">
              <a:buFont typeface="Arial" panose="020B0604020202020204" pitchFamily="34" charset="0"/>
              <a:buChar char="•"/>
            </a:pPr>
            <a:r>
              <a:rPr lang="en-US" dirty="0"/>
              <a:t>GINI Index is commonly used</a:t>
            </a:r>
          </a:p>
        </p:txBody>
      </p:sp>
      <p:sp>
        <p:nvSpPr>
          <p:cNvPr id="5" name="TextBox 4">
            <a:extLst>
              <a:ext uri="{FF2B5EF4-FFF2-40B4-BE49-F238E27FC236}">
                <a16:creationId xmlns:a16="http://schemas.microsoft.com/office/drawing/2014/main" id="{3799CF7F-37CA-4BE8-A663-A3E488BF3187}"/>
              </a:ext>
            </a:extLst>
          </p:cNvPr>
          <p:cNvSpPr txBox="1"/>
          <p:nvPr/>
        </p:nvSpPr>
        <p:spPr>
          <a:xfrm>
            <a:off x="646176" y="1269754"/>
            <a:ext cx="1194816" cy="369332"/>
          </a:xfrm>
          <a:prstGeom prst="rect">
            <a:avLst/>
          </a:prstGeom>
          <a:solidFill>
            <a:schemeClr val="accent4">
              <a:lumMod val="20000"/>
              <a:lumOff val="80000"/>
            </a:schemeClr>
          </a:solidFill>
        </p:spPr>
        <p:txBody>
          <a:bodyPr wrap="square" rtlCol="0">
            <a:spAutoFit/>
          </a:bodyPr>
          <a:lstStyle/>
          <a:p>
            <a:r>
              <a:rPr lang="en-US" dirty="0"/>
              <a:t>Key points</a:t>
            </a:r>
          </a:p>
        </p:txBody>
      </p:sp>
      <p:pic>
        <p:nvPicPr>
          <p:cNvPr id="6" name="Picture 5">
            <a:extLst>
              <a:ext uri="{FF2B5EF4-FFF2-40B4-BE49-F238E27FC236}">
                <a16:creationId xmlns:a16="http://schemas.microsoft.com/office/drawing/2014/main" id="{6398B138-4B01-48AE-94A8-D3A96EC24300}"/>
              </a:ext>
            </a:extLst>
          </p:cNvPr>
          <p:cNvPicPr>
            <a:picLocks noChangeAspect="1"/>
          </p:cNvPicPr>
          <p:nvPr/>
        </p:nvPicPr>
        <p:blipFill>
          <a:blip r:embed="rId2"/>
          <a:stretch>
            <a:fillRect/>
          </a:stretch>
        </p:blipFill>
        <p:spPr>
          <a:xfrm>
            <a:off x="3851023" y="2740064"/>
            <a:ext cx="2049905" cy="790920"/>
          </a:xfrm>
          <a:prstGeom prst="rect">
            <a:avLst/>
          </a:prstGeom>
        </p:spPr>
      </p:pic>
      <p:sp>
        <p:nvSpPr>
          <p:cNvPr id="7" name="TextBox 6">
            <a:extLst>
              <a:ext uri="{FF2B5EF4-FFF2-40B4-BE49-F238E27FC236}">
                <a16:creationId xmlns:a16="http://schemas.microsoft.com/office/drawing/2014/main" id="{00EA1662-270E-4799-BEE6-86AB9703CF1E}"/>
              </a:ext>
            </a:extLst>
          </p:cNvPr>
          <p:cNvSpPr txBox="1"/>
          <p:nvPr/>
        </p:nvSpPr>
        <p:spPr>
          <a:xfrm>
            <a:off x="646176" y="3982088"/>
            <a:ext cx="768096" cy="369332"/>
          </a:xfrm>
          <a:prstGeom prst="rect">
            <a:avLst/>
          </a:prstGeom>
          <a:solidFill>
            <a:schemeClr val="accent4">
              <a:lumMod val="20000"/>
              <a:lumOff val="80000"/>
            </a:schemeClr>
          </a:solidFill>
        </p:spPr>
        <p:txBody>
          <a:bodyPr wrap="square" rtlCol="0">
            <a:spAutoFit/>
          </a:bodyPr>
          <a:lstStyle>
            <a:defPPr>
              <a:defRPr lang="en-US"/>
            </a:defPPr>
          </a:lstStyle>
          <a:p>
            <a:r>
              <a:rPr lang="en-US" dirty="0"/>
              <a:t>Notes </a:t>
            </a:r>
          </a:p>
        </p:txBody>
      </p:sp>
      <p:sp>
        <p:nvSpPr>
          <p:cNvPr id="8" name="TextBox 7">
            <a:extLst>
              <a:ext uri="{FF2B5EF4-FFF2-40B4-BE49-F238E27FC236}">
                <a16:creationId xmlns:a16="http://schemas.microsoft.com/office/drawing/2014/main" id="{1ED3B1CB-4BB9-4410-A5CF-412A3A1CBCAF}"/>
              </a:ext>
            </a:extLst>
          </p:cNvPr>
          <p:cNvSpPr txBox="1"/>
          <p:nvPr/>
        </p:nvSpPr>
        <p:spPr>
          <a:xfrm>
            <a:off x="365760" y="4461232"/>
            <a:ext cx="55351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 completely pure node Gini Index = 0</a:t>
            </a:r>
          </a:p>
          <a:p>
            <a:pPr marL="285750" indent="-285750">
              <a:buFont typeface="Arial" panose="020B0604020202020204" pitchFamily="34" charset="0"/>
              <a:buChar char="•"/>
            </a:pPr>
            <a:r>
              <a:rPr lang="en-US" dirty="0"/>
              <a:t>For a equally split node Gini = 0.5 for a Binary Output</a:t>
            </a:r>
          </a:p>
          <a:p>
            <a:pPr marL="285750" indent="-285750">
              <a:buFont typeface="Arial" panose="020B0604020202020204" pitchFamily="34" charset="0"/>
              <a:buChar char="•"/>
            </a:pPr>
            <a:r>
              <a:rPr lang="en-US" dirty="0"/>
              <a:t>E consider the metric : Weighted Reduction in Gini </a:t>
            </a:r>
          </a:p>
        </p:txBody>
      </p:sp>
      <p:pic>
        <p:nvPicPr>
          <p:cNvPr id="9" name="Picture 8">
            <a:extLst>
              <a:ext uri="{FF2B5EF4-FFF2-40B4-BE49-F238E27FC236}">
                <a16:creationId xmlns:a16="http://schemas.microsoft.com/office/drawing/2014/main" id="{78489098-2468-4B5A-9F56-4933423F86B9}"/>
              </a:ext>
            </a:extLst>
          </p:cNvPr>
          <p:cNvPicPr>
            <a:picLocks noChangeAspect="1"/>
          </p:cNvPicPr>
          <p:nvPr/>
        </p:nvPicPr>
        <p:blipFill>
          <a:blip r:embed="rId3"/>
          <a:stretch>
            <a:fillRect/>
          </a:stretch>
        </p:blipFill>
        <p:spPr>
          <a:xfrm>
            <a:off x="3585146" y="5564305"/>
            <a:ext cx="3071045" cy="750505"/>
          </a:xfrm>
          <a:prstGeom prst="rect">
            <a:avLst/>
          </a:prstGeom>
        </p:spPr>
      </p:pic>
      <p:cxnSp>
        <p:nvCxnSpPr>
          <p:cNvPr id="12" name="Straight Connector 11">
            <a:extLst>
              <a:ext uri="{FF2B5EF4-FFF2-40B4-BE49-F238E27FC236}">
                <a16:creationId xmlns:a16="http://schemas.microsoft.com/office/drawing/2014/main" id="{14D7B096-AD27-4165-84BE-A4FDBBBFCC45}"/>
              </a:ext>
            </a:extLst>
          </p:cNvPr>
          <p:cNvCxnSpPr>
            <a:cxnSpLocks/>
          </p:cNvCxnSpPr>
          <p:nvPr/>
        </p:nvCxnSpPr>
        <p:spPr>
          <a:xfrm>
            <a:off x="6618974" y="1853184"/>
            <a:ext cx="0" cy="44616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1E72898-4163-4DA7-9271-41506481CFA6}"/>
              </a:ext>
            </a:extLst>
          </p:cNvPr>
          <p:cNvSpPr txBox="1"/>
          <p:nvPr/>
        </p:nvSpPr>
        <p:spPr>
          <a:xfrm>
            <a:off x="8991600" y="1275112"/>
            <a:ext cx="1194816" cy="369332"/>
          </a:xfrm>
          <a:prstGeom prst="rect">
            <a:avLst/>
          </a:prstGeom>
          <a:solidFill>
            <a:schemeClr val="accent4">
              <a:lumMod val="20000"/>
              <a:lumOff val="80000"/>
            </a:schemeClr>
          </a:solidFill>
        </p:spPr>
        <p:txBody>
          <a:bodyPr wrap="square" rtlCol="0">
            <a:spAutoFit/>
          </a:bodyPr>
          <a:lstStyle/>
          <a:p>
            <a:r>
              <a:rPr lang="en-US" dirty="0"/>
              <a:t>Examples</a:t>
            </a:r>
          </a:p>
        </p:txBody>
      </p:sp>
      <p:sp>
        <p:nvSpPr>
          <p:cNvPr id="17" name="TextBox 16">
            <a:extLst>
              <a:ext uri="{FF2B5EF4-FFF2-40B4-BE49-F238E27FC236}">
                <a16:creationId xmlns:a16="http://schemas.microsoft.com/office/drawing/2014/main" id="{FD840C05-0129-4C6F-B35C-8DFC2BFCB6D6}"/>
              </a:ext>
            </a:extLst>
          </p:cNvPr>
          <p:cNvSpPr txBox="1"/>
          <p:nvPr/>
        </p:nvSpPr>
        <p:spPr>
          <a:xfrm>
            <a:off x="6860834" y="2210760"/>
            <a:ext cx="3770589" cy="646331"/>
          </a:xfrm>
          <a:prstGeom prst="rect">
            <a:avLst/>
          </a:prstGeom>
          <a:noFill/>
        </p:spPr>
        <p:txBody>
          <a:bodyPr wrap="square" rtlCol="0">
            <a:spAutoFit/>
          </a:bodyPr>
          <a:lstStyle/>
          <a:p>
            <a:r>
              <a:rPr lang="en-US" dirty="0"/>
              <a:t>Node Data Points:     0,0,0,1,1,1</a:t>
            </a:r>
          </a:p>
          <a:p>
            <a:r>
              <a:rPr lang="en-US" dirty="0"/>
              <a:t>Gini Index  =               0.5  </a:t>
            </a:r>
          </a:p>
        </p:txBody>
      </p:sp>
      <p:sp>
        <p:nvSpPr>
          <p:cNvPr id="18" name="TextBox 17">
            <a:extLst>
              <a:ext uri="{FF2B5EF4-FFF2-40B4-BE49-F238E27FC236}">
                <a16:creationId xmlns:a16="http://schemas.microsoft.com/office/drawing/2014/main" id="{70271020-9C34-47FD-ADF4-F6BF5579FCA2}"/>
              </a:ext>
            </a:extLst>
          </p:cNvPr>
          <p:cNvSpPr txBox="1"/>
          <p:nvPr/>
        </p:nvSpPr>
        <p:spPr>
          <a:xfrm>
            <a:off x="6860834" y="3032011"/>
            <a:ext cx="3770589" cy="646331"/>
          </a:xfrm>
          <a:prstGeom prst="rect">
            <a:avLst/>
          </a:prstGeom>
          <a:noFill/>
        </p:spPr>
        <p:txBody>
          <a:bodyPr wrap="square" rtlCol="0">
            <a:spAutoFit/>
          </a:bodyPr>
          <a:lstStyle/>
          <a:p>
            <a:r>
              <a:rPr lang="en-US" dirty="0"/>
              <a:t>Node Data Points:     0,0,0,1,1,1,1,1,1</a:t>
            </a:r>
          </a:p>
          <a:p>
            <a:r>
              <a:rPr lang="en-US" dirty="0"/>
              <a:t>Gini Index  =               0.44 </a:t>
            </a:r>
          </a:p>
        </p:txBody>
      </p:sp>
      <p:sp>
        <p:nvSpPr>
          <p:cNvPr id="19" name="TextBox 18">
            <a:extLst>
              <a:ext uri="{FF2B5EF4-FFF2-40B4-BE49-F238E27FC236}">
                <a16:creationId xmlns:a16="http://schemas.microsoft.com/office/drawing/2014/main" id="{811B1E2B-6F72-445F-B6C2-C90310540792}"/>
              </a:ext>
            </a:extLst>
          </p:cNvPr>
          <p:cNvSpPr txBox="1"/>
          <p:nvPr/>
        </p:nvSpPr>
        <p:spPr>
          <a:xfrm>
            <a:off x="6860833" y="3958294"/>
            <a:ext cx="3770589" cy="646331"/>
          </a:xfrm>
          <a:prstGeom prst="rect">
            <a:avLst/>
          </a:prstGeom>
          <a:noFill/>
        </p:spPr>
        <p:txBody>
          <a:bodyPr wrap="square" rtlCol="0">
            <a:spAutoFit/>
          </a:bodyPr>
          <a:lstStyle/>
          <a:p>
            <a:r>
              <a:rPr lang="en-US" dirty="0"/>
              <a:t>Node Data Points:     0,0,0,1,1,1,2,2,2</a:t>
            </a:r>
          </a:p>
          <a:p>
            <a:r>
              <a:rPr lang="en-US" dirty="0"/>
              <a:t>Gini Index  =               0.67</a:t>
            </a:r>
          </a:p>
        </p:txBody>
      </p:sp>
      <p:sp>
        <p:nvSpPr>
          <p:cNvPr id="20" name="TextBox 19">
            <a:extLst>
              <a:ext uri="{FF2B5EF4-FFF2-40B4-BE49-F238E27FC236}">
                <a16:creationId xmlns:a16="http://schemas.microsoft.com/office/drawing/2014/main" id="{8B46CB50-E792-4647-AF90-489F06CB818A}"/>
              </a:ext>
            </a:extLst>
          </p:cNvPr>
          <p:cNvSpPr txBox="1"/>
          <p:nvPr/>
        </p:nvSpPr>
        <p:spPr>
          <a:xfrm>
            <a:off x="6860833" y="4779826"/>
            <a:ext cx="3770589" cy="646331"/>
          </a:xfrm>
          <a:prstGeom prst="rect">
            <a:avLst/>
          </a:prstGeom>
          <a:noFill/>
        </p:spPr>
        <p:txBody>
          <a:bodyPr wrap="square" rtlCol="0">
            <a:spAutoFit/>
          </a:bodyPr>
          <a:lstStyle/>
          <a:p>
            <a:r>
              <a:rPr lang="en-US" dirty="0"/>
              <a:t>Node Data Points:     1,1,1,1,1,1</a:t>
            </a:r>
          </a:p>
          <a:p>
            <a:r>
              <a:rPr lang="en-US" dirty="0"/>
              <a:t>Gini Index  =               0.0</a:t>
            </a:r>
          </a:p>
        </p:txBody>
      </p:sp>
    </p:spTree>
    <p:extLst>
      <p:ext uri="{BB962C8B-B14F-4D97-AF65-F5344CB8AC3E}">
        <p14:creationId xmlns:p14="http://schemas.microsoft.com/office/powerpoint/2010/main" val="348233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6F0A-74DF-46C1-B294-0B7BF4B43E79}"/>
              </a:ext>
            </a:extLst>
          </p:cNvPr>
          <p:cNvSpPr>
            <a:spLocks noGrp="1"/>
          </p:cNvSpPr>
          <p:nvPr>
            <p:ph type="title"/>
          </p:nvPr>
        </p:nvSpPr>
        <p:spPr>
          <a:xfrm>
            <a:off x="838200" y="365125"/>
            <a:ext cx="10515600" cy="585851"/>
          </a:xfrm>
        </p:spPr>
        <p:txBody>
          <a:bodyPr>
            <a:normAutofit fontScale="90000"/>
          </a:bodyPr>
          <a:lstStyle/>
          <a:p>
            <a:r>
              <a:rPr lang="en-US" dirty="0"/>
              <a:t>Cart classification trees: C 5.0 - Entropy </a:t>
            </a:r>
          </a:p>
        </p:txBody>
      </p:sp>
      <p:sp>
        <p:nvSpPr>
          <p:cNvPr id="3" name="TextBox 2">
            <a:extLst>
              <a:ext uri="{FF2B5EF4-FFF2-40B4-BE49-F238E27FC236}">
                <a16:creationId xmlns:a16="http://schemas.microsoft.com/office/drawing/2014/main" id="{32470B6A-9CC1-4F30-AE76-42E62EB1722C}"/>
              </a:ext>
            </a:extLst>
          </p:cNvPr>
          <p:cNvSpPr txBox="1"/>
          <p:nvPr/>
        </p:nvSpPr>
        <p:spPr>
          <a:xfrm>
            <a:off x="838200" y="1207008"/>
            <a:ext cx="1600200" cy="369332"/>
          </a:xfrm>
          <a:prstGeom prst="rect">
            <a:avLst/>
          </a:prstGeom>
          <a:solidFill>
            <a:schemeClr val="accent2">
              <a:lumMod val="20000"/>
              <a:lumOff val="80000"/>
            </a:schemeClr>
          </a:solidFill>
        </p:spPr>
        <p:txBody>
          <a:bodyPr wrap="square" rtlCol="0">
            <a:spAutoFit/>
          </a:bodyPr>
          <a:lstStyle/>
          <a:p>
            <a:r>
              <a:rPr lang="en-US" dirty="0"/>
              <a:t>Split Criterion</a:t>
            </a:r>
          </a:p>
        </p:txBody>
      </p:sp>
      <p:sp>
        <p:nvSpPr>
          <p:cNvPr id="4" name="TextBox 3">
            <a:extLst>
              <a:ext uri="{FF2B5EF4-FFF2-40B4-BE49-F238E27FC236}">
                <a16:creationId xmlns:a16="http://schemas.microsoft.com/office/drawing/2014/main" id="{8181C626-09D4-42B0-B134-B526C3AD9FE6}"/>
              </a:ext>
            </a:extLst>
          </p:cNvPr>
          <p:cNvSpPr txBox="1"/>
          <p:nvPr/>
        </p:nvSpPr>
        <p:spPr>
          <a:xfrm>
            <a:off x="2438400" y="1207008"/>
            <a:ext cx="3672840" cy="369332"/>
          </a:xfrm>
          <a:prstGeom prst="rect">
            <a:avLst/>
          </a:prstGeom>
          <a:noFill/>
        </p:spPr>
        <p:txBody>
          <a:bodyPr wrap="square" rtlCol="0">
            <a:spAutoFit/>
          </a:bodyPr>
          <a:lstStyle/>
          <a:p>
            <a:r>
              <a:rPr lang="en-US" dirty="0">
                <a:solidFill>
                  <a:srgbClr val="C00000"/>
                </a:solidFill>
              </a:rPr>
              <a:t>Entropy or Information Statistic</a:t>
            </a:r>
          </a:p>
        </p:txBody>
      </p:sp>
      <p:pic>
        <p:nvPicPr>
          <p:cNvPr id="5" name="Picture 4">
            <a:extLst>
              <a:ext uri="{FF2B5EF4-FFF2-40B4-BE49-F238E27FC236}">
                <a16:creationId xmlns:a16="http://schemas.microsoft.com/office/drawing/2014/main" id="{E8B1A426-0634-4EDF-88B5-36FFA7577A8E}"/>
              </a:ext>
            </a:extLst>
          </p:cNvPr>
          <p:cNvPicPr>
            <a:picLocks noChangeAspect="1"/>
          </p:cNvPicPr>
          <p:nvPr/>
        </p:nvPicPr>
        <p:blipFill>
          <a:blip r:embed="rId2"/>
          <a:stretch>
            <a:fillRect/>
          </a:stretch>
        </p:blipFill>
        <p:spPr>
          <a:xfrm>
            <a:off x="522179" y="1817501"/>
            <a:ext cx="2742929" cy="881396"/>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8AD2AB9-43E2-42D8-A8A1-ADB8CB711FF1}"/>
                  </a:ext>
                </a:extLst>
              </p:cNvPr>
              <p:cNvSpPr/>
              <p:nvPr/>
            </p:nvSpPr>
            <p:spPr>
              <a:xfrm>
                <a:off x="391261" y="2785134"/>
                <a:ext cx="63797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𝐵𝑖𝑛𝑎𝑟𝑦</m:t>
                          </m:r>
                          <m:r>
                            <a:rPr lang="en-US" i="0">
                              <a:latin typeface="Cambria Math" panose="02040503050406030204" pitchFamily="18" charset="0"/>
                            </a:rPr>
                            <m:t> </m:t>
                          </m:r>
                          <m:r>
                            <a:rPr lang="en-US" i="1">
                              <a:latin typeface="Cambria Math" panose="02040503050406030204" pitchFamily="18" charset="0"/>
                            </a:rPr>
                            <m:t>𝐶𝑙𝑎𝑠𝑠</m:t>
                          </m:r>
                          <m:r>
                            <a:rPr lang="en-US" i="0">
                              <a:latin typeface="Cambria Math" panose="02040503050406030204" pitchFamily="18" charset="0"/>
                            </a:rPr>
                            <m:t> </m:t>
                          </m:r>
                          <m:r>
                            <a:rPr lang="en-US" i="1">
                              <a:latin typeface="Cambria Math" panose="02040503050406030204" pitchFamily="18" charset="0"/>
                            </a:rPr>
                            <m:t>𝐸𝑛𝑡𝑟𝑜𝑝𝑦</m:t>
                          </m:r>
                          <m:r>
                            <a:rPr lang="en-US" i="0">
                              <a:latin typeface="Cambria Math" panose="02040503050406030204" pitchFamily="18" charset="0"/>
                            </a:rPr>
                            <m:t>= −[ </m:t>
                          </m:r>
                          <m:r>
                            <a:rPr lang="en-US" i="1">
                              <a:latin typeface="Cambria Math" panose="02040503050406030204" pitchFamily="18" charset="0"/>
                            </a:rPr>
                            <m:t>𝑝</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0">
                                  <a:latin typeface="Cambria Math" panose="02040503050406030204" pitchFamily="18" charset="0"/>
                                </a:rPr>
                                <m:t>2</m:t>
                              </m:r>
                            </m:sub>
                          </m:sSub>
                          <m:r>
                            <a:rPr lang="en-US" i="0">
                              <a:latin typeface="Cambria Math" panose="02040503050406030204" pitchFamily="18" charset="0"/>
                            </a:rPr>
                            <m:t> </m:t>
                          </m:r>
                          <m:r>
                            <a:rPr lang="en-US" i="1">
                              <a:latin typeface="Cambria Math" panose="02040503050406030204" pitchFamily="18" charset="0"/>
                            </a:rPr>
                            <m:t>𝑝</m:t>
                          </m:r>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r>
                                <a:rPr lang="en-US" i="1">
                                  <a:latin typeface="Cambria Math" panose="02040503050406030204" pitchFamily="18" charset="0"/>
                                </a:rPr>
                                <m:t>𝑝</m:t>
                              </m:r>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0">
                                  <a:latin typeface="Cambria Math" panose="02040503050406030204" pitchFamily="18" charset="0"/>
                                </a:rPr>
                                <m:t>2</m:t>
                              </m:r>
                            </m:sub>
                          </m:sSub>
                          <m:r>
                            <a:rPr lang="en-US" i="0">
                              <a:latin typeface="Cambria Math" panose="02040503050406030204" pitchFamily="18" charset="0"/>
                            </a:rPr>
                            <m:t>(1−</m:t>
                          </m:r>
                          <m:r>
                            <a:rPr lang="en-US" i="1">
                              <a:latin typeface="Cambria Math" panose="02040503050406030204" pitchFamily="18" charset="0"/>
                            </a:rPr>
                            <m:t>𝑝</m:t>
                          </m:r>
                        </m:e>
                      </m:d>
                    </m:oMath>
                  </m:oMathPara>
                </a14:m>
                <a:endParaRPr lang="en-US" dirty="0"/>
              </a:p>
            </p:txBody>
          </p:sp>
        </mc:Choice>
        <mc:Fallback xmlns="">
          <p:sp>
            <p:nvSpPr>
              <p:cNvPr id="9" name="Rectangle 8">
                <a:extLst>
                  <a:ext uri="{FF2B5EF4-FFF2-40B4-BE49-F238E27FC236}">
                    <a16:creationId xmlns:a16="http://schemas.microsoft.com/office/drawing/2014/main" id="{98AD2AB9-43E2-42D8-A8A1-ADB8CB711FF1}"/>
                  </a:ext>
                </a:extLst>
              </p:cNvPr>
              <p:cNvSpPr>
                <a:spLocks noRot="1" noChangeAspect="1" noMove="1" noResize="1" noEditPoints="1" noAdjustHandles="1" noChangeArrowheads="1" noChangeShapeType="1" noTextEdit="1"/>
              </p:cNvSpPr>
              <p:nvPr/>
            </p:nvSpPr>
            <p:spPr>
              <a:xfrm>
                <a:off x="391261" y="2785134"/>
                <a:ext cx="6379735" cy="369332"/>
              </a:xfrm>
              <a:prstGeom prst="rect">
                <a:avLst/>
              </a:prstGeom>
              <a:blipFill>
                <a:blip r:embed="rId3"/>
                <a:stretch>
                  <a:fillRect t="-121667" r="-6399" b="-18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0F9F9A-4262-4F66-A9BA-CC6A0443737D}"/>
                  </a:ext>
                </a:extLst>
              </p:cNvPr>
              <p:cNvSpPr/>
              <p:nvPr/>
            </p:nvSpPr>
            <p:spPr>
              <a:xfrm>
                <a:off x="418977" y="3359770"/>
                <a:ext cx="5692263"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𝐼𝑛𝑓𝑜𝑟𝑚𝑎𝑡𝑖𝑜𝑛</m:t>
                      </m:r>
                      <m:r>
                        <a:rPr lang="en-US" i="0">
                          <a:latin typeface="Cambria Math" panose="02040503050406030204" pitchFamily="18" charset="0"/>
                        </a:rPr>
                        <m:t> </m:t>
                      </m:r>
                      <m:r>
                        <a:rPr lang="en-US" i="1">
                          <a:latin typeface="Cambria Math" panose="02040503050406030204" pitchFamily="18" charset="0"/>
                        </a:rPr>
                        <m:t>𝐺𝑎𝑖𝑛</m:t>
                      </m:r>
                      <m:r>
                        <a:rPr lang="en-US" i="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𝐸𝑛𝑡𝑟𝑜𝑝𝑦</m:t>
                          </m:r>
                        </m:e>
                        <m:sub>
                          <m:r>
                            <a:rPr lang="en-US" i="1">
                              <a:latin typeface="Cambria Math" panose="02040503050406030204" pitchFamily="18" charset="0"/>
                            </a:rPr>
                            <m:t>𝑖𝑛𝑖𝑡𝑖𝑎𝑙</m:t>
                          </m:r>
                        </m:sub>
                      </m:sSub>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num>
                            <m:den>
                              <m:r>
                                <a:rPr lang="en-US" i="1">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𝐸𝑛𝑡𝑟𝑜𝑝𝑦</m:t>
                              </m:r>
                            </m:e>
                            <m:sub>
                              <m:r>
                                <a:rPr lang="en-US" i="1">
                                  <a:latin typeface="Cambria Math" panose="02040503050406030204" pitchFamily="18" charset="0"/>
                                </a:rPr>
                                <m:t>𝑖</m:t>
                              </m:r>
                            </m:sub>
                          </m:sSub>
                        </m:e>
                      </m:nary>
                    </m:oMath>
                  </m:oMathPara>
                </a14:m>
                <a:endParaRPr lang="en-US" dirty="0"/>
              </a:p>
            </p:txBody>
          </p:sp>
        </mc:Choice>
        <mc:Fallback xmlns="">
          <p:sp>
            <p:nvSpPr>
              <p:cNvPr id="12" name="Rectangle 11">
                <a:extLst>
                  <a:ext uri="{FF2B5EF4-FFF2-40B4-BE49-F238E27FC236}">
                    <a16:creationId xmlns:a16="http://schemas.microsoft.com/office/drawing/2014/main" id="{1C0F9F9A-4262-4F66-A9BA-CC6A0443737D}"/>
                  </a:ext>
                </a:extLst>
              </p:cNvPr>
              <p:cNvSpPr>
                <a:spLocks noRot="1" noChangeAspect="1" noMove="1" noResize="1" noEditPoints="1" noAdjustHandles="1" noChangeArrowheads="1" noChangeShapeType="1" noTextEdit="1"/>
              </p:cNvSpPr>
              <p:nvPr/>
            </p:nvSpPr>
            <p:spPr>
              <a:xfrm>
                <a:off x="418977" y="3359770"/>
                <a:ext cx="5692263" cy="848566"/>
              </a:xfrm>
              <a:prstGeom prst="rect">
                <a:avLst/>
              </a:prstGeom>
              <a:blipFill>
                <a:blip r:embed="rId4"/>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B439B0F9-5D7E-4429-9A03-C003095EA51C}"/>
              </a:ext>
            </a:extLst>
          </p:cNvPr>
          <p:cNvCxnSpPr>
            <a:cxnSpLocks/>
          </p:cNvCxnSpPr>
          <p:nvPr/>
        </p:nvCxnSpPr>
        <p:spPr>
          <a:xfrm flipV="1">
            <a:off x="6427260" y="1731264"/>
            <a:ext cx="1741380" cy="195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CA166AE-973A-4853-9B8E-0683F8F6A0FB}"/>
              </a:ext>
            </a:extLst>
          </p:cNvPr>
          <p:cNvSpPr txBox="1"/>
          <p:nvPr/>
        </p:nvSpPr>
        <p:spPr>
          <a:xfrm>
            <a:off x="8327136" y="1391674"/>
            <a:ext cx="3133344" cy="646331"/>
          </a:xfrm>
          <a:prstGeom prst="rect">
            <a:avLst/>
          </a:prstGeom>
          <a:solidFill>
            <a:schemeClr val="accent4">
              <a:lumMod val="20000"/>
              <a:lumOff val="80000"/>
            </a:schemeClr>
          </a:solidFill>
        </p:spPr>
        <p:txBody>
          <a:bodyPr wrap="square" rtlCol="0">
            <a:spAutoFit/>
          </a:bodyPr>
          <a:lstStyle/>
          <a:p>
            <a:r>
              <a:rPr lang="en-US" dirty="0"/>
              <a:t>This form is still biased towards categorical variables </a:t>
            </a:r>
          </a:p>
        </p:txBody>
      </p:sp>
      <p:sp>
        <p:nvSpPr>
          <p:cNvPr id="18" name="Arrow: Down 17">
            <a:extLst>
              <a:ext uri="{FF2B5EF4-FFF2-40B4-BE49-F238E27FC236}">
                <a16:creationId xmlns:a16="http://schemas.microsoft.com/office/drawing/2014/main" id="{A2BD7A0A-2315-4376-8B65-173043914813}"/>
              </a:ext>
            </a:extLst>
          </p:cNvPr>
          <p:cNvSpPr/>
          <p:nvPr/>
        </p:nvSpPr>
        <p:spPr>
          <a:xfrm>
            <a:off x="9186672" y="2258199"/>
            <a:ext cx="707136" cy="639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0E7F520-89C7-474F-B38C-D42373ED9B86}"/>
              </a:ext>
            </a:extLst>
          </p:cNvPr>
          <p:cNvSpPr txBox="1"/>
          <p:nvPr/>
        </p:nvSpPr>
        <p:spPr>
          <a:xfrm>
            <a:off x="10149840" y="2323469"/>
            <a:ext cx="1524000" cy="646331"/>
          </a:xfrm>
          <a:prstGeom prst="rect">
            <a:avLst/>
          </a:prstGeom>
          <a:noFill/>
        </p:spPr>
        <p:txBody>
          <a:bodyPr wrap="square" rtlCol="0">
            <a:spAutoFit/>
          </a:bodyPr>
          <a:lstStyle/>
          <a:p>
            <a:r>
              <a:rPr lang="en-US" dirty="0"/>
              <a:t>Normalized Version </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DB92976-6CEF-4A41-8E29-AD54FF9A4945}"/>
                  </a:ext>
                </a:extLst>
              </p:cNvPr>
              <p:cNvSpPr/>
              <p:nvPr/>
            </p:nvSpPr>
            <p:spPr>
              <a:xfrm>
                <a:off x="449454" y="4792098"/>
                <a:ext cx="5646546"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i="1">
                          <a:latin typeface="Cambria Math" panose="02040503050406030204" pitchFamily="18" charset="0"/>
                        </a:rPr>
                        <m:t>𝑛𝑓𝑜𝑟𝑚𝑎𝑡𝑖𝑜𝑛</m:t>
                      </m:r>
                      <m:r>
                        <a:rPr lang="en-US" i="0">
                          <a:latin typeface="Cambria Math" panose="02040503050406030204" pitchFamily="18" charset="0"/>
                        </a:rPr>
                        <m:t> </m:t>
                      </m:r>
                      <m:r>
                        <a:rPr lang="en-US" i="1">
                          <a:latin typeface="Cambria Math" panose="02040503050406030204" pitchFamily="18" charset="0"/>
                        </a:rPr>
                        <m:t>𝐺𝑎𝑖𝑛</m:t>
                      </m:r>
                      <m:r>
                        <a:rPr lang="en-US" i="0">
                          <a:latin typeface="Cambria Math" panose="02040503050406030204" pitchFamily="18" charset="0"/>
                        </a:rPr>
                        <m:t> </m:t>
                      </m:r>
                      <m:r>
                        <a:rPr lang="en-US" i="1">
                          <a:latin typeface="Cambria Math" panose="02040503050406030204" pitchFamily="18" charset="0"/>
                        </a:rPr>
                        <m:t>𝑅𝑎𝑡𝑖𝑜</m:t>
                      </m:r>
                      <m:r>
                        <a:rPr lang="en-US" i="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𝐼𝑛𝑓𝑜𝑟𝑚𝑎𝑡𝑖𝑜𝑛</m:t>
                          </m:r>
                          <m:r>
                            <a:rPr lang="en-US" i="0">
                              <a:latin typeface="Cambria Math" panose="02040503050406030204" pitchFamily="18" charset="0"/>
                            </a:rPr>
                            <m:t> </m:t>
                          </m:r>
                          <m:r>
                            <a:rPr lang="en-US" i="1">
                              <a:latin typeface="Cambria Math" panose="02040503050406030204" pitchFamily="18" charset="0"/>
                            </a:rPr>
                            <m:t>𝐺𝑎𝑖𝑛</m:t>
                          </m:r>
                          <m:r>
                            <a:rPr lang="en-US" i="0">
                              <a:latin typeface="Cambria Math" panose="02040503050406030204" pitchFamily="18" charset="0"/>
                            </a:rPr>
                            <m:t> </m:t>
                          </m:r>
                        </m:num>
                        <m:den>
                          <m:r>
                            <a:rPr lang="en-US" i="1">
                              <a:latin typeface="Cambria Math" panose="02040503050406030204" pitchFamily="18" charset="0"/>
                            </a:rPr>
                            <m:t>𝑆𝑝𝑙𝑖𝑡</m:t>
                          </m:r>
                          <m:r>
                            <a:rPr lang="en-US" i="0">
                              <a:latin typeface="Cambria Math" panose="02040503050406030204" pitchFamily="18" charset="0"/>
                            </a:rPr>
                            <m:t> </m:t>
                          </m:r>
                          <m:r>
                            <a:rPr lang="en-US" i="1">
                              <a:latin typeface="Cambria Math" panose="02040503050406030204" pitchFamily="18" charset="0"/>
                            </a:rPr>
                            <m:t>𝐼𝑛𝑓𝑜𝑟𝑚𝑎𝑡𝑖𝑜𝑛</m:t>
                          </m:r>
                          <m:r>
                            <a:rPr lang="en-US" i="0">
                              <a:latin typeface="Cambria Math" panose="02040503050406030204" pitchFamily="18" charset="0"/>
                            </a:rPr>
                            <m:t> </m:t>
                          </m:r>
                          <m:r>
                            <a:rPr lang="en-US" i="1">
                              <a:latin typeface="Cambria Math" panose="02040503050406030204" pitchFamily="18" charset="0"/>
                            </a:rPr>
                            <m:t>𝑉𝑎𝑙𝑢𝑒</m:t>
                          </m:r>
                          <m:r>
                            <a:rPr lang="en-US" i="0">
                              <a:latin typeface="Cambria Math" panose="02040503050406030204" pitchFamily="18" charset="0"/>
                            </a:rPr>
                            <m:t> </m:t>
                          </m:r>
                        </m:den>
                      </m:f>
                    </m:oMath>
                  </m:oMathPara>
                </a14:m>
                <a:endParaRPr lang="en-US" dirty="0"/>
              </a:p>
            </p:txBody>
          </p:sp>
        </mc:Choice>
        <mc:Fallback xmlns="">
          <p:sp>
            <p:nvSpPr>
              <p:cNvPr id="21" name="Rectangle 20">
                <a:extLst>
                  <a:ext uri="{FF2B5EF4-FFF2-40B4-BE49-F238E27FC236}">
                    <a16:creationId xmlns:a16="http://schemas.microsoft.com/office/drawing/2014/main" id="{ADB92976-6CEF-4A41-8E29-AD54FF9A4945}"/>
                  </a:ext>
                </a:extLst>
              </p:cNvPr>
              <p:cNvSpPr>
                <a:spLocks noRot="1" noChangeAspect="1" noMove="1" noResize="1" noEditPoints="1" noAdjustHandles="1" noChangeArrowheads="1" noChangeShapeType="1" noTextEdit="1"/>
              </p:cNvSpPr>
              <p:nvPr/>
            </p:nvSpPr>
            <p:spPr>
              <a:xfrm>
                <a:off x="449454" y="4792098"/>
                <a:ext cx="5646546" cy="667490"/>
              </a:xfrm>
              <a:prstGeom prst="rect">
                <a:avLst/>
              </a:prstGeom>
              <a:blipFill>
                <a:blip r:embed="rId5"/>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54012C3-1505-4E31-B323-364917C075BF}"/>
              </a:ext>
            </a:extLst>
          </p:cNvPr>
          <p:cNvSpPr txBox="1"/>
          <p:nvPr/>
        </p:nvSpPr>
        <p:spPr>
          <a:xfrm>
            <a:off x="522179" y="4422766"/>
            <a:ext cx="3306109" cy="369332"/>
          </a:xfrm>
          <a:prstGeom prst="rect">
            <a:avLst/>
          </a:prstGeom>
          <a:solidFill>
            <a:schemeClr val="accent4">
              <a:lumMod val="20000"/>
              <a:lumOff val="80000"/>
            </a:schemeClr>
          </a:solidFill>
        </p:spPr>
        <p:txBody>
          <a:bodyPr wrap="square" rtlCol="0">
            <a:spAutoFit/>
          </a:bodyPr>
          <a:lstStyle/>
          <a:p>
            <a:r>
              <a:rPr lang="en-US" dirty="0"/>
              <a:t>Thus we used a normalized form </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A68983A-4076-49C1-ACB9-BF352A7240A9}"/>
                  </a:ext>
                </a:extLst>
              </p:cNvPr>
              <p:cNvSpPr/>
              <p:nvPr/>
            </p:nvSpPr>
            <p:spPr>
              <a:xfrm>
                <a:off x="6770996" y="5459588"/>
                <a:ext cx="4925579" cy="848566"/>
              </a:xfrm>
              <a:prstGeom prst="rect">
                <a:avLst/>
              </a:prstGeom>
              <a:ln>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𝑆𝑝𝑙𝑖𝑡</m:t>
                      </m:r>
                      <m:r>
                        <a:rPr lang="en-US" i="0">
                          <a:latin typeface="Cambria Math" panose="02040503050406030204" pitchFamily="18" charset="0"/>
                        </a:rPr>
                        <m:t> </m:t>
                      </m:r>
                      <m:r>
                        <a:rPr lang="en-US" i="1" smtClean="0">
                          <a:latin typeface="Cambria Math" panose="02040503050406030204" pitchFamily="18" charset="0"/>
                        </a:rPr>
                        <m:t>𝐼𝑛𝑓𝑜𝑟𝑚𝑎𝑡𝑖𝑜𝑛</m:t>
                      </m:r>
                      <m:r>
                        <a:rPr lang="en-US" i="0">
                          <a:latin typeface="Cambria Math" panose="02040503050406030204" pitchFamily="18" charset="0"/>
                        </a:rPr>
                        <m:t> </m:t>
                      </m:r>
                      <m:r>
                        <a:rPr lang="en-US" i="1">
                          <a:latin typeface="Cambria Math" panose="02040503050406030204" pitchFamily="18" charset="0"/>
                        </a:rPr>
                        <m:t>𝑉𝑎𝑙𝑢𝑒</m:t>
                      </m:r>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num>
                            <m:den>
                              <m:r>
                                <a:rPr lang="en-US" i="1">
                                  <a:latin typeface="Cambria Math" panose="02040503050406030204" pitchFamily="18" charset="0"/>
                                </a:rPr>
                                <m:t>𝑛</m:t>
                              </m:r>
                            </m:den>
                          </m:f>
                        </m:e>
                      </m:nary>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0">
                              <a:latin typeface="Cambria Math" panose="02040503050406030204" pitchFamily="18" charset="0"/>
                            </a:rPr>
                            <m:t>2</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num>
                            <m:den>
                              <m:r>
                                <a:rPr lang="en-US" i="1">
                                  <a:latin typeface="Cambria Math" panose="02040503050406030204" pitchFamily="18" charset="0"/>
                                </a:rPr>
                                <m:t>𝑛</m:t>
                              </m:r>
                            </m:den>
                          </m:f>
                        </m:e>
                      </m:d>
                    </m:oMath>
                  </m:oMathPara>
                </a14:m>
                <a:endParaRPr lang="en-US" dirty="0"/>
              </a:p>
            </p:txBody>
          </p:sp>
        </mc:Choice>
        <mc:Fallback xmlns="">
          <p:sp>
            <p:nvSpPr>
              <p:cNvPr id="23" name="Rectangle 22">
                <a:extLst>
                  <a:ext uri="{FF2B5EF4-FFF2-40B4-BE49-F238E27FC236}">
                    <a16:creationId xmlns:a16="http://schemas.microsoft.com/office/drawing/2014/main" id="{2A68983A-4076-49C1-ACB9-BF352A7240A9}"/>
                  </a:ext>
                </a:extLst>
              </p:cNvPr>
              <p:cNvSpPr>
                <a:spLocks noRot="1" noChangeAspect="1" noMove="1" noResize="1" noEditPoints="1" noAdjustHandles="1" noChangeArrowheads="1" noChangeShapeType="1" noTextEdit="1"/>
              </p:cNvSpPr>
              <p:nvPr/>
            </p:nvSpPr>
            <p:spPr>
              <a:xfrm>
                <a:off x="6770996" y="5459588"/>
                <a:ext cx="4925579" cy="848566"/>
              </a:xfrm>
              <a:prstGeom prst="rect">
                <a:avLst/>
              </a:prstGeom>
              <a:blipFill>
                <a:blip r:embed="rId6"/>
                <a:stretch>
                  <a:fillRect/>
                </a:stretch>
              </a:blipFill>
              <a:ln>
                <a:solidFill>
                  <a:srgbClr val="C00000"/>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A07B01A-56FB-43F5-A13F-47CF6BAD00FC}"/>
              </a:ext>
            </a:extLst>
          </p:cNvPr>
          <p:cNvCxnSpPr>
            <a:cxnSpLocks/>
          </p:cNvCxnSpPr>
          <p:nvPr/>
        </p:nvCxnSpPr>
        <p:spPr>
          <a:xfrm>
            <a:off x="5974080" y="5266944"/>
            <a:ext cx="796916" cy="19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66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F01B-02B8-495B-8A54-60F2386CCC06}"/>
              </a:ext>
            </a:extLst>
          </p:cNvPr>
          <p:cNvSpPr>
            <a:spLocks noGrp="1"/>
          </p:cNvSpPr>
          <p:nvPr>
            <p:ph type="title"/>
          </p:nvPr>
        </p:nvSpPr>
        <p:spPr>
          <a:xfrm>
            <a:off x="630936" y="194437"/>
            <a:ext cx="10515600" cy="683387"/>
          </a:xfrm>
        </p:spPr>
        <p:txBody>
          <a:bodyPr>
            <a:normAutofit fontScale="90000"/>
          </a:bodyPr>
          <a:lstStyle/>
          <a:p>
            <a:r>
              <a:rPr lang="en-US" dirty="0"/>
              <a:t>Example for Feature Selection: Cricket Players  </a:t>
            </a:r>
          </a:p>
        </p:txBody>
      </p:sp>
      <p:sp>
        <p:nvSpPr>
          <p:cNvPr id="4" name="TextBox 3">
            <a:extLst>
              <a:ext uri="{FF2B5EF4-FFF2-40B4-BE49-F238E27FC236}">
                <a16:creationId xmlns:a16="http://schemas.microsoft.com/office/drawing/2014/main" id="{FB14AFE8-CCC6-4E73-B7D4-83D8BFDD22AC}"/>
              </a:ext>
            </a:extLst>
          </p:cNvPr>
          <p:cNvSpPr txBox="1"/>
          <p:nvPr/>
        </p:nvSpPr>
        <p:spPr>
          <a:xfrm>
            <a:off x="630936" y="1130594"/>
            <a:ext cx="1621536" cy="369332"/>
          </a:xfrm>
          <a:prstGeom prst="rect">
            <a:avLst/>
          </a:prstGeom>
          <a:solidFill>
            <a:schemeClr val="accent1">
              <a:lumMod val="20000"/>
              <a:lumOff val="80000"/>
            </a:schemeClr>
          </a:solidFill>
        </p:spPr>
        <p:txBody>
          <a:bodyPr wrap="square" rtlCol="0">
            <a:spAutoFit/>
          </a:bodyPr>
          <a:lstStyle/>
          <a:p>
            <a:r>
              <a:rPr lang="en-US" dirty="0"/>
              <a:t>Given </a:t>
            </a:r>
          </a:p>
        </p:txBody>
      </p:sp>
      <p:sp>
        <p:nvSpPr>
          <p:cNvPr id="5" name="Rectangle 4">
            <a:extLst>
              <a:ext uri="{FF2B5EF4-FFF2-40B4-BE49-F238E27FC236}">
                <a16:creationId xmlns:a16="http://schemas.microsoft.com/office/drawing/2014/main" id="{5636BE13-2A86-4F63-80E7-056A0792CEAA}"/>
              </a:ext>
            </a:extLst>
          </p:cNvPr>
          <p:cNvSpPr/>
          <p:nvPr/>
        </p:nvSpPr>
        <p:spPr>
          <a:xfrm>
            <a:off x="2353056" y="1113645"/>
            <a:ext cx="9582912" cy="646331"/>
          </a:xfrm>
          <a:prstGeom prst="rect">
            <a:avLst/>
          </a:prstGeom>
        </p:spPr>
        <p:txBody>
          <a:bodyPr wrap="square">
            <a:spAutoFit/>
          </a:bodyPr>
          <a:lstStyle/>
          <a:p>
            <a:r>
              <a:rPr lang="en-US">
                <a:solidFill>
                  <a:srgbClr val="000000"/>
                </a:solidFill>
                <a:latin typeface="Arial" panose="020B0604020202020204" pitchFamily="34" charset="0"/>
              </a:rPr>
              <a:t>Let’s say we have a sample of 30 students with three variables Gender (Boy/ Girl), Class( IX/ X) and Height (5 to 6 ft). 15 out of these 30 play cricket in leisure time. </a:t>
            </a:r>
            <a:endParaRPr lang="en-US" dirty="0"/>
          </a:p>
        </p:txBody>
      </p:sp>
      <p:sp>
        <p:nvSpPr>
          <p:cNvPr id="6" name="TextBox 5">
            <a:extLst>
              <a:ext uri="{FF2B5EF4-FFF2-40B4-BE49-F238E27FC236}">
                <a16:creationId xmlns:a16="http://schemas.microsoft.com/office/drawing/2014/main" id="{C8CE2BAD-96C8-4A6F-892C-DC752B11ADE7}"/>
              </a:ext>
            </a:extLst>
          </p:cNvPr>
          <p:cNvSpPr txBox="1"/>
          <p:nvPr/>
        </p:nvSpPr>
        <p:spPr>
          <a:xfrm>
            <a:off x="630936" y="2051090"/>
            <a:ext cx="1621536" cy="369332"/>
          </a:xfrm>
          <a:prstGeom prst="rect">
            <a:avLst/>
          </a:prstGeom>
          <a:solidFill>
            <a:schemeClr val="accent1">
              <a:lumMod val="40000"/>
              <a:lumOff val="60000"/>
            </a:schemeClr>
          </a:solidFill>
        </p:spPr>
        <p:txBody>
          <a:bodyPr wrap="square" rtlCol="0">
            <a:spAutoFit/>
          </a:bodyPr>
          <a:lstStyle/>
          <a:p>
            <a:r>
              <a:rPr lang="en-US" dirty="0"/>
              <a:t>Need  </a:t>
            </a:r>
          </a:p>
        </p:txBody>
      </p:sp>
      <p:sp>
        <p:nvSpPr>
          <p:cNvPr id="7" name="Rectangle 6">
            <a:extLst>
              <a:ext uri="{FF2B5EF4-FFF2-40B4-BE49-F238E27FC236}">
                <a16:creationId xmlns:a16="http://schemas.microsoft.com/office/drawing/2014/main" id="{1A60FA0E-11E8-408F-B74B-EFDC967F6EF7}"/>
              </a:ext>
            </a:extLst>
          </p:cNvPr>
          <p:cNvSpPr/>
          <p:nvPr/>
        </p:nvSpPr>
        <p:spPr>
          <a:xfrm>
            <a:off x="2353056" y="2051090"/>
            <a:ext cx="9436608" cy="369332"/>
          </a:xfrm>
          <a:prstGeom prst="rect">
            <a:avLst/>
          </a:prstGeom>
        </p:spPr>
        <p:txBody>
          <a:bodyPr wrap="square">
            <a:spAutoFit/>
          </a:bodyPr>
          <a:lstStyle/>
          <a:p>
            <a:r>
              <a:rPr lang="en-US" dirty="0">
                <a:solidFill>
                  <a:srgbClr val="000000"/>
                </a:solidFill>
                <a:latin typeface="Arial" panose="020B0604020202020204" pitchFamily="34" charset="0"/>
              </a:rPr>
              <a:t>A model to predict who will play cricket during leisure period? </a:t>
            </a:r>
            <a:endParaRPr lang="en-US" dirty="0"/>
          </a:p>
        </p:txBody>
      </p:sp>
      <p:sp>
        <p:nvSpPr>
          <p:cNvPr id="8" name="TextBox 7">
            <a:extLst>
              <a:ext uri="{FF2B5EF4-FFF2-40B4-BE49-F238E27FC236}">
                <a16:creationId xmlns:a16="http://schemas.microsoft.com/office/drawing/2014/main" id="{7F02DB7A-1C74-4CE8-9246-A8D7E1A2518A}"/>
              </a:ext>
            </a:extLst>
          </p:cNvPr>
          <p:cNvSpPr txBox="1"/>
          <p:nvPr/>
        </p:nvSpPr>
        <p:spPr>
          <a:xfrm>
            <a:off x="630936" y="2971586"/>
            <a:ext cx="1621536" cy="646331"/>
          </a:xfrm>
          <a:prstGeom prst="rect">
            <a:avLst/>
          </a:prstGeom>
          <a:solidFill>
            <a:schemeClr val="accent1">
              <a:lumMod val="60000"/>
              <a:lumOff val="40000"/>
            </a:schemeClr>
          </a:solidFill>
        </p:spPr>
        <p:txBody>
          <a:bodyPr wrap="square" rtlCol="0">
            <a:spAutoFit/>
          </a:bodyPr>
          <a:lstStyle/>
          <a:p>
            <a:r>
              <a:rPr lang="en-US" dirty="0"/>
              <a:t>Essence of solution   </a:t>
            </a:r>
          </a:p>
        </p:txBody>
      </p:sp>
      <p:sp>
        <p:nvSpPr>
          <p:cNvPr id="9" name="Rectangle 8">
            <a:extLst>
              <a:ext uri="{FF2B5EF4-FFF2-40B4-BE49-F238E27FC236}">
                <a16:creationId xmlns:a16="http://schemas.microsoft.com/office/drawing/2014/main" id="{C543F313-1D7F-4CAF-B856-653C319C86CF}"/>
              </a:ext>
            </a:extLst>
          </p:cNvPr>
          <p:cNvSpPr/>
          <p:nvPr/>
        </p:nvSpPr>
        <p:spPr>
          <a:xfrm>
            <a:off x="2438400" y="2833086"/>
            <a:ext cx="6096000" cy="923330"/>
          </a:xfrm>
          <a:prstGeom prst="rect">
            <a:avLst/>
          </a:prstGeom>
        </p:spPr>
        <p:txBody>
          <a:bodyPr>
            <a:spAutoFit/>
          </a:bodyPr>
          <a:lstStyle/>
          <a:p>
            <a:r>
              <a:rPr lang="en-US" dirty="0">
                <a:solidFill>
                  <a:srgbClr val="000000"/>
                </a:solidFill>
                <a:latin typeface="Arial" panose="020B0604020202020204" pitchFamily="34" charset="0"/>
              </a:rPr>
              <a:t>We need to segregate students who play cricket in their leisure time based on highly significant input variable among all three. </a:t>
            </a:r>
            <a:endParaRPr lang="en-US" dirty="0"/>
          </a:p>
        </p:txBody>
      </p:sp>
      <p:sp>
        <p:nvSpPr>
          <p:cNvPr id="10" name="TextBox 9">
            <a:extLst>
              <a:ext uri="{FF2B5EF4-FFF2-40B4-BE49-F238E27FC236}">
                <a16:creationId xmlns:a16="http://schemas.microsoft.com/office/drawing/2014/main" id="{2B6B608E-D843-4F9D-9F33-1A6122B79D9B}"/>
              </a:ext>
            </a:extLst>
          </p:cNvPr>
          <p:cNvSpPr txBox="1"/>
          <p:nvPr/>
        </p:nvSpPr>
        <p:spPr>
          <a:xfrm>
            <a:off x="630936" y="3984414"/>
            <a:ext cx="3011424" cy="369332"/>
          </a:xfrm>
          <a:prstGeom prst="rect">
            <a:avLst/>
          </a:prstGeom>
          <a:solidFill>
            <a:schemeClr val="accent4">
              <a:lumMod val="20000"/>
              <a:lumOff val="80000"/>
            </a:schemeClr>
          </a:solidFill>
        </p:spPr>
        <p:txBody>
          <a:bodyPr wrap="square" rtlCol="0">
            <a:spAutoFit/>
          </a:bodyPr>
          <a:lstStyle/>
          <a:p>
            <a:r>
              <a:rPr lang="en-US" dirty="0"/>
              <a:t>How can a decision tree help? </a:t>
            </a:r>
          </a:p>
        </p:txBody>
      </p:sp>
      <p:sp>
        <p:nvSpPr>
          <p:cNvPr id="11" name="Rectangle 10">
            <a:extLst>
              <a:ext uri="{FF2B5EF4-FFF2-40B4-BE49-F238E27FC236}">
                <a16:creationId xmlns:a16="http://schemas.microsoft.com/office/drawing/2014/main" id="{2140C0CC-C600-4253-B7C8-9F1BCF6F8304}"/>
              </a:ext>
            </a:extLst>
          </p:cNvPr>
          <p:cNvSpPr/>
          <p:nvPr/>
        </p:nvSpPr>
        <p:spPr>
          <a:xfrm>
            <a:off x="524256" y="4636394"/>
            <a:ext cx="11570208" cy="646331"/>
          </a:xfrm>
          <a:prstGeom prst="rect">
            <a:avLst/>
          </a:prstGeom>
        </p:spPr>
        <p:txBody>
          <a:bodyPr wrap="square">
            <a:spAutoFit/>
          </a:bodyPr>
          <a:lstStyle/>
          <a:p>
            <a:pPr algn="just"/>
            <a:r>
              <a:rPr lang="en-US" dirty="0">
                <a:solidFill>
                  <a:srgbClr val="000000"/>
                </a:solidFill>
                <a:latin typeface="Arial" panose="020B0604020202020204" pitchFamily="34" charset="0"/>
              </a:rPr>
              <a:t>This is where decision tree helps, it will segregate the students based on all values of three variable and identify the variable, which creates the best homogeneous sets of students (which are heterogeneous to each other). </a:t>
            </a:r>
            <a:endParaRPr lang="en-US" dirty="0"/>
          </a:p>
        </p:txBody>
      </p:sp>
    </p:spTree>
    <p:extLst>
      <p:ext uri="{BB962C8B-B14F-4D97-AF65-F5344CB8AC3E}">
        <p14:creationId xmlns:p14="http://schemas.microsoft.com/office/powerpoint/2010/main" val="103898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125D-DED8-46EC-82ED-BFFEA49456C8}"/>
              </a:ext>
            </a:extLst>
          </p:cNvPr>
          <p:cNvSpPr>
            <a:spLocks noGrp="1"/>
          </p:cNvSpPr>
          <p:nvPr>
            <p:ph type="title"/>
          </p:nvPr>
        </p:nvSpPr>
        <p:spPr>
          <a:xfrm>
            <a:off x="461072" y="215559"/>
            <a:ext cx="10515600" cy="430127"/>
          </a:xfrm>
        </p:spPr>
        <p:txBody>
          <a:bodyPr>
            <a:normAutofit fontScale="90000"/>
          </a:bodyPr>
          <a:lstStyle/>
          <a:p>
            <a:r>
              <a:rPr lang="en-US" dirty="0"/>
              <a:t> Example contd. </a:t>
            </a:r>
          </a:p>
        </p:txBody>
      </p:sp>
      <p:pic>
        <p:nvPicPr>
          <p:cNvPr id="22" name="Picture 21">
            <a:extLst>
              <a:ext uri="{FF2B5EF4-FFF2-40B4-BE49-F238E27FC236}">
                <a16:creationId xmlns:a16="http://schemas.microsoft.com/office/drawing/2014/main" id="{59B3DEEC-5761-46A3-B2FB-879B3D0F5377}"/>
              </a:ext>
            </a:extLst>
          </p:cNvPr>
          <p:cNvPicPr>
            <a:picLocks noChangeAspect="1"/>
          </p:cNvPicPr>
          <p:nvPr/>
        </p:nvPicPr>
        <p:blipFill rotWithShape="1">
          <a:blip r:embed="rId2"/>
          <a:srcRect r="51722"/>
          <a:stretch/>
        </p:blipFill>
        <p:spPr>
          <a:xfrm>
            <a:off x="4703232" y="3369607"/>
            <a:ext cx="159829" cy="335513"/>
          </a:xfrm>
          <a:prstGeom prst="rect">
            <a:avLst/>
          </a:prstGeom>
        </p:spPr>
      </p:pic>
      <p:pic>
        <p:nvPicPr>
          <p:cNvPr id="24" name="Picture 23">
            <a:extLst>
              <a:ext uri="{FF2B5EF4-FFF2-40B4-BE49-F238E27FC236}">
                <a16:creationId xmlns:a16="http://schemas.microsoft.com/office/drawing/2014/main" id="{0BF13589-B945-4BA5-BC43-4CBAE4A106B5}"/>
              </a:ext>
            </a:extLst>
          </p:cNvPr>
          <p:cNvPicPr>
            <a:picLocks noChangeAspect="1"/>
          </p:cNvPicPr>
          <p:nvPr/>
        </p:nvPicPr>
        <p:blipFill rotWithShape="1">
          <a:blip r:embed="rId2"/>
          <a:srcRect r="51722"/>
          <a:stretch/>
        </p:blipFill>
        <p:spPr>
          <a:xfrm>
            <a:off x="4477238" y="2906068"/>
            <a:ext cx="159829" cy="335513"/>
          </a:xfrm>
          <a:prstGeom prst="rect">
            <a:avLst/>
          </a:prstGeom>
        </p:spPr>
      </p:pic>
      <p:grpSp>
        <p:nvGrpSpPr>
          <p:cNvPr id="3" name="Group 2">
            <a:extLst>
              <a:ext uri="{FF2B5EF4-FFF2-40B4-BE49-F238E27FC236}">
                <a16:creationId xmlns:a16="http://schemas.microsoft.com/office/drawing/2014/main" id="{A27C10FA-BCD9-4E85-9553-1385FCDFFA09}"/>
              </a:ext>
            </a:extLst>
          </p:cNvPr>
          <p:cNvGrpSpPr/>
          <p:nvPr/>
        </p:nvGrpSpPr>
        <p:grpSpPr>
          <a:xfrm>
            <a:off x="154701" y="975411"/>
            <a:ext cx="3517844" cy="3443215"/>
            <a:chOff x="154701" y="975411"/>
            <a:chExt cx="3517844" cy="3443215"/>
          </a:xfrm>
        </p:grpSpPr>
        <p:grpSp>
          <p:nvGrpSpPr>
            <p:cNvPr id="61" name="Group 60">
              <a:extLst>
                <a:ext uri="{FF2B5EF4-FFF2-40B4-BE49-F238E27FC236}">
                  <a16:creationId xmlns:a16="http://schemas.microsoft.com/office/drawing/2014/main" id="{836AEA6F-85C6-400E-9731-65C43C52C4B1}"/>
                </a:ext>
              </a:extLst>
            </p:cNvPr>
            <p:cNvGrpSpPr/>
            <p:nvPr/>
          </p:nvGrpSpPr>
          <p:grpSpPr>
            <a:xfrm>
              <a:off x="2481577" y="2746175"/>
              <a:ext cx="1190968" cy="1010254"/>
              <a:chOff x="3373071" y="4882896"/>
              <a:chExt cx="1081421" cy="929319"/>
            </a:xfrm>
          </p:grpSpPr>
          <p:sp>
            <p:nvSpPr>
              <p:cNvPr id="8" name="Rectangle: Rounded Corners 7">
                <a:extLst>
                  <a:ext uri="{FF2B5EF4-FFF2-40B4-BE49-F238E27FC236}">
                    <a16:creationId xmlns:a16="http://schemas.microsoft.com/office/drawing/2014/main" id="{0B3258DE-0A7E-42D6-8E8D-D6D54F5B4B7C}"/>
                  </a:ext>
                </a:extLst>
              </p:cNvPr>
              <p:cNvSpPr/>
              <p:nvPr/>
            </p:nvSpPr>
            <p:spPr>
              <a:xfrm>
                <a:off x="3373071" y="4882896"/>
                <a:ext cx="1081421" cy="92931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 name="Picture 15">
                <a:extLst>
                  <a:ext uri="{FF2B5EF4-FFF2-40B4-BE49-F238E27FC236}">
                    <a16:creationId xmlns:a16="http://schemas.microsoft.com/office/drawing/2014/main" id="{B8F69ABB-4E44-4B97-9DF0-DDFCEED94BBB}"/>
                  </a:ext>
                </a:extLst>
              </p:cNvPr>
              <p:cNvPicPr>
                <a:picLocks noChangeAspect="1"/>
              </p:cNvPicPr>
              <p:nvPr/>
            </p:nvPicPr>
            <p:blipFill rotWithShape="1">
              <a:blip r:embed="rId2"/>
              <a:srcRect r="51722"/>
              <a:stretch/>
            </p:blipFill>
            <p:spPr>
              <a:xfrm>
                <a:off x="3547872" y="4985272"/>
                <a:ext cx="159829" cy="335513"/>
              </a:xfrm>
              <a:prstGeom prst="rect">
                <a:avLst/>
              </a:prstGeom>
            </p:spPr>
          </p:pic>
          <p:pic>
            <p:nvPicPr>
              <p:cNvPr id="18" name="Picture 17">
                <a:extLst>
                  <a:ext uri="{FF2B5EF4-FFF2-40B4-BE49-F238E27FC236}">
                    <a16:creationId xmlns:a16="http://schemas.microsoft.com/office/drawing/2014/main" id="{3B176103-41A6-4C10-B3D4-FF42D38B88F9}"/>
                  </a:ext>
                </a:extLst>
              </p:cNvPr>
              <p:cNvPicPr>
                <a:picLocks noChangeAspect="1"/>
              </p:cNvPicPr>
              <p:nvPr/>
            </p:nvPicPr>
            <p:blipFill rotWithShape="1">
              <a:blip r:embed="rId2"/>
              <a:srcRect r="51722"/>
              <a:stretch/>
            </p:blipFill>
            <p:spPr>
              <a:xfrm>
                <a:off x="3547872" y="4985272"/>
                <a:ext cx="159829" cy="335513"/>
              </a:xfrm>
              <a:prstGeom prst="rect">
                <a:avLst/>
              </a:prstGeom>
            </p:spPr>
          </p:pic>
          <p:pic>
            <p:nvPicPr>
              <p:cNvPr id="19" name="Picture 18">
                <a:extLst>
                  <a:ext uri="{FF2B5EF4-FFF2-40B4-BE49-F238E27FC236}">
                    <a16:creationId xmlns:a16="http://schemas.microsoft.com/office/drawing/2014/main" id="{19D269D7-F8E4-4AC8-98AB-15F2A6F70592}"/>
                  </a:ext>
                </a:extLst>
              </p:cNvPr>
              <p:cNvPicPr>
                <a:picLocks noChangeAspect="1"/>
              </p:cNvPicPr>
              <p:nvPr/>
            </p:nvPicPr>
            <p:blipFill rotWithShape="1">
              <a:blip r:embed="rId2"/>
              <a:srcRect r="51722"/>
              <a:stretch/>
            </p:blipFill>
            <p:spPr>
              <a:xfrm>
                <a:off x="3833866" y="5398743"/>
                <a:ext cx="159829" cy="335513"/>
              </a:xfrm>
              <a:prstGeom prst="rect">
                <a:avLst/>
              </a:prstGeom>
            </p:spPr>
          </p:pic>
          <p:pic>
            <p:nvPicPr>
              <p:cNvPr id="21" name="Picture 20">
                <a:extLst>
                  <a:ext uri="{FF2B5EF4-FFF2-40B4-BE49-F238E27FC236}">
                    <a16:creationId xmlns:a16="http://schemas.microsoft.com/office/drawing/2014/main" id="{FADF4EBB-D444-4618-B8CB-62B187EE49A1}"/>
                  </a:ext>
                </a:extLst>
              </p:cNvPr>
              <p:cNvPicPr>
                <a:picLocks noChangeAspect="1"/>
              </p:cNvPicPr>
              <p:nvPr/>
            </p:nvPicPr>
            <p:blipFill rotWithShape="1">
              <a:blip r:embed="rId2"/>
              <a:srcRect r="51722"/>
              <a:stretch/>
            </p:blipFill>
            <p:spPr>
              <a:xfrm>
                <a:off x="3579552" y="5406058"/>
                <a:ext cx="159829" cy="335513"/>
              </a:xfrm>
              <a:prstGeom prst="rect">
                <a:avLst/>
              </a:prstGeom>
            </p:spPr>
          </p:pic>
          <p:pic>
            <p:nvPicPr>
              <p:cNvPr id="23" name="Picture 22">
                <a:extLst>
                  <a:ext uri="{FF2B5EF4-FFF2-40B4-BE49-F238E27FC236}">
                    <a16:creationId xmlns:a16="http://schemas.microsoft.com/office/drawing/2014/main" id="{28F3B7A5-EE99-44A6-B603-8FCEA8406403}"/>
                  </a:ext>
                </a:extLst>
              </p:cNvPr>
              <p:cNvPicPr>
                <a:picLocks noChangeAspect="1"/>
              </p:cNvPicPr>
              <p:nvPr/>
            </p:nvPicPr>
            <p:blipFill rotWithShape="1">
              <a:blip r:embed="rId2"/>
              <a:srcRect r="51722"/>
              <a:stretch/>
            </p:blipFill>
            <p:spPr>
              <a:xfrm>
                <a:off x="3821079" y="4985272"/>
                <a:ext cx="159829" cy="335513"/>
              </a:xfrm>
              <a:prstGeom prst="rect">
                <a:avLst/>
              </a:prstGeom>
            </p:spPr>
          </p:pic>
          <p:pic>
            <p:nvPicPr>
              <p:cNvPr id="26" name="Picture 25">
                <a:extLst>
                  <a:ext uri="{FF2B5EF4-FFF2-40B4-BE49-F238E27FC236}">
                    <a16:creationId xmlns:a16="http://schemas.microsoft.com/office/drawing/2014/main" id="{30D0CE2F-EEA2-41AA-9F2B-8D0C63600450}"/>
                  </a:ext>
                </a:extLst>
              </p:cNvPr>
              <p:cNvPicPr>
                <a:picLocks noChangeAspect="1"/>
              </p:cNvPicPr>
              <p:nvPr/>
            </p:nvPicPr>
            <p:blipFill rotWithShape="1">
              <a:blip r:embed="rId2"/>
              <a:srcRect r="51722"/>
              <a:stretch/>
            </p:blipFill>
            <p:spPr>
              <a:xfrm>
                <a:off x="4120260" y="5010899"/>
                <a:ext cx="159829" cy="335513"/>
              </a:xfrm>
              <a:prstGeom prst="rect">
                <a:avLst/>
              </a:prstGeom>
            </p:spPr>
          </p:pic>
          <p:pic>
            <p:nvPicPr>
              <p:cNvPr id="27" name="Picture 26">
                <a:extLst>
                  <a:ext uri="{FF2B5EF4-FFF2-40B4-BE49-F238E27FC236}">
                    <a16:creationId xmlns:a16="http://schemas.microsoft.com/office/drawing/2014/main" id="{40AD7385-4C77-4AAC-A53D-085D239ED971}"/>
                  </a:ext>
                </a:extLst>
              </p:cNvPr>
              <p:cNvPicPr>
                <a:picLocks noChangeAspect="1"/>
              </p:cNvPicPr>
              <p:nvPr/>
            </p:nvPicPr>
            <p:blipFill rotWithShape="1">
              <a:blip r:embed="rId2"/>
              <a:srcRect r="51722"/>
              <a:stretch/>
            </p:blipFill>
            <p:spPr>
              <a:xfrm>
                <a:off x="4120260" y="5406012"/>
                <a:ext cx="159829" cy="335513"/>
              </a:xfrm>
              <a:prstGeom prst="rect">
                <a:avLst/>
              </a:prstGeom>
            </p:spPr>
          </p:pic>
        </p:grpSp>
        <p:grpSp>
          <p:nvGrpSpPr>
            <p:cNvPr id="62" name="Group 61">
              <a:extLst>
                <a:ext uri="{FF2B5EF4-FFF2-40B4-BE49-F238E27FC236}">
                  <a16:creationId xmlns:a16="http://schemas.microsoft.com/office/drawing/2014/main" id="{607578AF-60B8-4960-9C53-108847C469F8}"/>
                </a:ext>
              </a:extLst>
            </p:cNvPr>
            <p:cNvGrpSpPr/>
            <p:nvPr/>
          </p:nvGrpSpPr>
          <p:grpSpPr>
            <a:xfrm>
              <a:off x="1744039" y="1418790"/>
              <a:ext cx="1048512" cy="929756"/>
              <a:chOff x="2499360" y="3328416"/>
              <a:chExt cx="1048512" cy="929756"/>
            </a:xfrm>
          </p:grpSpPr>
          <p:sp>
            <p:nvSpPr>
              <p:cNvPr id="7" name="Rectangle: Rounded Corners 6">
                <a:extLst>
                  <a:ext uri="{FF2B5EF4-FFF2-40B4-BE49-F238E27FC236}">
                    <a16:creationId xmlns:a16="http://schemas.microsoft.com/office/drawing/2014/main" id="{0C804C75-8CF0-4B78-B11B-EED38AB19DF2}"/>
                  </a:ext>
                </a:extLst>
              </p:cNvPr>
              <p:cNvSpPr/>
              <p:nvPr/>
            </p:nvSpPr>
            <p:spPr>
              <a:xfrm>
                <a:off x="2499360" y="3328416"/>
                <a:ext cx="1048512" cy="92975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76072DF-ECB9-4B95-9E94-F79DDD453BDE}"/>
                  </a:ext>
                </a:extLst>
              </p:cNvPr>
              <p:cNvPicPr>
                <a:picLocks noChangeAspect="1"/>
              </p:cNvPicPr>
              <p:nvPr/>
            </p:nvPicPr>
            <p:blipFill rotWithShape="1">
              <a:blip r:embed="rId2"/>
              <a:srcRect r="51722"/>
              <a:stretch/>
            </p:blipFill>
            <p:spPr>
              <a:xfrm>
                <a:off x="2621280" y="3411715"/>
                <a:ext cx="159829" cy="335513"/>
              </a:xfrm>
              <a:prstGeom prst="rect">
                <a:avLst/>
              </a:prstGeom>
            </p:spPr>
          </p:pic>
          <p:pic>
            <p:nvPicPr>
              <p:cNvPr id="14" name="Picture 13">
                <a:extLst>
                  <a:ext uri="{FF2B5EF4-FFF2-40B4-BE49-F238E27FC236}">
                    <a16:creationId xmlns:a16="http://schemas.microsoft.com/office/drawing/2014/main" id="{9DB0F77D-C051-4ACE-AC12-D5525FBB3F47}"/>
                  </a:ext>
                </a:extLst>
              </p:cNvPr>
              <p:cNvPicPr>
                <a:picLocks noChangeAspect="1"/>
              </p:cNvPicPr>
              <p:nvPr/>
            </p:nvPicPr>
            <p:blipFill rotWithShape="1">
              <a:blip r:embed="rId2"/>
              <a:srcRect l="47991"/>
              <a:stretch/>
            </p:blipFill>
            <p:spPr>
              <a:xfrm>
                <a:off x="3037791" y="3427149"/>
                <a:ext cx="163911" cy="319399"/>
              </a:xfrm>
              <a:prstGeom prst="rect">
                <a:avLst/>
              </a:prstGeom>
            </p:spPr>
          </p:pic>
          <p:pic>
            <p:nvPicPr>
              <p:cNvPr id="15" name="Picture 14">
                <a:extLst>
                  <a:ext uri="{FF2B5EF4-FFF2-40B4-BE49-F238E27FC236}">
                    <a16:creationId xmlns:a16="http://schemas.microsoft.com/office/drawing/2014/main" id="{0E930FD4-DD41-4E82-A7FA-5DD730A6C709}"/>
                  </a:ext>
                </a:extLst>
              </p:cNvPr>
              <p:cNvPicPr>
                <a:picLocks noChangeAspect="1"/>
              </p:cNvPicPr>
              <p:nvPr/>
            </p:nvPicPr>
            <p:blipFill rotWithShape="1">
              <a:blip r:embed="rId2"/>
              <a:srcRect r="51722"/>
              <a:stretch/>
            </p:blipFill>
            <p:spPr>
              <a:xfrm>
                <a:off x="2823113" y="3814840"/>
                <a:ext cx="159829" cy="335513"/>
              </a:xfrm>
              <a:prstGeom prst="rect">
                <a:avLst/>
              </a:prstGeom>
            </p:spPr>
          </p:pic>
          <p:pic>
            <p:nvPicPr>
              <p:cNvPr id="17" name="Picture 16">
                <a:extLst>
                  <a:ext uri="{FF2B5EF4-FFF2-40B4-BE49-F238E27FC236}">
                    <a16:creationId xmlns:a16="http://schemas.microsoft.com/office/drawing/2014/main" id="{82CA98B7-C238-4FFC-BF43-970EEF0A62DA}"/>
                  </a:ext>
                </a:extLst>
              </p:cNvPr>
              <p:cNvPicPr>
                <a:picLocks noChangeAspect="1"/>
              </p:cNvPicPr>
              <p:nvPr/>
            </p:nvPicPr>
            <p:blipFill rotWithShape="1">
              <a:blip r:embed="rId2"/>
              <a:srcRect r="51722"/>
              <a:stretch/>
            </p:blipFill>
            <p:spPr>
              <a:xfrm>
                <a:off x="3213242" y="3411035"/>
                <a:ext cx="159829" cy="335513"/>
              </a:xfrm>
              <a:prstGeom prst="rect">
                <a:avLst/>
              </a:prstGeom>
            </p:spPr>
          </p:pic>
          <p:pic>
            <p:nvPicPr>
              <p:cNvPr id="20" name="Picture 19">
                <a:extLst>
                  <a:ext uri="{FF2B5EF4-FFF2-40B4-BE49-F238E27FC236}">
                    <a16:creationId xmlns:a16="http://schemas.microsoft.com/office/drawing/2014/main" id="{AF2DF32E-DDA2-4F59-92A2-97445A2ADA7A}"/>
                  </a:ext>
                </a:extLst>
              </p:cNvPr>
              <p:cNvPicPr>
                <a:picLocks noChangeAspect="1"/>
              </p:cNvPicPr>
              <p:nvPr/>
            </p:nvPicPr>
            <p:blipFill rotWithShape="1">
              <a:blip r:embed="rId2"/>
              <a:srcRect r="51722"/>
              <a:stretch/>
            </p:blipFill>
            <p:spPr>
              <a:xfrm>
                <a:off x="3024251" y="3830196"/>
                <a:ext cx="159829" cy="335513"/>
              </a:xfrm>
              <a:prstGeom prst="rect">
                <a:avLst/>
              </a:prstGeom>
            </p:spPr>
          </p:pic>
          <p:pic>
            <p:nvPicPr>
              <p:cNvPr id="29" name="Picture 28">
                <a:extLst>
                  <a:ext uri="{FF2B5EF4-FFF2-40B4-BE49-F238E27FC236}">
                    <a16:creationId xmlns:a16="http://schemas.microsoft.com/office/drawing/2014/main" id="{B037B587-03CB-49B8-8973-C3BC7659B637}"/>
                  </a:ext>
                </a:extLst>
              </p:cNvPr>
              <p:cNvPicPr>
                <a:picLocks noChangeAspect="1"/>
              </p:cNvPicPr>
              <p:nvPr/>
            </p:nvPicPr>
            <p:blipFill rotWithShape="1">
              <a:blip r:embed="rId2"/>
              <a:srcRect l="47991"/>
              <a:stretch/>
            </p:blipFill>
            <p:spPr>
              <a:xfrm>
                <a:off x="3199660" y="3819163"/>
                <a:ext cx="163911" cy="319399"/>
              </a:xfrm>
              <a:prstGeom prst="rect">
                <a:avLst/>
              </a:prstGeom>
            </p:spPr>
          </p:pic>
          <p:pic>
            <p:nvPicPr>
              <p:cNvPr id="32" name="Picture 31">
                <a:extLst>
                  <a:ext uri="{FF2B5EF4-FFF2-40B4-BE49-F238E27FC236}">
                    <a16:creationId xmlns:a16="http://schemas.microsoft.com/office/drawing/2014/main" id="{6D3A8CC5-678A-4D2F-A2C9-E9C19494C677}"/>
                  </a:ext>
                </a:extLst>
              </p:cNvPr>
              <p:cNvPicPr>
                <a:picLocks noChangeAspect="1"/>
              </p:cNvPicPr>
              <p:nvPr/>
            </p:nvPicPr>
            <p:blipFill rotWithShape="1">
              <a:blip r:embed="rId2"/>
              <a:srcRect l="47991"/>
              <a:stretch/>
            </p:blipFill>
            <p:spPr>
              <a:xfrm>
                <a:off x="2605006" y="3838254"/>
                <a:ext cx="163911" cy="319399"/>
              </a:xfrm>
              <a:prstGeom prst="rect">
                <a:avLst/>
              </a:prstGeom>
            </p:spPr>
          </p:pic>
          <p:pic>
            <p:nvPicPr>
              <p:cNvPr id="36" name="Picture 35">
                <a:extLst>
                  <a:ext uri="{FF2B5EF4-FFF2-40B4-BE49-F238E27FC236}">
                    <a16:creationId xmlns:a16="http://schemas.microsoft.com/office/drawing/2014/main" id="{DB7EA3EB-7F21-41F0-B1FF-C1E702C50767}"/>
                  </a:ext>
                </a:extLst>
              </p:cNvPr>
              <p:cNvPicPr>
                <a:picLocks noChangeAspect="1"/>
              </p:cNvPicPr>
              <p:nvPr/>
            </p:nvPicPr>
            <p:blipFill rotWithShape="1">
              <a:blip r:embed="rId2"/>
              <a:srcRect l="47991"/>
              <a:stretch/>
            </p:blipFill>
            <p:spPr>
              <a:xfrm>
                <a:off x="2821073" y="3408104"/>
                <a:ext cx="163911" cy="319399"/>
              </a:xfrm>
              <a:prstGeom prst="rect">
                <a:avLst/>
              </a:prstGeom>
            </p:spPr>
          </p:pic>
        </p:grpSp>
        <p:grpSp>
          <p:nvGrpSpPr>
            <p:cNvPr id="60" name="Group 59">
              <a:extLst>
                <a:ext uri="{FF2B5EF4-FFF2-40B4-BE49-F238E27FC236}">
                  <a16:creationId xmlns:a16="http://schemas.microsoft.com/office/drawing/2014/main" id="{A07C6846-10E9-4289-8407-70237F9696CC}"/>
                </a:ext>
              </a:extLst>
            </p:cNvPr>
            <p:cNvGrpSpPr/>
            <p:nvPr/>
          </p:nvGrpSpPr>
          <p:grpSpPr>
            <a:xfrm>
              <a:off x="717305" y="2707446"/>
              <a:ext cx="1176570" cy="1042416"/>
              <a:chOff x="1200489" y="4882896"/>
              <a:chExt cx="1176570" cy="1042416"/>
            </a:xfrm>
          </p:grpSpPr>
          <p:sp>
            <p:nvSpPr>
              <p:cNvPr id="9" name="Rectangle: Rounded Corners 8">
                <a:extLst>
                  <a:ext uri="{FF2B5EF4-FFF2-40B4-BE49-F238E27FC236}">
                    <a16:creationId xmlns:a16="http://schemas.microsoft.com/office/drawing/2014/main" id="{980F28C8-9DB4-4627-A925-980AEC255F67}"/>
                  </a:ext>
                </a:extLst>
              </p:cNvPr>
              <p:cNvSpPr/>
              <p:nvPr/>
            </p:nvSpPr>
            <p:spPr>
              <a:xfrm>
                <a:off x="1200489" y="4882896"/>
                <a:ext cx="1176570" cy="104241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4" name="Picture 43">
                <a:extLst>
                  <a:ext uri="{FF2B5EF4-FFF2-40B4-BE49-F238E27FC236}">
                    <a16:creationId xmlns:a16="http://schemas.microsoft.com/office/drawing/2014/main" id="{C0A3028F-5F25-41E3-AEF5-EBCC8470A429}"/>
                  </a:ext>
                </a:extLst>
              </p:cNvPr>
              <p:cNvPicPr>
                <a:picLocks noChangeAspect="1"/>
              </p:cNvPicPr>
              <p:nvPr/>
            </p:nvPicPr>
            <p:blipFill rotWithShape="1">
              <a:blip r:embed="rId2"/>
              <a:srcRect l="47991"/>
              <a:stretch/>
            </p:blipFill>
            <p:spPr>
              <a:xfrm>
                <a:off x="1788774" y="5492816"/>
                <a:ext cx="163911" cy="319399"/>
              </a:xfrm>
              <a:prstGeom prst="rect">
                <a:avLst/>
              </a:prstGeom>
            </p:spPr>
          </p:pic>
          <p:pic>
            <p:nvPicPr>
              <p:cNvPr id="52" name="Picture 51">
                <a:extLst>
                  <a:ext uri="{FF2B5EF4-FFF2-40B4-BE49-F238E27FC236}">
                    <a16:creationId xmlns:a16="http://schemas.microsoft.com/office/drawing/2014/main" id="{2B08E1F3-84D2-4646-85C0-711B45007BB1}"/>
                  </a:ext>
                </a:extLst>
              </p:cNvPr>
              <p:cNvPicPr>
                <a:picLocks noChangeAspect="1"/>
              </p:cNvPicPr>
              <p:nvPr/>
            </p:nvPicPr>
            <p:blipFill rotWithShape="1">
              <a:blip r:embed="rId2"/>
              <a:srcRect l="47991"/>
              <a:stretch/>
            </p:blipFill>
            <p:spPr>
              <a:xfrm>
                <a:off x="1555781" y="5492816"/>
                <a:ext cx="163911" cy="319399"/>
              </a:xfrm>
              <a:prstGeom prst="rect">
                <a:avLst/>
              </a:prstGeom>
            </p:spPr>
          </p:pic>
          <p:pic>
            <p:nvPicPr>
              <p:cNvPr id="55" name="Picture 54">
                <a:extLst>
                  <a:ext uri="{FF2B5EF4-FFF2-40B4-BE49-F238E27FC236}">
                    <a16:creationId xmlns:a16="http://schemas.microsoft.com/office/drawing/2014/main" id="{B06E6A0F-1B89-45F8-8E3B-4745E0AEA737}"/>
                  </a:ext>
                </a:extLst>
              </p:cNvPr>
              <p:cNvPicPr>
                <a:picLocks noChangeAspect="1"/>
              </p:cNvPicPr>
              <p:nvPr/>
            </p:nvPicPr>
            <p:blipFill rotWithShape="1">
              <a:blip r:embed="rId2"/>
              <a:srcRect l="47991"/>
              <a:stretch/>
            </p:blipFill>
            <p:spPr>
              <a:xfrm>
                <a:off x="2062111" y="5060319"/>
                <a:ext cx="163911" cy="319399"/>
              </a:xfrm>
              <a:prstGeom prst="rect">
                <a:avLst/>
              </a:prstGeom>
            </p:spPr>
          </p:pic>
          <p:pic>
            <p:nvPicPr>
              <p:cNvPr id="56" name="Picture 55">
                <a:extLst>
                  <a:ext uri="{FF2B5EF4-FFF2-40B4-BE49-F238E27FC236}">
                    <a16:creationId xmlns:a16="http://schemas.microsoft.com/office/drawing/2014/main" id="{420C9B0F-8BE8-4010-8276-D006E00CA3E6}"/>
                  </a:ext>
                </a:extLst>
              </p:cNvPr>
              <p:cNvPicPr>
                <a:picLocks noChangeAspect="1"/>
              </p:cNvPicPr>
              <p:nvPr/>
            </p:nvPicPr>
            <p:blipFill rotWithShape="1">
              <a:blip r:embed="rId2"/>
              <a:srcRect l="47991"/>
              <a:stretch/>
            </p:blipFill>
            <p:spPr>
              <a:xfrm>
                <a:off x="1343785" y="5064191"/>
                <a:ext cx="163911" cy="319399"/>
              </a:xfrm>
              <a:prstGeom prst="rect">
                <a:avLst/>
              </a:prstGeom>
            </p:spPr>
          </p:pic>
          <p:pic>
            <p:nvPicPr>
              <p:cNvPr id="58" name="Picture 57">
                <a:extLst>
                  <a:ext uri="{FF2B5EF4-FFF2-40B4-BE49-F238E27FC236}">
                    <a16:creationId xmlns:a16="http://schemas.microsoft.com/office/drawing/2014/main" id="{1A17B821-52B1-49BC-B22C-927AB1CBE79F}"/>
                  </a:ext>
                </a:extLst>
              </p:cNvPr>
              <p:cNvPicPr>
                <a:picLocks noChangeAspect="1"/>
              </p:cNvPicPr>
              <p:nvPr/>
            </p:nvPicPr>
            <p:blipFill rotWithShape="1">
              <a:blip r:embed="rId2"/>
              <a:srcRect l="47991"/>
              <a:stretch/>
            </p:blipFill>
            <p:spPr>
              <a:xfrm>
                <a:off x="1788774" y="5060320"/>
                <a:ext cx="163911" cy="319399"/>
              </a:xfrm>
              <a:prstGeom prst="rect">
                <a:avLst/>
              </a:prstGeom>
            </p:spPr>
          </p:pic>
          <p:pic>
            <p:nvPicPr>
              <p:cNvPr id="59" name="Picture 58">
                <a:extLst>
                  <a:ext uri="{FF2B5EF4-FFF2-40B4-BE49-F238E27FC236}">
                    <a16:creationId xmlns:a16="http://schemas.microsoft.com/office/drawing/2014/main" id="{1AD8CE3B-9BFC-4929-8939-D0ED52F23E38}"/>
                  </a:ext>
                </a:extLst>
              </p:cNvPr>
              <p:cNvPicPr>
                <a:picLocks noChangeAspect="1"/>
              </p:cNvPicPr>
              <p:nvPr/>
            </p:nvPicPr>
            <p:blipFill rotWithShape="1">
              <a:blip r:embed="rId2"/>
              <a:srcRect l="47991"/>
              <a:stretch/>
            </p:blipFill>
            <p:spPr>
              <a:xfrm>
                <a:off x="1555782" y="5060321"/>
                <a:ext cx="163911" cy="319399"/>
              </a:xfrm>
              <a:prstGeom prst="rect">
                <a:avLst/>
              </a:prstGeom>
            </p:spPr>
          </p:pic>
        </p:grpSp>
        <p:cxnSp>
          <p:nvCxnSpPr>
            <p:cNvPr id="64" name="Straight Arrow Connector 63">
              <a:extLst>
                <a:ext uri="{FF2B5EF4-FFF2-40B4-BE49-F238E27FC236}">
                  <a16:creationId xmlns:a16="http://schemas.microsoft.com/office/drawing/2014/main" id="{B68E5E5A-5292-4521-8AA3-4967E9BC9DD0}"/>
                </a:ext>
              </a:extLst>
            </p:cNvPr>
            <p:cNvCxnSpPr>
              <a:stCxn id="7" idx="2"/>
            </p:cNvCxnSpPr>
            <p:nvPr/>
          </p:nvCxnSpPr>
          <p:spPr>
            <a:xfrm flipH="1">
              <a:off x="1742838" y="2348546"/>
              <a:ext cx="525457" cy="33646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16EA299-3AAB-4C4F-BD1E-CA52ABC0CBE3}"/>
                </a:ext>
              </a:extLst>
            </p:cNvPr>
            <p:cNvCxnSpPr>
              <a:cxnSpLocks/>
              <a:stCxn id="7" idx="2"/>
            </p:cNvCxnSpPr>
            <p:nvPr/>
          </p:nvCxnSpPr>
          <p:spPr>
            <a:xfrm>
              <a:off x="2268295" y="2348546"/>
              <a:ext cx="677467" cy="2596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A42DE16-6DE6-4E43-9EAF-10C1CFDF7880}"/>
                </a:ext>
              </a:extLst>
            </p:cNvPr>
            <p:cNvSpPr txBox="1"/>
            <p:nvPr/>
          </p:nvSpPr>
          <p:spPr>
            <a:xfrm>
              <a:off x="154701" y="1501390"/>
              <a:ext cx="1648605" cy="461665"/>
            </a:xfrm>
            <a:prstGeom prst="rect">
              <a:avLst/>
            </a:prstGeom>
            <a:noFill/>
          </p:spPr>
          <p:txBody>
            <a:bodyPr wrap="square" rtlCol="0">
              <a:spAutoFit/>
            </a:bodyPr>
            <a:lstStyle/>
            <a:p>
              <a:r>
                <a:rPr lang="en-US" sz="1200" dirty="0"/>
                <a:t>Students = 30 </a:t>
              </a:r>
            </a:p>
            <a:p>
              <a:r>
                <a:rPr lang="en-US" sz="1200" dirty="0"/>
                <a:t>Play Cricket = 15 (50%) </a:t>
              </a:r>
            </a:p>
          </p:txBody>
        </p:sp>
        <p:sp>
          <p:nvSpPr>
            <p:cNvPr id="70" name="TextBox 69">
              <a:extLst>
                <a:ext uri="{FF2B5EF4-FFF2-40B4-BE49-F238E27FC236}">
                  <a16:creationId xmlns:a16="http://schemas.microsoft.com/office/drawing/2014/main" id="{13315ED3-7E39-4192-AF72-E4141AE7D97F}"/>
                </a:ext>
              </a:extLst>
            </p:cNvPr>
            <p:cNvSpPr txBox="1"/>
            <p:nvPr/>
          </p:nvSpPr>
          <p:spPr>
            <a:xfrm>
              <a:off x="1521802" y="975411"/>
              <a:ext cx="1364669" cy="369332"/>
            </a:xfrm>
            <a:prstGeom prst="rect">
              <a:avLst/>
            </a:prstGeom>
            <a:solidFill>
              <a:schemeClr val="accent2">
                <a:lumMod val="20000"/>
                <a:lumOff val="80000"/>
              </a:schemeClr>
            </a:solidFill>
          </p:spPr>
          <p:txBody>
            <a:bodyPr wrap="square" rtlCol="0">
              <a:spAutoFit/>
            </a:bodyPr>
            <a:lstStyle/>
            <a:p>
              <a:r>
                <a:rPr lang="en-US" dirty="0"/>
                <a:t>Gender Split </a:t>
              </a:r>
            </a:p>
          </p:txBody>
        </p:sp>
        <p:sp>
          <p:nvSpPr>
            <p:cNvPr id="71" name="TextBox 70">
              <a:extLst>
                <a:ext uri="{FF2B5EF4-FFF2-40B4-BE49-F238E27FC236}">
                  <a16:creationId xmlns:a16="http://schemas.microsoft.com/office/drawing/2014/main" id="{3B6BBACD-EEC5-45CA-B729-8516B4E4B438}"/>
                </a:ext>
              </a:extLst>
            </p:cNvPr>
            <p:cNvSpPr txBox="1"/>
            <p:nvPr/>
          </p:nvSpPr>
          <p:spPr>
            <a:xfrm>
              <a:off x="743031" y="3772295"/>
              <a:ext cx="1384672" cy="646331"/>
            </a:xfrm>
            <a:prstGeom prst="rect">
              <a:avLst/>
            </a:prstGeom>
            <a:noFill/>
          </p:spPr>
          <p:txBody>
            <a:bodyPr wrap="square" rtlCol="0">
              <a:spAutoFit/>
            </a:bodyPr>
            <a:lstStyle/>
            <a:p>
              <a:r>
                <a:rPr lang="en-US" sz="1200" dirty="0"/>
                <a:t>Students = 10</a:t>
              </a:r>
            </a:p>
            <a:p>
              <a:r>
                <a:rPr lang="en-US" sz="1200" dirty="0"/>
                <a:t>Play Cricket = 2 (20%) </a:t>
              </a:r>
            </a:p>
          </p:txBody>
        </p:sp>
        <p:sp>
          <p:nvSpPr>
            <p:cNvPr id="72" name="TextBox 71">
              <a:extLst>
                <a:ext uri="{FF2B5EF4-FFF2-40B4-BE49-F238E27FC236}">
                  <a16:creationId xmlns:a16="http://schemas.microsoft.com/office/drawing/2014/main" id="{1D962F39-3FEB-4880-8433-E5E66360497B}"/>
                </a:ext>
              </a:extLst>
            </p:cNvPr>
            <p:cNvSpPr txBox="1"/>
            <p:nvPr/>
          </p:nvSpPr>
          <p:spPr>
            <a:xfrm>
              <a:off x="2460177" y="3734228"/>
              <a:ext cx="1136187" cy="646331"/>
            </a:xfrm>
            <a:prstGeom prst="rect">
              <a:avLst/>
            </a:prstGeom>
            <a:noFill/>
          </p:spPr>
          <p:txBody>
            <a:bodyPr wrap="square" rtlCol="0">
              <a:spAutoFit/>
            </a:bodyPr>
            <a:lstStyle/>
            <a:p>
              <a:r>
                <a:rPr lang="en-US" sz="1200" dirty="0"/>
                <a:t>Students = 20</a:t>
              </a:r>
            </a:p>
            <a:p>
              <a:r>
                <a:rPr lang="en-US" sz="1200" dirty="0"/>
                <a:t>Play Cricket = 13 (65%) </a:t>
              </a:r>
            </a:p>
          </p:txBody>
        </p:sp>
      </p:grpSp>
      <p:sp>
        <p:nvSpPr>
          <p:cNvPr id="66" name="TextBox 65">
            <a:extLst>
              <a:ext uri="{FF2B5EF4-FFF2-40B4-BE49-F238E27FC236}">
                <a16:creationId xmlns:a16="http://schemas.microsoft.com/office/drawing/2014/main" id="{809C0EFC-FF72-48C0-A4BD-EBCBB6C13EB8}"/>
              </a:ext>
            </a:extLst>
          </p:cNvPr>
          <p:cNvSpPr txBox="1"/>
          <p:nvPr/>
        </p:nvSpPr>
        <p:spPr>
          <a:xfrm>
            <a:off x="4937659" y="959906"/>
            <a:ext cx="1601282" cy="369332"/>
          </a:xfrm>
          <a:prstGeom prst="rect">
            <a:avLst/>
          </a:prstGeom>
          <a:solidFill>
            <a:schemeClr val="accent2">
              <a:lumMod val="20000"/>
              <a:lumOff val="80000"/>
            </a:schemeClr>
          </a:solidFill>
        </p:spPr>
        <p:txBody>
          <a:bodyPr wrap="square" rtlCol="0">
            <a:spAutoFit/>
          </a:bodyPr>
          <a:lstStyle/>
          <a:p>
            <a:r>
              <a:rPr lang="en-US" dirty="0"/>
              <a:t>Split on Height</a:t>
            </a:r>
          </a:p>
        </p:txBody>
      </p:sp>
      <p:grpSp>
        <p:nvGrpSpPr>
          <p:cNvPr id="67" name="Group 66">
            <a:extLst>
              <a:ext uri="{FF2B5EF4-FFF2-40B4-BE49-F238E27FC236}">
                <a16:creationId xmlns:a16="http://schemas.microsoft.com/office/drawing/2014/main" id="{8712CB79-9392-4CD9-9723-DE4C511C0363}"/>
              </a:ext>
            </a:extLst>
          </p:cNvPr>
          <p:cNvGrpSpPr/>
          <p:nvPr/>
        </p:nvGrpSpPr>
        <p:grpSpPr>
          <a:xfrm>
            <a:off x="5180441" y="1413953"/>
            <a:ext cx="1048512" cy="929756"/>
            <a:chOff x="2499360" y="3328416"/>
            <a:chExt cx="1048512" cy="929756"/>
          </a:xfrm>
        </p:grpSpPr>
        <p:sp>
          <p:nvSpPr>
            <p:cNvPr id="68" name="Rectangle: Rounded Corners 67">
              <a:extLst>
                <a:ext uri="{FF2B5EF4-FFF2-40B4-BE49-F238E27FC236}">
                  <a16:creationId xmlns:a16="http://schemas.microsoft.com/office/drawing/2014/main" id="{E1FB8429-DE3F-4F52-9159-7AF48784D4FF}"/>
                </a:ext>
              </a:extLst>
            </p:cNvPr>
            <p:cNvSpPr/>
            <p:nvPr/>
          </p:nvSpPr>
          <p:spPr>
            <a:xfrm>
              <a:off x="2499360" y="3328416"/>
              <a:ext cx="1048512" cy="92975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29203BF-DFEE-4B75-9979-84CB2EA048EF}"/>
                </a:ext>
              </a:extLst>
            </p:cNvPr>
            <p:cNvPicPr>
              <a:picLocks noChangeAspect="1"/>
            </p:cNvPicPr>
            <p:nvPr/>
          </p:nvPicPr>
          <p:blipFill rotWithShape="1">
            <a:blip r:embed="rId2"/>
            <a:srcRect r="51722"/>
            <a:stretch/>
          </p:blipFill>
          <p:spPr>
            <a:xfrm>
              <a:off x="2621280" y="3411715"/>
              <a:ext cx="159829" cy="335513"/>
            </a:xfrm>
            <a:prstGeom prst="rect">
              <a:avLst/>
            </a:prstGeom>
          </p:spPr>
        </p:pic>
        <p:pic>
          <p:nvPicPr>
            <p:cNvPr id="74" name="Picture 73">
              <a:extLst>
                <a:ext uri="{FF2B5EF4-FFF2-40B4-BE49-F238E27FC236}">
                  <a16:creationId xmlns:a16="http://schemas.microsoft.com/office/drawing/2014/main" id="{FCF87915-34D2-4462-BC3C-1DC48A0FBF11}"/>
                </a:ext>
              </a:extLst>
            </p:cNvPr>
            <p:cNvPicPr>
              <a:picLocks noChangeAspect="1"/>
            </p:cNvPicPr>
            <p:nvPr/>
          </p:nvPicPr>
          <p:blipFill rotWithShape="1">
            <a:blip r:embed="rId2"/>
            <a:srcRect l="47991"/>
            <a:stretch/>
          </p:blipFill>
          <p:spPr>
            <a:xfrm>
              <a:off x="3037791" y="3427149"/>
              <a:ext cx="163911" cy="319399"/>
            </a:xfrm>
            <a:prstGeom prst="rect">
              <a:avLst/>
            </a:prstGeom>
          </p:spPr>
        </p:pic>
        <p:pic>
          <p:nvPicPr>
            <p:cNvPr id="75" name="Picture 74">
              <a:extLst>
                <a:ext uri="{FF2B5EF4-FFF2-40B4-BE49-F238E27FC236}">
                  <a16:creationId xmlns:a16="http://schemas.microsoft.com/office/drawing/2014/main" id="{E317E4A4-6F6C-4919-AB62-FF5A7E4D3FD6}"/>
                </a:ext>
              </a:extLst>
            </p:cNvPr>
            <p:cNvPicPr>
              <a:picLocks noChangeAspect="1"/>
            </p:cNvPicPr>
            <p:nvPr/>
          </p:nvPicPr>
          <p:blipFill rotWithShape="1">
            <a:blip r:embed="rId2"/>
            <a:srcRect r="51722"/>
            <a:stretch/>
          </p:blipFill>
          <p:spPr>
            <a:xfrm>
              <a:off x="2823113" y="3814840"/>
              <a:ext cx="159829" cy="335513"/>
            </a:xfrm>
            <a:prstGeom prst="rect">
              <a:avLst/>
            </a:prstGeom>
          </p:spPr>
        </p:pic>
        <p:pic>
          <p:nvPicPr>
            <p:cNvPr id="76" name="Picture 75">
              <a:extLst>
                <a:ext uri="{FF2B5EF4-FFF2-40B4-BE49-F238E27FC236}">
                  <a16:creationId xmlns:a16="http://schemas.microsoft.com/office/drawing/2014/main" id="{497A6BD4-B866-4D24-A4AF-477B872DABDD}"/>
                </a:ext>
              </a:extLst>
            </p:cNvPr>
            <p:cNvPicPr>
              <a:picLocks noChangeAspect="1"/>
            </p:cNvPicPr>
            <p:nvPr/>
          </p:nvPicPr>
          <p:blipFill rotWithShape="1">
            <a:blip r:embed="rId2"/>
            <a:srcRect r="51722"/>
            <a:stretch/>
          </p:blipFill>
          <p:spPr>
            <a:xfrm>
              <a:off x="3213242" y="3411035"/>
              <a:ext cx="159829" cy="335513"/>
            </a:xfrm>
            <a:prstGeom prst="rect">
              <a:avLst/>
            </a:prstGeom>
          </p:spPr>
        </p:pic>
        <p:pic>
          <p:nvPicPr>
            <p:cNvPr id="77" name="Picture 76">
              <a:extLst>
                <a:ext uri="{FF2B5EF4-FFF2-40B4-BE49-F238E27FC236}">
                  <a16:creationId xmlns:a16="http://schemas.microsoft.com/office/drawing/2014/main" id="{E3D58555-4542-4E7B-A178-99A567CC7ADF}"/>
                </a:ext>
              </a:extLst>
            </p:cNvPr>
            <p:cNvPicPr>
              <a:picLocks noChangeAspect="1"/>
            </p:cNvPicPr>
            <p:nvPr/>
          </p:nvPicPr>
          <p:blipFill rotWithShape="1">
            <a:blip r:embed="rId2"/>
            <a:srcRect r="51722"/>
            <a:stretch/>
          </p:blipFill>
          <p:spPr>
            <a:xfrm>
              <a:off x="3024251" y="3830196"/>
              <a:ext cx="159829" cy="335513"/>
            </a:xfrm>
            <a:prstGeom prst="rect">
              <a:avLst/>
            </a:prstGeom>
          </p:spPr>
        </p:pic>
        <p:pic>
          <p:nvPicPr>
            <p:cNvPr id="78" name="Picture 77">
              <a:extLst>
                <a:ext uri="{FF2B5EF4-FFF2-40B4-BE49-F238E27FC236}">
                  <a16:creationId xmlns:a16="http://schemas.microsoft.com/office/drawing/2014/main" id="{5AACDE3B-C476-4E6F-971A-327B144E9471}"/>
                </a:ext>
              </a:extLst>
            </p:cNvPr>
            <p:cNvPicPr>
              <a:picLocks noChangeAspect="1"/>
            </p:cNvPicPr>
            <p:nvPr/>
          </p:nvPicPr>
          <p:blipFill rotWithShape="1">
            <a:blip r:embed="rId2"/>
            <a:srcRect l="47991"/>
            <a:stretch/>
          </p:blipFill>
          <p:spPr>
            <a:xfrm>
              <a:off x="3199660" y="3819163"/>
              <a:ext cx="163911" cy="319399"/>
            </a:xfrm>
            <a:prstGeom prst="rect">
              <a:avLst/>
            </a:prstGeom>
          </p:spPr>
        </p:pic>
        <p:pic>
          <p:nvPicPr>
            <p:cNvPr id="79" name="Picture 78">
              <a:extLst>
                <a:ext uri="{FF2B5EF4-FFF2-40B4-BE49-F238E27FC236}">
                  <a16:creationId xmlns:a16="http://schemas.microsoft.com/office/drawing/2014/main" id="{A85FDFD5-3A34-44A5-BB3A-7F038BEADA31}"/>
                </a:ext>
              </a:extLst>
            </p:cNvPr>
            <p:cNvPicPr>
              <a:picLocks noChangeAspect="1"/>
            </p:cNvPicPr>
            <p:nvPr/>
          </p:nvPicPr>
          <p:blipFill rotWithShape="1">
            <a:blip r:embed="rId2"/>
            <a:srcRect l="47991"/>
            <a:stretch/>
          </p:blipFill>
          <p:spPr>
            <a:xfrm>
              <a:off x="2605006" y="3838254"/>
              <a:ext cx="163911" cy="319399"/>
            </a:xfrm>
            <a:prstGeom prst="rect">
              <a:avLst/>
            </a:prstGeom>
          </p:spPr>
        </p:pic>
        <p:pic>
          <p:nvPicPr>
            <p:cNvPr id="80" name="Picture 79">
              <a:extLst>
                <a:ext uri="{FF2B5EF4-FFF2-40B4-BE49-F238E27FC236}">
                  <a16:creationId xmlns:a16="http://schemas.microsoft.com/office/drawing/2014/main" id="{94434CEA-2358-4367-AABC-741912CD2C9E}"/>
                </a:ext>
              </a:extLst>
            </p:cNvPr>
            <p:cNvPicPr>
              <a:picLocks noChangeAspect="1"/>
            </p:cNvPicPr>
            <p:nvPr/>
          </p:nvPicPr>
          <p:blipFill rotWithShape="1">
            <a:blip r:embed="rId2"/>
            <a:srcRect l="47991"/>
            <a:stretch/>
          </p:blipFill>
          <p:spPr>
            <a:xfrm>
              <a:off x="2821073" y="3408104"/>
              <a:ext cx="163911" cy="319399"/>
            </a:xfrm>
            <a:prstGeom prst="rect">
              <a:avLst/>
            </a:prstGeom>
          </p:spPr>
        </p:pic>
      </p:grpSp>
      <p:cxnSp>
        <p:nvCxnSpPr>
          <p:cNvPr id="81" name="Straight Arrow Connector 80">
            <a:extLst>
              <a:ext uri="{FF2B5EF4-FFF2-40B4-BE49-F238E27FC236}">
                <a16:creationId xmlns:a16="http://schemas.microsoft.com/office/drawing/2014/main" id="{5D380162-44B8-412D-A543-870809D0068E}"/>
              </a:ext>
            </a:extLst>
          </p:cNvPr>
          <p:cNvCxnSpPr/>
          <p:nvPr/>
        </p:nvCxnSpPr>
        <p:spPr>
          <a:xfrm flipH="1">
            <a:off x="5001286" y="2363399"/>
            <a:ext cx="525457" cy="33646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ADB7258-582D-433F-8ED4-21D8F31D4E4F}"/>
              </a:ext>
            </a:extLst>
          </p:cNvPr>
          <p:cNvCxnSpPr>
            <a:cxnSpLocks/>
          </p:cNvCxnSpPr>
          <p:nvPr/>
        </p:nvCxnSpPr>
        <p:spPr>
          <a:xfrm>
            <a:off x="5526743" y="2363399"/>
            <a:ext cx="677467" cy="2596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1CBA26D8-EB66-4D1B-805F-8B91136B6B08}"/>
              </a:ext>
            </a:extLst>
          </p:cNvPr>
          <p:cNvSpPr/>
          <p:nvPr/>
        </p:nvSpPr>
        <p:spPr>
          <a:xfrm>
            <a:off x="5870440" y="2764274"/>
            <a:ext cx="1190968" cy="1010254"/>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8" name="Picture 87">
            <a:extLst>
              <a:ext uri="{FF2B5EF4-FFF2-40B4-BE49-F238E27FC236}">
                <a16:creationId xmlns:a16="http://schemas.microsoft.com/office/drawing/2014/main" id="{DFC933AA-27DD-42C5-A286-7C92C159E1B4}"/>
              </a:ext>
            </a:extLst>
          </p:cNvPr>
          <p:cNvPicPr>
            <a:picLocks noChangeAspect="1"/>
          </p:cNvPicPr>
          <p:nvPr/>
        </p:nvPicPr>
        <p:blipFill rotWithShape="1">
          <a:blip r:embed="rId2"/>
          <a:srcRect r="51722"/>
          <a:stretch/>
        </p:blipFill>
        <p:spPr>
          <a:xfrm>
            <a:off x="6097605" y="3270932"/>
            <a:ext cx="176020" cy="364733"/>
          </a:xfrm>
          <a:prstGeom prst="rect">
            <a:avLst/>
          </a:prstGeom>
        </p:spPr>
      </p:pic>
      <p:pic>
        <p:nvPicPr>
          <p:cNvPr id="89" name="Picture 88">
            <a:extLst>
              <a:ext uri="{FF2B5EF4-FFF2-40B4-BE49-F238E27FC236}">
                <a16:creationId xmlns:a16="http://schemas.microsoft.com/office/drawing/2014/main" id="{883C1D8E-0FFB-43EF-8FC3-CA0AB81C635E}"/>
              </a:ext>
            </a:extLst>
          </p:cNvPr>
          <p:cNvPicPr>
            <a:picLocks noChangeAspect="1"/>
          </p:cNvPicPr>
          <p:nvPr/>
        </p:nvPicPr>
        <p:blipFill rotWithShape="1">
          <a:blip r:embed="rId2"/>
          <a:srcRect r="51722"/>
          <a:stretch/>
        </p:blipFill>
        <p:spPr>
          <a:xfrm>
            <a:off x="6363599" y="2813499"/>
            <a:ext cx="176020" cy="364733"/>
          </a:xfrm>
          <a:prstGeom prst="rect">
            <a:avLst/>
          </a:prstGeom>
        </p:spPr>
      </p:pic>
      <p:pic>
        <p:nvPicPr>
          <p:cNvPr id="90" name="Picture 89">
            <a:extLst>
              <a:ext uri="{FF2B5EF4-FFF2-40B4-BE49-F238E27FC236}">
                <a16:creationId xmlns:a16="http://schemas.microsoft.com/office/drawing/2014/main" id="{AD4A71E0-AF29-4567-9E24-D42B52249860}"/>
              </a:ext>
            </a:extLst>
          </p:cNvPr>
          <p:cNvPicPr>
            <a:picLocks noChangeAspect="1"/>
          </p:cNvPicPr>
          <p:nvPr/>
        </p:nvPicPr>
        <p:blipFill rotWithShape="1">
          <a:blip r:embed="rId2"/>
          <a:srcRect r="51722"/>
          <a:stretch/>
        </p:blipFill>
        <p:spPr>
          <a:xfrm>
            <a:off x="6693087" y="2841358"/>
            <a:ext cx="176020" cy="364733"/>
          </a:xfrm>
          <a:prstGeom prst="rect">
            <a:avLst/>
          </a:prstGeom>
        </p:spPr>
      </p:pic>
      <p:pic>
        <p:nvPicPr>
          <p:cNvPr id="91" name="Picture 90">
            <a:extLst>
              <a:ext uri="{FF2B5EF4-FFF2-40B4-BE49-F238E27FC236}">
                <a16:creationId xmlns:a16="http://schemas.microsoft.com/office/drawing/2014/main" id="{A467BDD1-8B4B-40F9-BE2B-7AB46B4C9E14}"/>
              </a:ext>
            </a:extLst>
          </p:cNvPr>
          <p:cNvPicPr>
            <a:picLocks noChangeAspect="1"/>
          </p:cNvPicPr>
          <p:nvPr/>
        </p:nvPicPr>
        <p:blipFill rotWithShape="1">
          <a:blip r:embed="rId2"/>
          <a:srcRect r="51722"/>
          <a:stretch/>
        </p:blipFill>
        <p:spPr>
          <a:xfrm>
            <a:off x="6693087" y="3270882"/>
            <a:ext cx="176020" cy="364733"/>
          </a:xfrm>
          <a:prstGeom prst="rect">
            <a:avLst/>
          </a:prstGeom>
        </p:spPr>
      </p:pic>
      <p:grpSp>
        <p:nvGrpSpPr>
          <p:cNvPr id="92" name="Group 91">
            <a:extLst>
              <a:ext uri="{FF2B5EF4-FFF2-40B4-BE49-F238E27FC236}">
                <a16:creationId xmlns:a16="http://schemas.microsoft.com/office/drawing/2014/main" id="{714444C0-0009-40DD-9C5C-22ED28BFF6AA}"/>
              </a:ext>
            </a:extLst>
          </p:cNvPr>
          <p:cNvGrpSpPr/>
          <p:nvPr/>
        </p:nvGrpSpPr>
        <p:grpSpPr>
          <a:xfrm>
            <a:off x="4115530" y="2761890"/>
            <a:ext cx="2430677" cy="1042416"/>
            <a:chOff x="1200489" y="4882896"/>
            <a:chExt cx="2430677" cy="1042416"/>
          </a:xfrm>
        </p:grpSpPr>
        <p:sp>
          <p:nvSpPr>
            <p:cNvPr id="93" name="Rectangle: Rounded Corners 92">
              <a:extLst>
                <a:ext uri="{FF2B5EF4-FFF2-40B4-BE49-F238E27FC236}">
                  <a16:creationId xmlns:a16="http://schemas.microsoft.com/office/drawing/2014/main" id="{118C3F22-F697-4AF0-83B2-0F17624C38DC}"/>
                </a:ext>
              </a:extLst>
            </p:cNvPr>
            <p:cNvSpPr/>
            <p:nvPr/>
          </p:nvSpPr>
          <p:spPr>
            <a:xfrm>
              <a:off x="1200489" y="4882896"/>
              <a:ext cx="1176570" cy="104241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4" name="Picture 93">
              <a:extLst>
                <a:ext uri="{FF2B5EF4-FFF2-40B4-BE49-F238E27FC236}">
                  <a16:creationId xmlns:a16="http://schemas.microsoft.com/office/drawing/2014/main" id="{59E7E9C4-16E7-448B-B045-365B7FF54137}"/>
                </a:ext>
              </a:extLst>
            </p:cNvPr>
            <p:cNvPicPr>
              <a:picLocks noChangeAspect="1"/>
            </p:cNvPicPr>
            <p:nvPr/>
          </p:nvPicPr>
          <p:blipFill rotWithShape="1">
            <a:blip r:embed="rId2"/>
            <a:srcRect l="47991"/>
            <a:stretch/>
          </p:blipFill>
          <p:spPr>
            <a:xfrm>
              <a:off x="3467255" y="5374694"/>
              <a:ext cx="163911" cy="319399"/>
            </a:xfrm>
            <a:prstGeom prst="rect">
              <a:avLst/>
            </a:prstGeom>
          </p:spPr>
        </p:pic>
        <p:pic>
          <p:nvPicPr>
            <p:cNvPr id="95" name="Picture 94">
              <a:extLst>
                <a:ext uri="{FF2B5EF4-FFF2-40B4-BE49-F238E27FC236}">
                  <a16:creationId xmlns:a16="http://schemas.microsoft.com/office/drawing/2014/main" id="{1FC9A40B-1564-4710-BFB8-1B6DE5C08BEC}"/>
                </a:ext>
              </a:extLst>
            </p:cNvPr>
            <p:cNvPicPr>
              <a:picLocks noChangeAspect="1"/>
            </p:cNvPicPr>
            <p:nvPr/>
          </p:nvPicPr>
          <p:blipFill rotWithShape="1">
            <a:blip r:embed="rId2"/>
            <a:srcRect l="47991"/>
            <a:stretch/>
          </p:blipFill>
          <p:spPr>
            <a:xfrm>
              <a:off x="1555781" y="5492816"/>
              <a:ext cx="163911" cy="319399"/>
            </a:xfrm>
            <a:prstGeom prst="rect">
              <a:avLst/>
            </a:prstGeom>
          </p:spPr>
        </p:pic>
        <p:pic>
          <p:nvPicPr>
            <p:cNvPr id="96" name="Picture 95">
              <a:extLst>
                <a:ext uri="{FF2B5EF4-FFF2-40B4-BE49-F238E27FC236}">
                  <a16:creationId xmlns:a16="http://schemas.microsoft.com/office/drawing/2014/main" id="{043E8A3E-11F7-4165-8E8B-04EB6027D0FF}"/>
                </a:ext>
              </a:extLst>
            </p:cNvPr>
            <p:cNvPicPr>
              <a:picLocks noChangeAspect="1"/>
            </p:cNvPicPr>
            <p:nvPr/>
          </p:nvPicPr>
          <p:blipFill rotWithShape="1">
            <a:blip r:embed="rId2"/>
            <a:srcRect l="47991"/>
            <a:stretch/>
          </p:blipFill>
          <p:spPr>
            <a:xfrm>
              <a:off x="2062111" y="5060319"/>
              <a:ext cx="163911" cy="319399"/>
            </a:xfrm>
            <a:prstGeom prst="rect">
              <a:avLst/>
            </a:prstGeom>
          </p:spPr>
        </p:pic>
        <p:pic>
          <p:nvPicPr>
            <p:cNvPr id="97" name="Picture 96">
              <a:extLst>
                <a:ext uri="{FF2B5EF4-FFF2-40B4-BE49-F238E27FC236}">
                  <a16:creationId xmlns:a16="http://schemas.microsoft.com/office/drawing/2014/main" id="{E32E5A01-9757-4E99-874A-3B52E6AF47AC}"/>
                </a:ext>
              </a:extLst>
            </p:cNvPr>
            <p:cNvPicPr>
              <a:picLocks noChangeAspect="1"/>
            </p:cNvPicPr>
            <p:nvPr/>
          </p:nvPicPr>
          <p:blipFill rotWithShape="1">
            <a:blip r:embed="rId2"/>
            <a:srcRect l="47991"/>
            <a:stretch/>
          </p:blipFill>
          <p:spPr>
            <a:xfrm>
              <a:off x="1343785" y="5064191"/>
              <a:ext cx="163911" cy="319399"/>
            </a:xfrm>
            <a:prstGeom prst="rect">
              <a:avLst/>
            </a:prstGeom>
          </p:spPr>
        </p:pic>
        <p:pic>
          <p:nvPicPr>
            <p:cNvPr id="98" name="Picture 97">
              <a:extLst>
                <a:ext uri="{FF2B5EF4-FFF2-40B4-BE49-F238E27FC236}">
                  <a16:creationId xmlns:a16="http://schemas.microsoft.com/office/drawing/2014/main" id="{CFDD4F14-0C4C-4D18-B2A8-4FB6CD1A6F3C}"/>
                </a:ext>
              </a:extLst>
            </p:cNvPr>
            <p:cNvPicPr>
              <a:picLocks noChangeAspect="1"/>
            </p:cNvPicPr>
            <p:nvPr/>
          </p:nvPicPr>
          <p:blipFill rotWithShape="1">
            <a:blip r:embed="rId2"/>
            <a:srcRect l="47991"/>
            <a:stretch/>
          </p:blipFill>
          <p:spPr>
            <a:xfrm>
              <a:off x="1788774" y="5060320"/>
              <a:ext cx="163911" cy="319399"/>
            </a:xfrm>
            <a:prstGeom prst="rect">
              <a:avLst/>
            </a:prstGeom>
          </p:spPr>
        </p:pic>
        <p:pic>
          <p:nvPicPr>
            <p:cNvPr id="99" name="Picture 98">
              <a:extLst>
                <a:ext uri="{FF2B5EF4-FFF2-40B4-BE49-F238E27FC236}">
                  <a16:creationId xmlns:a16="http://schemas.microsoft.com/office/drawing/2014/main" id="{A563E3B5-8610-4FDB-B7DF-7C7E027D0F23}"/>
                </a:ext>
              </a:extLst>
            </p:cNvPr>
            <p:cNvPicPr>
              <a:picLocks noChangeAspect="1"/>
            </p:cNvPicPr>
            <p:nvPr/>
          </p:nvPicPr>
          <p:blipFill rotWithShape="1">
            <a:blip r:embed="rId2"/>
            <a:srcRect l="47991"/>
            <a:stretch/>
          </p:blipFill>
          <p:spPr>
            <a:xfrm>
              <a:off x="3199938" y="4965837"/>
              <a:ext cx="163911" cy="319399"/>
            </a:xfrm>
            <a:prstGeom prst="rect">
              <a:avLst/>
            </a:prstGeom>
          </p:spPr>
        </p:pic>
      </p:grpSp>
      <p:sp>
        <p:nvSpPr>
          <p:cNvPr id="100" name="TextBox 99">
            <a:extLst>
              <a:ext uri="{FF2B5EF4-FFF2-40B4-BE49-F238E27FC236}">
                <a16:creationId xmlns:a16="http://schemas.microsoft.com/office/drawing/2014/main" id="{DCE4823B-1087-4749-8251-3BA6EF22234A}"/>
              </a:ext>
            </a:extLst>
          </p:cNvPr>
          <p:cNvSpPr txBox="1"/>
          <p:nvPr/>
        </p:nvSpPr>
        <p:spPr>
          <a:xfrm>
            <a:off x="6350362" y="2452967"/>
            <a:ext cx="738018" cy="276999"/>
          </a:xfrm>
          <a:prstGeom prst="rect">
            <a:avLst/>
          </a:prstGeom>
          <a:noFill/>
        </p:spPr>
        <p:txBody>
          <a:bodyPr wrap="square" rtlCol="0">
            <a:spAutoFit/>
          </a:bodyPr>
          <a:lstStyle/>
          <a:p>
            <a:r>
              <a:rPr lang="en-US" sz="1200" dirty="0"/>
              <a:t>&gt;= 5.5 </a:t>
            </a:r>
            <a:r>
              <a:rPr lang="en-US" sz="1200" dirty="0" err="1"/>
              <a:t>ft</a:t>
            </a:r>
            <a:endParaRPr lang="en-US" sz="1200" dirty="0"/>
          </a:p>
        </p:txBody>
      </p:sp>
      <p:sp>
        <p:nvSpPr>
          <p:cNvPr id="101" name="TextBox 100">
            <a:extLst>
              <a:ext uri="{FF2B5EF4-FFF2-40B4-BE49-F238E27FC236}">
                <a16:creationId xmlns:a16="http://schemas.microsoft.com/office/drawing/2014/main" id="{1CCF1CA1-F5A2-4190-8779-17A05DBAD5C0}"/>
              </a:ext>
            </a:extLst>
          </p:cNvPr>
          <p:cNvSpPr txBox="1"/>
          <p:nvPr/>
        </p:nvSpPr>
        <p:spPr>
          <a:xfrm>
            <a:off x="4310313" y="2462458"/>
            <a:ext cx="630371" cy="276999"/>
          </a:xfrm>
          <a:prstGeom prst="rect">
            <a:avLst/>
          </a:prstGeom>
          <a:noFill/>
        </p:spPr>
        <p:txBody>
          <a:bodyPr wrap="square" rtlCol="0">
            <a:spAutoFit/>
          </a:bodyPr>
          <a:lstStyle/>
          <a:p>
            <a:r>
              <a:rPr lang="en-US" sz="1200" dirty="0"/>
              <a:t>&lt; 5.5 </a:t>
            </a:r>
            <a:r>
              <a:rPr lang="en-US" sz="1200" dirty="0" err="1"/>
              <a:t>ft</a:t>
            </a:r>
            <a:endParaRPr lang="en-US" sz="1200" dirty="0"/>
          </a:p>
        </p:txBody>
      </p:sp>
      <p:sp>
        <p:nvSpPr>
          <p:cNvPr id="102" name="TextBox 101">
            <a:extLst>
              <a:ext uri="{FF2B5EF4-FFF2-40B4-BE49-F238E27FC236}">
                <a16:creationId xmlns:a16="http://schemas.microsoft.com/office/drawing/2014/main" id="{D198F3A8-574D-474E-AF23-420BA637E6EA}"/>
              </a:ext>
            </a:extLst>
          </p:cNvPr>
          <p:cNvSpPr txBox="1"/>
          <p:nvPr/>
        </p:nvSpPr>
        <p:spPr>
          <a:xfrm>
            <a:off x="4131927" y="3835714"/>
            <a:ext cx="1160173" cy="646331"/>
          </a:xfrm>
          <a:prstGeom prst="rect">
            <a:avLst/>
          </a:prstGeom>
          <a:noFill/>
        </p:spPr>
        <p:txBody>
          <a:bodyPr wrap="square" rtlCol="0">
            <a:spAutoFit/>
          </a:bodyPr>
          <a:lstStyle/>
          <a:p>
            <a:r>
              <a:rPr lang="en-US" sz="1200" dirty="0"/>
              <a:t>Students = 12</a:t>
            </a:r>
          </a:p>
          <a:p>
            <a:r>
              <a:rPr lang="en-US" sz="1200" dirty="0"/>
              <a:t>Play Cricket = 5 (42%) </a:t>
            </a:r>
          </a:p>
        </p:txBody>
      </p:sp>
      <p:sp>
        <p:nvSpPr>
          <p:cNvPr id="103" name="TextBox 102">
            <a:extLst>
              <a:ext uri="{FF2B5EF4-FFF2-40B4-BE49-F238E27FC236}">
                <a16:creationId xmlns:a16="http://schemas.microsoft.com/office/drawing/2014/main" id="{0478A98F-8510-497B-AF06-712A7D05B1F3}"/>
              </a:ext>
            </a:extLst>
          </p:cNvPr>
          <p:cNvSpPr txBox="1"/>
          <p:nvPr/>
        </p:nvSpPr>
        <p:spPr>
          <a:xfrm>
            <a:off x="5884164" y="3852853"/>
            <a:ext cx="1160173" cy="646331"/>
          </a:xfrm>
          <a:prstGeom prst="rect">
            <a:avLst/>
          </a:prstGeom>
          <a:noFill/>
        </p:spPr>
        <p:txBody>
          <a:bodyPr wrap="square" rtlCol="0">
            <a:spAutoFit/>
          </a:bodyPr>
          <a:lstStyle/>
          <a:p>
            <a:r>
              <a:rPr lang="en-US" sz="1200" dirty="0"/>
              <a:t>Students = 18</a:t>
            </a:r>
          </a:p>
          <a:p>
            <a:r>
              <a:rPr lang="en-US" sz="1200" dirty="0"/>
              <a:t>Play Cricket = 10 (56%) </a:t>
            </a:r>
          </a:p>
        </p:txBody>
      </p:sp>
      <p:grpSp>
        <p:nvGrpSpPr>
          <p:cNvPr id="4" name="Group 3">
            <a:extLst>
              <a:ext uri="{FF2B5EF4-FFF2-40B4-BE49-F238E27FC236}">
                <a16:creationId xmlns:a16="http://schemas.microsoft.com/office/drawing/2014/main" id="{7E435715-CA26-4363-8BA8-961DF5269050}"/>
              </a:ext>
            </a:extLst>
          </p:cNvPr>
          <p:cNvGrpSpPr/>
          <p:nvPr/>
        </p:nvGrpSpPr>
        <p:grpSpPr>
          <a:xfrm>
            <a:off x="7613837" y="975411"/>
            <a:ext cx="3098971" cy="3602007"/>
            <a:chOff x="7613837" y="975411"/>
            <a:chExt cx="3098971" cy="3602007"/>
          </a:xfrm>
        </p:grpSpPr>
        <p:pic>
          <p:nvPicPr>
            <p:cNvPr id="25" name="Picture 24">
              <a:extLst>
                <a:ext uri="{FF2B5EF4-FFF2-40B4-BE49-F238E27FC236}">
                  <a16:creationId xmlns:a16="http://schemas.microsoft.com/office/drawing/2014/main" id="{BD4B8DE9-3BAD-41AC-8B8E-EDC309164B42}"/>
                </a:ext>
              </a:extLst>
            </p:cNvPr>
            <p:cNvPicPr>
              <a:picLocks noChangeAspect="1"/>
            </p:cNvPicPr>
            <p:nvPr/>
          </p:nvPicPr>
          <p:blipFill rotWithShape="1">
            <a:blip r:embed="rId2"/>
            <a:srcRect r="51722"/>
            <a:stretch/>
          </p:blipFill>
          <p:spPr>
            <a:xfrm>
              <a:off x="8221676" y="3436782"/>
              <a:ext cx="159829" cy="335513"/>
            </a:xfrm>
            <a:prstGeom prst="rect">
              <a:avLst/>
            </a:prstGeom>
          </p:spPr>
        </p:pic>
        <p:pic>
          <p:nvPicPr>
            <p:cNvPr id="28" name="Picture 27">
              <a:extLst>
                <a:ext uri="{FF2B5EF4-FFF2-40B4-BE49-F238E27FC236}">
                  <a16:creationId xmlns:a16="http://schemas.microsoft.com/office/drawing/2014/main" id="{42A26635-483A-4EB4-8BCE-C30946585966}"/>
                </a:ext>
              </a:extLst>
            </p:cNvPr>
            <p:cNvPicPr>
              <a:picLocks noChangeAspect="1"/>
            </p:cNvPicPr>
            <p:nvPr/>
          </p:nvPicPr>
          <p:blipFill rotWithShape="1">
            <a:blip r:embed="rId2"/>
            <a:srcRect r="51722"/>
            <a:stretch/>
          </p:blipFill>
          <p:spPr>
            <a:xfrm>
              <a:off x="9528139" y="3446972"/>
              <a:ext cx="159829" cy="335513"/>
            </a:xfrm>
            <a:prstGeom prst="rect">
              <a:avLst/>
            </a:prstGeom>
          </p:spPr>
        </p:pic>
        <p:pic>
          <p:nvPicPr>
            <p:cNvPr id="85" name="Picture 84">
              <a:extLst>
                <a:ext uri="{FF2B5EF4-FFF2-40B4-BE49-F238E27FC236}">
                  <a16:creationId xmlns:a16="http://schemas.microsoft.com/office/drawing/2014/main" id="{F77C04DB-4845-43BE-A0A7-72D95A4C257E}"/>
                </a:ext>
              </a:extLst>
            </p:cNvPr>
            <p:cNvPicPr>
              <a:picLocks noChangeAspect="1"/>
            </p:cNvPicPr>
            <p:nvPr/>
          </p:nvPicPr>
          <p:blipFill rotWithShape="1">
            <a:blip r:embed="rId2"/>
            <a:srcRect r="51722"/>
            <a:stretch/>
          </p:blipFill>
          <p:spPr>
            <a:xfrm>
              <a:off x="8016252" y="2993548"/>
              <a:ext cx="176020" cy="364733"/>
            </a:xfrm>
            <a:prstGeom prst="rect">
              <a:avLst/>
            </a:prstGeom>
          </p:spPr>
        </p:pic>
        <p:sp>
          <p:nvSpPr>
            <p:cNvPr id="104" name="TextBox 103">
              <a:extLst>
                <a:ext uri="{FF2B5EF4-FFF2-40B4-BE49-F238E27FC236}">
                  <a16:creationId xmlns:a16="http://schemas.microsoft.com/office/drawing/2014/main" id="{EECA8170-D2F3-44BC-95D8-AC11C34ADDC1}"/>
                </a:ext>
              </a:extLst>
            </p:cNvPr>
            <p:cNvSpPr txBox="1"/>
            <p:nvPr/>
          </p:nvSpPr>
          <p:spPr>
            <a:xfrm>
              <a:off x="8031716" y="975411"/>
              <a:ext cx="1601282" cy="369332"/>
            </a:xfrm>
            <a:prstGeom prst="rect">
              <a:avLst/>
            </a:prstGeom>
            <a:solidFill>
              <a:schemeClr val="accent2">
                <a:lumMod val="20000"/>
                <a:lumOff val="80000"/>
              </a:schemeClr>
            </a:solidFill>
          </p:spPr>
          <p:txBody>
            <a:bodyPr wrap="square" rtlCol="0">
              <a:spAutoFit/>
            </a:bodyPr>
            <a:lstStyle/>
            <a:p>
              <a:r>
                <a:rPr lang="en-US" dirty="0"/>
                <a:t>Split on Class</a:t>
              </a:r>
            </a:p>
          </p:txBody>
        </p:sp>
        <p:grpSp>
          <p:nvGrpSpPr>
            <p:cNvPr id="5" name="Group 4">
              <a:extLst>
                <a:ext uri="{FF2B5EF4-FFF2-40B4-BE49-F238E27FC236}">
                  <a16:creationId xmlns:a16="http://schemas.microsoft.com/office/drawing/2014/main" id="{AA80706F-DC00-46FC-833C-809C9445D54A}"/>
                </a:ext>
              </a:extLst>
            </p:cNvPr>
            <p:cNvGrpSpPr/>
            <p:nvPr/>
          </p:nvGrpSpPr>
          <p:grpSpPr>
            <a:xfrm>
              <a:off x="8169908" y="1401739"/>
              <a:ext cx="1324897" cy="997275"/>
              <a:chOff x="9511077" y="1455691"/>
              <a:chExt cx="1324897" cy="997275"/>
            </a:xfrm>
          </p:grpSpPr>
          <p:pic>
            <p:nvPicPr>
              <p:cNvPr id="86" name="Picture 85">
                <a:extLst>
                  <a:ext uri="{FF2B5EF4-FFF2-40B4-BE49-F238E27FC236}">
                    <a16:creationId xmlns:a16="http://schemas.microsoft.com/office/drawing/2014/main" id="{886EC00D-2F5A-4EA9-853D-A7047F2DAF80}"/>
                  </a:ext>
                </a:extLst>
              </p:cNvPr>
              <p:cNvPicPr>
                <a:picLocks noChangeAspect="1"/>
              </p:cNvPicPr>
              <p:nvPr/>
            </p:nvPicPr>
            <p:blipFill rotWithShape="1">
              <a:blip r:embed="rId2"/>
              <a:srcRect r="51722"/>
              <a:stretch/>
            </p:blipFill>
            <p:spPr>
              <a:xfrm>
                <a:off x="10451132" y="1978976"/>
                <a:ext cx="176020" cy="364733"/>
              </a:xfrm>
              <a:prstGeom prst="rect">
                <a:avLst/>
              </a:prstGeom>
            </p:spPr>
          </p:pic>
          <p:sp>
            <p:nvSpPr>
              <p:cNvPr id="106" name="Rectangle: Rounded Corners 105">
                <a:extLst>
                  <a:ext uri="{FF2B5EF4-FFF2-40B4-BE49-F238E27FC236}">
                    <a16:creationId xmlns:a16="http://schemas.microsoft.com/office/drawing/2014/main" id="{0F10FC5C-C268-41D8-8838-F9F2CBF312A8}"/>
                  </a:ext>
                </a:extLst>
              </p:cNvPr>
              <p:cNvSpPr/>
              <p:nvPr/>
            </p:nvSpPr>
            <p:spPr>
              <a:xfrm>
                <a:off x="9511077" y="1455691"/>
                <a:ext cx="1324897" cy="99727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4922B4F7-30AD-45DE-A660-6778A484585E}"/>
                  </a:ext>
                </a:extLst>
              </p:cNvPr>
              <p:cNvPicPr>
                <a:picLocks noChangeAspect="1"/>
              </p:cNvPicPr>
              <p:nvPr/>
            </p:nvPicPr>
            <p:blipFill rotWithShape="1">
              <a:blip r:embed="rId2"/>
              <a:srcRect r="51722"/>
              <a:stretch/>
            </p:blipFill>
            <p:spPr>
              <a:xfrm>
                <a:off x="9632998" y="1538991"/>
                <a:ext cx="159829" cy="335513"/>
              </a:xfrm>
              <a:prstGeom prst="rect">
                <a:avLst/>
              </a:prstGeom>
            </p:spPr>
          </p:pic>
          <p:pic>
            <p:nvPicPr>
              <p:cNvPr id="108" name="Picture 107">
                <a:extLst>
                  <a:ext uri="{FF2B5EF4-FFF2-40B4-BE49-F238E27FC236}">
                    <a16:creationId xmlns:a16="http://schemas.microsoft.com/office/drawing/2014/main" id="{DEFCA45A-F5B7-4959-B3EB-7FE3B8AEA2A2}"/>
                  </a:ext>
                </a:extLst>
              </p:cNvPr>
              <p:cNvPicPr>
                <a:picLocks noChangeAspect="1"/>
              </p:cNvPicPr>
              <p:nvPr/>
            </p:nvPicPr>
            <p:blipFill rotWithShape="1">
              <a:blip r:embed="rId2"/>
              <a:srcRect l="47991"/>
              <a:stretch/>
            </p:blipFill>
            <p:spPr>
              <a:xfrm>
                <a:off x="10049509" y="1554425"/>
                <a:ext cx="163911" cy="319399"/>
              </a:xfrm>
              <a:prstGeom prst="rect">
                <a:avLst/>
              </a:prstGeom>
            </p:spPr>
          </p:pic>
          <p:pic>
            <p:nvPicPr>
              <p:cNvPr id="109" name="Picture 108">
                <a:extLst>
                  <a:ext uri="{FF2B5EF4-FFF2-40B4-BE49-F238E27FC236}">
                    <a16:creationId xmlns:a16="http://schemas.microsoft.com/office/drawing/2014/main" id="{C1B32A49-F24A-45A4-A271-5DF36E27439D}"/>
                  </a:ext>
                </a:extLst>
              </p:cNvPr>
              <p:cNvPicPr>
                <a:picLocks noChangeAspect="1"/>
              </p:cNvPicPr>
              <p:nvPr/>
            </p:nvPicPr>
            <p:blipFill rotWithShape="1">
              <a:blip r:embed="rId2"/>
              <a:srcRect r="51722"/>
              <a:stretch/>
            </p:blipFill>
            <p:spPr>
              <a:xfrm>
                <a:off x="9834831" y="1942116"/>
                <a:ext cx="159829" cy="335513"/>
              </a:xfrm>
              <a:prstGeom prst="rect">
                <a:avLst/>
              </a:prstGeom>
            </p:spPr>
          </p:pic>
          <p:pic>
            <p:nvPicPr>
              <p:cNvPr id="110" name="Picture 109">
                <a:extLst>
                  <a:ext uri="{FF2B5EF4-FFF2-40B4-BE49-F238E27FC236}">
                    <a16:creationId xmlns:a16="http://schemas.microsoft.com/office/drawing/2014/main" id="{E07E3C81-798B-42DD-8CDC-74B6AEED12CB}"/>
                  </a:ext>
                </a:extLst>
              </p:cNvPr>
              <p:cNvPicPr>
                <a:picLocks noChangeAspect="1"/>
              </p:cNvPicPr>
              <p:nvPr/>
            </p:nvPicPr>
            <p:blipFill rotWithShape="1">
              <a:blip r:embed="rId2"/>
              <a:srcRect r="51722"/>
              <a:stretch/>
            </p:blipFill>
            <p:spPr>
              <a:xfrm>
                <a:off x="10224960" y="1538311"/>
                <a:ext cx="159829" cy="335513"/>
              </a:xfrm>
              <a:prstGeom prst="rect">
                <a:avLst/>
              </a:prstGeom>
            </p:spPr>
          </p:pic>
          <p:pic>
            <p:nvPicPr>
              <p:cNvPr id="111" name="Picture 110">
                <a:extLst>
                  <a:ext uri="{FF2B5EF4-FFF2-40B4-BE49-F238E27FC236}">
                    <a16:creationId xmlns:a16="http://schemas.microsoft.com/office/drawing/2014/main" id="{5A04B353-4D6D-4A39-80A0-A19027128225}"/>
                  </a:ext>
                </a:extLst>
              </p:cNvPr>
              <p:cNvPicPr>
                <a:picLocks noChangeAspect="1"/>
              </p:cNvPicPr>
              <p:nvPr/>
            </p:nvPicPr>
            <p:blipFill rotWithShape="1">
              <a:blip r:embed="rId2"/>
              <a:srcRect r="51722"/>
              <a:stretch/>
            </p:blipFill>
            <p:spPr>
              <a:xfrm>
                <a:off x="10035969" y="1957472"/>
                <a:ext cx="159829" cy="335513"/>
              </a:xfrm>
              <a:prstGeom prst="rect">
                <a:avLst/>
              </a:prstGeom>
            </p:spPr>
          </p:pic>
          <p:pic>
            <p:nvPicPr>
              <p:cNvPr id="112" name="Picture 111">
                <a:extLst>
                  <a:ext uri="{FF2B5EF4-FFF2-40B4-BE49-F238E27FC236}">
                    <a16:creationId xmlns:a16="http://schemas.microsoft.com/office/drawing/2014/main" id="{8EB1E004-E098-4917-9199-6A211BCD9DE2}"/>
                  </a:ext>
                </a:extLst>
              </p:cNvPr>
              <p:cNvPicPr>
                <a:picLocks noChangeAspect="1"/>
              </p:cNvPicPr>
              <p:nvPr/>
            </p:nvPicPr>
            <p:blipFill rotWithShape="1">
              <a:blip r:embed="rId2"/>
              <a:srcRect l="47991"/>
              <a:stretch/>
            </p:blipFill>
            <p:spPr>
              <a:xfrm>
                <a:off x="10211378" y="1946439"/>
                <a:ext cx="163911" cy="319399"/>
              </a:xfrm>
              <a:prstGeom prst="rect">
                <a:avLst/>
              </a:prstGeom>
            </p:spPr>
          </p:pic>
          <p:pic>
            <p:nvPicPr>
              <p:cNvPr id="113" name="Picture 112">
                <a:extLst>
                  <a:ext uri="{FF2B5EF4-FFF2-40B4-BE49-F238E27FC236}">
                    <a16:creationId xmlns:a16="http://schemas.microsoft.com/office/drawing/2014/main" id="{0A7AF3D8-6E81-463A-A213-3D95AC427564}"/>
                  </a:ext>
                </a:extLst>
              </p:cNvPr>
              <p:cNvPicPr>
                <a:picLocks noChangeAspect="1"/>
              </p:cNvPicPr>
              <p:nvPr/>
            </p:nvPicPr>
            <p:blipFill rotWithShape="1">
              <a:blip r:embed="rId2"/>
              <a:srcRect l="47991"/>
              <a:stretch/>
            </p:blipFill>
            <p:spPr>
              <a:xfrm>
                <a:off x="9616724" y="1965530"/>
                <a:ext cx="163911" cy="319399"/>
              </a:xfrm>
              <a:prstGeom prst="rect">
                <a:avLst/>
              </a:prstGeom>
            </p:spPr>
          </p:pic>
          <p:pic>
            <p:nvPicPr>
              <p:cNvPr id="114" name="Picture 113">
                <a:extLst>
                  <a:ext uri="{FF2B5EF4-FFF2-40B4-BE49-F238E27FC236}">
                    <a16:creationId xmlns:a16="http://schemas.microsoft.com/office/drawing/2014/main" id="{6D745241-CD4A-4FD4-888E-EDD8BDB2355C}"/>
                  </a:ext>
                </a:extLst>
              </p:cNvPr>
              <p:cNvPicPr>
                <a:picLocks noChangeAspect="1"/>
              </p:cNvPicPr>
              <p:nvPr/>
            </p:nvPicPr>
            <p:blipFill rotWithShape="1">
              <a:blip r:embed="rId2"/>
              <a:srcRect l="47991"/>
              <a:stretch/>
            </p:blipFill>
            <p:spPr>
              <a:xfrm>
                <a:off x="9832791" y="1535380"/>
                <a:ext cx="163911" cy="319399"/>
              </a:xfrm>
              <a:prstGeom prst="rect">
                <a:avLst/>
              </a:prstGeom>
            </p:spPr>
          </p:pic>
        </p:grpSp>
        <p:cxnSp>
          <p:nvCxnSpPr>
            <p:cNvPr id="115" name="Straight Arrow Connector 114">
              <a:extLst>
                <a:ext uri="{FF2B5EF4-FFF2-40B4-BE49-F238E27FC236}">
                  <a16:creationId xmlns:a16="http://schemas.microsoft.com/office/drawing/2014/main" id="{9F5D67B5-1A29-4B01-9A17-0F098AE20025}"/>
                </a:ext>
              </a:extLst>
            </p:cNvPr>
            <p:cNvCxnSpPr/>
            <p:nvPr/>
          </p:nvCxnSpPr>
          <p:spPr>
            <a:xfrm flipH="1">
              <a:off x="8245772" y="2452967"/>
              <a:ext cx="525457" cy="33646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F26B603-0E1B-4097-A5A1-388505F00F56}"/>
                </a:ext>
              </a:extLst>
            </p:cNvPr>
            <p:cNvCxnSpPr>
              <a:cxnSpLocks/>
            </p:cNvCxnSpPr>
            <p:nvPr/>
          </p:nvCxnSpPr>
          <p:spPr>
            <a:xfrm>
              <a:off x="8771229" y="2452967"/>
              <a:ext cx="677467" cy="2596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089B1605-BC06-4D82-9E8C-21DA0799A2BF}"/>
                </a:ext>
              </a:extLst>
            </p:cNvPr>
            <p:cNvSpPr txBox="1"/>
            <p:nvPr/>
          </p:nvSpPr>
          <p:spPr>
            <a:xfrm>
              <a:off x="7613837" y="2490040"/>
              <a:ext cx="738018" cy="276999"/>
            </a:xfrm>
            <a:prstGeom prst="rect">
              <a:avLst/>
            </a:prstGeom>
            <a:noFill/>
          </p:spPr>
          <p:txBody>
            <a:bodyPr wrap="square" rtlCol="0">
              <a:spAutoFit/>
            </a:bodyPr>
            <a:lstStyle/>
            <a:p>
              <a:r>
                <a:rPr lang="en-US" sz="1200" dirty="0"/>
                <a:t>Class IX</a:t>
              </a:r>
            </a:p>
          </p:txBody>
        </p:sp>
        <p:sp>
          <p:nvSpPr>
            <p:cNvPr id="118" name="TextBox 117">
              <a:extLst>
                <a:ext uri="{FF2B5EF4-FFF2-40B4-BE49-F238E27FC236}">
                  <a16:creationId xmlns:a16="http://schemas.microsoft.com/office/drawing/2014/main" id="{82DCFB80-2F98-412F-8CF9-F6D6259AE7EA}"/>
                </a:ext>
              </a:extLst>
            </p:cNvPr>
            <p:cNvSpPr txBox="1"/>
            <p:nvPr/>
          </p:nvSpPr>
          <p:spPr>
            <a:xfrm>
              <a:off x="9536451" y="2516779"/>
              <a:ext cx="738018" cy="276999"/>
            </a:xfrm>
            <a:prstGeom prst="rect">
              <a:avLst/>
            </a:prstGeom>
            <a:noFill/>
          </p:spPr>
          <p:txBody>
            <a:bodyPr wrap="square" rtlCol="0">
              <a:spAutoFit/>
            </a:bodyPr>
            <a:lstStyle/>
            <a:p>
              <a:r>
                <a:rPr lang="en-US" sz="1200" dirty="0"/>
                <a:t>Class X</a:t>
              </a:r>
            </a:p>
          </p:txBody>
        </p:sp>
        <p:sp>
          <p:nvSpPr>
            <p:cNvPr id="119" name="TextBox 118">
              <a:extLst>
                <a:ext uri="{FF2B5EF4-FFF2-40B4-BE49-F238E27FC236}">
                  <a16:creationId xmlns:a16="http://schemas.microsoft.com/office/drawing/2014/main" id="{00A3F835-3E31-442B-A870-DAC59451785E}"/>
                </a:ext>
              </a:extLst>
            </p:cNvPr>
            <p:cNvSpPr txBox="1"/>
            <p:nvPr/>
          </p:nvSpPr>
          <p:spPr>
            <a:xfrm>
              <a:off x="7665685" y="3899392"/>
              <a:ext cx="1160173" cy="646331"/>
            </a:xfrm>
            <a:prstGeom prst="rect">
              <a:avLst/>
            </a:prstGeom>
            <a:noFill/>
          </p:spPr>
          <p:txBody>
            <a:bodyPr wrap="square" rtlCol="0">
              <a:spAutoFit/>
            </a:bodyPr>
            <a:lstStyle/>
            <a:p>
              <a:r>
                <a:rPr lang="en-US" sz="1200" dirty="0"/>
                <a:t>Students = 14</a:t>
              </a:r>
            </a:p>
            <a:p>
              <a:r>
                <a:rPr lang="en-US" sz="1200" dirty="0"/>
                <a:t>Play Cricket = 6 (43%) </a:t>
              </a:r>
            </a:p>
          </p:txBody>
        </p:sp>
        <p:sp>
          <p:nvSpPr>
            <p:cNvPr id="120" name="TextBox 119">
              <a:extLst>
                <a:ext uri="{FF2B5EF4-FFF2-40B4-BE49-F238E27FC236}">
                  <a16:creationId xmlns:a16="http://schemas.microsoft.com/office/drawing/2014/main" id="{87911C02-CF8B-45EF-BD86-DB6AEBA6EED4}"/>
                </a:ext>
              </a:extLst>
            </p:cNvPr>
            <p:cNvSpPr txBox="1"/>
            <p:nvPr/>
          </p:nvSpPr>
          <p:spPr>
            <a:xfrm>
              <a:off x="9552635" y="3931087"/>
              <a:ext cx="1160173" cy="646331"/>
            </a:xfrm>
            <a:prstGeom prst="rect">
              <a:avLst/>
            </a:prstGeom>
            <a:noFill/>
          </p:spPr>
          <p:txBody>
            <a:bodyPr wrap="square" rtlCol="0">
              <a:spAutoFit/>
            </a:bodyPr>
            <a:lstStyle/>
            <a:p>
              <a:r>
                <a:rPr lang="en-US" sz="1200" dirty="0"/>
                <a:t>Students = 16</a:t>
              </a:r>
            </a:p>
            <a:p>
              <a:r>
                <a:rPr lang="en-US" sz="1200" dirty="0"/>
                <a:t>Play Cricket = 9 (56%) </a:t>
              </a:r>
            </a:p>
          </p:txBody>
        </p:sp>
        <p:sp>
          <p:nvSpPr>
            <p:cNvPr id="122" name="Rectangle: Rounded Corners 121">
              <a:extLst>
                <a:ext uri="{FF2B5EF4-FFF2-40B4-BE49-F238E27FC236}">
                  <a16:creationId xmlns:a16="http://schemas.microsoft.com/office/drawing/2014/main" id="{24A53D51-EC12-434C-B351-2400A01BC52C}"/>
                </a:ext>
              </a:extLst>
            </p:cNvPr>
            <p:cNvSpPr/>
            <p:nvPr/>
          </p:nvSpPr>
          <p:spPr>
            <a:xfrm>
              <a:off x="7628030" y="2831383"/>
              <a:ext cx="1176570" cy="104241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4" name="Picture 123">
              <a:extLst>
                <a:ext uri="{FF2B5EF4-FFF2-40B4-BE49-F238E27FC236}">
                  <a16:creationId xmlns:a16="http://schemas.microsoft.com/office/drawing/2014/main" id="{61579064-4E0C-4445-9AF1-3F85B762AC1F}"/>
                </a:ext>
              </a:extLst>
            </p:cNvPr>
            <p:cNvPicPr>
              <a:picLocks noChangeAspect="1"/>
            </p:cNvPicPr>
            <p:nvPr/>
          </p:nvPicPr>
          <p:blipFill rotWithShape="1">
            <a:blip r:embed="rId2"/>
            <a:srcRect l="47991"/>
            <a:stretch/>
          </p:blipFill>
          <p:spPr>
            <a:xfrm>
              <a:off x="7983322" y="3441303"/>
              <a:ext cx="163911" cy="319399"/>
            </a:xfrm>
            <a:prstGeom prst="rect">
              <a:avLst/>
            </a:prstGeom>
          </p:spPr>
        </p:pic>
        <p:pic>
          <p:nvPicPr>
            <p:cNvPr id="125" name="Picture 124">
              <a:extLst>
                <a:ext uri="{FF2B5EF4-FFF2-40B4-BE49-F238E27FC236}">
                  <a16:creationId xmlns:a16="http://schemas.microsoft.com/office/drawing/2014/main" id="{134B69D1-B93D-4647-BE97-81A951651D12}"/>
                </a:ext>
              </a:extLst>
            </p:cNvPr>
            <p:cNvPicPr>
              <a:picLocks noChangeAspect="1"/>
            </p:cNvPicPr>
            <p:nvPr/>
          </p:nvPicPr>
          <p:blipFill rotWithShape="1">
            <a:blip r:embed="rId2"/>
            <a:srcRect l="47991"/>
            <a:stretch/>
          </p:blipFill>
          <p:spPr>
            <a:xfrm>
              <a:off x="8489652" y="3008806"/>
              <a:ext cx="163911" cy="319399"/>
            </a:xfrm>
            <a:prstGeom prst="rect">
              <a:avLst/>
            </a:prstGeom>
          </p:spPr>
        </p:pic>
        <p:pic>
          <p:nvPicPr>
            <p:cNvPr id="126" name="Picture 125">
              <a:extLst>
                <a:ext uri="{FF2B5EF4-FFF2-40B4-BE49-F238E27FC236}">
                  <a16:creationId xmlns:a16="http://schemas.microsoft.com/office/drawing/2014/main" id="{89CFFCAE-E791-405C-AB08-710196ACA254}"/>
                </a:ext>
              </a:extLst>
            </p:cNvPr>
            <p:cNvPicPr>
              <a:picLocks noChangeAspect="1"/>
            </p:cNvPicPr>
            <p:nvPr/>
          </p:nvPicPr>
          <p:blipFill rotWithShape="1">
            <a:blip r:embed="rId2"/>
            <a:srcRect l="47991"/>
            <a:stretch/>
          </p:blipFill>
          <p:spPr>
            <a:xfrm>
              <a:off x="7771326" y="3012678"/>
              <a:ext cx="163911" cy="319399"/>
            </a:xfrm>
            <a:prstGeom prst="rect">
              <a:avLst/>
            </a:prstGeom>
          </p:spPr>
        </p:pic>
        <p:pic>
          <p:nvPicPr>
            <p:cNvPr id="127" name="Picture 126">
              <a:extLst>
                <a:ext uri="{FF2B5EF4-FFF2-40B4-BE49-F238E27FC236}">
                  <a16:creationId xmlns:a16="http://schemas.microsoft.com/office/drawing/2014/main" id="{5DA8CDF9-17C0-4A38-9984-E545502F4B75}"/>
                </a:ext>
              </a:extLst>
            </p:cNvPr>
            <p:cNvPicPr>
              <a:picLocks noChangeAspect="1"/>
            </p:cNvPicPr>
            <p:nvPr/>
          </p:nvPicPr>
          <p:blipFill rotWithShape="1">
            <a:blip r:embed="rId2"/>
            <a:srcRect l="47991"/>
            <a:stretch/>
          </p:blipFill>
          <p:spPr>
            <a:xfrm>
              <a:off x="8216315" y="3008807"/>
              <a:ext cx="163911" cy="319399"/>
            </a:xfrm>
            <a:prstGeom prst="rect">
              <a:avLst/>
            </a:prstGeom>
          </p:spPr>
        </p:pic>
        <p:sp>
          <p:nvSpPr>
            <p:cNvPr id="130" name="Rectangle: Rounded Corners 129">
              <a:extLst>
                <a:ext uri="{FF2B5EF4-FFF2-40B4-BE49-F238E27FC236}">
                  <a16:creationId xmlns:a16="http://schemas.microsoft.com/office/drawing/2014/main" id="{D3C5F567-C40B-43A8-887A-1BFCB85CDBDD}"/>
                </a:ext>
              </a:extLst>
            </p:cNvPr>
            <p:cNvSpPr/>
            <p:nvPr/>
          </p:nvSpPr>
          <p:spPr>
            <a:xfrm>
              <a:off x="9214257" y="2816125"/>
              <a:ext cx="1176570" cy="104241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1" name="Picture 130">
              <a:extLst>
                <a:ext uri="{FF2B5EF4-FFF2-40B4-BE49-F238E27FC236}">
                  <a16:creationId xmlns:a16="http://schemas.microsoft.com/office/drawing/2014/main" id="{09FF7D79-4E14-4AD0-87FD-D60660BC5EF2}"/>
                </a:ext>
              </a:extLst>
            </p:cNvPr>
            <p:cNvPicPr>
              <a:picLocks noChangeAspect="1"/>
            </p:cNvPicPr>
            <p:nvPr/>
          </p:nvPicPr>
          <p:blipFill rotWithShape="1">
            <a:blip r:embed="rId2"/>
            <a:srcRect l="47991"/>
            <a:stretch/>
          </p:blipFill>
          <p:spPr>
            <a:xfrm>
              <a:off x="9802542" y="3426045"/>
              <a:ext cx="163911" cy="319399"/>
            </a:xfrm>
            <a:prstGeom prst="rect">
              <a:avLst/>
            </a:prstGeom>
          </p:spPr>
        </p:pic>
        <p:pic>
          <p:nvPicPr>
            <p:cNvPr id="134" name="Picture 133">
              <a:extLst>
                <a:ext uri="{FF2B5EF4-FFF2-40B4-BE49-F238E27FC236}">
                  <a16:creationId xmlns:a16="http://schemas.microsoft.com/office/drawing/2014/main" id="{12EF2215-1788-46A4-ADDB-A9122ACD9A2C}"/>
                </a:ext>
              </a:extLst>
            </p:cNvPr>
            <p:cNvPicPr>
              <a:picLocks noChangeAspect="1"/>
            </p:cNvPicPr>
            <p:nvPr/>
          </p:nvPicPr>
          <p:blipFill rotWithShape="1">
            <a:blip r:embed="rId2"/>
            <a:srcRect l="47991"/>
            <a:stretch/>
          </p:blipFill>
          <p:spPr>
            <a:xfrm>
              <a:off x="9357553" y="2997420"/>
              <a:ext cx="163911" cy="319399"/>
            </a:xfrm>
            <a:prstGeom prst="rect">
              <a:avLst/>
            </a:prstGeom>
          </p:spPr>
        </p:pic>
        <p:pic>
          <p:nvPicPr>
            <p:cNvPr id="135" name="Picture 134">
              <a:extLst>
                <a:ext uri="{FF2B5EF4-FFF2-40B4-BE49-F238E27FC236}">
                  <a16:creationId xmlns:a16="http://schemas.microsoft.com/office/drawing/2014/main" id="{439C831F-7BC5-47B6-B357-305FFBD9E8A9}"/>
                </a:ext>
              </a:extLst>
            </p:cNvPr>
            <p:cNvPicPr>
              <a:picLocks noChangeAspect="1"/>
            </p:cNvPicPr>
            <p:nvPr/>
          </p:nvPicPr>
          <p:blipFill rotWithShape="1">
            <a:blip r:embed="rId2"/>
            <a:srcRect l="47991"/>
            <a:stretch/>
          </p:blipFill>
          <p:spPr>
            <a:xfrm>
              <a:off x="9802542" y="2993549"/>
              <a:ext cx="163911" cy="319399"/>
            </a:xfrm>
            <a:prstGeom prst="rect">
              <a:avLst/>
            </a:prstGeom>
          </p:spPr>
        </p:pic>
        <p:pic>
          <p:nvPicPr>
            <p:cNvPr id="138" name="Picture 137">
              <a:extLst>
                <a:ext uri="{FF2B5EF4-FFF2-40B4-BE49-F238E27FC236}">
                  <a16:creationId xmlns:a16="http://schemas.microsoft.com/office/drawing/2014/main" id="{D3C863BF-1DD5-4D6D-A6E6-C6C1317EEF3F}"/>
                </a:ext>
              </a:extLst>
            </p:cNvPr>
            <p:cNvPicPr>
              <a:picLocks noChangeAspect="1"/>
            </p:cNvPicPr>
            <p:nvPr/>
          </p:nvPicPr>
          <p:blipFill rotWithShape="1">
            <a:blip r:embed="rId2"/>
            <a:srcRect r="51722"/>
            <a:stretch/>
          </p:blipFill>
          <p:spPr>
            <a:xfrm>
              <a:off x="9572729" y="2993548"/>
              <a:ext cx="176020" cy="364733"/>
            </a:xfrm>
            <a:prstGeom prst="rect">
              <a:avLst/>
            </a:prstGeom>
          </p:spPr>
        </p:pic>
        <p:pic>
          <p:nvPicPr>
            <p:cNvPr id="139" name="Picture 138">
              <a:extLst>
                <a:ext uri="{FF2B5EF4-FFF2-40B4-BE49-F238E27FC236}">
                  <a16:creationId xmlns:a16="http://schemas.microsoft.com/office/drawing/2014/main" id="{AE4E5437-C6A1-4E3F-8874-D98F2C40C69E}"/>
                </a:ext>
              </a:extLst>
            </p:cNvPr>
            <p:cNvPicPr>
              <a:picLocks noChangeAspect="1"/>
            </p:cNvPicPr>
            <p:nvPr/>
          </p:nvPicPr>
          <p:blipFill rotWithShape="1">
            <a:blip r:embed="rId2"/>
            <a:srcRect r="51722"/>
            <a:stretch/>
          </p:blipFill>
          <p:spPr>
            <a:xfrm>
              <a:off x="10031600" y="2963177"/>
              <a:ext cx="176020" cy="364733"/>
            </a:xfrm>
            <a:prstGeom prst="rect">
              <a:avLst/>
            </a:prstGeom>
          </p:spPr>
        </p:pic>
      </p:grpSp>
      <p:sp>
        <p:nvSpPr>
          <p:cNvPr id="6" name="TextBox 5">
            <a:extLst>
              <a:ext uri="{FF2B5EF4-FFF2-40B4-BE49-F238E27FC236}">
                <a16:creationId xmlns:a16="http://schemas.microsoft.com/office/drawing/2014/main" id="{AC60D9C0-61C4-4342-BA0A-8266B74FD272}"/>
              </a:ext>
            </a:extLst>
          </p:cNvPr>
          <p:cNvSpPr txBox="1"/>
          <p:nvPr/>
        </p:nvSpPr>
        <p:spPr>
          <a:xfrm>
            <a:off x="676695" y="5505908"/>
            <a:ext cx="10920945" cy="369332"/>
          </a:xfrm>
          <a:prstGeom prst="rect">
            <a:avLst/>
          </a:prstGeom>
          <a:noFill/>
        </p:spPr>
        <p:txBody>
          <a:bodyPr wrap="square" rtlCol="0">
            <a:spAutoFit/>
          </a:bodyPr>
          <a:lstStyle/>
          <a:p>
            <a:r>
              <a:rPr lang="en-US" dirty="0"/>
              <a:t>In this example we see that Split by Gender leads to the best separation of Cricket Playing and Non Playing groups</a:t>
            </a:r>
          </a:p>
        </p:txBody>
      </p:sp>
      <p:sp>
        <p:nvSpPr>
          <p:cNvPr id="10" name="TextBox 9">
            <a:extLst>
              <a:ext uri="{FF2B5EF4-FFF2-40B4-BE49-F238E27FC236}">
                <a16:creationId xmlns:a16="http://schemas.microsoft.com/office/drawing/2014/main" id="{E9A55052-BC7C-4F9A-A8CC-236AA10EAF18}"/>
              </a:ext>
            </a:extLst>
          </p:cNvPr>
          <p:cNvSpPr txBox="1"/>
          <p:nvPr/>
        </p:nvSpPr>
        <p:spPr>
          <a:xfrm>
            <a:off x="743032" y="5029200"/>
            <a:ext cx="1525264" cy="369332"/>
          </a:xfrm>
          <a:prstGeom prst="rect">
            <a:avLst/>
          </a:prstGeom>
          <a:solidFill>
            <a:schemeClr val="accent5">
              <a:lumMod val="40000"/>
              <a:lumOff val="60000"/>
            </a:schemeClr>
          </a:solidFill>
        </p:spPr>
        <p:txBody>
          <a:bodyPr wrap="square" rtlCol="0">
            <a:spAutoFit/>
          </a:bodyPr>
          <a:lstStyle/>
          <a:p>
            <a:r>
              <a:rPr lang="en-US" dirty="0"/>
              <a:t>Observations</a:t>
            </a:r>
          </a:p>
        </p:txBody>
      </p:sp>
    </p:spTree>
    <p:extLst>
      <p:ext uri="{BB962C8B-B14F-4D97-AF65-F5344CB8AC3E}">
        <p14:creationId xmlns:p14="http://schemas.microsoft.com/office/powerpoint/2010/main" val="282502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5205-6700-48B7-B595-B82679741FED}"/>
              </a:ext>
            </a:extLst>
          </p:cNvPr>
          <p:cNvSpPr>
            <a:spLocks noGrp="1"/>
          </p:cNvSpPr>
          <p:nvPr>
            <p:ph type="title"/>
          </p:nvPr>
        </p:nvSpPr>
        <p:spPr>
          <a:xfrm>
            <a:off x="335280" y="337799"/>
            <a:ext cx="10515600" cy="655955"/>
          </a:xfrm>
        </p:spPr>
        <p:txBody>
          <a:bodyPr>
            <a:normAutofit fontScale="90000"/>
          </a:bodyPr>
          <a:lstStyle/>
          <a:p>
            <a:r>
              <a:rPr lang="en-US" dirty="0"/>
              <a:t>Example on Gini Index </a:t>
            </a:r>
          </a:p>
        </p:txBody>
      </p:sp>
      <p:sp>
        <p:nvSpPr>
          <p:cNvPr id="3" name="Rectangle 2">
            <a:extLst>
              <a:ext uri="{FF2B5EF4-FFF2-40B4-BE49-F238E27FC236}">
                <a16:creationId xmlns:a16="http://schemas.microsoft.com/office/drawing/2014/main" id="{AF42F4AD-63C5-4883-A419-CD170FACD53C}"/>
              </a:ext>
            </a:extLst>
          </p:cNvPr>
          <p:cNvSpPr/>
          <p:nvPr/>
        </p:nvSpPr>
        <p:spPr>
          <a:xfrm>
            <a:off x="254258" y="1693641"/>
            <a:ext cx="1026713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Calculate Gini for sub-nodes, using formula sum of square of probability for success and failure (p^2+q^2)</a:t>
            </a:r>
          </a:p>
          <a:p>
            <a:pPr marL="285750" indent="-285750">
              <a:buFont typeface="Arial" panose="020B0604020202020204" pitchFamily="34" charset="0"/>
              <a:buChar char="•"/>
            </a:pPr>
            <a:r>
              <a:rPr lang="en-US" dirty="0">
                <a:solidFill>
                  <a:srgbClr val="000000"/>
                </a:solidFill>
                <a:latin typeface="Arial" panose="020B0604020202020204" pitchFamily="34" charset="0"/>
              </a:rPr>
              <a:t>Calculate Gini for split using weighted Gini score of each node of that split </a:t>
            </a:r>
          </a:p>
        </p:txBody>
      </p:sp>
      <p:sp>
        <p:nvSpPr>
          <p:cNvPr id="4" name="TextBox 3">
            <a:extLst>
              <a:ext uri="{FF2B5EF4-FFF2-40B4-BE49-F238E27FC236}">
                <a16:creationId xmlns:a16="http://schemas.microsoft.com/office/drawing/2014/main" id="{CC3A2310-0E45-4E1D-9B42-8A20A53CA86F}"/>
              </a:ext>
            </a:extLst>
          </p:cNvPr>
          <p:cNvSpPr txBox="1"/>
          <p:nvPr/>
        </p:nvSpPr>
        <p:spPr>
          <a:xfrm>
            <a:off x="624648" y="1159031"/>
            <a:ext cx="2269024" cy="369332"/>
          </a:xfrm>
          <a:prstGeom prst="rect">
            <a:avLst/>
          </a:prstGeom>
          <a:solidFill>
            <a:schemeClr val="accent1">
              <a:lumMod val="20000"/>
              <a:lumOff val="80000"/>
            </a:schemeClr>
          </a:solidFill>
        </p:spPr>
        <p:txBody>
          <a:bodyPr wrap="square" rtlCol="0">
            <a:spAutoFit/>
          </a:bodyPr>
          <a:lstStyle/>
          <a:p>
            <a:r>
              <a:rPr lang="en-US" dirty="0"/>
              <a:t>Steps to compute Gini</a:t>
            </a:r>
          </a:p>
        </p:txBody>
      </p:sp>
      <p:pic>
        <p:nvPicPr>
          <p:cNvPr id="5" name="Picture 4">
            <a:extLst>
              <a:ext uri="{FF2B5EF4-FFF2-40B4-BE49-F238E27FC236}">
                <a16:creationId xmlns:a16="http://schemas.microsoft.com/office/drawing/2014/main" id="{9EBDD3F4-A074-4341-BF1D-9C359B19306B}"/>
              </a:ext>
            </a:extLst>
          </p:cNvPr>
          <p:cNvPicPr>
            <a:picLocks noChangeAspect="1"/>
          </p:cNvPicPr>
          <p:nvPr/>
        </p:nvPicPr>
        <p:blipFill>
          <a:blip r:embed="rId2"/>
          <a:stretch>
            <a:fillRect/>
          </a:stretch>
        </p:blipFill>
        <p:spPr>
          <a:xfrm>
            <a:off x="254258" y="3501524"/>
            <a:ext cx="2229145" cy="2225289"/>
          </a:xfrm>
          <a:prstGeom prst="rect">
            <a:avLst/>
          </a:prstGeom>
        </p:spPr>
      </p:pic>
      <p:cxnSp>
        <p:nvCxnSpPr>
          <p:cNvPr id="7" name="Straight Connector 6">
            <a:extLst>
              <a:ext uri="{FF2B5EF4-FFF2-40B4-BE49-F238E27FC236}">
                <a16:creationId xmlns:a16="http://schemas.microsoft.com/office/drawing/2014/main" id="{D67C9803-9D88-46F5-956E-7498A658BF05}"/>
              </a:ext>
            </a:extLst>
          </p:cNvPr>
          <p:cNvCxnSpPr>
            <a:cxnSpLocks/>
          </p:cNvCxnSpPr>
          <p:nvPr/>
        </p:nvCxnSpPr>
        <p:spPr>
          <a:xfrm>
            <a:off x="2766350" y="3831220"/>
            <a:ext cx="0" cy="2380255"/>
          </a:xfrm>
          <a:prstGeom prst="line">
            <a:avLst/>
          </a:prstGeom>
          <a:ln w="19050">
            <a:solidFill>
              <a:srgbClr val="FFC000"/>
            </a:solidFill>
            <a:prstDash val="dashDot"/>
          </a:ln>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8887D686-242B-4198-8CE8-488A1D6A93C5}"/>
              </a:ext>
            </a:extLst>
          </p:cNvPr>
          <p:cNvPicPr>
            <a:picLocks noChangeAspect="1"/>
          </p:cNvPicPr>
          <p:nvPr/>
        </p:nvPicPr>
        <p:blipFill>
          <a:blip r:embed="rId3"/>
          <a:stretch>
            <a:fillRect/>
          </a:stretch>
        </p:blipFill>
        <p:spPr>
          <a:xfrm>
            <a:off x="3189458" y="3501524"/>
            <a:ext cx="1958615" cy="2320324"/>
          </a:xfrm>
          <a:prstGeom prst="rect">
            <a:avLst/>
          </a:prstGeom>
        </p:spPr>
      </p:pic>
      <p:cxnSp>
        <p:nvCxnSpPr>
          <p:cNvPr id="11" name="Straight Connector 10">
            <a:extLst>
              <a:ext uri="{FF2B5EF4-FFF2-40B4-BE49-F238E27FC236}">
                <a16:creationId xmlns:a16="http://schemas.microsoft.com/office/drawing/2014/main" id="{1B457EFD-84AE-46C3-812C-C4F82BBC3C30}"/>
              </a:ext>
            </a:extLst>
          </p:cNvPr>
          <p:cNvCxnSpPr>
            <a:cxnSpLocks/>
          </p:cNvCxnSpPr>
          <p:nvPr/>
        </p:nvCxnSpPr>
        <p:spPr>
          <a:xfrm>
            <a:off x="5387823" y="3555638"/>
            <a:ext cx="0" cy="2931418"/>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C87FB7-82D2-447C-9812-99F55FE641A5}"/>
              </a:ext>
            </a:extLst>
          </p:cNvPr>
          <p:cNvSpPr txBox="1"/>
          <p:nvPr/>
        </p:nvSpPr>
        <p:spPr>
          <a:xfrm>
            <a:off x="1437140" y="2854763"/>
            <a:ext cx="2370931" cy="369332"/>
          </a:xfrm>
          <a:prstGeom prst="rect">
            <a:avLst/>
          </a:prstGeom>
          <a:solidFill>
            <a:schemeClr val="accent6">
              <a:lumMod val="40000"/>
              <a:lumOff val="60000"/>
            </a:schemeClr>
          </a:solidFill>
        </p:spPr>
        <p:txBody>
          <a:bodyPr wrap="square" rtlCol="0">
            <a:spAutoFit/>
          </a:bodyPr>
          <a:lstStyle/>
          <a:p>
            <a:r>
              <a:rPr lang="en-US" dirty="0"/>
              <a:t>Gender and Class Splits </a:t>
            </a:r>
          </a:p>
        </p:txBody>
      </p:sp>
      <p:sp>
        <p:nvSpPr>
          <p:cNvPr id="15" name="TextBox 14">
            <a:extLst>
              <a:ext uri="{FF2B5EF4-FFF2-40B4-BE49-F238E27FC236}">
                <a16:creationId xmlns:a16="http://schemas.microsoft.com/office/drawing/2014/main" id="{6B4C04CE-1E22-4309-AF30-DAC797C19123}"/>
              </a:ext>
            </a:extLst>
          </p:cNvPr>
          <p:cNvSpPr txBox="1"/>
          <p:nvPr/>
        </p:nvSpPr>
        <p:spPr>
          <a:xfrm>
            <a:off x="7408545" y="2854763"/>
            <a:ext cx="2370931" cy="369332"/>
          </a:xfrm>
          <a:prstGeom prst="rect">
            <a:avLst/>
          </a:prstGeom>
          <a:solidFill>
            <a:schemeClr val="accent6">
              <a:lumMod val="40000"/>
              <a:lumOff val="60000"/>
            </a:schemeClr>
          </a:solidFill>
        </p:spPr>
        <p:txBody>
          <a:bodyPr wrap="square" rtlCol="0">
            <a:spAutoFit/>
          </a:bodyPr>
          <a:lstStyle/>
          <a:p>
            <a:r>
              <a:rPr lang="en-US" dirty="0"/>
              <a:t>Gender and Class Gini</a:t>
            </a:r>
          </a:p>
        </p:txBody>
      </p:sp>
      <p:sp>
        <p:nvSpPr>
          <p:cNvPr id="18" name="TextBox 17">
            <a:extLst>
              <a:ext uri="{FF2B5EF4-FFF2-40B4-BE49-F238E27FC236}">
                <a16:creationId xmlns:a16="http://schemas.microsoft.com/office/drawing/2014/main" id="{650B21F2-8FAE-4319-B8BA-2EBC910C49BC}"/>
              </a:ext>
            </a:extLst>
          </p:cNvPr>
          <p:cNvSpPr txBox="1"/>
          <p:nvPr/>
        </p:nvSpPr>
        <p:spPr>
          <a:xfrm>
            <a:off x="5854129" y="3499870"/>
            <a:ext cx="755016" cy="276999"/>
          </a:xfrm>
          <a:prstGeom prst="rect">
            <a:avLst/>
          </a:prstGeom>
          <a:solidFill>
            <a:schemeClr val="accent2">
              <a:lumMod val="20000"/>
              <a:lumOff val="80000"/>
            </a:schemeClr>
          </a:solidFill>
        </p:spPr>
        <p:txBody>
          <a:bodyPr wrap="square" rtlCol="0">
            <a:spAutoFit/>
          </a:bodyPr>
          <a:lstStyle/>
          <a:p>
            <a:r>
              <a:rPr lang="en-US" sz="1200" dirty="0"/>
              <a:t>Gender</a:t>
            </a:r>
          </a:p>
        </p:txBody>
      </p:sp>
      <p:sp>
        <p:nvSpPr>
          <p:cNvPr id="19" name="TextBox 18">
            <a:extLst>
              <a:ext uri="{FF2B5EF4-FFF2-40B4-BE49-F238E27FC236}">
                <a16:creationId xmlns:a16="http://schemas.microsoft.com/office/drawing/2014/main" id="{D8AA2816-4F08-49C4-B371-B1E9AFAB39C2}"/>
              </a:ext>
            </a:extLst>
          </p:cNvPr>
          <p:cNvSpPr txBox="1"/>
          <p:nvPr/>
        </p:nvSpPr>
        <p:spPr>
          <a:xfrm>
            <a:off x="9779476" y="3530462"/>
            <a:ext cx="812844" cy="276999"/>
          </a:xfrm>
          <a:prstGeom prst="rect">
            <a:avLst/>
          </a:prstGeom>
          <a:solidFill>
            <a:schemeClr val="accent2">
              <a:lumMod val="20000"/>
              <a:lumOff val="80000"/>
            </a:schemeClr>
          </a:solidFill>
        </p:spPr>
        <p:txBody>
          <a:bodyPr wrap="square" rtlCol="0">
            <a:spAutoFit/>
          </a:bodyPr>
          <a:lstStyle/>
          <a:p>
            <a:r>
              <a:rPr lang="en-US" sz="1200" dirty="0"/>
              <a:t>Class</a:t>
            </a:r>
            <a:endParaRPr lang="en-US" sz="1400" dirty="0"/>
          </a:p>
        </p:txBody>
      </p:sp>
      <p:cxnSp>
        <p:nvCxnSpPr>
          <p:cNvPr id="20" name="Straight Connector 19">
            <a:extLst>
              <a:ext uri="{FF2B5EF4-FFF2-40B4-BE49-F238E27FC236}">
                <a16:creationId xmlns:a16="http://schemas.microsoft.com/office/drawing/2014/main" id="{F9EFFC47-3D37-421D-9F85-77F2991DE3C9}"/>
              </a:ext>
            </a:extLst>
          </p:cNvPr>
          <p:cNvCxnSpPr>
            <a:cxnSpLocks/>
          </p:cNvCxnSpPr>
          <p:nvPr/>
        </p:nvCxnSpPr>
        <p:spPr>
          <a:xfrm>
            <a:off x="8416724" y="3831220"/>
            <a:ext cx="0" cy="2380255"/>
          </a:xfrm>
          <a:prstGeom prst="line">
            <a:avLst/>
          </a:prstGeom>
          <a:ln w="19050">
            <a:solidFill>
              <a:srgbClr val="FFC000"/>
            </a:solidFill>
            <a:prstDash val="dashDot"/>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AE06C0BE-00B2-4298-A34A-44E526C0A8C6}"/>
              </a:ext>
            </a:extLst>
          </p:cNvPr>
          <p:cNvCxnSpPr>
            <a:cxnSpLocks/>
          </p:cNvCxnSpPr>
          <p:nvPr/>
        </p:nvCxnSpPr>
        <p:spPr>
          <a:xfrm>
            <a:off x="5531156" y="3555638"/>
            <a:ext cx="0" cy="2931418"/>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292E0A5-B551-4D71-B37D-9F4AE7CF4CEC}"/>
              </a:ext>
            </a:extLst>
          </p:cNvPr>
          <p:cNvSpPr txBox="1"/>
          <p:nvPr/>
        </p:nvSpPr>
        <p:spPr>
          <a:xfrm flipH="1">
            <a:off x="7081704" y="3925144"/>
            <a:ext cx="1147224" cy="461665"/>
          </a:xfrm>
          <a:prstGeom prst="rect">
            <a:avLst/>
          </a:prstGeom>
          <a:noFill/>
        </p:spPr>
        <p:txBody>
          <a:bodyPr wrap="square" rtlCol="0">
            <a:spAutoFit/>
          </a:bodyPr>
          <a:lstStyle/>
          <a:p>
            <a:r>
              <a:rPr lang="en-US" sz="1200" dirty="0"/>
              <a:t>p =0.2, q = 0.8</a:t>
            </a:r>
          </a:p>
          <a:p>
            <a:r>
              <a:rPr lang="en-US" sz="1200" dirty="0"/>
              <a:t>Gini = 0.68 </a:t>
            </a:r>
          </a:p>
        </p:txBody>
      </p:sp>
      <p:sp>
        <p:nvSpPr>
          <p:cNvPr id="24" name="TextBox 23">
            <a:extLst>
              <a:ext uri="{FF2B5EF4-FFF2-40B4-BE49-F238E27FC236}">
                <a16:creationId xmlns:a16="http://schemas.microsoft.com/office/drawing/2014/main" id="{24C40E9A-C223-44E4-9F8F-2A253B2883F6}"/>
              </a:ext>
            </a:extLst>
          </p:cNvPr>
          <p:cNvSpPr txBox="1"/>
          <p:nvPr/>
        </p:nvSpPr>
        <p:spPr>
          <a:xfrm>
            <a:off x="6265193" y="5085042"/>
            <a:ext cx="1633022" cy="276999"/>
          </a:xfrm>
          <a:prstGeom prst="rect">
            <a:avLst/>
          </a:prstGeom>
          <a:solidFill>
            <a:schemeClr val="accent4">
              <a:lumMod val="40000"/>
              <a:lumOff val="60000"/>
            </a:schemeClr>
          </a:solidFill>
        </p:spPr>
        <p:txBody>
          <a:bodyPr wrap="square" rtlCol="0">
            <a:spAutoFit/>
          </a:bodyPr>
          <a:lstStyle/>
          <a:p>
            <a:r>
              <a:rPr lang="en-US" sz="1200" dirty="0"/>
              <a:t>Weighted Gender Gini </a:t>
            </a:r>
          </a:p>
        </p:txBody>
      </p:sp>
      <p:sp>
        <p:nvSpPr>
          <p:cNvPr id="25" name="TextBox 24">
            <a:extLst>
              <a:ext uri="{FF2B5EF4-FFF2-40B4-BE49-F238E27FC236}">
                <a16:creationId xmlns:a16="http://schemas.microsoft.com/office/drawing/2014/main" id="{A22F2FD3-41EA-4AC3-B41C-530064FCBC58}"/>
              </a:ext>
            </a:extLst>
          </p:cNvPr>
          <p:cNvSpPr txBox="1"/>
          <p:nvPr/>
        </p:nvSpPr>
        <p:spPr>
          <a:xfrm>
            <a:off x="5714849" y="4559669"/>
            <a:ext cx="1357778" cy="276999"/>
          </a:xfrm>
          <a:prstGeom prst="rect">
            <a:avLst/>
          </a:prstGeom>
          <a:solidFill>
            <a:schemeClr val="accent4">
              <a:lumMod val="40000"/>
              <a:lumOff val="60000"/>
            </a:schemeClr>
          </a:solidFill>
        </p:spPr>
        <p:txBody>
          <a:bodyPr wrap="square" rtlCol="0">
            <a:spAutoFit/>
          </a:bodyPr>
          <a:lstStyle/>
          <a:p>
            <a:r>
              <a:rPr lang="en-US" sz="1200" dirty="0"/>
              <a:t>Male sub node </a:t>
            </a:r>
          </a:p>
        </p:txBody>
      </p:sp>
      <p:sp>
        <p:nvSpPr>
          <p:cNvPr id="26" name="TextBox 25">
            <a:extLst>
              <a:ext uri="{FF2B5EF4-FFF2-40B4-BE49-F238E27FC236}">
                <a16:creationId xmlns:a16="http://schemas.microsoft.com/office/drawing/2014/main" id="{C80A2921-B252-47D9-8755-E191A55CDEDF}"/>
              </a:ext>
            </a:extLst>
          </p:cNvPr>
          <p:cNvSpPr txBox="1"/>
          <p:nvPr/>
        </p:nvSpPr>
        <p:spPr>
          <a:xfrm flipH="1">
            <a:off x="7081704" y="4428934"/>
            <a:ext cx="1335020" cy="461665"/>
          </a:xfrm>
          <a:prstGeom prst="rect">
            <a:avLst/>
          </a:prstGeom>
          <a:noFill/>
        </p:spPr>
        <p:txBody>
          <a:bodyPr wrap="square" rtlCol="0">
            <a:spAutoFit/>
          </a:bodyPr>
          <a:lstStyle/>
          <a:p>
            <a:r>
              <a:rPr lang="en-US" sz="1200" dirty="0"/>
              <a:t>p =0.65, q = 0.35</a:t>
            </a:r>
          </a:p>
          <a:p>
            <a:r>
              <a:rPr lang="en-US" sz="1200" dirty="0"/>
              <a:t>Gini = 0.55 </a:t>
            </a:r>
          </a:p>
        </p:txBody>
      </p:sp>
      <p:sp>
        <p:nvSpPr>
          <p:cNvPr id="27" name="TextBox 26">
            <a:extLst>
              <a:ext uri="{FF2B5EF4-FFF2-40B4-BE49-F238E27FC236}">
                <a16:creationId xmlns:a16="http://schemas.microsoft.com/office/drawing/2014/main" id="{F75BAABE-0744-4E24-AB73-4AF1DB0F801A}"/>
              </a:ext>
            </a:extLst>
          </p:cNvPr>
          <p:cNvSpPr txBox="1"/>
          <p:nvPr/>
        </p:nvSpPr>
        <p:spPr>
          <a:xfrm>
            <a:off x="5714849" y="4017476"/>
            <a:ext cx="1357778" cy="276999"/>
          </a:xfrm>
          <a:prstGeom prst="rect">
            <a:avLst/>
          </a:prstGeom>
          <a:solidFill>
            <a:schemeClr val="accent4">
              <a:lumMod val="40000"/>
              <a:lumOff val="60000"/>
            </a:schemeClr>
          </a:solidFill>
        </p:spPr>
        <p:txBody>
          <a:bodyPr wrap="square" rtlCol="0">
            <a:spAutoFit/>
          </a:bodyPr>
          <a:lstStyle/>
          <a:p>
            <a:r>
              <a:rPr lang="en-US" sz="1200" dirty="0"/>
              <a:t>Female sub node </a:t>
            </a:r>
          </a:p>
        </p:txBody>
      </p:sp>
      <p:sp>
        <p:nvSpPr>
          <p:cNvPr id="28" name="TextBox 27">
            <a:extLst>
              <a:ext uri="{FF2B5EF4-FFF2-40B4-BE49-F238E27FC236}">
                <a16:creationId xmlns:a16="http://schemas.microsoft.com/office/drawing/2014/main" id="{A173A530-6E32-4E43-85E7-C58CE1EED310}"/>
              </a:ext>
            </a:extLst>
          </p:cNvPr>
          <p:cNvSpPr txBox="1"/>
          <p:nvPr/>
        </p:nvSpPr>
        <p:spPr>
          <a:xfrm flipH="1">
            <a:off x="5732816" y="5495980"/>
            <a:ext cx="2496111" cy="1015663"/>
          </a:xfrm>
          <a:prstGeom prst="rect">
            <a:avLst/>
          </a:prstGeom>
          <a:noFill/>
        </p:spPr>
        <p:txBody>
          <a:bodyPr wrap="square" rtlCol="0">
            <a:spAutoFit/>
          </a:bodyPr>
          <a:lstStyle/>
          <a:p>
            <a:r>
              <a:rPr lang="en-US" sz="1200" dirty="0"/>
              <a:t>Male </a:t>
            </a:r>
            <a:r>
              <a:rPr lang="en-US" sz="1200" dirty="0" err="1"/>
              <a:t>Wt</a:t>
            </a:r>
            <a:r>
              <a:rPr lang="en-US" sz="1200" dirty="0"/>
              <a:t> = 20/30</a:t>
            </a:r>
          </a:p>
          <a:p>
            <a:r>
              <a:rPr lang="en-US" sz="1200" dirty="0"/>
              <a:t>Female </a:t>
            </a:r>
            <a:r>
              <a:rPr lang="en-US" sz="1200" dirty="0" err="1"/>
              <a:t>Wt</a:t>
            </a:r>
            <a:r>
              <a:rPr lang="en-US" sz="1200" dirty="0"/>
              <a:t> = 10/30</a:t>
            </a:r>
          </a:p>
          <a:p>
            <a:r>
              <a:rPr lang="en-US" sz="1200" dirty="0"/>
              <a:t>Gini = (10/30)*0.68 + (20/30)*0.55</a:t>
            </a:r>
          </a:p>
          <a:p>
            <a:endParaRPr lang="en-US" sz="1200" dirty="0"/>
          </a:p>
          <a:p>
            <a:r>
              <a:rPr lang="en-US" sz="1200" b="1" dirty="0">
                <a:solidFill>
                  <a:srgbClr val="C00000"/>
                </a:solidFill>
              </a:rPr>
              <a:t>= 0.59 </a:t>
            </a:r>
          </a:p>
        </p:txBody>
      </p:sp>
      <p:sp>
        <p:nvSpPr>
          <p:cNvPr id="31" name="TextBox 30">
            <a:extLst>
              <a:ext uri="{FF2B5EF4-FFF2-40B4-BE49-F238E27FC236}">
                <a16:creationId xmlns:a16="http://schemas.microsoft.com/office/drawing/2014/main" id="{F689929F-7748-477D-A812-CB9D86D279B4}"/>
              </a:ext>
            </a:extLst>
          </p:cNvPr>
          <p:cNvSpPr txBox="1"/>
          <p:nvPr/>
        </p:nvSpPr>
        <p:spPr>
          <a:xfrm>
            <a:off x="5714849" y="4526581"/>
            <a:ext cx="1357778" cy="276999"/>
          </a:xfrm>
          <a:prstGeom prst="rect">
            <a:avLst/>
          </a:prstGeom>
          <a:solidFill>
            <a:schemeClr val="accent4">
              <a:lumMod val="40000"/>
              <a:lumOff val="60000"/>
            </a:schemeClr>
          </a:solidFill>
        </p:spPr>
        <p:txBody>
          <a:bodyPr wrap="square" rtlCol="0">
            <a:spAutoFit/>
          </a:bodyPr>
          <a:lstStyle/>
          <a:p>
            <a:r>
              <a:rPr lang="en-US" sz="1200" dirty="0"/>
              <a:t>Male sub node </a:t>
            </a:r>
          </a:p>
        </p:txBody>
      </p:sp>
      <p:sp>
        <p:nvSpPr>
          <p:cNvPr id="33" name="TextBox 32">
            <a:extLst>
              <a:ext uri="{FF2B5EF4-FFF2-40B4-BE49-F238E27FC236}">
                <a16:creationId xmlns:a16="http://schemas.microsoft.com/office/drawing/2014/main" id="{381177F6-C983-4CF6-9C6A-0E03A384376C}"/>
              </a:ext>
            </a:extLst>
          </p:cNvPr>
          <p:cNvSpPr txBox="1"/>
          <p:nvPr/>
        </p:nvSpPr>
        <p:spPr>
          <a:xfrm>
            <a:off x="5714849" y="3984388"/>
            <a:ext cx="1357778" cy="276999"/>
          </a:xfrm>
          <a:prstGeom prst="rect">
            <a:avLst/>
          </a:prstGeom>
          <a:solidFill>
            <a:schemeClr val="accent4">
              <a:lumMod val="40000"/>
              <a:lumOff val="60000"/>
            </a:schemeClr>
          </a:solidFill>
        </p:spPr>
        <p:txBody>
          <a:bodyPr wrap="square" rtlCol="0">
            <a:spAutoFit/>
          </a:bodyPr>
          <a:lstStyle/>
          <a:p>
            <a:r>
              <a:rPr lang="en-US" sz="1200" dirty="0"/>
              <a:t>Female sub node </a:t>
            </a:r>
          </a:p>
        </p:txBody>
      </p:sp>
      <p:sp>
        <p:nvSpPr>
          <p:cNvPr id="40" name="TextBox 39">
            <a:extLst>
              <a:ext uri="{FF2B5EF4-FFF2-40B4-BE49-F238E27FC236}">
                <a16:creationId xmlns:a16="http://schemas.microsoft.com/office/drawing/2014/main" id="{7EC0576D-1178-4710-A557-6131591F72B2}"/>
              </a:ext>
            </a:extLst>
          </p:cNvPr>
          <p:cNvSpPr txBox="1"/>
          <p:nvPr/>
        </p:nvSpPr>
        <p:spPr>
          <a:xfrm flipH="1">
            <a:off x="8843703" y="5527427"/>
            <a:ext cx="2496111" cy="830997"/>
          </a:xfrm>
          <a:prstGeom prst="rect">
            <a:avLst/>
          </a:prstGeom>
          <a:noFill/>
        </p:spPr>
        <p:txBody>
          <a:bodyPr wrap="square" rtlCol="0">
            <a:spAutoFit/>
          </a:bodyPr>
          <a:lstStyle/>
          <a:p>
            <a:r>
              <a:rPr lang="en-US" sz="1200" dirty="0"/>
              <a:t>Cl IX  </a:t>
            </a:r>
            <a:r>
              <a:rPr lang="en-US" sz="1200" dirty="0" err="1"/>
              <a:t>Wt</a:t>
            </a:r>
            <a:r>
              <a:rPr lang="en-US" sz="1200" dirty="0"/>
              <a:t> = 14/30</a:t>
            </a:r>
          </a:p>
          <a:p>
            <a:r>
              <a:rPr lang="en-US" sz="1200" dirty="0"/>
              <a:t>Female </a:t>
            </a:r>
            <a:r>
              <a:rPr lang="en-US" sz="1200" dirty="0" err="1"/>
              <a:t>Wt</a:t>
            </a:r>
            <a:r>
              <a:rPr lang="en-US" sz="1200" dirty="0"/>
              <a:t> = 16/30</a:t>
            </a:r>
          </a:p>
          <a:p>
            <a:r>
              <a:rPr lang="en-US" sz="1200" dirty="0"/>
              <a:t>Gini = (14/30)*0.51 + (16/30)*0.51</a:t>
            </a:r>
          </a:p>
          <a:p>
            <a:r>
              <a:rPr lang="en-US" sz="1200" b="1" dirty="0">
                <a:solidFill>
                  <a:srgbClr val="C00000"/>
                </a:solidFill>
              </a:rPr>
              <a:t>= 0.51</a:t>
            </a:r>
          </a:p>
        </p:txBody>
      </p:sp>
      <p:sp>
        <p:nvSpPr>
          <p:cNvPr id="41" name="TextBox 40">
            <a:extLst>
              <a:ext uri="{FF2B5EF4-FFF2-40B4-BE49-F238E27FC236}">
                <a16:creationId xmlns:a16="http://schemas.microsoft.com/office/drawing/2014/main" id="{624E364B-F2B9-4D1C-9AE8-DAFFCBD098A0}"/>
              </a:ext>
            </a:extLst>
          </p:cNvPr>
          <p:cNvSpPr txBox="1"/>
          <p:nvPr/>
        </p:nvSpPr>
        <p:spPr>
          <a:xfrm flipH="1">
            <a:off x="10142219" y="3918628"/>
            <a:ext cx="1335020" cy="461665"/>
          </a:xfrm>
          <a:prstGeom prst="rect">
            <a:avLst/>
          </a:prstGeom>
          <a:noFill/>
        </p:spPr>
        <p:txBody>
          <a:bodyPr wrap="square" rtlCol="0">
            <a:spAutoFit/>
          </a:bodyPr>
          <a:lstStyle/>
          <a:p>
            <a:r>
              <a:rPr lang="en-US" sz="1200" dirty="0"/>
              <a:t>p =0.43, q = 0.57</a:t>
            </a:r>
          </a:p>
          <a:p>
            <a:r>
              <a:rPr lang="en-US" sz="1200" dirty="0"/>
              <a:t>Gini = 0.51 </a:t>
            </a:r>
          </a:p>
        </p:txBody>
      </p:sp>
      <p:sp>
        <p:nvSpPr>
          <p:cNvPr id="42" name="TextBox 41">
            <a:extLst>
              <a:ext uri="{FF2B5EF4-FFF2-40B4-BE49-F238E27FC236}">
                <a16:creationId xmlns:a16="http://schemas.microsoft.com/office/drawing/2014/main" id="{9A2D8067-4B2E-4C7A-9E25-2937985E2A86}"/>
              </a:ext>
            </a:extLst>
          </p:cNvPr>
          <p:cNvSpPr txBox="1"/>
          <p:nvPr/>
        </p:nvSpPr>
        <p:spPr>
          <a:xfrm>
            <a:off x="9369387" y="5058389"/>
            <a:ext cx="1633022" cy="276999"/>
          </a:xfrm>
          <a:prstGeom prst="rect">
            <a:avLst/>
          </a:prstGeom>
          <a:solidFill>
            <a:schemeClr val="accent4">
              <a:lumMod val="40000"/>
              <a:lumOff val="60000"/>
            </a:schemeClr>
          </a:solidFill>
        </p:spPr>
        <p:txBody>
          <a:bodyPr wrap="square" rtlCol="0">
            <a:spAutoFit/>
          </a:bodyPr>
          <a:lstStyle/>
          <a:p>
            <a:r>
              <a:rPr lang="en-US" sz="1200" dirty="0"/>
              <a:t>Weighted Gender Gini </a:t>
            </a:r>
          </a:p>
        </p:txBody>
      </p:sp>
      <p:sp>
        <p:nvSpPr>
          <p:cNvPr id="43" name="TextBox 42">
            <a:extLst>
              <a:ext uri="{FF2B5EF4-FFF2-40B4-BE49-F238E27FC236}">
                <a16:creationId xmlns:a16="http://schemas.microsoft.com/office/drawing/2014/main" id="{DA61E73A-D972-43CC-8A04-C96591EFC068}"/>
              </a:ext>
            </a:extLst>
          </p:cNvPr>
          <p:cNvSpPr txBox="1"/>
          <p:nvPr/>
        </p:nvSpPr>
        <p:spPr>
          <a:xfrm>
            <a:off x="8749417" y="4505738"/>
            <a:ext cx="1357778" cy="276999"/>
          </a:xfrm>
          <a:prstGeom prst="rect">
            <a:avLst/>
          </a:prstGeom>
          <a:solidFill>
            <a:schemeClr val="accent4">
              <a:lumMod val="40000"/>
              <a:lumOff val="60000"/>
            </a:schemeClr>
          </a:solidFill>
        </p:spPr>
        <p:txBody>
          <a:bodyPr wrap="square" rtlCol="0">
            <a:spAutoFit/>
          </a:bodyPr>
          <a:lstStyle/>
          <a:p>
            <a:r>
              <a:rPr lang="en-US" sz="1200" dirty="0"/>
              <a:t>CL X  sub node </a:t>
            </a:r>
          </a:p>
        </p:txBody>
      </p:sp>
      <p:sp>
        <p:nvSpPr>
          <p:cNvPr id="44" name="TextBox 43">
            <a:extLst>
              <a:ext uri="{FF2B5EF4-FFF2-40B4-BE49-F238E27FC236}">
                <a16:creationId xmlns:a16="http://schemas.microsoft.com/office/drawing/2014/main" id="{1C0B952E-2D39-4A80-B52F-380576049E2B}"/>
              </a:ext>
            </a:extLst>
          </p:cNvPr>
          <p:cNvSpPr txBox="1"/>
          <p:nvPr/>
        </p:nvSpPr>
        <p:spPr>
          <a:xfrm flipH="1">
            <a:off x="10142219" y="4375003"/>
            <a:ext cx="1335020" cy="461665"/>
          </a:xfrm>
          <a:prstGeom prst="rect">
            <a:avLst/>
          </a:prstGeom>
          <a:noFill/>
        </p:spPr>
        <p:txBody>
          <a:bodyPr wrap="square" rtlCol="0">
            <a:spAutoFit/>
          </a:bodyPr>
          <a:lstStyle/>
          <a:p>
            <a:r>
              <a:rPr lang="en-US" sz="1200" dirty="0"/>
              <a:t>p =0.56, q = 0.44</a:t>
            </a:r>
          </a:p>
          <a:p>
            <a:r>
              <a:rPr lang="en-US" sz="1200" dirty="0"/>
              <a:t>Gini = 0.51</a:t>
            </a:r>
          </a:p>
        </p:txBody>
      </p:sp>
      <p:sp>
        <p:nvSpPr>
          <p:cNvPr id="45" name="TextBox 44">
            <a:extLst>
              <a:ext uri="{FF2B5EF4-FFF2-40B4-BE49-F238E27FC236}">
                <a16:creationId xmlns:a16="http://schemas.microsoft.com/office/drawing/2014/main" id="{4BD383A6-5FA2-4C7A-A435-12EBE0E88D14}"/>
              </a:ext>
            </a:extLst>
          </p:cNvPr>
          <p:cNvSpPr txBox="1"/>
          <p:nvPr/>
        </p:nvSpPr>
        <p:spPr>
          <a:xfrm>
            <a:off x="8749417" y="3963545"/>
            <a:ext cx="1357778" cy="276999"/>
          </a:xfrm>
          <a:prstGeom prst="rect">
            <a:avLst/>
          </a:prstGeom>
          <a:solidFill>
            <a:schemeClr val="accent4">
              <a:lumMod val="40000"/>
              <a:lumOff val="60000"/>
            </a:schemeClr>
          </a:solidFill>
        </p:spPr>
        <p:txBody>
          <a:bodyPr wrap="square" rtlCol="0">
            <a:spAutoFit/>
          </a:bodyPr>
          <a:lstStyle/>
          <a:p>
            <a:r>
              <a:rPr lang="en-US" sz="1200" dirty="0"/>
              <a:t>Cl IX  sub node </a:t>
            </a:r>
          </a:p>
        </p:txBody>
      </p:sp>
      <p:sp>
        <p:nvSpPr>
          <p:cNvPr id="46" name="Rectangle 45">
            <a:extLst>
              <a:ext uri="{FF2B5EF4-FFF2-40B4-BE49-F238E27FC236}">
                <a16:creationId xmlns:a16="http://schemas.microsoft.com/office/drawing/2014/main" id="{23C8BDB0-0747-42CA-81CE-F05004FDEA75}"/>
              </a:ext>
            </a:extLst>
          </p:cNvPr>
          <p:cNvSpPr/>
          <p:nvPr/>
        </p:nvSpPr>
        <p:spPr>
          <a:xfrm>
            <a:off x="5714849" y="6189882"/>
            <a:ext cx="778548" cy="3987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B8BA432-7163-436C-86F9-DD9493A2D191}"/>
              </a:ext>
            </a:extLst>
          </p:cNvPr>
          <p:cNvSpPr txBox="1"/>
          <p:nvPr/>
        </p:nvSpPr>
        <p:spPr>
          <a:xfrm>
            <a:off x="6677089" y="6339283"/>
            <a:ext cx="3010561" cy="369332"/>
          </a:xfrm>
          <a:prstGeom prst="rect">
            <a:avLst/>
          </a:prstGeom>
          <a:solidFill>
            <a:srgbClr val="FFFF00"/>
          </a:solidFill>
        </p:spPr>
        <p:txBody>
          <a:bodyPr wrap="square" rtlCol="0">
            <a:spAutoFit/>
          </a:bodyPr>
          <a:lstStyle/>
          <a:p>
            <a:r>
              <a:rPr lang="en-US" dirty="0"/>
              <a:t>Gender gives the better split !</a:t>
            </a:r>
          </a:p>
        </p:txBody>
      </p:sp>
    </p:spTree>
    <p:extLst>
      <p:ext uri="{BB962C8B-B14F-4D97-AF65-F5344CB8AC3E}">
        <p14:creationId xmlns:p14="http://schemas.microsoft.com/office/powerpoint/2010/main" val="165106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CA65-ACA7-42A4-8BC5-1D04A1AC9866}"/>
              </a:ext>
            </a:extLst>
          </p:cNvPr>
          <p:cNvSpPr>
            <a:spLocks noGrp="1"/>
          </p:cNvSpPr>
          <p:nvPr>
            <p:ph type="title"/>
          </p:nvPr>
        </p:nvSpPr>
        <p:spPr>
          <a:xfrm>
            <a:off x="838200" y="365125"/>
            <a:ext cx="1953768" cy="683387"/>
          </a:xfrm>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F82FF37C-1B44-4AC6-9463-E132705BCF31}"/>
              </a:ext>
            </a:extLst>
          </p:cNvPr>
          <p:cNvSpPr>
            <a:spLocks noGrp="1"/>
          </p:cNvSpPr>
          <p:nvPr>
            <p:ph idx="1"/>
          </p:nvPr>
        </p:nvSpPr>
        <p:spPr>
          <a:xfrm>
            <a:off x="838200" y="1362329"/>
            <a:ext cx="10515600" cy="4648327"/>
          </a:xfrm>
        </p:spPr>
        <p:txBody>
          <a:bodyPr>
            <a:noAutofit/>
          </a:bodyPr>
          <a:lstStyle/>
          <a:p>
            <a:r>
              <a:rPr lang="en-US" sz="2000" dirty="0"/>
              <a:t>Introduction</a:t>
            </a:r>
          </a:p>
          <a:p>
            <a:r>
              <a:rPr lang="en-US" sz="2000" dirty="0"/>
              <a:t>Fundamentals</a:t>
            </a:r>
          </a:p>
          <a:p>
            <a:r>
              <a:rPr lang="en-US" sz="2000" dirty="0"/>
              <a:t>Terminology</a:t>
            </a:r>
          </a:p>
          <a:p>
            <a:r>
              <a:rPr lang="en-US" sz="2000" dirty="0"/>
              <a:t>Pros and Cons </a:t>
            </a:r>
          </a:p>
          <a:p>
            <a:r>
              <a:rPr lang="en-US" sz="2000" dirty="0"/>
              <a:t>Example  Using CART</a:t>
            </a:r>
          </a:p>
          <a:p>
            <a:r>
              <a:rPr lang="en-US" sz="2000" dirty="0"/>
              <a:t>Regression Model Trees</a:t>
            </a:r>
          </a:p>
          <a:p>
            <a:r>
              <a:rPr lang="en-US" sz="2000" dirty="0"/>
              <a:t>C5.0 Algorithms </a:t>
            </a:r>
          </a:p>
          <a:p>
            <a:r>
              <a:rPr lang="en-US" sz="2000" dirty="0"/>
              <a:t>Feature Selection: Cricket Players example </a:t>
            </a:r>
          </a:p>
          <a:p>
            <a:r>
              <a:rPr lang="en-US" sz="2000" dirty="0"/>
              <a:t>Simple Case Study: Predicting Class Membership using synthetic 2D data</a:t>
            </a:r>
          </a:p>
          <a:p>
            <a:r>
              <a:rPr lang="en-US" sz="2000" dirty="0"/>
              <a:t>Practical Case Study:  Predicting Authenticity of Bank Notes  </a:t>
            </a:r>
          </a:p>
          <a:p>
            <a:r>
              <a:rPr lang="en-US" sz="2000" dirty="0"/>
              <a:t>Model Fine Tuning   </a:t>
            </a:r>
          </a:p>
        </p:txBody>
      </p:sp>
    </p:spTree>
    <p:extLst>
      <p:ext uri="{BB962C8B-B14F-4D97-AF65-F5344CB8AC3E}">
        <p14:creationId xmlns:p14="http://schemas.microsoft.com/office/powerpoint/2010/main" val="358739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28B5-31B2-4EB7-914F-4F0C0423BBC2}"/>
              </a:ext>
            </a:extLst>
          </p:cNvPr>
          <p:cNvSpPr>
            <a:spLocks noGrp="1"/>
          </p:cNvSpPr>
          <p:nvPr>
            <p:ph type="title"/>
          </p:nvPr>
        </p:nvSpPr>
        <p:spPr>
          <a:xfrm>
            <a:off x="381000" y="373653"/>
            <a:ext cx="10515600" cy="701675"/>
          </a:xfrm>
        </p:spPr>
        <p:txBody>
          <a:bodyPr/>
          <a:lstStyle/>
          <a:p>
            <a:r>
              <a:rPr lang="en-US" dirty="0"/>
              <a:t>Example on Chi </a:t>
            </a:r>
            <a:r>
              <a:rPr lang="en-US" dirty="0" err="1"/>
              <a:t>Sq</a:t>
            </a:r>
            <a:endParaRPr lang="en-US" dirty="0"/>
          </a:p>
        </p:txBody>
      </p:sp>
      <p:sp>
        <p:nvSpPr>
          <p:cNvPr id="4" name="Rectangle 3">
            <a:extLst>
              <a:ext uri="{FF2B5EF4-FFF2-40B4-BE49-F238E27FC236}">
                <a16:creationId xmlns:a16="http://schemas.microsoft.com/office/drawing/2014/main" id="{B80E47AE-902B-4238-91AA-86B060D20CCC}"/>
              </a:ext>
            </a:extLst>
          </p:cNvPr>
          <p:cNvSpPr/>
          <p:nvPr/>
        </p:nvSpPr>
        <p:spPr>
          <a:xfrm>
            <a:off x="482558" y="1736732"/>
            <a:ext cx="1145544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Calculate Chi-square for individual node by calculating the deviation for Success and Failure both </a:t>
            </a:r>
          </a:p>
          <a:p>
            <a:pPr marL="285750" indent="-285750">
              <a:buFont typeface="Arial" panose="020B0604020202020204" pitchFamily="34" charset="0"/>
              <a:buChar char="•"/>
            </a:pPr>
            <a:r>
              <a:rPr lang="en-US" dirty="0">
                <a:solidFill>
                  <a:srgbClr val="000000"/>
                </a:solidFill>
                <a:latin typeface="Arial" panose="020B0604020202020204" pitchFamily="34" charset="0"/>
              </a:rPr>
              <a:t>Calculated Chi-square of Split using Sum of all Chi-square of success and Failure of each node of the split </a:t>
            </a:r>
          </a:p>
        </p:txBody>
      </p:sp>
      <p:sp>
        <p:nvSpPr>
          <p:cNvPr id="5" name="TextBox 4">
            <a:extLst>
              <a:ext uri="{FF2B5EF4-FFF2-40B4-BE49-F238E27FC236}">
                <a16:creationId xmlns:a16="http://schemas.microsoft.com/office/drawing/2014/main" id="{B3AB0E4F-6939-449B-8429-FF51DBDD7C24}"/>
              </a:ext>
            </a:extLst>
          </p:cNvPr>
          <p:cNvSpPr txBox="1"/>
          <p:nvPr/>
        </p:nvSpPr>
        <p:spPr>
          <a:xfrm>
            <a:off x="482558" y="1221364"/>
            <a:ext cx="2531575" cy="369332"/>
          </a:xfrm>
          <a:prstGeom prst="rect">
            <a:avLst/>
          </a:prstGeom>
          <a:solidFill>
            <a:schemeClr val="accent1">
              <a:lumMod val="20000"/>
              <a:lumOff val="80000"/>
            </a:schemeClr>
          </a:solidFill>
        </p:spPr>
        <p:txBody>
          <a:bodyPr wrap="square" rtlCol="0">
            <a:spAutoFit/>
          </a:bodyPr>
          <a:lstStyle/>
          <a:p>
            <a:r>
              <a:rPr lang="en-US" dirty="0"/>
              <a:t>Steps to compute Chi </a:t>
            </a:r>
            <a:r>
              <a:rPr lang="en-US" dirty="0" err="1"/>
              <a:t>Sq</a:t>
            </a:r>
            <a:endParaRPr lang="en-US" dirty="0"/>
          </a:p>
        </p:txBody>
      </p:sp>
      <p:pic>
        <p:nvPicPr>
          <p:cNvPr id="38" name="Picture 37">
            <a:extLst>
              <a:ext uri="{FF2B5EF4-FFF2-40B4-BE49-F238E27FC236}">
                <a16:creationId xmlns:a16="http://schemas.microsoft.com/office/drawing/2014/main" id="{1242C5BF-8FE1-4031-9B2E-E677E31DD140}"/>
              </a:ext>
            </a:extLst>
          </p:cNvPr>
          <p:cNvPicPr>
            <a:picLocks noChangeAspect="1"/>
          </p:cNvPicPr>
          <p:nvPr/>
        </p:nvPicPr>
        <p:blipFill>
          <a:blip r:embed="rId2"/>
          <a:stretch>
            <a:fillRect/>
          </a:stretch>
        </p:blipFill>
        <p:spPr>
          <a:xfrm>
            <a:off x="0" y="2675135"/>
            <a:ext cx="3810000" cy="630009"/>
          </a:xfrm>
          <a:prstGeom prst="rect">
            <a:avLst/>
          </a:prstGeom>
          <a:ln>
            <a:solidFill>
              <a:schemeClr val="tx1"/>
            </a:solidFill>
          </a:ln>
        </p:spPr>
      </p:pic>
      <p:pic>
        <p:nvPicPr>
          <p:cNvPr id="39" name="Picture 38">
            <a:extLst>
              <a:ext uri="{FF2B5EF4-FFF2-40B4-BE49-F238E27FC236}">
                <a16:creationId xmlns:a16="http://schemas.microsoft.com/office/drawing/2014/main" id="{37CA2143-8AB6-4293-9BD5-5D545B6A4822}"/>
              </a:ext>
            </a:extLst>
          </p:cNvPr>
          <p:cNvPicPr>
            <a:picLocks noChangeAspect="1"/>
          </p:cNvPicPr>
          <p:nvPr/>
        </p:nvPicPr>
        <p:blipFill>
          <a:blip r:embed="rId3"/>
          <a:stretch>
            <a:fillRect/>
          </a:stretch>
        </p:blipFill>
        <p:spPr>
          <a:xfrm>
            <a:off x="4192901" y="3170071"/>
            <a:ext cx="7745099" cy="1087266"/>
          </a:xfrm>
          <a:prstGeom prst="rect">
            <a:avLst/>
          </a:prstGeom>
        </p:spPr>
      </p:pic>
      <p:sp>
        <p:nvSpPr>
          <p:cNvPr id="40" name="TextBox 39">
            <a:extLst>
              <a:ext uri="{FF2B5EF4-FFF2-40B4-BE49-F238E27FC236}">
                <a16:creationId xmlns:a16="http://schemas.microsoft.com/office/drawing/2014/main" id="{EBCA3610-7A0F-4FD8-BD11-1F7636A73CE2}"/>
              </a:ext>
            </a:extLst>
          </p:cNvPr>
          <p:cNvSpPr txBox="1"/>
          <p:nvPr/>
        </p:nvSpPr>
        <p:spPr>
          <a:xfrm>
            <a:off x="4192901" y="2675135"/>
            <a:ext cx="965199" cy="369332"/>
          </a:xfrm>
          <a:prstGeom prst="rect">
            <a:avLst/>
          </a:prstGeom>
          <a:solidFill>
            <a:schemeClr val="accent2">
              <a:lumMod val="20000"/>
              <a:lumOff val="80000"/>
            </a:schemeClr>
          </a:solidFill>
        </p:spPr>
        <p:txBody>
          <a:bodyPr wrap="square" rtlCol="0">
            <a:spAutoFit/>
          </a:bodyPr>
          <a:lstStyle/>
          <a:p>
            <a:r>
              <a:rPr lang="en-US" dirty="0"/>
              <a:t>Gender</a:t>
            </a:r>
          </a:p>
        </p:txBody>
      </p:sp>
      <p:sp>
        <p:nvSpPr>
          <p:cNvPr id="41" name="TextBox 40">
            <a:extLst>
              <a:ext uri="{FF2B5EF4-FFF2-40B4-BE49-F238E27FC236}">
                <a16:creationId xmlns:a16="http://schemas.microsoft.com/office/drawing/2014/main" id="{2188F929-1942-4FF0-BDF9-3E0BE2DCD585}"/>
              </a:ext>
            </a:extLst>
          </p:cNvPr>
          <p:cNvSpPr txBox="1"/>
          <p:nvPr/>
        </p:nvSpPr>
        <p:spPr>
          <a:xfrm>
            <a:off x="8305799" y="517837"/>
            <a:ext cx="3632200" cy="370852"/>
          </a:xfrm>
          <a:prstGeom prst="rect">
            <a:avLst/>
          </a:prstGeom>
          <a:solidFill>
            <a:schemeClr val="accent2">
              <a:lumMod val="20000"/>
              <a:lumOff val="80000"/>
            </a:schemeClr>
          </a:solidFill>
        </p:spPr>
        <p:txBody>
          <a:bodyPr wrap="square" rtlCol="0">
            <a:spAutoFit/>
          </a:bodyPr>
          <a:lstStyle/>
          <a:p>
            <a:r>
              <a:rPr lang="en-US" dirty="0"/>
              <a:t>Deviation = (Actual – Expected )</a:t>
            </a:r>
          </a:p>
        </p:txBody>
      </p:sp>
      <p:sp>
        <p:nvSpPr>
          <p:cNvPr id="42" name="TextBox 41">
            <a:extLst>
              <a:ext uri="{FF2B5EF4-FFF2-40B4-BE49-F238E27FC236}">
                <a16:creationId xmlns:a16="http://schemas.microsoft.com/office/drawing/2014/main" id="{90F85D91-4757-4E2E-872B-9D2C87E83CE0}"/>
              </a:ext>
            </a:extLst>
          </p:cNvPr>
          <p:cNvSpPr txBox="1"/>
          <p:nvPr/>
        </p:nvSpPr>
        <p:spPr>
          <a:xfrm>
            <a:off x="8305798" y="911341"/>
            <a:ext cx="3632201" cy="369332"/>
          </a:xfrm>
          <a:prstGeom prst="rect">
            <a:avLst/>
          </a:prstGeom>
          <a:solidFill>
            <a:schemeClr val="accent4">
              <a:lumMod val="20000"/>
              <a:lumOff val="80000"/>
            </a:schemeClr>
          </a:solidFill>
        </p:spPr>
        <p:txBody>
          <a:bodyPr wrap="square" rtlCol="0">
            <a:spAutoFit/>
          </a:bodyPr>
          <a:lstStyle/>
          <a:p>
            <a:r>
              <a:rPr lang="en-US" dirty="0"/>
              <a:t>Chi </a:t>
            </a:r>
            <a:r>
              <a:rPr lang="en-US" dirty="0" err="1"/>
              <a:t>Sq</a:t>
            </a:r>
            <a:r>
              <a:rPr lang="en-US" dirty="0"/>
              <a:t> = ((Act – </a:t>
            </a:r>
            <a:r>
              <a:rPr lang="en-US" dirty="0" err="1"/>
              <a:t>Exp</a:t>
            </a:r>
            <a:r>
              <a:rPr lang="en-US" dirty="0"/>
              <a:t>) ^2/(</a:t>
            </a:r>
            <a:r>
              <a:rPr lang="en-US" dirty="0" err="1"/>
              <a:t>Exp</a:t>
            </a:r>
            <a:r>
              <a:rPr lang="en-US" dirty="0"/>
              <a:t>))^1/2 </a:t>
            </a:r>
          </a:p>
        </p:txBody>
      </p:sp>
      <p:sp>
        <p:nvSpPr>
          <p:cNvPr id="43" name="TextBox 42">
            <a:extLst>
              <a:ext uri="{FF2B5EF4-FFF2-40B4-BE49-F238E27FC236}">
                <a16:creationId xmlns:a16="http://schemas.microsoft.com/office/drawing/2014/main" id="{4A31E3B8-8CA8-498E-BB49-9404E44D57CE}"/>
              </a:ext>
            </a:extLst>
          </p:cNvPr>
          <p:cNvSpPr txBox="1"/>
          <p:nvPr/>
        </p:nvSpPr>
        <p:spPr>
          <a:xfrm>
            <a:off x="4192901" y="4581818"/>
            <a:ext cx="965199" cy="369332"/>
          </a:xfrm>
          <a:prstGeom prst="rect">
            <a:avLst/>
          </a:prstGeom>
          <a:solidFill>
            <a:schemeClr val="accent2">
              <a:lumMod val="20000"/>
              <a:lumOff val="80000"/>
            </a:schemeClr>
          </a:solidFill>
        </p:spPr>
        <p:txBody>
          <a:bodyPr wrap="square" rtlCol="0">
            <a:spAutoFit/>
          </a:bodyPr>
          <a:lstStyle/>
          <a:p>
            <a:r>
              <a:rPr lang="en-US" dirty="0"/>
              <a:t>Class</a:t>
            </a:r>
          </a:p>
        </p:txBody>
      </p:sp>
      <p:pic>
        <p:nvPicPr>
          <p:cNvPr id="3" name="Picture 2">
            <a:extLst>
              <a:ext uri="{FF2B5EF4-FFF2-40B4-BE49-F238E27FC236}">
                <a16:creationId xmlns:a16="http://schemas.microsoft.com/office/drawing/2014/main" id="{E610B0D0-98A9-43CD-B17C-51CB3EFB8738}"/>
              </a:ext>
            </a:extLst>
          </p:cNvPr>
          <p:cNvPicPr>
            <a:picLocks noChangeAspect="1"/>
          </p:cNvPicPr>
          <p:nvPr/>
        </p:nvPicPr>
        <p:blipFill>
          <a:blip r:embed="rId4"/>
          <a:stretch>
            <a:fillRect/>
          </a:stretch>
        </p:blipFill>
        <p:spPr>
          <a:xfrm>
            <a:off x="4192901" y="4951150"/>
            <a:ext cx="7745098" cy="1087266"/>
          </a:xfrm>
          <a:prstGeom prst="rect">
            <a:avLst/>
          </a:prstGeom>
        </p:spPr>
      </p:pic>
      <p:sp>
        <p:nvSpPr>
          <p:cNvPr id="6" name="Oval 5">
            <a:extLst>
              <a:ext uri="{FF2B5EF4-FFF2-40B4-BE49-F238E27FC236}">
                <a16:creationId xmlns:a16="http://schemas.microsoft.com/office/drawing/2014/main" id="{EB029C86-051B-414D-9876-E5532B0E821D}"/>
              </a:ext>
            </a:extLst>
          </p:cNvPr>
          <p:cNvSpPr/>
          <p:nvPr/>
        </p:nvSpPr>
        <p:spPr>
          <a:xfrm>
            <a:off x="10896600" y="3984851"/>
            <a:ext cx="612648" cy="272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B5A2C3F-3E6A-4CC6-8816-50A2D04DDFDC}"/>
              </a:ext>
            </a:extLst>
          </p:cNvPr>
          <p:cNvCxnSpPr>
            <a:cxnSpLocks/>
          </p:cNvCxnSpPr>
          <p:nvPr/>
        </p:nvCxnSpPr>
        <p:spPr>
          <a:xfrm flipV="1">
            <a:off x="9302496" y="4227250"/>
            <a:ext cx="1683824" cy="44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E641FD-80AE-4206-BAFC-8D03F45E2999}"/>
              </a:ext>
            </a:extLst>
          </p:cNvPr>
          <p:cNvSpPr txBox="1"/>
          <p:nvPr/>
        </p:nvSpPr>
        <p:spPr>
          <a:xfrm>
            <a:off x="6181344" y="4305252"/>
            <a:ext cx="3121152" cy="369332"/>
          </a:xfrm>
          <a:prstGeom prst="rect">
            <a:avLst/>
          </a:prstGeom>
          <a:noFill/>
          <a:ln>
            <a:solidFill>
              <a:srgbClr val="C00000"/>
            </a:solidFill>
          </a:ln>
        </p:spPr>
        <p:txBody>
          <a:bodyPr wrap="square" rtlCol="0">
            <a:spAutoFit/>
          </a:bodyPr>
          <a:lstStyle/>
          <a:p>
            <a:r>
              <a:rPr lang="en-US" dirty="0"/>
              <a:t>Split by gender more significant </a:t>
            </a:r>
          </a:p>
        </p:txBody>
      </p:sp>
    </p:spTree>
    <p:extLst>
      <p:ext uri="{BB962C8B-B14F-4D97-AF65-F5344CB8AC3E}">
        <p14:creationId xmlns:p14="http://schemas.microsoft.com/office/powerpoint/2010/main" val="244532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3D0E-E6F4-4B33-B09C-839EBA69EFC8}"/>
              </a:ext>
            </a:extLst>
          </p:cNvPr>
          <p:cNvSpPr>
            <a:spLocks noGrp="1"/>
          </p:cNvSpPr>
          <p:nvPr>
            <p:ph type="title"/>
          </p:nvPr>
        </p:nvSpPr>
        <p:spPr>
          <a:xfrm>
            <a:off x="838200" y="365126"/>
            <a:ext cx="10515600" cy="617008"/>
          </a:xfrm>
        </p:spPr>
        <p:txBody>
          <a:bodyPr>
            <a:normAutofit fontScale="90000"/>
          </a:bodyPr>
          <a:lstStyle/>
          <a:p>
            <a:r>
              <a:rPr lang="en-US" dirty="0"/>
              <a:t>Example on Information Gain – Entropy </a:t>
            </a:r>
          </a:p>
        </p:txBody>
      </p:sp>
      <p:sp>
        <p:nvSpPr>
          <p:cNvPr id="3" name="TextBox 2">
            <a:extLst>
              <a:ext uri="{FF2B5EF4-FFF2-40B4-BE49-F238E27FC236}">
                <a16:creationId xmlns:a16="http://schemas.microsoft.com/office/drawing/2014/main" id="{0C5D40A8-6384-4EC4-B30E-313A63769B8E}"/>
              </a:ext>
            </a:extLst>
          </p:cNvPr>
          <p:cNvSpPr txBox="1"/>
          <p:nvPr/>
        </p:nvSpPr>
        <p:spPr>
          <a:xfrm>
            <a:off x="975360" y="1267968"/>
            <a:ext cx="1487424" cy="369332"/>
          </a:xfrm>
          <a:prstGeom prst="rect">
            <a:avLst/>
          </a:prstGeom>
          <a:solidFill>
            <a:schemeClr val="accent4">
              <a:lumMod val="20000"/>
              <a:lumOff val="80000"/>
            </a:schemeClr>
          </a:solidFill>
        </p:spPr>
        <p:txBody>
          <a:bodyPr wrap="square" rtlCol="0">
            <a:spAutoFit/>
          </a:bodyPr>
          <a:lstStyle/>
          <a:p>
            <a:r>
              <a:rPr lang="en-US" dirty="0"/>
              <a:t>The concept :</a:t>
            </a:r>
          </a:p>
        </p:txBody>
      </p:sp>
      <p:sp>
        <p:nvSpPr>
          <p:cNvPr id="4" name="Oval 3">
            <a:extLst>
              <a:ext uri="{FF2B5EF4-FFF2-40B4-BE49-F238E27FC236}">
                <a16:creationId xmlns:a16="http://schemas.microsoft.com/office/drawing/2014/main" id="{C38D7F11-6D46-422F-8B79-BD50FD17EEE6}"/>
              </a:ext>
            </a:extLst>
          </p:cNvPr>
          <p:cNvSpPr/>
          <p:nvPr/>
        </p:nvSpPr>
        <p:spPr>
          <a:xfrm>
            <a:off x="938022" y="1926028"/>
            <a:ext cx="2462784" cy="22920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61B4815-3823-47DF-8185-E961D11CBE63}"/>
              </a:ext>
            </a:extLst>
          </p:cNvPr>
          <p:cNvSpPr/>
          <p:nvPr/>
        </p:nvSpPr>
        <p:spPr>
          <a:xfrm>
            <a:off x="4578096" y="1954292"/>
            <a:ext cx="2462784" cy="22920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79DD6B9-BFBA-4D36-B9B0-2A8FC1240B2C}"/>
              </a:ext>
            </a:extLst>
          </p:cNvPr>
          <p:cNvSpPr/>
          <p:nvPr/>
        </p:nvSpPr>
        <p:spPr>
          <a:xfrm>
            <a:off x="8583168" y="1945764"/>
            <a:ext cx="2462784" cy="22920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2B0DB6A-C117-4D0E-B7C2-FEE1BFEE733C}"/>
              </a:ext>
            </a:extLst>
          </p:cNvPr>
          <p:cNvSpPr txBox="1"/>
          <p:nvPr/>
        </p:nvSpPr>
        <p:spPr>
          <a:xfrm>
            <a:off x="1865376" y="4501064"/>
            <a:ext cx="365760" cy="369332"/>
          </a:xfrm>
          <a:prstGeom prst="rect">
            <a:avLst/>
          </a:prstGeom>
          <a:no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568C911C-3AA1-43F6-A5BF-269ACC03297D}"/>
              </a:ext>
            </a:extLst>
          </p:cNvPr>
          <p:cNvSpPr txBox="1"/>
          <p:nvPr/>
        </p:nvSpPr>
        <p:spPr>
          <a:xfrm>
            <a:off x="5730240" y="4501064"/>
            <a:ext cx="365760" cy="369332"/>
          </a:xfrm>
          <a:prstGeom prst="rect">
            <a:avLst/>
          </a:prstGeom>
          <a:noFill/>
        </p:spPr>
        <p:txBody>
          <a:bodyPr wrap="square" rtlCol="0">
            <a:spAutoFit/>
          </a:bodyPr>
          <a:lstStyle/>
          <a:p>
            <a:r>
              <a:rPr lang="en-US" dirty="0"/>
              <a:t>B</a:t>
            </a:r>
          </a:p>
        </p:txBody>
      </p:sp>
      <p:sp>
        <p:nvSpPr>
          <p:cNvPr id="11" name="TextBox 10">
            <a:extLst>
              <a:ext uri="{FF2B5EF4-FFF2-40B4-BE49-F238E27FC236}">
                <a16:creationId xmlns:a16="http://schemas.microsoft.com/office/drawing/2014/main" id="{FD838519-44E1-4516-A693-A747458BA63B}"/>
              </a:ext>
            </a:extLst>
          </p:cNvPr>
          <p:cNvSpPr txBox="1"/>
          <p:nvPr/>
        </p:nvSpPr>
        <p:spPr>
          <a:xfrm>
            <a:off x="9595104" y="4501064"/>
            <a:ext cx="365760" cy="369332"/>
          </a:xfrm>
          <a:prstGeom prst="rect">
            <a:avLst/>
          </a:prstGeom>
          <a:noFill/>
        </p:spPr>
        <p:txBody>
          <a:bodyPr wrap="square" rtlCol="0">
            <a:spAutoFit/>
          </a:bodyPr>
          <a:lstStyle/>
          <a:p>
            <a:r>
              <a:rPr lang="en-US" dirty="0"/>
              <a:t>C</a:t>
            </a:r>
          </a:p>
        </p:txBody>
      </p:sp>
      <p:sp>
        <p:nvSpPr>
          <p:cNvPr id="12" name="Oval 11">
            <a:extLst>
              <a:ext uri="{FF2B5EF4-FFF2-40B4-BE49-F238E27FC236}">
                <a16:creationId xmlns:a16="http://schemas.microsoft.com/office/drawing/2014/main" id="{C1261D28-05FE-49D2-B5DF-1875BEFB5164}"/>
              </a:ext>
            </a:extLst>
          </p:cNvPr>
          <p:cNvSpPr/>
          <p:nvPr/>
        </p:nvSpPr>
        <p:spPr>
          <a:xfrm>
            <a:off x="1719072" y="230428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79719BC-7C29-48A8-88E5-003E2F57FEFE}"/>
              </a:ext>
            </a:extLst>
          </p:cNvPr>
          <p:cNvSpPr/>
          <p:nvPr/>
        </p:nvSpPr>
        <p:spPr>
          <a:xfrm>
            <a:off x="1871472" y="245668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2EE268-3251-45DE-B618-16EEFFABBDB7}"/>
              </a:ext>
            </a:extLst>
          </p:cNvPr>
          <p:cNvSpPr/>
          <p:nvPr/>
        </p:nvSpPr>
        <p:spPr>
          <a:xfrm>
            <a:off x="2938272" y="306628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8FE98F-8666-444E-84CD-01E2C7DA2C98}"/>
              </a:ext>
            </a:extLst>
          </p:cNvPr>
          <p:cNvSpPr/>
          <p:nvPr/>
        </p:nvSpPr>
        <p:spPr>
          <a:xfrm>
            <a:off x="1871472" y="245668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C9CBD02-4FA1-4CF4-9134-7FD2E5BB81C8}"/>
              </a:ext>
            </a:extLst>
          </p:cNvPr>
          <p:cNvSpPr/>
          <p:nvPr/>
        </p:nvSpPr>
        <p:spPr>
          <a:xfrm>
            <a:off x="1417320" y="2706624"/>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AF9373-AFEE-400F-908A-828A60F26B6F}"/>
              </a:ext>
            </a:extLst>
          </p:cNvPr>
          <p:cNvSpPr/>
          <p:nvPr/>
        </p:nvSpPr>
        <p:spPr>
          <a:xfrm>
            <a:off x="2318766" y="230428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8DDAB1-9BDE-4904-BD96-1CBC1D16A260}"/>
              </a:ext>
            </a:extLst>
          </p:cNvPr>
          <p:cNvSpPr/>
          <p:nvPr/>
        </p:nvSpPr>
        <p:spPr>
          <a:xfrm>
            <a:off x="2606040" y="2505456"/>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9491EF-A6C7-4F1C-A717-BC8C14F954F0}"/>
              </a:ext>
            </a:extLst>
          </p:cNvPr>
          <p:cNvSpPr/>
          <p:nvPr/>
        </p:nvSpPr>
        <p:spPr>
          <a:xfrm>
            <a:off x="1490472" y="3602736"/>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F4AC5BC-4E2E-4641-A787-6EA0A17A9E61}"/>
              </a:ext>
            </a:extLst>
          </p:cNvPr>
          <p:cNvSpPr/>
          <p:nvPr/>
        </p:nvSpPr>
        <p:spPr>
          <a:xfrm>
            <a:off x="2714244" y="2889504"/>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7B48C2E-69B5-48D7-A543-E93CC62BFB1B}"/>
              </a:ext>
            </a:extLst>
          </p:cNvPr>
          <p:cNvSpPr/>
          <p:nvPr/>
        </p:nvSpPr>
        <p:spPr>
          <a:xfrm>
            <a:off x="1950720" y="2886795"/>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FF72DF8-909C-48A6-9B5E-8365DAE2BD69}"/>
              </a:ext>
            </a:extLst>
          </p:cNvPr>
          <p:cNvSpPr/>
          <p:nvPr/>
        </p:nvSpPr>
        <p:spPr>
          <a:xfrm>
            <a:off x="2023872" y="343204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D391D6-7E58-4B68-AD75-DD4BC316CB4F}"/>
              </a:ext>
            </a:extLst>
          </p:cNvPr>
          <p:cNvSpPr/>
          <p:nvPr/>
        </p:nvSpPr>
        <p:spPr>
          <a:xfrm>
            <a:off x="2385060" y="3678936"/>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2AB4106-9EDC-4D3D-87E0-15B8D784E4EA}"/>
              </a:ext>
            </a:extLst>
          </p:cNvPr>
          <p:cNvSpPr/>
          <p:nvPr/>
        </p:nvSpPr>
        <p:spPr>
          <a:xfrm>
            <a:off x="2212848" y="272292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B711EF5-84C2-475C-91F6-B182130DB2E7}"/>
              </a:ext>
            </a:extLst>
          </p:cNvPr>
          <p:cNvSpPr/>
          <p:nvPr/>
        </p:nvSpPr>
        <p:spPr>
          <a:xfrm>
            <a:off x="1375410" y="237816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093AFCA-0DF1-4AE9-9D20-58F017678280}"/>
              </a:ext>
            </a:extLst>
          </p:cNvPr>
          <p:cNvSpPr/>
          <p:nvPr/>
        </p:nvSpPr>
        <p:spPr>
          <a:xfrm>
            <a:off x="1880616" y="321331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100A07E-E42C-4B1B-850B-28EEC303EDFC}"/>
              </a:ext>
            </a:extLst>
          </p:cNvPr>
          <p:cNvSpPr/>
          <p:nvPr/>
        </p:nvSpPr>
        <p:spPr>
          <a:xfrm>
            <a:off x="1122426" y="3042627"/>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208CC7-2552-4CDE-BD0F-30DD88A2E971}"/>
              </a:ext>
            </a:extLst>
          </p:cNvPr>
          <p:cNvSpPr/>
          <p:nvPr/>
        </p:nvSpPr>
        <p:spPr>
          <a:xfrm>
            <a:off x="1438656" y="314332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284FCA-2997-42CC-A035-DF228F847693}"/>
              </a:ext>
            </a:extLst>
          </p:cNvPr>
          <p:cNvSpPr/>
          <p:nvPr/>
        </p:nvSpPr>
        <p:spPr>
          <a:xfrm>
            <a:off x="3056382" y="2634027"/>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B52A429-0A1A-4AF4-B6FB-F72BC88CA242}"/>
              </a:ext>
            </a:extLst>
          </p:cNvPr>
          <p:cNvSpPr/>
          <p:nvPr/>
        </p:nvSpPr>
        <p:spPr>
          <a:xfrm>
            <a:off x="2007870" y="2076027"/>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316692B-0E13-4738-A488-00DAF1A39EB1}"/>
              </a:ext>
            </a:extLst>
          </p:cNvPr>
          <p:cNvSpPr/>
          <p:nvPr/>
        </p:nvSpPr>
        <p:spPr>
          <a:xfrm>
            <a:off x="1934718" y="380661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99758A8-BF3B-4078-BAFD-A4203D2C0322}"/>
              </a:ext>
            </a:extLst>
          </p:cNvPr>
          <p:cNvSpPr/>
          <p:nvPr/>
        </p:nvSpPr>
        <p:spPr>
          <a:xfrm>
            <a:off x="2612898" y="226874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14C62BE-1577-4A90-B11F-C3A19EE71781}"/>
              </a:ext>
            </a:extLst>
          </p:cNvPr>
          <p:cNvSpPr/>
          <p:nvPr/>
        </p:nvSpPr>
        <p:spPr>
          <a:xfrm>
            <a:off x="2298192" y="305748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71061DE-802D-40C5-B1E1-B52371F33C3C}"/>
              </a:ext>
            </a:extLst>
          </p:cNvPr>
          <p:cNvSpPr/>
          <p:nvPr/>
        </p:nvSpPr>
        <p:spPr>
          <a:xfrm>
            <a:off x="2639187" y="344294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4E25F48-E859-41A1-87DC-93ECFDB27EDD}"/>
              </a:ext>
            </a:extLst>
          </p:cNvPr>
          <p:cNvSpPr/>
          <p:nvPr/>
        </p:nvSpPr>
        <p:spPr>
          <a:xfrm>
            <a:off x="1668399" y="267023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34898C8-F198-402D-B4D3-836F9B6D0624}"/>
              </a:ext>
            </a:extLst>
          </p:cNvPr>
          <p:cNvSpPr/>
          <p:nvPr/>
        </p:nvSpPr>
        <p:spPr>
          <a:xfrm>
            <a:off x="9148572" y="223898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AE6FA8C-EBF9-414A-914D-325100C730EB}"/>
              </a:ext>
            </a:extLst>
          </p:cNvPr>
          <p:cNvSpPr/>
          <p:nvPr/>
        </p:nvSpPr>
        <p:spPr>
          <a:xfrm>
            <a:off x="9300972" y="239138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478AA03-C469-40CA-8DF1-1EEC5062F36D}"/>
              </a:ext>
            </a:extLst>
          </p:cNvPr>
          <p:cNvSpPr/>
          <p:nvPr/>
        </p:nvSpPr>
        <p:spPr>
          <a:xfrm>
            <a:off x="10367772" y="300098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F804995-33D6-428B-9D1A-532965A1F93B}"/>
              </a:ext>
            </a:extLst>
          </p:cNvPr>
          <p:cNvSpPr/>
          <p:nvPr/>
        </p:nvSpPr>
        <p:spPr>
          <a:xfrm>
            <a:off x="9300972" y="239138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A7B32EF-B79B-4334-A63C-6D0A0FEB9B3A}"/>
              </a:ext>
            </a:extLst>
          </p:cNvPr>
          <p:cNvSpPr/>
          <p:nvPr/>
        </p:nvSpPr>
        <p:spPr>
          <a:xfrm>
            <a:off x="8846820" y="264132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A2E732C-52FB-4610-9D79-2A8920662F19}"/>
              </a:ext>
            </a:extLst>
          </p:cNvPr>
          <p:cNvSpPr/>
          <p:nvPr/>
        </p:nvSpPr>
        <p:spPr>
          <a:xfrm>
            <a:off x="9748266" y="223898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D10CAB-8038-4566-A1B2-45D9B83E2F6E}"/>
              </a:ext>
            </a:extLst>
          </p:cNvPr>
          <p:cNvSpPr/>
          <p:nvPr/>
        </p:nvSpPr>
        <p:spPr>
          <a:xfrm>
            <a:off x="10035540" y="2440154"/>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66D33D3-3979-433B-A5CB-B91CBB3D2DAE}"/>
              </a:ext>
            </a:extLst>
          </p:cNvPr>
          <p:cNvSpPr/>
          <p:nvPr/>
        </p:nvSpPr>
        <p:spPr>
          <a:xfrm>
            <a:off x="8919972" y="3537434"/>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9B51FE1-38AE-4CC6-AEA3-C2B16052D6A1}"/>
              </a:ext>
            </a:extLst>
          </p:cNvPr>
          <p:cNvSpPr/>
          <p:nvPr/>
        </p:nvSpPr>
        <p:spPr>
          <a:xfrm>
            <a:off x="10143744" y="282420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677993-5AA6-4AA7-85BE-F0CE351CB414}"/>
              </a:ext>
            </a:extLst>
          </p:cNvPr>
          <p:cNvSpPr/>
          <p:nvPr/>
        </p:nvSpPr>
        <p:spPr>
          <a:xfrm>
            <a:off x="9380220" y="282149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256F5BB-6BD2-4D09-A01A-A425589364BE}"/>
              </a:ext>
            </a:extLst>
          </p:cNvPr>
          <p:cNvSpPr/>
          <p:nvPr/>
        </p:nvSpPr>
        <p:spPr>
          <a:xfrm>
            <a:off x="9453372" y="336674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2B24C6-56D7-4E93-B618-0F647693BECE}"/>
              </a:ext>
            </a:extLst>
          </p:cNvPr>
          <p:cNvSpPr/>
          <p:nvPr/>
        </p:nvSpPr>
        <p:spPr>
          <a:xfrm>
            <a:off x="9814560" y="3613634"/>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E230434-1087-4C64-B325-E9EA718686CA}"/>
              </a:ext>
            </a:extLst>
          </p:cNvPr>
          <p:cNvSpPr/>
          <p:nvPr/>
        </p:nvSpPr>
        <p:spPr>
          <a:xfrm>
            <a:off x="5480304" y="234714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9C5D35D-7530-43C2-A06A-7A8416CB192D}"/>
              </a:ext>
            </a:extLst>
          </p:cNvPr>
          <p:cNvSpPr/>
          <p:nvPr/>
        </p:nvSpPr>
        <p:spPr>
          <a:xfrm>
            <a:off x="5632704" y="249954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27A8596-C519-4CC9-BBB6-9A9A6F88EE5B}"/>
              </a:ext>
            </a:extLst>
          </p:cNvPr>
          <p:cNvSpPr/>
          <p:nvPr/>
        </p:nvSpPr>
        <p:spPr>
          <a:xfrm>
            <a:off x="6699504" y="310914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1EF6B2A-2C54-438A-8122-6F932331503E}"/>
              </a:ext>
            </a:extLst>
          </p:cNvPr>
          <p:cNvSpPr/>
          <p:nvPr/>
        </p:nvSpPr>
        <p:spPr>
          <a:xfrm>
            <a:off x="5632704" y="249954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803C655-BA90-422F-8E5B-D56F0C19ECF4}"/>
              </a:ext>
            </a:extLst>
          </p:cNvPr>
          <p:cNvSpPr/>
          <p:nvPr/>
        </p:nvSpPr>
        <p:spPr>
          <a:xfrm>
            <a:off x="5178552" y="2749481"/>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E061689-26B4-4DAF-B015-23CABF780128}"/>
              </a:ext>
            </a:extLst>
          </p:cNvPr>
          <p:cNvSpPr/>
          <p:nvPr/>
        </p:nvSpPr>
        <p:spPr>
          <a:xfrm>
            <a:off x="6079998" y="234714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D70059-60AE-46D7-8782-1145F986EB71}"/>
              </a:ext>
            </a:extLst>
          </p:cNvPr>
          <p:cNvSpPr/>
          <p:nvPr/>
        </p:nvSpPr>
        <p:spPr>
          <a:xfrm>
            <a:off x="6367272" y="254831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F64B799-AAF6-44E0-ACF2-22A607E01AC2}"/>
              </a:ext>
            </a:extLst>
          </p:cNvPr>
          <p:cNvSpPr/>
          <p:nvPr/>
        </p:nvSpPr>
        <p:spPr>
          <a:xfrm>
            <a:off x="5251704" y="364559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E185EE3-97D2-4E4D-9443-669BE601BBC2}"/>
              </a:ext>
            </a:extLst>
          </p:cNvPr>
          <p:cNvSpPr/>
          <p:nvPr/>
        </p:nvSpPr>
        <p:spPr>
          <a:xfrm>
            <a:off x="6475476" y="2932361"/>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E0974E2-6BF9-4AA2-8118-99D404AAB3AC}"/>
              </a:ext>
            </a:extLst>
          </p:cNvPr>
          <p:cNvSpPr/>
          <p:nvPr/>
        </p:nvSpPr>
        <p:spPr>
          <a:xfrm>
            <a:off x="5711952" y="292965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4F6CA66-49CD-430E-A975-79D8E03570CE}"/>
              </a:ext>
            </a:extLst>
          </p:cNvPr>
          <p:cNvSpPr/>
          <p:nvPr/>
        </p:nvSpPr>
        <p:spPr>
          <a:xfrm>
            <a:off x="5785104" y="3474905"/>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50BB1C6-0372-4C2A-AE69-1D1C370DABA6}"/>
              </a:ext>
            </a:extLst>
          </p:cNvPr>
          <p:cNvSpPr/>
          <p:nvPr/>
        </p:nvSpPr>
        <p:spPr>
          <a:xfrm>
            <a:off x="6146292" y="3721793"/>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6262280-EAE2-4B5C-A307-509D916334D5}"/>
              </a:ext>
            </a:extLst>
          </p:cNvPr>
          <p:cNvSpPr/>
          <p:nvPr/>
        </p:nvSpPr>
        <p:spPr>
          <a:xfrm>
            <a:off x="9499092" y="254120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7520FD1-9946-46FF-9068-8E8CFB527B1B}"/>
              </a:ext>
            </a:extLst>
          </p:cNvPr>
          <p:cNvSpPr/>
          <p:nvPr/>
        </p:nvSpPr>
        <p:spPr>
          <a:xfrm>
            <a:off x="9651492" y="269360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EE64CC4-1809-4450-82EA-4EA412E83989}"/>
              </a:ext>
            </a:extLst>
          </p:cNvPr>
          <p:cNvSpPr/>
          <p:nvPr/>
        </p:nvSpPr>
        <p:spPr>
          <a:xfrm>
            <a:off x="10718292" y="330320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39D230A-DD5B-451E-9923-0D9ADED3AF66}"/>
              </a:ext>
            </a:extLst>
          </p:cNvPr>
          <p:cNvSpPr/>
          <p:nvPr/>
        </p:nvSpPr>
        <p:spPr>
          <a:xfrm>
            <a:off x="9651492" y="269360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0402DB5-9A44-4E79-9F89-DD19682BB088}"/>
              </a:ext>
            </a:extLst>
          </p:cNvPr>
          <p:cNvSpPr/>
          <p:nvPr/>
        </p:nvSpPr>
        <p:spPr>
          <a:xfrm>
            <a:off x="9197340" y="294353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BE6BB9F-49AA-4E73-A385-DEB775078CDF}"/>
              </a:ext>
            </a:extLst>
          </p:cNvPr>
          <p:cNvSpPr/>
          <p:nvPr/>
        </p:nvSpPr>
        <p:spPr>
          <a:xfrm>
            <a:off x="10098786" y="254120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4E668B0-3B6A-4F38-821C-3C80979BB526}"/>
              </a:ext>
            </a:extLst>
          </p:cNvPr>
          <p:cNvSpPr/>
          <p:nvPr/>
        </p:nvSpPr>
        <p:spPr>
          <a:xfrm>
            <a:off x="10386060" y="2742368"/>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EAB9699-FEB0-4929-9F65-9856B22A1E16}"/>
              </a:ext>
            </a:extLst>
          </p:cNvPr>
          <p:cNvSpPr/>
          <p:nvPr/>
        </p:nvSpPr>
        <p:spPr>
          <a:xfrm>
            <a:off x="9270492" y="3839648"/>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4E8E82D-E73C-4923-967D-841BFDC5FE7A}"/>
              </a:ext>
            </a:extLst>
          </p:cNvPr>
          <p:cNvSpPr/>
          <p:nvPr/>
        </p:nvSpPr>
        <p:spPr>
          <a:xfrm>
            <a:off x="10494264" y="3126416"/>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A078A94-92BF-41DD-80E1-F455D5C19E7C}"/>
              </a:ext>
            </a:extLst>
          </p:cNvPr>
          <p:cNvSpPr/>
          <p:nvPr/>
        </p:nvSpPr>
        <p:spPr>
          <a:xfrm>
            <a:off x="9730740" y="3123707"/>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C829E74-9F9C-4405-8F6E-3B32FB5C632A}"/>
              </a:ext>
            </a:extLst>
          </p:cNvPr>
          <p:cNvSpPr/>
          <p:nvPr/>
        </p:nvSpPr>
        <p:spPr>
          <a:xfrm>
            <a:off x="9803892" y="366896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13B471B-20EF-4BB4-AEB4-6EFD59CD200B}"/>
              </a:ext>
            </a:extLst>
          </p:cNvPr>
          <p:cNvSpPr/>
          <p:nvPr/>
        </p:nvSpPr>
        <p:spPr>
          <a:xfrm>
            <a:off x="10165080" y="3915848"/>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A9BAEF1-55B3-4F9C-8397-365308A74E7A}"/>
              </a:ext>
            </a:extLst>
          </p:cNvPr>
          <p:cNvSpPr/>
          <p:nvPr/>
        </p:nvSpPr>
        <p:spPr>
          <a:xfrm>
            <a:off x="5194554" y="237051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D8BDC14-7665-443F-BB3A-C226F3FD371C}"/>
              </a:ext>
            </a:extLst>
          </p:cNvPr>
          <p:cNvSpPr/>
          <p:nvPr/>
        </p:nvSpPr>
        <p:spPr>
          <a:xfrm>
            <a:off x="5346954" y="252291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9B454C9-5E59-40C2-830E-D44078297B2D}"/>
              </a:ext>
            </a:extLst>
          </p:cNvPr>
          <p:cNvSpPr/>
          <p:nvPr/>
        </p:nvSpPr>
        <p:spPr>
          <a:xfrm>
            <a:off x="6413754" y="313251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AD25A24-0601-4440-8AE6-CFB9108904E8}"/>
              </a:ext>
            </a:extLst>
          </p:cNvPr>
          <p:cNvSpPr/>
          <p:nvPr/>
        </p:nvSpPr>
        <p:spPr>
          <a:xfrm>
            <a:off x="5346954" y="2522912"/>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8182E2DE-A7E8-4807-B2A9-7F1EE7E09F4F}"/>
              </a:ext>
            </a:extLst>
          </p:cNvPr>
          <p:cNvSpPr/>
          <p:nvPr/>
        </p:nvSpPr>
        <p:spPr>
          <a:xfrm>
            <a:off x="4892802" y="2772848"/>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DF3D26C0-6F55-4631-96E4-A35D31B75ED3}"/>
              </a:ext>
            </a:extLst>
          </p:cNvPr>
          <p:cNvSpPr/>
          <p:nvPr/>
        </p:nvSpPr>
        <p:spPr>
          <a:xfrm>
            <a:off x="5794248" y="2370512"/>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82D6087-4CC5-4ED5-9A8B-F0774F0FC703}"/>
              </a:ext>
            </a:extLst>
          </p:cNvPr>
          <p:cNvSpPr/>
          <p:nvPr/>
        </p:nvSpPr>
        <p:spPr>
          <a:xfrm>
            <a:off x="6081522" y="2571680"/>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BA5FE4B9-5C5C-4B6C-8FD9-E6D3D4778A29}"/>
              </a:ext>
            </a:extLst>
          </p:cNvPr>
          <p:cNvSpPr/>
          <p:nvPr/>
        </p:nvSpPr>
        <p:spPr>
          <a:xfrm>
            <a:off x="4965954" y="3668960"/>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996616C-0DB8-4C26-BEEE-8A9CD4A79F69}"/>
              </a:ext>
            </a:extLst>
          </p:cNvPr>
          <p:cNvSpPr/>
          <p:nvPr/>
        </p:nvSpPr>
        <p:spPr>
          <a:xfrm>
            <a:off x="6189726" y="2955728"/>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3362188-4E00-4E2B-8BD5-D5B4E9CDA54E}"/>
              </a:ext>
            </a:extLst>
          </p:cNvPr>
          <p:cNvSpPr/>
          <p:nvPr/>
        </p:nvSpPr>
        <p:spPr>
          <a:xfrm>
            <a:off x="5426202" y="2953019"/>
            <a:ext cx="146304" cy="1706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1705D7B-39D6-4936-8BAF-5F69DCD858CE}"/>
              </a:ext>
            </a:extLst>
          </p:cNvPr>
          <p:cNvSpPr/>
          <p:nvPr/>
        </p:nvSpPr>
        <p:spPr>
          <a:xfrm>
            <a:off x="5499354" y="3498272"/>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B94E21DF-F017-46AF-A1D7-97F4D4B48C6B}"/>
              </a:ext>
            </a:extLst>
          </p:cNvPr>
          <p:cNvSpPr/>
          <p:nvPr/>
        </p:nvSpPr>
        <p:spPr>
          <a:xfrm>
            <a:off x="5860542" y="3745160"/>
            <a:ext cx="146304"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TextBox 84">
            <a:extLst>
              <a:ext uri="{FF2B5EF4-FFF2-40B4-BE49-F238E27FC236}">
                <a16:creationId xmlns:a16="http://schemas.microsoft.com/office/drawing/2014/main" id="{6FD025BC-0DED-4D5A-860D-EAB58DEDDDE3}"/>
              </a:ext>
            </a:extLst>
          </p:cNvPr>
          <p:cNvSpPr txBox="1"/>
          <p:nvPr/>
        </p:nvSpPr>
        <p:spPr>
          <a:xfrm>
            <a:off x="838200" y="4870396"/>
            <a:ext cx="1947291" cy="646331"/>
          </a:xfrm>
          <a:prstGeom prst="rect">
            <a:avLst/>
          </a:prstGeom>
          <a:noFill/>
        </p:spPr>
        <p:txBody>
          <a:bodyPr wrap="square" rtlCol="0">
            <a:spAutoFit/>
          </a:bodyPr>
          <a:lstStyle/>
          <a:p>
            <a:r>
              <a:rPr lang="en-US" dirty="0"/>
              <a:t>Completely Heterogeneous</a:t>
            </a:r>
          </a:p>
        </p:txBody>
      </p:sp>
      <p:sp>
        <p:nvSpPr>
          <p:cNvPr id="86" name="TextBox 85">
            <a:extLst>
              <a:ext uri="{FF2B5EF4-FFF2-40B4-BE49-F238E27FC236}">
                <a16:creationId xmlns:a16="http://schemas.microsoft.com/office/drawing/2014/main" id="{0B1478FA-AB26-40BC-BAE4-DD4A81E80F45}"/>
              </a:ext>
            </a:extLst>
          </p:cNvPr>
          <p:cNvSpPr txBox="1"/>
          <p:nvPr/>
        </p:nvSpPr>
        <p:spPr>
          <a:xfrm>
            <a:off x="5122354" y="5004907"/>
            <a:ext cx="1947291" cy="369332"/>
          </a:xfrm>
          <a:prstGeom prst="rect">
            <a:avLst/>
          </a:prstGeom>
          <a:noFill/>
        </p:spPr>
        <p:txBody>
          <a:bodyPr wrap="square" rtlCol="0">
            <a:spAutoFit/>
          </a:bodyPr>
          <a:lstStyle/>
          <a:p>
            <a:r>
              <a:rPr lang="en-US" dirty="0"/>
              <a:t>More Red Dots!</a:t>
            </a:r>
          </a:p>
        </p:txBody>
      </p:sp>
      <p:sp>
        <p:nvSpPr>
          <p:cNvPr id="87" name="TextBox 86">
            <a:extLst>
              <a:ext uri="{FF2B5EF4-FFF2-40B4-BE49-F238E27FC236}">
                <a16:creationId xmlns:a16="http://schemas.microsoft.com/office/drawing/2014/main" id="{721534D9-3870-444F-A493-4EEDED14CE99}"/>
              </a:ext>
            </a:extLst>
          </p:cNvPr>
          <p:cNvSpPr txBox="1"/>
          <p:nvPr/>
        </p:nvSpPr>
        <p:spPr>
          <a:xfrm>
            <a:off x="9061894" y="5034464"/>
            <a:ext cx="1947291" cy="369332"/>
          </a:xfrm>
          <a:prstGeom prst="rect">
            <a:avLst/>
          </a:prstGeom>
          <a:noFill/>
        </p:spPr>
        <p:txBody>
          <a:bodyPr wrap="square" rtlCol="0">
            <a:spAutoFit/>
          </a:bodyPr>
          <a:lstStyle/>
          <a:p>
            <a:r>
              <a:rPr lang="en-US" dirty="0"/>
              <a:t>Only Red Dots!</a:t>
            </a:r>
          </a:p>
        </p:txBody>
      </p:sp>
      <p:sp>
        <p:nvSpPr>
          <p:cNvPr id="88" name="TextBox 87">
            <a:extLst>
              <a:ext uri="{FF2B5EF4-FFF2-40B4-BE49-F238E27FC236}">
                <a16:creationId xmlns:a16="http://schemas.microsoft.com/office/drawing/2014/main" id="{E75E6E13-B0A4-415C-A4CE-558527DE0DC7}"/>
              </a:ext>
            </a:extLst>
          </p:cNvPr>
          <p:cNvSpPr txBox="1"/>
          <p:nvPr/>
        </p:nvSpPr>
        <p:spPr>
          <a:xfrm>
            <a:off x="8372475" y="1164180"/>
            <a:ext cx="2819781" cy="646331"/>
          </a:xfrm>
          <a:prstGeom prst="rect">
            <a:avLst/>
          </a:prstGeom>
          <a:solidFill>
            <a:schemeClr val="accent3">
              <a:lumMod val="20000"/>
              <a:lumOff val="80000"/>
            </a:schemeClr>
          </a:solidFill>
        </p:spPr>
        <p:txBody>
          <a:bodyPr wrap="square" rtlCol="0">
            <a:spAutoFit/>
          </a:bodyPr>
          <a:lstStyle/>
          <a:p>
            <a:r>
              <a:rPr lang="en-US" dirty="0"/>
              <a:t>Less Information needed to describe Case C !</a:t>
            </a:r>
          </a:p>
        </p:txBody>
      </p:sp>
    </p:spTree>
    <p:extLst>
      <p:ext uri="{BB962C8B-B14F-4D97-AF65-F5344CB8AC3E}">
        <p14:creationId xmlns:p14="http://schemas.microsoft.com/office/powerpoint/2010/main" val="226882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F5CB-1F06-4AB4-81C7-14813765F59A}"/>
              </a:ext>
            </a:extLst>
          </p:cNvPr>
          <p:cNvSpPr>
            <a:spLocks noGrp="1"/>
          </p:cNvSpPr>
          <p:nvPr>
            <p:ph type="title"/>
          </p:nvPr>
        </p:nvSpPr>
        <p:spPr>
          <a:xfrm>
            <a:off x="765048" y="426085"/>
            <a:ext cx="10515600" cy="634619"/>
          </a:xfrm>
        </p:spPr>
        <p:txBody>
          <a:bodyPr>
            <a:normAutofit fontScale="90000"/>
          </a:bodyPr>
          <a:lstStyle/>
          <a:p>
            <a:r>
              <a:rPr lang="en-US" dirty="0"/>
              <a:t>Example on  Information gain   </a:t>
            </a:r>
          </a:p>
        </p:txBody>
      </p:sp>
      <p:sp>
        <p:nvSpPr>
          <p:cNvPr id="5" name="Rectangle 4">
            <a:extLst>
              <a:ext uri="{FF2B5EF4-FFF2-40B4-BE49-F238E27FC236}">
                <a16:creationId xmlns:a16="http://schemas.microsoft.com/office/drawing/2014/main" id="{6C498C48-19B1-4868-A0EF-48514F4618A8}"/>
              </a:ext>
            </a:extLst>
          </p:cNvPr>
          <p:cNvSpPr/>
          <p:nvPr/>
        </p:nvSpPr>
        <p:spPr>
          <a:xfrm>
            <a:off x="8760653" y="953887"/>
            <a:ext cx="2543710" cy="388696"/>
          </a:xfrm>
          <a:prstGeom prst="rect">
            <a:avLst/>
          </a:prstGeom>
          <a:solidFill>
            <a:schemeClr val="accent4">
              <a:lumMod val="20000"/>
              <a:lumOff val="80000"/>
            </a:schemeClr>
          </a:solidFill>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Entropy = -plog</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p -qlog</a:t>
            </a:r>
            <a:r>
              <a:rPr lang="en-US" baseline="-25000" dirty="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q</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40B6E64-673B-4D82-8481-5C86650D3DB0}"/>
              </a:ext>
            </a:extLst>
          </p:cNvPr>
          <p:cNvSpPr/>
          <p:nvPr/>
        </p:nvSpPr>
        <p:spPr>
          <a:xfrm>
            <a:off x="701040" y="1859174"/>
            <a:ext cx="10643616"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Calculate entropy of parent node </a:t>
            </a:r>
          </a:p>
          <a:p>
            <a:pPr marL="285750" indent="-285750">
              <a:buFont typeface="Arial" panose="020B0604020202020204" pitchFamily="34" charset="0"/>
              <a:buChar char="•"/>
            </a:pPr>
            <a:r>
              <a:rPr lang="en-US" dirty="0">
                <a:solidFill>
                  <a:srgbClr val="000000"/>
                </a:solidFill>
                <a:latin typeface="Arial" panose="020B0604020202020204" pitchFamily="34" charset="0"/>
              </a:rPr>
              <a:t>Calculate entropy of each individual node of split and calculate weighted average of all sub-nodes available in split. </a:t>
            </a:r>
          </a:p>
        </p:txBody>
      </p:sp>
      <p:sp>
        <p:nvSpPr>
          <p:cNvPr id="7" name="TextBox 6">
            <a:extLst>
              <a:ext uri="{FF2B5EF4-FFF2-40B4-BE49-F238E27FC236}">
                <a16:creationId xmlns:a16="http://schemas.microsoft.com/office/drawing/2014/main" id="{120BAAE4-6FF2-4656-BAFD-1BE4F807CDFF}"/>
              </a:ext>
            </a:extLst>
          </p:cNvPr>
          <p:cNvSpPr txBox="1"/>
          <p:nvPr/>
        </p:nvSpPr>
        <p:spPr>
          <a:xfrm>
            <a:off x="765048" y="1264734"/>
            <a:ext cx="2269024" cy="369332"/>
          </a:xfrm>
          <a:prstGeom prst="rect">
            <a:avLst/>
          </a:prstGeom>
          <a:solidFill>
            <a:schemeClr val="accent1">
              <a:lumMod val="20000"/>
              <a:lumOff val="80000"/>
            </a:schemeClr>
          </a:solidFill>
        </p:spPr>
        <p:txBody>
          <a:bodyPr wrap="square" rtlCol="0">
            <a:spAutoFit/>
          </a:bodyPr>
          <a:lstStyle/>
          <a:p>
            <a:r>
              <a:rPr lang="en-US" dirty="0"/>
              <a:t>Steps to compute Gini</a:t>
            </a:r>
          </a:p>
        </p:txBody>
      </p:sp>
      <p:pic>
        <p:nvPicPr>
          <p:cNvPr id="8" name="Picture 7">
            <a:extLst>
              <a:ext uri="{FF2B5EF4-FFF2-40B4-BE49-F238E27FC236}">
                <a16:creationId xmlns:a16="http://schemas.microsoft.com/office/drawing/2014/main" id="{448E0050-8F3E-48FF-A538-D5FE2DB3EF29}"/>
              </a:ext>
            </a:extLst>
          </p:cNvPr>
          <p:cNvPicPr>
            <a:picLocks noChangeAspect="1"/>
          </p:cNvPicPr>
          <p:nvPr/>
        </p:nvPicPr>
        <p:blipFill>
          <a:blip r:embed="rId3"/>
          <a:stretch>
            <a:fillRect/>
          </a:stretch>
        </p:blipFill>
        <p:spPr>
          <a:xfrm>
            <a:off x="0" y="3708447"/>
            <a:ext cx="1989070" cy="1985629"/>
          </a:xfrm>
          <a:prstGeom prst="rect">
            <a:avLst/>
          </a:prstGeom>
        </p:spPr>
      </p:pic>
      <p:sp>
        <p:nvSpPr>
          <p:cNvPr id="4" name="TextBox 3">
            <a:extLst>
              <a:ext uri="{FF2B5EF4-FFF2-40B4-BE49-F238E27FC236}">
                <a16:creationId xmlns:a16="http://schemas.microsoft.com/office/drawing/2014/main" id="{6CDBD5AD-503D-4218-B862-2BA720401EF3}"/>
              </a:ext>
            </a:extLst>
          </p:cNvPr>
          <p:cNvSpPr txBox="1"/>
          <p:nvPr/>
        </p:nvSpPr>
        <p:spPr>
          <a:xfrm>
            <a:off x="517900" y="2947487"/>
            <a:ext cx="2440136" cy="369332"/>
          </a:xfrm>
          <a:prstGeom prst="rect">
            <a:avLst/>
          </a:prstGeom>
          <a:solidFill>
            <a:schemeClr val="accent2">
              <a:lumMod val="20000"/>
              <a:lumOff val="80000"/>
            </a:schemeClr>
          </a:solidFill>
        </p:spPr>
        <p:txBody>
          <a:bodyPr wrap="square" rtlCol="0">
            <a:spAutoFit/>
          </a:bodyPr>
          <a:lstStyle/>
          <a:p>
            <a:r>
              <a:rPr lang="en-US" dirty="0"/>
              <a:t>Entropy for Gender Split  </a:t>
            </a:r>
          </a:p>
        </p:txBody>
      </p:sp>
      <p:sp>
        <p:nvSpPr>
          <p:cNvPr id="10" name="TextBox 9">
            <a:extLst>
              <a:ext uri="{FF2B5EF4-FFF2-40B4-BE49-F238E27FC236}">
                <a16:creationId xmlns:a16="http://schemas.microsoft.com/office/drawing/2014/main" id="{25109421-E420-48F3-BB57-FD5CD355A52C}"/>
              </a:ext>
            </a:extLst>
          </p:cNvPr>
          <p:cNvSpPr txBox="1"/>
          <p:nvPr/>
        </p:nvSpPr>
        <p:spPr>
          <a:xfrm>
            <a:off x="2108384" y="3552653"/>
            <a:ext cx="1028594" cy="276999"/>
          </a:xfrm>
          <a:prstGeom prst="rect">
            <a:avLst/>
          </a:prstGeom>
          <a:solidFill>
            <a:schemeClr val="accent4">
              <a:lumMod val="40000"/>
              <a:lumOff val="60000"/>
            </a:schemeClr>
          </a:solidFill>
        </p:spPr>
        <p:txBody>
          <a:bodyPr wrap="square" rtlCol="0">
            <a:spAutoFit/>
          </a:bodyPr>
          <a:lstStyle/>
          <a:p>
            <a:r>
              <a:rPr lang="en-US" sz="1200" dirty="0"/>
              <a:t>Parent Node </a:t>
            </a:r>
          </a:p>
        </p:txBody>
      </p:sp>
      <p:sp>
        <p:nvSpPr>
          <p:cNvPr id="13" name="TextBox 12">
            <a:extLst>
              <a:ext uri="{FF2B5EF4-FFF2-40B4-BE49-F238E27FC236}">
                <a16:creationId xmlns:a16="http://schemas.microsoft.com/office/drawing/2014/main" id="{6866D292-8073-4A00-83BF-83CA15C11BF6}"/>
              </a:ext>
            </a:extLst>
          </p:cNvPr>
          <p:cNvSpPr txBox="1"/>
          <p:nvPr/>
        </p:nvSpPr>
        <p:spPr>
          <a:xfrm flipH="1">
            <a:off x="3352832" y="3506486"/>
            <a:ext cx="2349716" cy="646331"/>
          </a:xfrm>
          <a:prstGeom prst="rect">
            <a:avLst/>
          </a:prstGeom>
          <a:noFill/>
        </p:spPr>
        <p:txBody>
          <a:bodyPr wrap="square" rtlCol="0">
            <a:spAutoFit/>
          </a:bodyPr>
          <a:lstStyle/>
          <a:p>
            <a:r>
              <a:rPr lang="en-US" sz="1200" dirty="0"/>
              <a:t>p =0.5, q = 0.5</a:t>
            </a:r>
          </a:p>
          <a:p>
            <a:r>
              <a:rPr lang="en-US" sz="1200" dirty="0"/>
              <a:t>Entropy =  - 0.5*log2(0.5) – </a:t>
            </a:r>
          </a:p>
          <a:p>
            <a:r>
              <a:rPr lang="en-US" sz="1200" dirty="0"/>
              <a:t>0.5*log2(0.5)   = 1 (Impure Node)</a:t>
            </a:r>
          </a:p>
        </p:txBody>
      </p:sp>
      <p:sp>
        <p:nvSpPr>
          <p:cNvPr id="14" name="TextBox 13">
            <a:extLst>
              <a:ext uri="{FF2B5EF4-FFF2-40B4-BE49-F238E27FC236}">
                <a16:creationId xmlns:a16="http://schemas.microsoft.com/office/drawing/2014/main" id="{7B214981-EBD6-4595-A0AD-7C92FEC15C15}"/>
              </a:ext>
            </a:extLst>
          </p:cNvPr>
          <p:cNvSpPr txBox="1"/>
          <p:nvPr/>
        </p:nvSpPr>
        <p:spPr>
          <a:xfrm>
            <a:off x="2108384" y="4355696"/>
            <a:ext cx="1028594" cy="276999"/>
          </a:xfrm>
          <a:prstGeom prst="rect">
            <a:avLst/>
          </a:prstGeom>
          <a:solidFill>
            <a:schemeClr val="accent4">
              <a:lumMod val="40000"/>
              <a:lumOff val="60000"/>
            </a:schemeClr>
          </a:solidFill>
        </p:spPr>
        <p:txBody>
          <a:bodyPr wrap="square" rtlCol="0">
            <a:spAutoFit/>
          </a:bodyPr>
          <a:lstStyle/>
          <a:p>
            <a:r>
              <a:rPr lang="en-US" sz="1200" dirty="0"/>
              <a:t>Female node</a:t>
            </a:r>
          </a:p>
        </p:txBody>
      </p:sp>
      <p:sp>
        <p:nvSpPr>
          <p:cNvPr id="15" name="TextBox 14">
            <a:extLst>
              <a:ext uri="{FF2B5EF4-FFF2-40B4-BE49-F238E27FC236}">
                <a16:creationId xmlns:a16="http://schemas.microsoft.com/office/drawing/2014/main" id="{52869152-A23E-4F84-B098-FA24293F692E}"/>
              </a:ext>
            </a:extLst>
          </p:cNvPr>
          <p:cNvSpPr txBox="1"/>
          <p:nvPr/>
        </p:nvSpPr>
        <p:spPr>
          <a:xfrm>
            <a:off x="2120574" y="5047745"/>
            <a:ext cx="1028594" cy="276999"/>
          </a:xfrm>
          <a:prstGeom prst="rect">
            <a:avLst/>
          </a:prstGeom>
          <a:solidFill>
            <a:schemeClr val="accent4">
              <a:lumMod val="40000"/>
              <a:lumOff val="60000"/>
            </a:schemeClr>
          </a:solidFill>
        </p:spPr>
        <p:txBody>
          <a:bodyPr wrap="square" rtlCol="0">
            <a:spAutoFit/>
          </a:bodyPr>
          <a:lstStyle/>
          <a:p>
            <a:r>
              <a:rPr lang="en-US" sz="1200" dirty="0"/>
              <a:t>Male node</a:t>
            </a:r>
          </a:p>
        </p:txBody>
      </p:sp>
      <p:sp>
        <p:nvSpPr>
          <p:cNvPr id="16" name="TextBox 15">
            <a:extLst>
              <a:ext uri="{FF2B5EF4-FFF2-40B4-BE49-F238E27FC236}">
                <a16:creationId xmlns:a16="http://schemas.microsoft.com/office/drawing/2014/main" id="{B74BC44D-BEDC-489D-8EFC-15CB085DC970}"/>
              </a:ext>
            </a:extLst>
          </p:cNvPr>
          <p:cNvSpPr txBox="1"/>
          <p:nvPr/>
        </p:nvSpPr>
        <p:spPr>
          <a:xfrm flipH="1">
            <a:off x="3352832" y="4228732"/>
            <a:ext cx="2819083" cy="830997"/>
          </a:xfrm>
          <a:prstGeom prst="rect">
            <a:avLst/>
          </a:prstGeom>
          <a:noFill/>
        </p:spPr>
        <p:txBody>
          <a:bodyPr wrap="square" rtlCol="0">
            <a:spAutoFit/>
          </a:bodyPr>
          <a:lstStyle/>
          <a:p>
            <a:r>
              <a:rPr lang="en-US" sz="1200" dirty="0"/>
              <a:t>p =0.2, q = 0.8</a:t>
            </a:r>
          </a:p>
          <a:p>
            <a:r>
              <a:rPr lang="en-US" sz="1200" dirty="0"/>
              <a:t>Entropy =  - 0.2*log2(0.2)</a:t>
            </a:r>
          </a:p>
          <a:p>
            <a:r>
              <a:rPr lang="en-US" sz="1200" dirty="0"/>
              <a:t> – 0.8*log2(0.8 )</a:t>
            </a:r>
          </a:p>
          <a:p>
            <a:r>
              <a:rPr lang="en-US" sz="1200" dirty="0"/>
              <a:t> = 0.72</a:t>
            </a:r>
          </a:p>
        </p:txBody>
      </p:sp>
      <p:sp>
        <p:nvSpPr>
          <p:cNvPr id="17" name="TextBox 16">
            <a:extLst>
              <a:ext uri="{FF2B5EF4-FFF2-40B4-BE49-F238E27FC236}">
                <a16:creationId xmlns:a16="http://schemas.microsoft.com/office/drawing/2014/main" id="{DCA5FF97-0932-4906-8ADF-8263B0CA0159}"/>
              </a:ext>
            </a:extLst>
          </p:cNvPr>
          <p:cNvSpPr txBox="1"/>
          <p:nvPr/>
        </p:nvSpPr>
        <p:spPr>
          <a:xfrm flipH="1">
            <a:off x="3352832" y="5089254"/>
            <a:ext cx="2154644" cy="646331"/>
          </a:xfrm>
          <a:prstGeom prst="rect">
            <a:avLst/>
          </a:prstGeom>
          <a:noFill/>
        </p:spPr>
        <p:txBody>
          <a:bodyPr wrap="square" rtlCol="0">
            <a:spAutoFit/>
          </a:bodyPr>
          <a:lstStyle/>
          <a:p>
            <a:r>
              <a:rPr lang="en-US" sz="1200" dirty="0"/>
              <a:t>p =0.65, q = 0.35</a:t>
            </a:r>
          </a:p>
          <a:p>
            <a:r>
              <a:rPr lang="en-US" sz="1200" dirty="0"/>
              <a:t>Entropy =  - 0.65*log2(0.65) </a:t>
            </a:r>
          </a:p>
          <a:p>
            <a:r>
              <a:rPr lang="en-US" sz="1200" dirty="0"/>
              <a:t>– 0.35*log2(0.35 ) = 0.93</a:t>
            </a:r>
          </a:p>
        </p:txBody>
      </p:sp>
      <p:sp>
        <p:nvSpPr>
          <p:cNvPr id="21" name="TextBox 20">
            <a:extLst>
              <a:ext uri="{FF2B5EF4-FFF2-40B4-BE49-F238E27FC236}">
                <a16:creationId xmlns:a16="http://schemas.microsoft.com/office/drawing/2014/main" id="{6A429C89-39F7-48AB-8328-2CEE42D7B601}"/>
              </a:ext>
            </a:extLst>
          </p:cNvPr>
          <p:cNvSpPr txBox="1"/>
          <p:nvPr/>
        </p:nvSpPr>
        <p:spPr>
          <a:xfrm>
            <a:off x="2108384" y="5850788"/>
            <a:ext cx="1028594" cy="461665"/>
          </a:xfrm>
          <a:prstGeom prst="rect">
            <a:avLst/>
          </a:prstGeom>
          <a:solidFill>
            <a:schemeClr val="accent4">
              <a:lumMod val="40000"/>
              <a:lumOff val="60000"/>
            </a:schemeClr>
          </a:solidFill>
        </p:spPr>
        <p:txBody>
          <a:bodyPr wrap="square" rtlCol="0">
            <a:spAutoFit/>
          </a:bodyPr>
          <a:lstStyle/>
          <a:p>
            <a:r>
              <a:rPr lang="en-US" sz="1200" dirty="0"/>
              <a:t>Weighted Entropy </a:t>
            </a:r>
          </a:p>
        </p:txBody>
      </p:sp>
      <p:sp>
        <p:nvSpPr>
          <p:cNvPr id="22" name="TextBox 21">
            <a:extLst>
              <a:ext uri="{FF2B5EF4-FFF2-40B4-BE49-F238E27FC236}">
                <a16:creationId xmlns:a16="http://schemas.microsoft.com/office/drawing/2014/main" id="{FD55FA43-2380-436D-B558-2061E5D8681E}"/>
              </a:ext>
            </a:extLst>
          </p:cNvPr>
          <p:cNvSpPr txBox="1"/>
          <p:nvPr/>
        </p:nvSpPr>
        <p:spPr>
          <a:xfrm>
            <a:off x="3352832" y="5694076"/>
            <a:ext cx="2154644" cy="1015663"/>
          </a:xfrm>
          <a:prstGeom prst="rect">
            <a:avLst/>
          </a:prstGeom>
          <a:noFill/>
        </p:spPr>
        <p:txBody>
          <a:bodyPr wrap="square" rtlCol="0">
            <a:spAutoFit/>
          </a:bodyPr>
          <a:lstStyle/>
          <a:p>
            <a:endParaRPr lang="en-US" dirty="0"/>
          </a:p>
          <a:p>
            <a:r>
              <a:rPr lang="en-US" sz="1200" dirty="0"/>
              <a:t>(10/30)*0.72 + (20/30)*0.93 = </a:t>
            </a:r>
            <a:r>
              <a:rPr lang="en-US" sz="1200" b="1" dirty="0">
                <a:solidFill>
                  <a:srgbClr val="C00000"/>
                </a:solidFill>
                <a:highlight>
                  <a:srgbClr val="FFFF00"/>
                </a:highlight>
              </a:rPr>
              <a:t>0.86</a:t>
            </a:r>
            <a:r>
              <a:rPr lang="en-US" sz="1200" b="1" dirty="0">
                <a:solidFill>
                  <a:srgbClr val="C00000"/>
                </a:solidFill>
              </a:rPr>
              <a:t> </a:t>
            </a:r>
          </a:p>
          <a:p>
            <a:endParaRPr lang="en-US" dirty="0"/>
          </a:p>
        </p:txBody>
      </p:sp>
      <p:sp>
        <p:nvSpPr>
          <p:cNvPr id="24" name="TextBox 23">
            <a:extLst>
              <a:ext uri="{FF2B5EF4-FFF2-40B4-BE49-F238E27FC236}">
                <a16:creationId xmlns:a16="http://schemas.microsoft.com/office/drawing/2014/main" id="{A4B0B5E4-CD9C-4EC6-A5C2-DE0AE3614F75}"/>
              </a:ext>
            </a:extLst>
          </p:cNvPr>
          <p:cNvSpPr txBox="1"/>
          <p:nvPr/>
        </p:nvSpPr>
        <p:spPr>
          <a:xfrm>
            <a:off x="7559902" y="3011254"/>
            <a:ext cx="2327810" cy="369332"/>
          </a:xfrm>
          <a:prstGeom prst="rect">
            <a:avLst/>
          </a:prstGeom>
          <a:solidFill>
            <a:schemeClr val="accent2">
              <a:lumMod val="20000"/>
              <a:lumOff val="80000"/>
            </a:schemeClr>
          </a:solidFill>
        </p:spPr>
        <p:txBody>
          <a:bodyPr wrap="square" rtlCol="0">
            <a:spAutoFit/>
          </a:bodyPr>
          <a:lstStyle/>
          <a:p>
            <a:r>
              <a:rPr lang="en-US" dirty="0"/>
              <a:t>Entropy for Class  Split  </a:t>
            </a:r>
          </a:p>
        </p:txBody>
      </p:sp>
      <p:sp>
        <p:nvSpPr>
          <p:cNvPr id="25" name="TextBox 24">
            <a:extLst>
              <a:ext uri="{FF2B5EF4-FFF2-40B4-BE49-F238E27FC236}">
                <a16:creationId xmlns:a16="http://schemas.microsoft.com/office/drawing/2014/main" id="{02B76AE4-538B-4535-837C-3655F14172C3}"/>
              </a:ext>
            </a:extLst>
          </p:cNvPr>
          <p:cNvSpPr txBox="1"/>
          <p:nvPr/>
        </p:nvSpPr>
        <p:spPr>
          <a:xfrm>
            <a:off x="7997607" y="3664264"/>
            <a:ext cx="1028594" cy="276999"/>
          </a:xfrm>
          <a:prstGeom prst="rect">
            <a:avLst/>
          </a:prstGeom>
          <a:solidFill>
            <a:schemeClr val="accent4">
              <a:lumMod val="40000"/>
              <a:lumOff val="60000"/>
            </a:schemeClr>
          </a:solidFill>
        </p:spPr>
        <p:txBody>
          <a:bodyPr wrap="square" rtlCol="0">
            <a:spAutoFit/>
          </a:bodyPr>
          <a:lstStyle/>
          <a:p>
            <a:r>
              <a:rPr lang="en-US" sz="1200" dirty="0"/>
              <a:t>Parent Node </a:t>
            </a:r>
          </a:p>
        </p:txBody>
      </p:sp>
      <p:sp>
        <p:nvSpPr>
          <p:cNvPr id="27" name="TextBox 26">
            <a:extLst>
              <a:ext uri="{FF2B5EF4-FFF2-40B4-BE49-F238E27FC236}">
                <a16:creationId xmlns:a16="http://schemas.microsoft.com/office/drawing/2014/main" id="{71E3409A-B8CF-4B43-BFEE-F279026136C6}"/>
              </a:ext>
            </a:extLst>
          </p:cNvPr>
          <p:cNvSpPr txBox="1"/>
          <p:nvPr/>
        </p:nvSpPr>
        <p:spPr>
          <a:xfrm>
            <a:off x="7997607" y="4467307"/>
            <a:ext cx="1028594" cy="276999"/>
          </a:xfrm>
          <a:prstGeom prst="rect">
            <a:avLst/>
          </a:prstGeom>
          <a:solidFill>
            <a:schemeClr val="accent4">
              <a:lumMod val="40000"/>
              <a:lumOff val="60000"/>
            </a:schemeClr>
          </a:solidFill>
        </p:spPr>
        <p:txBody>
          <a:bodyPr wrap="square" rtlCol="0">
            <a:spAutoFit/>
          </a:bodyPr>
          <a:lstStyle/>
          <a:p>
            <a:r>
              <a:rPr lang="en-US" sz="1200" dirty="0"/>
              <a:t>Cl IX  node</a:t>
            </a:r>
          </a:p>
        </p:txBody>
      </p:sp>
      <p:sp>
        <p:nvSpPr>
          <p:cNvPr id="28" name="TextBox 27">
            <a:extLst>
              <a:ext uri="{FF2B5EF4-FFF2-40B4-BE49-F238E27FC236}">
                <a16:creationId xmlns:a16="http://schemas.microsoft.com/office/drawing/2014/main" id="{9F594CD0-29F4-4D24-8C5A-AD7DA523C528}"/>
              </a:ext>
            </a:extLst>
          </p:cNvPr>
          <p:cNvSpPr txBox="1"/>
          <p:nvPr/>
        </p:nvSpPr>
        <p:spPr>
          <a:xfrm>
            <a:off x="8009797" y="5159356"/>
            <a:ext cx="1028594" cy="276999"/>
          </a:xfrm>
          <a:prstGeom prst="rect">
            <a:avLst/>
          </a:prstGeom>
          <a:solidFill>
            <a:schemeClr val="accent4">
              <a:lumMod val="40000"/>
              <a:lumOff val="60000"/>
            </a:schemeClr>
          </a:solidFill>
        </p:spPr>
        <p:txBody>
          <a:bodyPr wrap="square" rtlCol="0">
            <a:spAutoFit/>
          </a:bodyPr>
          <a:lstStyle/>
          <a:p>
            <a:r>
              <a:rPr lang="en-US" sz="1200" dirty="0"/>
              <a:t>Cl X node</a:t>
            </a:r>
          </a:p>
        </p:txBody>
      </p:sp>
      <p:sp>
        <p:nvSpPr>
          <p:cNvPr id="31" name="TextBox 30">
            <a:extLst>
              <a:ext uri="{FF2B5EF4-FFF2-40B4-BE49-F238E27FC236}">
                <a16:creationId xmlns:a16="http://schemas.microsoft.com/office/drawing/2014/main" id="{D1DE6E65-11C6-4158-A24B-B9C07E479B99}"/>
              </a:ext>
            </a:extLst>
          </p:cNvPr>
          <p:cNvSpPr txBox="1"/>
          <p:nvPr/>
        </p:nvSpPr>
        <p:spPr>
          <a:xfrm>
            <a:off x="8033527" y="5814723"/>
            <a:ext cx="1028594" cy="461665"/>
          </a:xfrm>
          <a:prstGeom prst="rect">
            <a:avLst/>
          </a:prstGeom>
          <a:solidFill>
            <a:schemeClr val="accent4">
              <a:lumMod val="40000"/>
              <a:lumOff val="60000"/>
            </a:schemeClr>
          </a:solidFill>
        </p:spPr>
        <p:txBody>
          <a:bodyPr wrap="square" rtlCol="0">
            <a:spAutoFit/>
          </a:bodyPr>
          <a:lstStyle/>
          <a:p>
            <a:r>
              <a:rPr lang="en-US" sz="1200" dirty="0"/>
              <a:t>Weighted Entropy </a:t>
            </a:r>
          </a:p>
        </p:txBody>
      </p:sp>
      <p:cxnSp>
        <p:nvCxnSpPr>
          <p:cNvPr id="33" name="Straight Connector 32">
            <a:extLst>
              <a:ext uri="{FF2B5EF4-FFF2-40B4-BE49-F238E27FC236}">
                <a16:creationId xmlns:a16="http://schemas.microsoft.com/office/drawing/2014/main" id="{DA23AF85-3F7E-47D3-8359-B7814F48FED2}"/>
              </a:ext>
            </a:extLst>
          </p:cNvPr>
          <p:cNvCxnSpPr>
            <a:cxnSpLocks/>
          </p:cNvCxnSpPr>
          <p:nvPr/>
        </p:nvCxnSpPr>
        <p:spPr>
          <a:xfrm>
            <a:off x="5699240" y="2978692"/>
            <a:ext cx="0" cy="2872096"/>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455FBAC5-A06B-4C64-8196-7B17C9A96DAF}"/>
              </a:ext>
            </a:extLst>
          </p:cNvPr>
          <p:cNvPicPr>
            <a:picLocks noChangeAspect="1"/>
          </p:cNvPicPr>
          <p:nvPr/>
        </p:nvPicPr>
        <p:blipFill>
          <a:blip r:embed="rId4"/>
          <a:stretch>
            <a:fillRect/>
          </a:stretch>
        </p:blipFill>
        <p:spPr>
          <a:xfrm>
            <a:off x="5919200" y="3761296"/>
            <a:ext cx="1958615" cy="2320324"/>
          </a:xfrm>
          <a:prstGeom prst="rect">
            <a:avLst/>
          </a:prstGeom>
        </p:spPr>
      </p:pic>
      <p:sp>
        <p:nvSpPr>
          <p:cNvPr id="38" name="TextBox 37">
            <a:extLst>
              <a:ext uri="{FF2B5EF4-FFF2-40B4-BE49-F238E27FC236}">
                <a16:creationId xmlns:a16="http://schemas.microsoft.com/office/drawing/2014/main" id="{4604A640-838A-4394-A3E5-942F844C536D}"/>
              </a:ext>
            </a:extLst>
          </p:cNvPr>
          <p:cNvSpPr txBox="1"/>
          <p:nvPr/>
        </p:nvSpPr>
        <p:spPr>
          <a:xfrm flipH="1">
            <a:off x="9290165" y="3617031"/>
            <a:ext cx="2349716" cy="646331"/>
          </a:xfrm>
          <a:prstGeom prst="rect">
            <a:avLst/>
          </a:prstGeom>
          <a:noFill/>
        </p:spPr>
        <p:txBody>
          <a:bodyPr wrap="square" rtlCol="0">
            <a:spAutoFit/>
          </a:bodyPr>
          <a:lstStyle/>
          <a:p>
            <a:r>
              <a:rPr lang="en-US" sz="1200" dirty="0"/>
              <a:t>p =0.5, q = 0.5</a:t>
            </a:r>
          </a:p>
          <a:p>
            <a:r>
              <a:rPr lang="en-US" sz="1200" dirty="0"/>
              <a:t>Entropy =  - 0.5*log2(0.5) – </a:t>
            </a:r>
          </a:p>
          <a:p>
            <a:r>
              <a:rPr lang="en-US" sz="1200" dirty="0"/>
              <a:t>0.5*log2(0.5)   = 1 (Impure Node)</a:t>
            </a:r>
          </a:p>
        </p:txBody>
      </p:sp>
      <p:sp>
        <p:nvSpPr>
          <p:cNvPr id="42" name="TextBox 41">
            <a:extLst>
              <a:ext uri="{FF2B5EF4-FFF2-40B4-BE49-F238E27FC236}">
                <a16:creationId xmlns:a16="http://schemas.microsoft.com/office/drawing/2014/main" id="{D39636A8-12BD-4265-BAE7-896BAF124305}"/>
              </a:ext>
            </a:extLst>
          </p:cNvPr>
          <p:cNvSpPr txBox="1"/>
          <p:nvPr/>
        </p:nvSpPr>
        <p:spPr>
          <a:xfrm flipH="1">
            <a:off x="9290165" y="4378095"/>
            <a:ext cx="2349716" cy="646331"/>
          </a:xfrm>
          <a:prstGeom prst="rect">
            <a:avLst/>
          </a:prstGeom>
          <a:noFill/>
        </p:spPr>
        <p:txBody>
          <a:bodyPr wrap="square" rtlCol="0">
            <a:spAutoFit/>
          </a:bodyPr>
          <a:lstStyle/>
          <a:p>
            <a:r>
              <a:rPr lang="en-US" sz="1200" dirty="0"/>
              <a:t>p = 6/14 , q =  8/14 </a:t>
            </a:r>
          </a:p>
          <a:p>
            <a:r>
              <a:rPr lang="en-US" sz="1200" dirty="0"/>
              <a:t>Entropy =  - (6/14)*log2(6/14) – </a:t>
            </a:r>
          </a:p>
          <a:p>
            <a:r>
              <a:rPr lang="en-US" sz="1200" dirty="0"/>
              <a:t>(8/14)*log2(8/14)   = 0.99</a:t>
            </a:r>
          </a:p>
        </p:txBody>
      </p:sp>
      <p:sp>
        <p:nvSpPr>
          <p:cNvPr id="43" name="TextBox 42">
            <a:extLst>
              <a:ext uri="{FF2B5EF4-FFF2-40B4-BE49-F238E27FC236}">
                <a16:creationId xmlns:a16="http://schemas.microsoft.com/office/drawing/2014/main" id="{76D2B698-FC60-4613-B412-2CF55DDD7086}"/>
              </a:ext>
            </a:extLst>
          </p:cNvPr>
          <p:cNvSpPr txBox="1"/>
          <p:nvPr/>
        </p:nvSpPr>
        <p:spPr>
          <a:xfrm flipH="1">
            <a:off x="9290165" y="5059729"/>
            <a:ext cx="2349716" cy="646331"/>
          </a:xfrm>
          <a:prstGeom prst="rect">
            <a:avLst/>
          </a:prstGeom>
          <a:noFill/>
        </p:spPr>
        <p:txBody>
          <a:bodyPr wrap="square" rtlCol="0">
            <a:spAutoFit/>
          </a:bodyPr>
          <a:lstStyle/>
          <a:p>
            <a:r>
              <a:rPr lang="en-US" sz="1200" dirty="0"/>
              <a:t>p = 9/16 , q = 7/16 </a:t>
            </a:r>
          </a:p>
          <a:p>
            <a:r>
              <a:rPr lang="en-US" sz="1200" dirty="0"/>
              <a:t>Entropy =  - (9/16)*log2(0.5) – </a:t>
            </a:r>
          </a:p>
          <a:p>
            <a:r>
              <a:rPr lang="en-US" sz="1200" dirty="0"/>
              <a:t>(7/16)*log2(0.5)   =  0.99</a:t>
            </a:r>
          </a:p>
        </p:txBody>
      </p:sp>
      <p:sp>
        <p:nvSpPr>
          <p:cNvPr id="44" name="TextBox 43">
            <a:extLst>
              <a:ext uri="{FF2B5EF4-FFF2-40B4-BE49-F238E27FC236}">
                <a16:creationId xmlns:a16="http://schemas.microsoft.com/office/drawing/2014/main" id="{2C221EAF-9A22-42E4-AE14-0E190B8B1797}"/>
              </a:ext>
            </a:extLst>
          </p:cNvPr>
          <p:cNvSpPr txBox="1"/>
          <p:nvPr/>
        </p:nvSpPr>
        <p:spPr>
          <a:xfrm flipH="1">
            <a:off x="9320477" y="5850788"/>
            <a:ext cx="2054491" cy="461665"/>
          </a:xfrm>
          <a:prstGeom prst="rect">
            <a:avLst/>
          </a:prstGeom>
          <a:noFill/>
        </p:spPr>
        <p:txBody>
          <a:bodyPr wrap="square" rtlCol="0">
            <a:spAutoFit/>
          </a:bodyPr>
          <a:lstStyle/>
          <a:p>
            <a:r>
              <a:rPr lang="en-US" sz="1200" dirty="0"/>
              <a:t>(14/30)*0.99  + (14/30)*0.99</a:t>
            </a:r>
          </a:p>
          <a:p>
            <a:r>
              <a:rPr lang="en-US" sz="1200" b="1" dirty="0">
                <a:solidFill>
                  <a:srgbClr val="C00000"/>
                </a:solidFill>
                <a:highlight>
                  <a:srgbClr val="FFFF00"/>
                </a:highlight>
              </a:rPr>
              <a:t>= 0.99      </a:t>
            </a:r>
          </a:p>
        </p:txBody>
      </p:sp>
      <p:cxnSp>
        <p:nvCxnSpPr>
          <p:cNvPr id="47" name="Straight Arrow Connector 46">
            <a:extLst>
              <a:ext uri="{FF2B5EF4-FFF2-40B4-BE49-F238E27FC236}">
                <a16:creationId xmlns:a16="http://schemas.microsoft.com/office/drawing/2014/main" id="{85D2DED1-EC3D-4949-9557-23D17BA4BDEB}"/>
              </a:ext>
            </a:extLst>
          </p:cNvPr>
          <p:cNvCxnSpPr>
            <a:stCxn id="22" idx="2"/>
          </p:cNvCxnSpPr>
          <p:nvPr/>
        </p:nvCxnSpPr>
        <p:spPr>
          <a:xfrm flipH="1" flipV="1">
            <a:off x="3803904" y="6312453"/>
            <a:ext cx="626250" cy="3972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62B6A7-1312-41FD-956D-803B62D603BA}"/>
              </a:ext>
            </a:extLst>
          </p:cNvPr>
          <p:cNvSpPr txBox="1"/>
          <p:nvPr/>
        </p:nvSpPr>
        <p:spPr>
          <a:xfrm>
            <a:off x="4426953" y="6458205"/>
            <a:ext cx="2343548" cy="276999"/>
          </a:xfrm>
          <a:prstGeom prst="rect">
            <a:avLst/>
          </a:prstGeom>
          <a:noFill/>
          <a:ln>
            <a:solidFill>
              <a:srgbClr val="C00000"/>
            </a:solidFill>
            <a:prstDash val="dash"/>
          </a:ln>
        </p:spPr>
        <p:txBody>
          <a:bodyPr wrap="square" rtlCol="0">
            <a:spAutoFit/>
          </a:bodyPr>
          <a:lstStyle/>
          <a:p>
            <a:r>
              <a:rPr lang="en-US" sz="1200" dirty="0"/>
              <a:t>Gender split shows lower entropy </a:t>
            </a:r>
          </a:p>
        </p:txBody>
      </p:sp>
      <p:sp>
        <p:nvSpPr>
          <p:cNvPr id="50" name="TextBox 49">
            <a:extLst>
              <a:ext uri="{FF2B5EF4-FFF2-40B4-BE49-F238E27FC236}">
                <a16:creationId xmlns:a16="http://schemas.microsoft.com/office/drawing/2014/main" id="{6A7CD213-2A57-4A66-A3DD-9F8A969BB84E}"/>
              </a:ext>
            </a:extLst>
          </p:cNvPr>
          <p:cNvSpPr txBox="1"/>
          <p:nvPr/>
        </p:nvSpPr>
        <p:spPr>
          <a:xfrm>
            <a:off x="8760653" y="1462647"/>
            <a:ext cx="3088101" cy="369332"/>
          </a:xfrm>
          <a:prstGeom prst="rect">
            <a:avLst/>
          </a:prstGeom>
          <a:solidFill>
            <a:schemeClr val="accent3">
              <a:lumMod val="20000"/>
              <a:lumOff val="80000"/>
            </a:schemeClr>
          </a:solidFill>
        </p:spPr>
        <p:txBody>
          <a:bodyPr wrap="square" rtlCol="0">
            <a:spAutoFit/>
          </a:bodyPr>
          <a:lstStyle/>
          <a:p>
            <a:r>
              <a:rPr lang="en-US" dirty="0"/>
              <a:t>Information gain = 1 - Entropy</a:t>
            </a:r>
          </a:p>
        </p:txBody>
      </p:sp>
    </p:spTree>
    <p:extLst>
      <p:ext uri="{BB962C8B-B14F-4D97-AF65-F5344CB8AC3E}">
        <p14:creationId xmlns:p14="http://schemas.microsoft.com/office/powerpoint/2010/main" val="376190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7D7F-5591-4504-89FC-AA614991709C}"/>
              </a:ext>
            </a:extLst>
          </p:cNvPr>
          <p:cNvSpPr>
            <a:spLocks noGrp="1"/>
          </p:cNvSpPr>
          <p:nvPr>
            <p:ph type="title"/>
          </p:nvPr>
        </p:nvSpPr>
        <p:spPr>
          <a:xfrm>
            <a:off x="827315" y="115536"/>
            <a:ext cx="10515600" cy="647246"/>
          </a:xfrm>
        </p:spPr>
        <p:txBody>
          <a:bodyPr>
            <a:normAutofit fontScale="90000"/>
          </a:bodyPr>
          <a:lstStyle/>
          <a:p>
            <a:r>
              <a:rPr lang="en-US" dirty="0"/>
              <a:t>Example on Reduction in Variance </a:t>
            </a:r>
          </a:p>
        </p:txBody>
      </p:sp>
      <p:sp>
        <p:nvSpPr>
          <p:cNvPr id="4" name="Rectangle 3">
            <a:extLst>
              <a:ext uri="{FF2B5EF4-FFF2-40B4-BE49-F238E27FC236}">
                <a16:creationId xmlns:a16="http://schemas.microsoft.com/office/drawing/2014/main" id="{55AD02F9-0107-4E62-96A8-8552493B18CA}"/>
              </a:ext>
            </a:extLst>
          </p:cNvPr>
          <p:cNvSpPr/>
          <p:nvPr/>
        </p:nvSpPr>
        <p:spPr>
          <a:xfrm>
            <a:off x="514676" y="1443232"/>
            <a:ext cx="10643616"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Uses standard formula of variance </a:t>
            </a:r>
          </a:p>
          <a:p>
            <a:pPr marL="285750" indent="-285750">
              <a:buFont typeface="Arial" panose="020B0604020202020204" pitchFamily="34" charset="0"/>
              <a:buChar char="•"/>
            </a:pPr>
            <a:r>
              <a:rPr lang="en-US" dirty="0">
                <a:solidFill>
                  <a:srgbClr val="000000"/>
                </a:solidFill>
                <a:latin typeface="Arial" panose="020B0604020202020204" pitchFamily="34" charset="0"/>
              </a:rPr>
              <a:t>Calculate entropy of each individual node of split and calculate weighted average of all sub-nodes available in split. </a:t>
            </a:r>
          </a:p>
        </p:txBody>
      </p:sp>
      <p:pic>
        <p:nvPicPr>
          <p:cNvPr id="6" name="Picture 5">
            <a:extLst>
              <a:ext uri="{FF2B5EF4-FFF2-40B4-BE49-F238E27FC236}">
                <a16:creationId xmlns:a16="http://schemas.microsoft.com/office/drawing/2014/main" id="{DC5F733E-F21F-4E7B-8140-B4E2900BA25F}"/>
              </a:ext>
            </a:extLst>
          </p:cNvPr>
          <p:cNvPicPr>
            <a:picLocks noChangeAspect="1"/>
          </p:cNvPicPr>
          <p:nvPr/>
        </p:nvPicPr>
        <p:blipFill>
          <a:blip r:embed="rId3"/>
          <a:stretch>
            <a:fillRect/>
          </a:stretch>
        </p:blipFill>
        <p:spPr>
          <a:xfrm>
            <a:off x="9878516" y="952899"/>
            <a:ext cx="2057940" cy="605520"/>
          </a:xfrm>
          <a:prstGeom prst="rect">
            <a:avLst/>
          </a:prstGeom>
          <a:ln>
            <a:solidFill>
              <a:schemeClr val="tx1">
                <a:lumMod val="75000"/>
                <a:lumOff val="25000"/>
              </a:schemeClr>
            </a:solidFill>
          </a:ln>
        </p:spPr>
      </p:pic>
      <p:sp>
        <p:nvSpPr>
          <p:cNvPr id="7" name="TextBox 6">
            <a:extLst>
              <a:ext uri="{FF2B5EF4-FFF2-40B4-BE49-F238E27FC236}">
                <a16:creationId xmlns:a16="http://schemas.microsoft.com/office/drawing/2014/main" id="{7C376773-6D9C-48FF-B47C-915141B939CC}"/>
              </a:ext>
            </a:extLst>
          </p:cNvPr>
          <p:cNvSpPr txBox="1"/>
          <p:nvPr/>
        </p:nvSpPr>
        <p:spPr>
          <a:xfrm>
            <a:off x="827315" y="934425"/>
            <a:ext cx="1219199" cy="369332"/>
          </a:xfrm>
          <a:prstGeom prst="rect">
            <a:avLst/>
          </a:prstGeom>
          <a:solidFill>
            <a:schemeClr val="accent2">
              <a:lumMod val="20000"/>
              <a:lumOff val="80000"/>
            </a:schemeClr>
          </a:solidFill>
        </p:spPr>
        <p:txBody>
          <a:bodyPr wrap="square" rtlCol="0">
            <a:spAutoFit/>
          </a:bodyPr>
          <a:lstStyle/>
          <a:p>
            <a:r>
              <a:rPr lang="en-US" dirty="0"/>
              <a:t>Approach </a:t>
            </a:r>
          </a:p>
        </p:txBody>
      </p:sp>
      <p:pic>
        <p:nvPicPr>
          <p:cNvPr id="9" name="Picture 8">
            <a:extLst>
              <a:ext uri="{FF2B5EF4-FFF2-40B4-BE49-F238E27FC236}">
                <a16:creationId xmlns:a16="http://schemas.microsoft.com/office/drawing/2014/main" id="{72153EC1-D9BB-4A9F-9521-DCB751B974F2}"/>
              </a:ext>
            </a:extLst>
          </p:cNvPr>
          <p:cNvPicPr>
            <a:picLocks noChangeAspect="1"/>
          </p:cNvPicPr>
          <p:nvPr/>
        </p:nvPicPr>
        <p:blipFill>
          <a:blip r:embed="rId4"/>
          <a:stretch>
            <a:fillRect/>
          </a:stretch>
        </p:blipFill>
        <p:spPr>
          <a:xfrm>
            <a:off x="0" y="3708447"/>
            <a:ext cx="1989070" cy="1985629"/>
          </a:xfrm>
          <a:prstGeom prst="rect">
            <a:avLst/>
          </a:prstGeom>
        </p:spPr>
      </p:pic>
      <p:sp>
        <p:nvSpPr>
          <p:cNvPr id="10" name="TextBox 9">
            <a:extLst>
              <a:ext uri="{FF2B5EF4-FFF2-40B4-BE49-F238E27FC236}">
                <a16:creationId xmlns:a16="http://schemas.microsoft.com/office/drawing/2014/main" id="{20FA6FF9-DEB9-4D18-B899-6E5810B1FF3A}"/>
              </a:ext>
            </a:extLst>
          </p:cNvPr>
          <p:cNvSpPr txBox="1"/>
          <p:nvPr/>
        </p:nvSpPr>
        <p:spPr>
          <a:xfrm>
            <a:off x="455783" y="2698449"/>
            <a:ext cx="2693385" cy="369332"/>
          </a:xfrm>
          <a:prstGeom prst="rect">
            <a:avLst/>
          </a:prstGeom>
          <a:solidFill>
            <a:schemeClr val="accent2">
              <a:lumMod val="20000"/>
              <a:lumOff val="80000"/>
            </a:schemeClr>
          </a:solidFill>
        </p:spPr>
        <p:txBody>
          <a:bodyPr wrap="square" rtlCol="0">
            <a:spAutoFit/>
          </a:bodyPr>
          <a:lstStyle/>
          <a:p>
            <a:r>
              <a:rPr lang="en-US" dirty="0"/>
              <a:t>Variance  for Gender Split  </a:t>
            </a:r>
          </a:p>
        </p:txBody>
      </p:sp>
      <p:sp>
        <p:nvSpPr>
          <p:cNvPr id="11" name="TextBox 10">
            <a:extLst>
              <a:ext uri="{FF2B5EF4-FFF2-40B4-BE49-F238E27FC236}">
                <a16:creationId xmlns:a16="http://schemas.microsoft.com/office/drawing/2014/main" id="{D92C5B2D-B4AA-45E2-B5F0-C949BFACB9DC}"/>
              </a:ext>
            </a:extLst>
          </p:cNvPr>
          <p:cNvSpPr txBox="1"/>
          <p:nvPr/>
        </p:nvSpPr>
        <p:spPr>
          <a:xfrm>
            <a:off x="2046147" y="3552653"/>
            <a:ext cx="824644" cy="461665"/>
          </a:xfrm>
          <a:prstGeom prst="rect">
            <a:avLst/>
          </a:prstGeom>
          <a:solidFill>
            <a:schemeClr val="accent4">
              <a:lumMod val="40000"/>
              <a:lumOff val="60000"/>
            </a:schemeClr>
          </a:solidFill>
        </p:spPr>
        <p:txBody>
          <a:bodyPr wrap="square" rtlCol="0">
            <a:spAutoFit/>
          </a:bodyPr>
          <a:lstStyle/>
          <a:p>
            <a:r>
              <a:rPr lang="en-US" sz="1200" dirty="0"/>
              <a:t>Parent </a:t>
            </a:r>
          </a:p>
          <a:p>
            <a:r>
              <a:rPr lang="en-US" sz="1200" dirty="0"/>
              <a:t>Node </a:t>
            </a:r>
          </a:p>
        </p:txBody>
      </p:sp>
      <p:sp>
        <p:nvSpPr>
          <p:cNvPr id="12" name="TextBox 11">
            <a:extLst>
              <a:ext uri="{FF2B5EF4-FFF2-40B4-BE49-F238E27FC236}">
                <a16:creationId xmlns:a16="http://schemas.microsoft.com/office/drawing/2014/main" id="{F929EA2E-916E-410A-9958-2AD9515DDCA3}"/>
              </a:ext>
            </a:extLst>
          </p:cNvPr>
          <p:cNvSpPr txBox="1"/>
          <p:nvPr/>
        </p:nvSpPr>
        <p:spPr>
          <a:xfrm>
            <a:off x="2063497" y="4426718"/>
            <a:ext cx="807294" cy="461665"/>
          </a:xfrm>
          <a:prstGeom prst="rect">
            <a:avLst/>
          </a:prstGeom>
          <a:solidFill>
            <a:schemeClr val="accent4">
              <a:lumMod val="40000"/>
              <a:lumOff val="60000"/>
            </a:schemeClr>
          </a:solidFill>
        </p:spPr>
        <p:txBody>
          <a:bodyPr wrap="square" rtlCol="0">
            <a:spAutoFit/>
          </a:bodyPr>
          <a:lstStyle/>
          <a:p>
            <a:r>
              <a:rPr lang="en-US" sz="1200" dirty="0"/>
              <a:t>Female </a:t>
            </a:r>
          </a:p>
          <a:p>
            <a:r>
              <a:rPr lang="en-US" sz="1200" dirty="0"/>
              <a:t>node</a:t>
            </a:r>
          </a:p>
        </p:txBody>
      </p:sp>
      <p:sp>
        <p:nvSpPr>
          <p:cNvPr id="13" name="TextBox 12">
            <a:extLst>
              <a:ext uri="{FF2B5EF4-FFF2-40B4-BE49-F238E27FC236}">
                <a16:creationId xmlns:a16="http://schemas.microsoft.com/office/drawing/2014/main" id="{A099475A-829E-4898-B312-E80EF9D299EB}"/>
              </a:ext>
            </a:extLst>
          </p:cNvPr>
          <p:cNvSpPr txBox="1"/>
          <p:nvPr/>
        </p:nvSpPr>
        <p:spPr>
          <a:xfrm>
            <a:off x="2063497" y="5169820"/>
            <a:ext cx="807294" cy="461665"/>
          </a:xfrm>
          <a:prstGeom prst="rect">
            <a:avLst/>
          </a:prstGeom>
          <a:solidFill>
            <a:schemeClr val="accent4">
              <a:lumMod val="40000"/>
              <a:lumOff val="60000"/>
            </a:schemeClr>
          </a:solidFill>
        </p:spPr>
        <p:txBody>
          <a:bodyPr wrap="square" rtlCol="0">
            <a:spAutoFit/>
          </a:bodyPr>
          <a:lstStyle/>
          <a:p>
            <a:r>
              <a:rPr lang="en-US" sz="1200" dirty="0"/>
              <a:t>Male node</a:t>
            </a:r>
          </a:p>
        </p:txBody>
      </p:sp>
      <p:sp>
        <p:nvSpPr>
          <p:cNvPr id="14" name="TextBox 13">
            <a:extLst>
              <a:ext uri="{FF2B5EF4-FFF2-40B4-BE49-F238E27FC236}">
                <a16:creationId xmlns:a16="http://schemas.microsoft.com/office/drawing/2014/main" id="{8F14F7B2-4E11-43D0-8EFD-8FD1DE4F498B}"/>
              </a:ext>
            </a:extLst>
          </p:cNvPr>
          <p:cNvSpPr txBox="1"/>
          <p:nvPr/>
        </p:nvSpPr>
        <p:spPr>
          <a:xfrm flipH="1">
            <a:off x="3256292" y="3232586"/>
            <a:ext cx="3379578" cy="830997"/>
          </a:xfrm>
          <a:prstGeom prst="rect">
            <a:avLst/>
          </a:prstGeom>
          <a:noFill/>
          <a:ln>
            <a:solidFill>
              <a:schemeClr val="bg1">
                <a:lumMod val="75000"/>
              </a:schemeClr>
            </a:solidFill>
            <a:prstDash val="dash"/>
          </a:ln>
        </p:spPr>
        <p:txBody>
          <a:bodyPr wrap="square" rtlCol="0">
            <a:spAutoFit/>
          </a:bodyPr>
          <a:lstStyle/>
          <a:p>
            <a:r>
              <a:rPr lang="en-US" sz="1200" dirty="0"/>
              <a:t>Mean = (15*1 + 15*0 ) / 30 = 0.5 ;</a:t>
            </a:r>
          </a:p>
          <a:p>
            <a:r>
              <a:rPr lang="en-US" sz="1200" dirty="0"/>
              <a:t>We have 15 ones and 15 zeros </a:t>
            </a:r>
          </a:p>
          <a:p>
            <a:r>
              <a:rPr lang="en-US" sz="1200" dirty="0"/>
              <a:t>Thus Var =  (15*((1-0.5)^2) + 15*( (0 – 0.5)^2) )/30</a:t>
            </a:r>
          </a:p>
          <a:p>
            <a:r>
              <a:rPr lang="en-US" sz="1200" dirty="0"/>
              <a:t>=0.25</a:t>
            </a:r>
          </a:p>
        </p:txBody>
      </p:sp>
      <p:sp>
        <p:nvSpPr>
          <p:cNvPr id="15" name="TextBox 14">
            <a:extLst>
              <a:ext uri="{FF2B5EF4-FFF2-40B4-BE49-F238E27FC236}">
                <a16:creationId xmlns:a16="http://schemas.microsoft.com/office/drawing/2014/main" id="{3F3CF53F-8449-427D-8589-4A428D3610E5}"/>
              </a:ext>
            </a:extLst>
          </p:cNvPr>
          <p:cNvSpPr txBox="1"/>
          <p:nvPr/>
        </p:nvSpPr>
        <p:spPr>
          <a:xfrm>
            <a:off x="2046147" y="6223757"/>
            <a:ext cx="824644" cy="461665"/>
          </a:xfrm>
          <a:prstGeom prst="rect">
            <a:avLst/>
          </a:prstGeom>
          <a:solidFill>
            <a:schemeClr val="accent4">
              <a:lumMod val="40000"/>
              <a:lumOff val="60000"/>
            </a:schemeClr>
          </a:solidFill>
        </p:spPr>
        <p:txBody>
          <a:bodyPr wrap="square" rtlCol="0">
            <a:spAutoFit/>
          </a:bodyPr>
          <a:lstStyle/>
          <a:p>
            <a:r>
              <a:rPr lang="en-US" sz="1200" dirty="0"/>
              <a:t>Weighted Entropy </a:t>
            </a:r>
          </a:p>
        </p:txBody>
      </p:sp>
      <p:sp>
        <p:nvSpPr>
          <p:cNvPr id="16" name="TextBox 15">
            <a:extLst>
              <a:ext uri="{FF2B5EF4-FFF2-40B4-BE49-F238E27FC236}">
                <a16:creationId xmlns:a16="http://schemas.microsoft.com/office/drawing/2014/main" id="{D88C7871-864B-4A18-986E-B4D0C124DEBA}"/>
              </a:ext>
            </a:extLst>
          </p:cNvPr>
          <p:cNvSpPr txBox="1"/>
          <p:nvPr/>
        </p:nvSpPr>
        <p:spPr>
          <a:xfrm>
            <a:off x="3399175" y="2698449"/>
            <a:ext cx="3069772" cy="369332"/>
          </a:xfrm>
          <a:prstGeom prst="rect">
            <a:avLst/>
          </a:prstGeom>
          <a:solidFill>
            <a:schemeClr val="accent2">
              <a:lumMod val="60000"/>
              <a:lumOff val="40000"/>
            </a:schemeClr>
          </a:solidFill>
        </p:spPr>
        <p:txBody>
          <a:bodyPr wrap="square" rtlCol="0">
            <a:spAutoFit/>
          </a:bodyPr>
          <a:lstStyle/>
          <a:p>
            <a:r>
              <a:rPr lang="en-US" dirty="0"/>
              <a:t>Assign 1 = play; 0 = Not play </a:t>
            </a:r>
          </a:p>
        </p:txBody>
      </p:sp>
      <p:sp>
        <p:nvSpPr>
          <p:cNvPr id="17" name="TextBox 16">
            <a:extLst>
              <a:ext uri="{FF2B5EF4-FFF2-40B4-BE49-F238E27FC236}">
                <a16:creationId xmlns:a16="http://schemas.microsoft.com/office/drawing/2014/main" id="{55A6C031-D5D4-4793-B656-BD9003E06E1F}"/>
              </a:ext>
            </a:extLst>
          </p:cNvPr>
          <p:cNvSpPr txBox="1"/>
          <p:nvPr/>
        </p:nvSpPr>
        <p:spPr>
          <a:xfrm flipH="1">
            <a:off x="3256292" y="4098610"/>
            <a:ext cx="3379578" cy="830997"/>
          </a:xfrm>
          <a:prstGeom prst="rect">
            <a:avLst/>
          </a:prstGeom>
          <a:noFill/>
          <a:ln>
            <a:solidFill>
              <a:schemeClr val="bg1">
                <a:lumMod val="75000"/>
              </a:schemeClr>
            </a:solidFill>
            <a:prstDash val="dash"/>
          </a:ln>
        </p:spPr>
        <p:txBody>
          <a:bodyPr wrap="square" rtlCol="0">
            <a:spAutoFit/>
          </a:bodyPr>
          <a:lstStyle>
            <a:defPPr>
              <a:defRPr lang="en-US"/>
            </a:defPPr>
            <a:lvl1pPr>
              <a:defRPr sz="1200"/>
            </a:lvl1pPr>
          </a:lstStyle>
          <a:p>
            <a:r>
              <a:rPr lang="en-US" dirty="0"/>
              <a:t>Mean = (2*1 + 8*0 ) / 10 = 0.2 ;</a:t>
            </a:r>
          </a:p>
          <a:p>
            <a:r>
              <a:rPr lang="en-US" dirty="0"/>
              <a:t>We have 2 ones and 8 zeros </a:t>
            </a:r>
          </a:p>
          <a:p>
            <a:r>
              <a:rPr lang="en-US" dirty="0"/>
              <a:t>Thus Var =  (2*((1-0.2)^2) + 8*( (0 – 0.2)^2) )/10</a:t>
            </a:r>
          </a:p>
          <a:p>
            <a:r>
              <a:rPr lang="en-US" dirty="0"/>
              <a:t>= 0.16</a:t>
            </a:r>
          </a:p>
        </p:txBody>
      </p:sp>
      <p:cxnSp>
        <p:nvCxnSpPr>
          <p:cNvPr id="5" name="Straight Arrow Connector 4">
            <a:extLst>
              <a:ext uri="{FF2B5EF4-FFF2-40B4-BE49-F238E27FC236}">
                <a16:creationId xmlns:a16="http://schemas.microsoft.com/office/drawing/2014/main" id="{94E0158F-68D4-4A05-A778-5676B284A958}"/>
              </a:ext>
            </a:extLst>
          </p:cNvPr>
          <p:cNvCxnSpPr/>
          <p:nvPr/>
        </p:nvCxnSpPr>
        <p:spPr>
          <a:xfrm flipV="1">
            <a:off x="2120574" y="3232586"/>
            <a:ext cx="1135718" cy="320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9D1E17-9428-4026-96EF-66A72E9A5765}"/>
              </a:ext>
            </a:extLst>
          </p:cNvPr>
          <p:cNvCxnSpPr>
            <a:cxnSpLocks/>
          </p:cNvCxnSpPr>
          <p:nvPr/>
        </p:nvCxnSpPr>
        <p:spPr>
          <a:xfrm flipV="1">
            <a:off x="2119776" y="4149719"/>
            <a:ext cx="1136516" cy="27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D21B47-5EE6-4455-BBCE-2C7591E782B6}"/>
              </a:ext>
            </a:extLst>
          </p:cNvPr>
          <p:cNvSpPr txBox="1"/>
          <p:nvPr/>
        </p:nvSpPr>
        <p:spPr>
          <a:xfrm flipH="1">
            <a:off x="3280672" y="5019791"/>
            <a:ext cx="3379578" cy="830997"/>
          </a:xfrm>
          <a:prstGeom prst="rect">
            <a:avLst/>
          </a:prstGeom>
          <a:noFill/>
          <a:ln>
            <a:solidFill>
              <a:schemeClr val="bg1">
                <a:lumMod val="75000"/>
              </a:schemeClr>
            </a:solidFill>
            <a:prstDash val="dash"/>
          </a:ln>
        </p:spPr>
        <p:txBody>
          <a:bodyPr wrap="square" rtlCol="0">
            <a:spAutoFit/>
          </a:bodyPr>
          <a:lstStyle>
            <a:defPPr>
              <a:defRPr lang="en-US"/>
            </a:defPPr>
            <a:lvl1pPr>
              <a:defRPr sz="1200"/>
            </a:lvl1pPr>
          </a:lstStyle>
          <a:p>
            <a:r>
              <a:rPr lang="en-US" dirty="0"/>
              <a:t>Mean = (13*1 + 7*0 ) / 20 = 0.65 ;</a:t>
            </a:r>
          </a:p>
          <a:p>
            <a:r>
              <a:rPr lang="en-US" dirty="0"/>
              <a:t>We have 13 ones and 7 zeros </a:t>
            </a:r>
          </a:p>
          <a:p>
            <a:r>
              <a:rPr lang="en-US" dirty="0"/>
              <a:t>Thus Var =  (13*((1-0.65)^2) + 7*( (0 – 0.65)^2) )/20</a:t>
            </a:r>
          </a:p>
          <a:p>
            <a:r>
              <a:rPr lang="en-US" dirty="0"/>
              <a:t>0.23</a:t>
            </a:r>
          </a:p>
        </p:txBody>
      </p:sp>
      <p:cxnSp>
        <p:nvCxnSpPr>
          <p:cNvPr id="21" name="Straight Arrow Connector 20">
            <a:extLst>
              <a:ext uri="{FF2B5EF4-FFF2-40B4-BE49-F238E27FC236}">
                <a16:creationId xmlns:a16="http://schemas.microsoft.com/office/drawing/2014/main" id="{4E9152DE-3274-431E-AB0E-ABBDE5313C42}"/>
              </a:ext>
            </a:extLst>
          </p:cNvPr>
          <p:cNvCxnSpPr>
            <a:cxnSpLocks/>
          </p:cNvCxnSpPr>
          <p:nvPr/>
        </p:nvCxnSpPr>
        <p:spPr>
          <a:xfrm flipV="1">
            <a:off x="2084004" y="5020194"/>
            <a:ext cx="1172288" cy="16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578AA62-88A8-46BE-9C2B-FA7EAAC0CE66}"/>
              </a:ext>
            </a:extLst>
          </p:cNvPr>
          <p:cNvSpPr txBox="1"/>
          <p:nvPr/>
        </p:nvSpPr>
        <p:spPr>
          <a:xfrm flipH="1">
            <a:off x="3280672" y="6045035"/>
            <a:ext cx="3379578" cy="276999"/>
          </a:xfrm>
          <a:prstGeom prst="rect">
            <a:avLst/>
          </a:prstGeom>
          <a:noFill/>
          <a:ln>
            <a:solidFill>
              <a:schemeClr val="bg1">
                <a:lumMod val="75000"/>
              </a:schemeClr>
            </a:solidFill>
            <a:prstDash val="dash"/>
          </a:ln>
        </p:spPr>
        <p:txBody>
          <a:bodyPr wrap="square" rtlCol="0">
            <a:spAutoFit/>
          </a:bodyPr>
          <a:lstStyle>
            <a:defPPr>
              <a:defRPr lang="en-US"/>
            </a:defPPr>
            <a:lvl1pPr>
              <a:defRPr sz="1200"/>
            </a:lvl1pPr>
          </a:lstStyle>
          <a:p>
            <a:r>
              <a:rPr lang="en-US" dirty="0"/>
              <a:t>(10/30)*0.16 + (20/30)*0.23 = </a:t>
            </a:r>
            <a:r>
              <a:rPr lang="en-US" b="1" dirty="0"/>
              <a:t>0.21</a:t>
            </a:r>
          </a:p>
        </p:txBody>
      </p:sp>
      <p:cxnSp>
        <p:nvCxnSpPr>
          <p:cNvPr id="25" name="Straight Connector 24">
            <a:extLst>
              <a:ext uri="{FF2B5EF4-FFF2-40B4-BE49-F238E27FC236}">
                <a16:creationId xmlns:a16="http://schemas.microsoft.com/office/drawing/2014/main" id="{2764B052-EF11-4755-BD72-2DE8D959CD38}"/>
              </a:ext>
            </a:extLst>
          </p:cNvPr>
          <p:cNvCxnSpPr>
            <a:cxnSpLocks/>
          </p:cNvCxnSpPr>
          <p:nvPr/>
        </p:nvCxnSpPr>
        <p:spPr>
          <a:xfrm>
            <a:off x="6766576" y="3232586"/>
            <a:ext cx="0" cy="3499457"/>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DC452E8C-E576-45BF-91C3-C53A4D162B09}"/>
              </a:ext>
            </a:extLst>
          </p:cNvPr>
          <p:cNvSpPr txBox="1"/>
          <p:nvPr/>
        </p:nvSpPr>
        <p:spPr>
          <a:xfrm>
            <a:off x="6841004" y="2698449"/>
            <a:ext cx="2693385" cy="369332"/>
          </a:xfrm>
          <a:prstGeom prst="rect">
            <a:avLst/>
          </a:prstGeom>
          <a:solidFill>
            <a:schemeClr val="accent2">
              <a:lumMod val="20000"/>
              <a:lumOff val="80000"/>
            </a:schemeClr>
          </a:solidFill>
        </p:spPr>
        <p:txBody>
          <a:bodyPr wrap="square" rtlCol="0">
            <a:spAutoFit/>
          </a:bodyPr>
          <a:lstStyle/>
          <a:p>
            <a:r>
              <a:rPr lang="en-US" dirty="0"/>
              <a:t>Variance  for Class Split  </a:t>
            </a:r>
          </a:p>
        </p:txBody>
      </p:sp>
      <p:pic>
        <p:nvPicPr>
          <p:cNvPr id="30" name="Picture 29">
            <a:extLst>
              <a:ext uri="{FF2B5EF4-FFF2-40B4-BE49-F238E27FC236}">
                <a16:creationId xmlns:a16="http://schemas.microsoft.com/office/drawing/2014/main" id="{7598BE7F-8C88-4515-9D46-9741D632DBE3}"/>
              </a:ext>
            </a:extLst>
          </p:cNvPr>
          <p:cNvPicPr>
            <a:picLocks noChangeAspect="1"/>
          </p:cNvPicPr>
          <p:nvPr/>
        </p:nvPicPr>
        <p:blipFill>
          <a:blip r:embed="rId5"/>
          <a:stretch>
            <a:fillRect/>
          </a:stretch>
        </p:blipFill>
        <p:spPr>
          <a:xfrm>
            <a:off x="6841004" y="3903830"/>
            <a:ext cx="1643452" cy="1946958"/>
          </a:xfrm>
          <a:prstGeom prst="rect">
            <a:avLst/>
          </a:prstGeom>
        </p:spPr>
      </p:pic>
      <p:sp>
        <p:nvSpPr>
          <p:cNvPr id="31" name="TextBox 30">
            <a:extLst>
              <a:ext uri="{FF2B5EF4-FFF2-40B4-BE49-F238E27FC236}">
                <a16:creationId xmlns:a16="http://schemas.microsoft.com/office/drawing/2014/main" id="{24572C40-49CE-4363-BE01-7BCFA2CD73A0}"/>
              </a:ext>
            </a:extLst>
          </p:cNvPr>
          <p:cNvSpPr txBox="1"/>
          <p:nvPr/>
        </p:nvSpPr>
        <p:spPr>
          <a:xfrm>
            <a:off x="8548600" y="3536670"/>
            <a:ext cx="808400" cy="461665"/>
          </a:xfrm>
          <a:prstGeom prst="rect">
            <a:avLst/>
          </a:prstGeom>
          <a:solidFill>
            <a:schemeClr val="accent4">
              <a:lumMod val="40000"/>
              <a:lumOff val="60000"/>
            </a:schemeClr>
          </a:solidFill>
        </p:spPr>
        <p:txBody>
          <a:bodyPr wrap="square" rtlCol="0">
            <a:spAutoFit/>
          </a:bodyPr>
          <a:lstStyle/>
          <a:p>
            <a:r>
              <a:rPr lang="en-US" sz="1200" dirty="0"/>
              <a:t>Parent</a:t>
            </a:r>
          </a:p>
          <a:p>
            <a:r>
              <a:rPr lang="en-US" sz="1200" dirty="0"/>
              <a:t> Node </a:t>
            </a:r>
          </a:p>
        </p:txBody>
      </p:sp>
      <p:sp>
        <p:nvSpPr>
          <p:cNvPr id="32" name="TextBox 31">
            <a:extLst>
              <a:ext uri="{FF2B5EF4-FFF2-40B4-BE49-F238E27FC236}">
                <a16:creationId xmlns:a16="http://schemas.microsoft.com/office/drawing/2014/main" id="{37773A7C-0DAA-4033-8A16-5FB048EED1FD}"/>
              </a:ext>
            </a:extLst>
          </p:cNvPr>
          <p:cNvSpPr txBox="1"/>
          <p:nvPr/>
        </p:nvSpPr>
        <p:spPr>
          <a:xfrm>
            <a:off x="8558884" y="4444298"/>
            <a:ext cx="808400" cy="461665"/>
          </a:xfrm>
          <a:prstGeom prst="rect">
            <a:avLst/>
          </a:prstGeom>
          <a:solidFill>
            <a:schemeClr val="accent4">
              <a:lumMod val="40000"/>
              <a:lumOff val="60000"/>
            </a:schemeClr>
          </a:solidFill>
        </p:spPr>
        <p:txBody>
          <a:bodyPr wrap="square" rtlCol="0">
            <a:spAutoFit/>
          </a:bodyPr>
          <a:lstStyle/>
          <a:p>
            <a:r>
              <a:rPr lang="en-US" sz="1200" dirty="0"/>
              <a:t>Class IX</a:t>
            </a:r>
          </a:p>
          <a:p>
            <a:r>
              <a:rPr lang="en-US" sz="1200" dirty="0"/>
              <a:t> node</a:t>
            </a:r>
          </a:p>
        </p:txBody>
      </p:sp>
      <p:sp>
        <p:nvSpPr>
          <p:cNvPr id="33" name="TextBox 32">
            <a:extLst>
              <a:ext uri="{FF2B5EF4-FFF2-40B4-BE49-F238E27FC236}">
                <a16:creationId xmlns:a16="http://schemas.microsoft.com/office/drawing/2014/main" id="{62C530B4-E97F-4FF8-88BA-9387671C1FDB}"/>
              </a:ext>
            </a:extLst>
          </p:cNvPr>
          <p:cNvSpPr txBox="1"/>
          <p:nvPr/>
        </p:nvSpPr>
        <p:spPr>
          <a:xfrm>
            <a:off x="8558884" y="5351645"/>
            <a:ext cx="808400" cy="461665"/>
          </a:xfrm>
          <a:prstGeom prst="rect">
            <a:avLst/>
          </a:prstGeom>
          <a:solidFill>
            <a:schemeClr val="accent4">
              <a:lumMod val="40000"/>
              <a:lumOff val="60000"/>
            </a:schemeClr>
          </a:solidFill>
        </p:spPr>
        <p:txBody>
          <a:bodyPr wrap="square" rtlCol="0">
            <a:spAutoFit/>
          </a:bodyPr>
          <a:lstStyle/>
          <a:p>
            <a:r>
              <a:rPr lang="en-US" sz="1200" dirty="0"/>
              <a:t>Class X </a:t>
            </a:r>
          </a:p>
          <a:p>
            <a:r>
              <a:rPr lang="en-US" sz="1200" dirty="0"/>
              <a:t>node</a:t>
            </a:r>
          </a:p>
        </p:txBody>
      </p:sp>
      <p:sp>
        <p:nvSpPr>
          <p:cNvPr id="34" name="TextBox 33">
            <a:extLst>
              <a:ext uri="{FF2B5EF4-FFF2-40B4-BE49-F238E27FC236}">
                <a16:creationId xmlns:a16="http://schemas.microsoft.com/office/drawing/2014/main" id="{4377BB81-1EB8-46D5-B721-56A0C2039599}"/>
              </a:ext>
            </a:extLst>
          </p:cNvPr>
          <p:cNvSpPr txBox="1"/>
          <p:nvPr/>
        </p:nvSpPr>
        <p:spPr>
          <a:xfrm>
            <a:off x="8548600" y="6284398"/>
            <a:ext cx="808401" cy="461665"/>
          </a:xfrm>
          <a:prstGeom prst="rect">
            <a:avLst/>
          </a:prstGeom>
          <a:solidFill>
            <a:schemeClr val="accent4">
              <a:lumMod val="40000"/>
              <a:lumOff val="60000"/>
            </a:schemeClr>
          </a:solidFill>
        </p:spPr>
        <p:txBody>
          <a:bodyPr wrap="square" rtlCol="0">
            <a:spAutoFit/>
          </a:bodyPr>
          <a:lstStyle/>
          <a:p>
            <a:r>
              <a:rPr lang="en-US" sz="1200" dirty="0"/>
              <a:t>Weighted Entropy </a:t>
            </a:r>
          </a:p>
        </p:txBody>
      </p:sp>
      <p:cxnSp>
        <p:nvCxnSpPr>
          <p:cNvPr id="37" name="Straight Arrow Connector 36">
            <a:extLst>
              <a:ext uri="{FF2B5EF4-FFF2-40B4-BE49-F238E27FC236}">
                <a16:creationId xmlns:a16="http://schemas.microsoft.com/office/drawing/2014/main" id="{2F23BB39-B709-4114-949D-70E48A3823B0}"/>
              </a:ext>
            </a:extLst>
          </p:cNvPr>
          <p:cNvCxnSpPr>
            <a:cxnSpLocks/>
          </p:cNvCxnSpPr>
          <p:nvPr/>
        </p:nvCxnSpPr>
        <p:spPr>
          <a:xfrm flipV="1">
            <a:off x="2046147" y="6045035"/>
            <a:ext cx="1234525" cy="17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876A66A-85AC-4530-94B9-C7712CE9267A}"/>
              </a:ext>
            </a:extLst>
          </p:cNvPr>
          <p:cNvCxnSpPr>
            <a:cxnSpLocks/>
          </p:cNvCxnSpPr>
          <p:nvPr/>
        </p:nvCxnSpPr>
        <p:spPr>
          <a:xfrm flipV="1">
            <a:off x="8580497" y="3271247"/>
            <a:ext cx="1137659" cy="281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9E8B852-76B0-447C-9842-525E2D79D66B}"/>
              </a:ext>
            </a:extLst>
          </p:cNvPr>
          <p:cNvCxnSpPr>
            <a:cxnSpLocks/>
            <a:endCxn id="48" idx="3"/>
          </p:cNvCxnSpPr>
          <p:nvPr/>
        </p:nvCxnSpPr>
        <p:spPr>
          <a:xfrm flipV="1">
            <a:off x="8580497" y="4032786"/>
            <a:ext cx="1137658" cy="39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FD8884C-03A0-4B88-9916-BEFF54FCC99E}"/>
              </a:ext>
            </a:extLst>
          </p:cNvPr>
          <p:cNvCxnSpPr>
            <a:cxnSpLocks/>
          </p:cNvCxnSpPr>
          <p:nvPr/>
        </p:nvCxnSpPr>
        <p:spPr>
          <a:xfrm flipV="1">
            <a:off x="8580497" y="4923543"/>
            <a:ext cx="1137658" cy="42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ED8C82E-BEB9-4BFC-A3CA-FDF3A3559816}"/>
              </a:ext>
            </a:extLst>
          </p:cNvPr>
          <p:cNvCxnSpPr>
            <a:cxnSpLocks/>
          </p:cNvCxnSpPr>
          <p:nvPr/>
        </p:nvCxnSpPr>
        <p:spPr>
          <a:xfrm flipV="1">
            <a:off x="8601789" y="5916217"/>
            <a:ext cx="1095073" cy="36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9F16C74-AC40-438C-B59D-47001EAF5280}"/>
              </a:ext>
            </a:extLst>
          </p:cNvPr>
          <p:cNvSpPr txBox="1"/>
          <p:nvPr/>
        </p:nvSpPr>
        <p:spPr>
          <a:xfrm flipH="1">
            <a:off x="9718156" y="2238869"/>
            <a:ext cx="2296633" cy="1015663"/>
          </a:xfrm>
          <a:prstGeom prst="rect">
            <a:avLst/>
          </a:prstGeom>
          <a:noFill/>
          <a:ln>
            <a:solidFill>
              <a:schemeClr val="bg1">
                <a:lumMod val="75000"/>
              </a:schemeClr>
            </a:solidFill>
            <a:prstDash val="dash"/>
          </a:ln>
        </p:spPr>
        <p:txBody>
          <a:bodyPr wrap="square" rtlCol="0">
            <a:spAutoFit/>
          </a:bodyPr>
          <a:lstStyle/>
          <a:p>
            <a:r>
              <a:rPr lang="en-US" sz="1200" dirty="0"/>
              <a:t>Mean = (15*1 + 15*0 ) / 30 = 0.5 ;</a:t>
            </a:r>
          </a:p>
          <a:p>
            <a:r>
              <a:rPr lang="en-US" sz="1200" dirty="0"/>
              <a:t>We have 15 ones and 15 zeros </a:t>
            </a:r>
          </a:p>
          <a:p>
            <a:r>
              <a:rPr lang="en-US" sz="1200" dirty="0"/>
              <a:t>Thus Var =  (15*((1-0.5)^2) + 15*( (0 – 0.5)^2) )/30</a:t>
            </a:r>
          </a:p>
          <a:p>
            <a:r>
              <a:rPr lang="en-US" sz="1200" dirty="0"/>
              <a:t>=0.25</a:t>
            </a:r>
          </a:p>
        </p:txBody>
      </p:sp>
      <p:sp>
        <p:nvSpPr>
          <p:cNvPr id="48" name="TextBox 47">
            <a:extLst>
              <a:ext uri="{FF2B5EF4-FFF2-40B4-BE49-F238E27FC236}">
                <a16:creationId xmlns:a16="http://schemas.microsoft.com/office/drawing/2014/main" id="{A1A70C3C-D685-4621-B539-F79399C80BBA}"/>
              </a:ext>
            </a:extLst>
          </p:cNvPr>
          <p:cNvSpPr txBox="1"/>
          <p:nvPr/>
        </p:nvSpPr>
        <p:spPr>
          <a:xfrm flipH="1">
            <a:off x="9718155" y="3524954"/>
            <a:ext cx="2334031" cy="1015663"/>
          </a:xfrm>
          <a:prstGeom prst="rect">
            <a:avLst/>
          </a:prstGeom>
          <a:noFill/>
          <a:ln>
            <a:solidFill>
              <a:schemeClr val="bg1">
                <a:lumMod val="75000"/>
              </a:schemeClr>
            </a:solidFill>
            <a:prstDash val="dash"/>
          </a:ln>
        </p:spPr>
        <p:txBody>
          <a:bodyPr wrap="square" rtlCol="0">
            <a:spAutoFit/>
          </a:bodyPr>
          <a:lstStyle/>
          <a:p>
            <a:r>
              <a:rPr lang="en-US" sz="1200" dirty="0"/>
              <a:t>Mean = (6*1 + 8*0 ) / 14 = 0.43 ;</a:t>
            </a:r>
          </a:p>
          <a:p>
            <a:r>
              <a:rPr lang="en-US" sz="1200" dirty="0"/>
              <a:t>We have 6 ones and 8 zeros </a:t>
            </a:r>
          </a:p>
          <a:p>
            <a:r>
              <a:rPr lang="en-US" sz="1200" dirty="0"/>
              <a:t>Thus Var =  (6*((1-0.43)^2) + 8*( (0 – 0.43)^2) )/14</a:t>
            </a:r>
          </a:p>
          <a:p>
            <a:r>
              <a:rPr lang="en-US" sz="1200" dirty="0"/>
              <a:t>=0.24</a:t>
            </a:r>
          </a:p>
        </p:txBody>
      </p:sp>
      <p:sp>
        <p:nvSpPr>
          <p:cNvPr id="55" name="TextBox 54">
            <a:extLst>
              <a:ext uri="{FF2B5EF4-FFF2-40B4-BE49-F238E27FC236}">
                <a16:creationId xmlns:a16="http://schemas.microsoft.com/office/drawing/2014/main" id="{45F10307-8F67-4BC9-986C-FAD7B7CAB04A}"/>
              </a:ext>
            </a:extLst>
          </p:cNvPr>
          <p:cNvSpPr txBox="1"/>
          <p:nvPr/>
        </p:nvSpPr>
        <p:spPr>
          <a:xfrm flipH="1">
            <a:off x="9718156" y="4701261"/>
            <a:ext cx="2296633" cy="1015663"/>
          </a:xfrm>
          <a:prstGeom prst="rect">
            <a:avLst/>
          </a:prstGeom>
          <a:noFill/>
          <a:ln>
            <a:solidFill>
              <a:schemeClr val="bg1">
                <a:lumMod val="75000"/>
              </a:schemeClr>
            </a:solidFill>
            <a:prstDash val="dash"/>
          </a:ln>
        </p:spPr>
        <p:txBody>
          <a:bodyPr wrap="square" rtlCol="0">
            <a:spAutoFit/>
          </a:bodyPr>
          <a:lstStyle/>
          <a:p>
            <a:r>
              <a:rPr lang="en-US" sz="1200" dirty="0"/>
              <a:t>Mean = (9*1 + 7*0 ) / 16 = 0.56 ;</a:t>
            </a:r>
          </a:p>
          <a:p>
            <a:r>
              <a:rPr lang="en-US" sz="1200" dirty="0"/>
              <a:t>We have 9 ones and 7 zeros </a:t>
            </a:r>
          </a:p>
          <a:p>
            <a:r>
              <a:rPr lang="en-US" sz="1200" dirty="0"/>
              <a:t>Thus Var =  (9*((1-0.56)^2) + 7*( (0 – 0.56)^2) )/16</a:t>
            </a:r>
          </a:p>
          <a:p>
            <a:r>
              <a:rPr lang="en-US" sz="1200" dirty="0"/>
              <a:t>=0.25</a:t>
            </a:r>
          </a:p>
        </p:txBody>
      </p:sp>
      <p:sp>
        <p:nvSpPr>
          <p:cNvPr id="69" name="TextBox 68">
            <a:extLst>
              <a:ext uri="{FF2B5EF4-FFF2-40B4-BE49-F238E27FC236}">
                <a16:creationId xmlns:a16="http://schemas.microsoft.com/office/drawing/2014/main" id="{44C563CD-9E2C-4D15-B39C-93A14B055B5A}"/>
              </a:ext>
            </a:extLst>
          </p:cNvPr>
          <p:cNvSpPr txBox="1"/>
          <p:nvPr/>
        </p:nvSpPr>
        <p:spPr>
          <a:xfrm flipH="1">
            <a:off x="9696862" y="6075249"/>
            <a:ext cx="2355324" cy="461665"/>
          </a:xfrm>
          <a:prstGeom prst="rect">
            <a:avLst/>
          </a:prstGeom>
          <a:noFill/>
          <a:ln>
            <a:solidFill>
              <a:schemeClr val="bg1">
                <a:lumMod val="75000"/>
              </a:schemeClr>
            </a:solidFill>
            <a:prstDash val="dash"/>
          </a:ln>
        </p:spPr>
        <p:txBody>
          <a:bodyPr wrap="square" rtlCol="0">
            <a:spAutoFit/>
          </a:bodyPr>
          <a:lstStyle>
            <a:defPPr>
              <a:defRPr lang="en-US"/>
            </a:defPPr>
            <a:lvl1pPr>
              <a:defRPr sz="1200"/>
            </a:lvl1pPr>
          </a:lstStyle>
          <a:p>
            <a:r>
              <a:rPr lang="en-US" dirty="0"/>
              <a:t>(14/30)*0.24 + (16/30)*0.25 = </a:t>
            </a:r>
            <a:r>
              <a:rPr lang="en-US" b="1" dirty="0"/>
              <a:t>0.25</a:t>
            </a:r>
          </a:p>
        </p:txBody>
      </p:sp>
    </p:spTree>
    <p:extLst>
      <p:ext uri="{BB962C8B-B14F-4D97-AF65-F5344CB8AC3E}">
        <p14:creationId xmlns:p14="http://schemas.microsoft.com/office/powerpoint/2010/main" val="332446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832F-07A6-4066-A344-1687826B080F}"/>
              </a:ext>
            </a:extLst>
          </p:cNvPr>
          <p:cNvSpPr>
            <a:spLocks noGrp="1"/>
          </p:cNvSpPr>
          <p:nvPr>
            <p:ph type="title"/>
          </p:nvPr>
        </p:nvSpPr>
        <p:spPr>
          <a:xfrm>
            <a:off x="704088" y="243205"/>
            <a:ext cx="10515600" cy="695579"/>
          </a:xfrm>
        </p:spPr>
        <p:txBody>
          <a:bodyPr/>
          <a:lstStyle/>
          <a:p>
            <a:r>
              <a:rPr lang="en-US" dirty="0"/>
              <a:t>Case Study: Class Prediction </a:t>
            </a:r>
          </a:p>
        </p:txBody>
      </p:sp>
      <p:sp>
        <p:nvSpPr>
          <p:cNvPr id="4" name="TextBox 3">
            <a:extLst>
              <a:ext uri="{FF2B5EF4-FFF2-40B4-BE49-F238E27FC236}">
                <a16:creationId xmlns:a16="http://schemas.microsoft.com/office/drawing/2014/main" id="{56CFC294-DEF5-4501-9197-BB299132AB2C}"/>
              </a:ext>
            </a:extLst>
          </p:cNvPr>
          <p:cNvSpPr txBox="1"/>
          <p:nvPr/>
        </p:nvSpPr>
        <p:spPr>
          <a:xfrm>
            <a:off x="3875532" y="924664"/>
            <a:ext cx="3075432" cy="400110"/>
          </a:xfrm>
          <a:prstGeom prst="rect">
            <a:avLst/>
          </a:prstGeom>
          <a:solidFill>
            <a:schemeClr val="accent4">
              <a:lumMod val="20000"/>
              <a:lumOff val="80000"/>
            </a:schemeClr>
          </a:solidFill>
        </p:spPr>
        <p:txBody>
          <a:bodyPr wrap="square" rtlCol="0">
            <a:spAutoFit/>
          </a:bodyPr>
          <a:lstStyle/>
          <a:p>
            <a:r>
              <a:rPr lang="en-US" sz="2000" dirty="0"/>
              <a:t>Synthetic Class Generation</a:t>
            </a:r>
          </a:p>
        </p:txBody>
      </p:sp>
      <p:sp>
        <p:nvSpPr>
          <p:cNvPr id="5" name="TextBox 4">
            <a:extLst>
              <a:ext uri="{FF2B5EF4-FFF2-40B4-BE49-F238E27FC236}">
                <a16:creationId xmlns:a16="http://schemas.microsoft.com/office/drawing/2014/main" id="{465887C5-00A9-4701-8CC0-541277D6F935}"/>
              </a:ext>
            </a:extLst>
          </p:cNvPr>
          <p:cNvSpPr txBox="1"/>
          <p:nvPr/>
        </p:nvSpPr>
        <p:spPr>
          <a:xfrm>
            <a:off x="1679448" y="1655886"/>
            <a:ext cx="929640" cy="369332"/>
          </a:xfrm>
          <a:prstGeom prst="rect">
            <a:avLst/>
          </a:prstGeom>
          <a:solidFill>
            <a:schemeClr val="accent6">
              <a:lumMod val="40000"/>
              <a:lumOff val="60000"/>
            </a:schemeClr>
          </a:solidFill>
        </p:spPr>
        <p:txBody>
          <a:bodyPr wrap="square" rtlCol="0">
            <a:spAutoFit/>
          </a:bodyPr>
          <a:lstStyle/>
          <a:p>
            <a:r>
              <a:rPr lang="en-US" dirty="0"/>
              <a:t>Class a </a:t>
            </a:r>
          </a:p>
        </p:txBody>
      </p:sp>
      <p:sp>
        <p:nvSpPr>
          <p:cNvPr id="6" name="TextBox 5">
            <a:extLst>
              <a:ext uri="{FF2B5EF4-FFF2-40B4-BE49-F238E27FC236}">
                <a16:creationId xmlns:a16="http://schemas.microsoft.com/office/drawing/2014/main" id="{D76D2033-7D28-4AE2-B847-4FFD8BC7DB1D}"/>
              </a:ext>
            </a:extLst>
          </p:cNvPr>
          <p:cNvSpPr txBox="1"/>
          <p:nvPr/>
        </p:nvSpPr>
        <p:spPr>
          <a:xfrm>
            <a:off x="1421892" y="2134946"/>
            <a:ext cx="515112" cy="369332"/>
          </a:xfrm>
          <a:prstGeom prst="rect">
            <a:avLst/>
          </a:prstGeom>
          <a:noFill/>
        </p:spPr>
        <p:txBody>
          <a:bodyPr wrap="square" rtlCol="0">
            <a:spAutoFit/>
          </a:bodyPr>
          <a:lstStyle/>
          <a:p>
            <a:r>
              <a:rPr lang="en-US" dirty="0"/>
              <a:t>X1 </a:t>
            </a:r>
          </a:p>
        </p:txBody>
      </p:sp>
      <p:sp>
        <p:nvSpPr>
          <p:cNvPr id="7" name="TextBox 6">
            <a:extLst>
              <a:ext uri="{FF2B5EF4-FFF2-40B4-BE49-F238E27FC236}">
                <a16:creationId xmlns:a16="http://schemas.microsoft.com/office/drawing/2014/main" id="{517C2690-7C47-4E70-88D5-2AE9B8C2FC54}"/>
              </a:ext>
            </a:extLst>
          </p:cNvPr>
          <p:cNvSpPr txBox="1"/>
          <p:nvPr/>
        </p:nvSpPr>
        <p:spPr>
          <a:xfrm>
            <a:off x="2609088" y="2134946"/>
            <a:ext cx="515112" cy="369332"/>
          </a:xfrm>
          <a:prstGeom prst="rect">
            <a:avLst/>
          </a:prstGeom>
          <a:noFill/>
        </p:spPr>
        <p:txBody>
          <a:bodyPr wrap="square" rtlCol="0">
            <a:spAutoFit/>
          </a:bodyPr>
          <a:lstStyle/>
          <a:p>
            <a:r>
              <a:rPr lang="en-US" dirty="0"/>
              <a:t>Y1 </a:t>
            </a:r>
          </a:p>
        </p:txBody>
      </p:sp>
      <p:sp>
        <p:nvSpPr>
          <p:cNvPr id="8" name="TextBox 7">
            <a:extLst>
              <a:ext uri="{FF2B5EF4-FFF2-40B4-BE49-F238E27FC236}">
                <a16:creationId xmlns:a16="http://schemas.microsoft.com/office/drawing/2014/main" id="{1214D1BB-4BFB-4F12-BA5C-F1A3AB1CFEBA}"/>
              </a:ext>
            </a:extLst>
          </p:cNvPr>
          <p:cNvSpPr txBox="1"/>
          <p:nvPr/>
        </p:nvSpPr>
        <p:spPr>
          <a:xfrm>
            <a:off x="1104900" y="2631401"/>
            <a:ext cx="1039368" cy="923330"/>
          </a:xfrm>
          <a:prstGeom prst="rect">
            <a:avLst/>
          </a:prstGeom>
          <a:noFill/>
        </p:spPr>
        <p:txBody>
          <a:bodyPr wrap="square" rtlCol="0">
            <a:spAutoFit/>
          </a:bodyPr>
          <a:lstStyle/>
          <a:p>
            <a:r>
              <a:rPr lang="en-US" b="1" dirty="0"/>
              <a:t>R norm:</a:t>
            </a:r>
          </a:p>
          <a:p>
            <a:r>
              <a:rPr lang="en-US" dirty="0"/>
              <a:t>Mean 16</a:t>
            </a:r>
          </a:p>
          <a:p>
            <a:r>
              <a:rPr lang="en-US" dirty="0" err="1"/>
              <a:t>sd</a:t>
            </a:r>
            <a:r>
              <a:rPr lang="en-US" dirty="0"/>
              <a:t> 3 </a:t>
            </a:r>
          </a:p>
        </p:txBody>
      </p:sp>
      <p:sp>
        <p:nvSpPr>
          <p:cNvPr id="9" name="TextBox 8">
            <a:extLst>
              <a:ext uri="{FF2B5EF4-FFF2-40B4-BE49-F238E27FC236}">
                <a16:creationId xmlns:a16="http://schemas.microsoft.com/office/drawing/2014/main" id="{C33304DF-FC49-4BD7-ABEB-B957B9CCCAB6}"/>
              </a:ext>
            </a:extLst>
          </p:cNvPr>
          <p:cNvSpPr txBox="1"/>
          <p:nvPr/>
        </p:nvSpPr>
        <p:spPr>
          <a:xfrm>
            <a:off x="2374392" y="2631401"/>
            <a:ext cx="1039368" cy="923330"/>
          </a:xfrm>
          <a:prstGeom prst="rect">
            <a:avLst/>
          </a:prstGeom>
          <a:noFill/>
        </p:spPr>
        <p:txBody>
          <a:bodyPr wrap="square" rtlCol="0">
            <a:spAutoFit/>
          </a:bodyPr>
          <a:lstStyle/>
          <a:p>
            <a:r>
              <a:rPr lang="en-US" b="1" dirty="0"/>
              <a:t>R norm:</a:t>
            </a:r>
          </a:p>
          <a:p>
            <a:r>
              <a:rPr lang="en-US" dirty="0"/>
              <a:t>Mean 14</a:t>
            </a:r>
          </a:p>
          <a:p>
            <a:r>
              <a:rPr lang="en-US" dirty="0" err="1"/>
              <a:t>sd</a:t>
            </a:r>
            <a:r>
              <a:rPr lang="en-US" dirty="0"/>
              <a:t> 4 </a:t>
            </a:r>
          </a:p>
        </p:txBody>
      </p:sp>
      <p:cxnSp>
        <p:nvCxnSpPr>
          <p:cNvPr id="11" name="Straight Connector 10">
            <a:extLst>
              <a:ext uri="{FF2B5EF4-FFF2-40B4-BE49-F238E27FC236}">
                <a16:creationId xmlns:a16="http://schemas.microsoft.com/office/drawing/2014/main" id="{9D69BB97-E88E-45A2-89B4-6DA8F9A480A6}"/>
              </a:ext>
            </a:extLst>
          </p:cNvPr>
          <p:cNvCxnSpPr/>
          <p:nvPr/>
        </p:nvCxnSpPr>
        <p:spPr>
          <a:xfrm>
            <a:off x="1104900" y="2504278"/>
            <a:ext cx="230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53A0D1-C285-419E-8F6B-90BCFE1E13E2}"/>
              </a:ext>
            </a:extLst>
          </p:cNvPr>
          <p:cNvCxnSpPr>
            <a:cxnSpLocks/>
          </p:cNvCxnSpPr>
          <p:nvPr/>
        </p:nvCxnSpPr>
        <p:spPr>
          <a:xfrm flipV="1">
            <a:off x="2144268" y="2319612"/>
            <a:ext cx="0" cy="10862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FF2C238-3ADC-44E2-B90C-96C2BE7CEC98}"/>
              </a:ext>
            </a:extLst>
          </p:cNvPr>
          <p:cNvSpPr txBox="1"/>
          <p:nvPr/>
        </p:nvSpPr>
        <p:spPr>
          <a:xfrm>
            <a:off x="4948428" y="1655886"/>
            <a:ext cx="929640" cy="369332"/>
          </a:xfrm>
          <a:prstGeom prst="rect">
            <a:avLst/>
          </a:prstGeom>
          <a:solidFill>
            <a:schemeClr val="accent1">
              <a:lumMod val="20000"/>
              <a:lumOff val="80000"/>
            </a:schemeClr>
          </a:solidFill>
        </p:spPr>
        <p:txBody>
          <a:bodyPr wrap="square" rtlCol="0">
            <a:spAutoFit/>
          </a:bodyPr>
          <a:lstStyle/>
          <a:p>
            <a:r>
              <a:rPr lang="en-US" dirty="0"/>
              <a:t>Class b </a:t>
            </a:r>
          </a:p>
        </p:txBody>
      </p:sp>
      <p:sp>
        <p:nvSpPr>
          <p:cNvPr id="23" name="TextBox 22">
            <a:extLst>
              <a:ext uri="{FF2B5EF4-FFF2-40B4-BE49-F238E27FC236}">
                <a16:creationId xmlns:a16="http://schemas.microsoft.com/office/drawing/2014/main" id="{A48BEDC5-A6CF-48AF-BDFA-EB6A6D74D86B}"/>
              </a:ext>
            </a:extLst>
          </p:cNvPr>
          <p:cNvSpPr txBox="1"/>
          <p:nvPr/>
        </p:nvSpPr>
        <p:spPr>
          <a:xfrm>
            <a:off x="4690872" y="2134946"/>
            <a:ext cx="515112" cy="369332"/>
          </a:xfrm>
          <a:prstGeom prst="rect">
            <a:avLst/>
          </a:prstGeom>
          <a:noFill/>
        </p:spPr>
        <p:txBody>
          <a:bodyPr wrap="square" rtlCol="0">
            <a:spAutoFit/>
          </a:bodyPr>
          <a:lstStyle/>
          <a:p>
            <a:r>
              <a:rPr lang="en-US" dirty="0"/>
              <a:t>X1 </a:t>
            </a:r>
          </a:p>
        </p:txBody>
      </p:sp>
      <p:sp>
        <p:nvSpPr>
          <p:cNvPr id="24" name="TextBox 23">
            <a:extLst>
              <a:ext uri="{FF2B5EF4-FFF2-40B4-BE49-F238E27FC236}">
                <a16:creationId xmlns:a16="http://schemas.microsoft.com/office/drawing/2014/main" id="{5E217E43-1389-49B4-9DFE-B83DF465041C}"/>
              </a:ext>
            </a:extLst>
          </p:cNvPr>
          <p:cNvSpPr txBox="1"/>
          <p:nvPr/>
        </p:nvSpPr>
        <p:spPr>
          <a:xfrm>
            <a:off x="5878068" y="2134946"/>
            <a:ext cx="515112" cy="369332"/>
          </a:xfrm>
          <a:prstGeom prst="rect">
            <a:avLst/>
          </a:prstGeom>
          <a:noFill/>
        </p:spPr>
        <p:txBody>
          <a:bodyPr wrap="square" rtlCol="0">
            <a:spAutoFit/>
          </a:bodyPr>
          <a:lstStyle/>
          <a:p>
            <a:r>
              <a:rPr lang="en-US" dirty="0"/>
              <a:t>Y1 </a:t>
            </a:r>
          </a:p>
        </p:txBody>
      </p:sp>
      <p:sp>
        <p:nvSpPr>
          <p:cNvPr id="25" name="TextBox 24">
            <a:extLst>
              <a:ext uri="{FF2B5EF4-FFF2-40B4-BE49-F238E27FC236}">
                <a16:creationId xmlns:a16="http://schemas.microsoft.com/office/drawing/2014/main" id="{030E8EB2-E335-4E29-8E92-ADC6693F0310}"/>
              </a:ext>
            </a:extLst>
          </p:cNvPr>
          <p:cNvSpPr txBox="1"/>
          <p:nvPr/>
        </p:nvSpPr>
        <p:spPr>
          <a:xfrm>
            <a:off x="4373880" y="2631401"/>
            <a:ext cx="1039368" cy="923330"/>
          </a:xfrm>
          <a:prstGeom prst="rect">
            <a:avLst/>
          </a:prstGeom>
          <a:noFill/>
        </p:spPr>
        <p:txBody>
          <a:bodyPr wrap="square" rtlCol="0">
            <a:spAutoFit/>
          </a:bodyPr>
          <a:lstStyle/>
          <a:p>
            <a:r>
              <a:rPr lang="en-US" b="1" dirty="0"/>
              <a:t>R norm:</a:t>
            </a:r>
          </a:p>
          <a:p>
            <a:r>
              <a:rPr lang="en-US" dirty="0"/>
              <a:t>Mean 22</a:t>
            </a:r>
          </a:p>
          <a:p>
            <a:r>
              <a:rPr lang="en-US" dirty="0" err="1"/>
              <a:t>sd</a:t>
            </a:r>
            <a:r>
              <a:rPr lang="en-US" dirty="0"/>
              <a:t> 8 </a:t>
            </a:r>
          </a:p>
        </p:txBody>
      </p:sp>
      <p:sp>
        <p:nvSpPr>
          <p:cNvPr id="26" name="TextBox 25">
            <a:extLst>
              <a:ext uri="{FF2B5EF4-FFF2-40B4-BE49-F238E27FC236}">
                <a16:creationId xmlns:a16="http://schemas.microsoft.com/office/drawing/2014/main" id="{32110975-332E-4CE5-AB08-DCE40CBAA6C8}"/>
              </a:ext>
            </a:extLst>
          </p:cNvPr>
          <p:cNvSpPr txBox="1"/>
          <p:nvPr/>
        </p:nvSpPr>
        <p:spPr>
          <a:xfrm>
            <a:off x="5643372" y="2631401"/>
            <a:ext cx="1039368" cy="923330"/>
          </a:xfrm>
          <a:prstGeom prst="rect">
            <a:avLst/>
          </a:prstGeom>
          <a:noFill/>
        </p:spPr>
        <p:txBody>
          <a:bodyPr wrap="square" rtlCol="0">
            <a:spAutoFit/>
          </a:bodyPr>
          <a:lstStyle/>
          <a:p>
            <a:r>
              <a:rPr lang="en-US" b="1" dirty="0"/>
              <a:t>R norm:</a:t>
            </a:r>
          </a:p>
          <a:p>
            <a:r>
              <a:rPr lang="en-US" dirty="0"/>
              <a:t>Mean 84</a:t>
            </a:r>
          </a:p>
          <a:p>
            <a:r>
              <a:rPr lang="en-US" dirty="0" err="1"/>
              <a:t>sd</a:t>
            </a:r>
            <a:r>
              <a:rPr lang="en-US" dirty="0"/>
              <a:t> 6</a:t>
            </a:r>
          </a:p>
        </p:txBody>
      </p:sp>
      <p:cxnSp>
        <p:nvCxnSpPr>
          <p:cNvPr id="27" name="Straight Connector 26">
            <a:extLst>
              <a:ext uri="{FF2B5EF4-FFF2-40B4-BE49-F238E27FC236}">
                <a16:creationId xmlns:a16="http://schemas.microsoft.com/office/drawing/2014/main" id="{A5A318F1-7527-4F09-B2EB-220F594A29E1}"/>
              </a:ext>
            </a:extLst>
          </p:cNvPr>
          <p:cNvCxnSpPr/>
          <p:nvPr/>
        </p:nvCxnSpPr>
        <p:spPr>
          <a:xfrm>
            <a:off x="4373880" y="2504278"/>
            <a:ext cx="230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26FC49-C0D0-4D8D-AB3E-BC91A36393EE}"/>
              </a:ext>
            </a:extLst>
          </p:cNvPr>
          <p:cNvCxnSpPr>
            <a:cxnSpLocks/>
          </p:cNvCxnSpPr>
          <p:nvPr/>
        </p:nvCxnSpPr>
        <p:spPr>
          <a:xfrm flipV="1">
            <a:off x="5413248" y="2319612"/>
            <a:ext cx="0" cy="1086266"/>
          </a:xfrm>
          <a:prstGeom prst="line">
            <a:avLst/>
          </a:prstGeom>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393DAFFE-820A-4810-A278-EB00E47CCE3A}"/>
              </a:ext>
            </a:extLst>
          </p:cNvPr>
          <p:cNvGrpSpPr/>
          <p:nvPr/>
        </p:nvGrpSpPr>
        <p:grpSpPr>
          <a:xfrm>
            <a:off x="7412735" y="1655886"/>
            <a:ext cx="2308860" cy="1898845"/>
            <a:chOff x="7412735" y="1655886"/>
            <a:chExt cx="2308860" cy="1898845"/>
          </a:xfrm>
        </p:grpSpPr>
        <p:sp>
          <p:nvSpPr>
            <p:cNvPr id="29" name="TextBox 28">
              <a:extLst>
                <a:ext uri="{FF2B5EF4-FFF2-40B4-BE49-F238E27FC236}">
                  <a16:creationId xmlns:a16="http://schemas.microsoft.com/office/drawing/2014/main" id="{E0A4EF5F-F51E-4C6F-9D5B-5AEA36EC0877}"/>
                </a:ext>
              </a:extLst>
            </p:cNvPr>
            <p:cNvSpPr txBox="1"/>
            <p:nvPr/>
          </p:nvSpPr>
          <p:spPr>
            <a:xfrm>
              <a:off x="7987283" y="1655886"/>
              <a:ext cx="929640" cy="369332"/>
            </a:xfrm>
            <a:prstGeom prst="rect">
              <a:avLst/>
            </a:prstGeom>
            <a:solidFill>
              <a:schemeClr val="accent4">
                <a:lumMod val="40000"/>
                <a:lumOff val="60000"/>
              </a:schemeClr>
            </a:solidFill>
          </p:spPr>
          <p:txBody>
            <a:bodyPr wrap="square" rtlCol="0">
              <a:spAutoFit/>
            </a:bodyPr>
            <a:lstStyle/>
            <a:p>
              <a:r>
                <a:rPr lang="en-US" dirty="0"/>
                <a:t>Class c </a:t>
              </a:r>
            </a:p>
          </p:txBody>
        </p:sp>
        <p:sp>
          <p:nvSpPr>
            <p:cNvPr id="30" name="TextBox 29">
              <a:extLst>
                <a:ext uri="{FF2B5EF4-FFF2-40B4-BE49-F238E27FC236}">
                  <a16:creationId xmlns:a16="http://schemas.microsoft.com/office/drawing/2014/main" id="{63BA1E69-E763-4CB7-BC45-FDB495AF3BC3}"/>
                </a:ext>
              </a:extLst>
            </p:cNvPr>
            <p:cNvSpPr txBox="1"/>
            <p:nvPr/>
          </p:nvSpPr>
          <p:spPr>
            <a:xfrm>
              <a:off x="7729727" y="2134946"/>
              <a:ext cx="515112" cy="369332"/>
            </a:xfrm>
            <a:prstGeom prst="rect">
              <a:avLst/>
            </a:prstGeom>
            <a:noFill/>
          </p:spPr>
          <p:txBody>
            <a:bodyPr wrap="square" rtlCol="0">
              <a:spAutoFit/>
            </a:bodyPr>
            <a:lstStyle/>
            <a:p>
              <a:r>
                <a:rPr lang="en-US" dirty="0"/>
                <a:t>X1 </a:t>
              </a:r>
            </a:p>
          </p:txBody>
        </p:sp>
        <p:sp>
          <p:nvSpPr>
            <p:cNvPr id="31" name="TextBox 30">
              <a:extLst>
                <a:ext uri="{FF2B5EF4-FFF2-40B4-BE49-F238E27FC236}">
                  <a16:creationId xmlns:a16="http://schemas.microsoft.com/office/drawing/2014/main" id="{DEBC3167-E8D0-4501-961B-220010769357}"/>
                </a:ext>
              </a:extLst>
            </p:cNvPr>
            <p:cNvSpPr txBox="1"/>
            <p:nvPr/>
          </p:nvSpPr>
          <p:spPr>
            <a:xfrm>
              <a:off x="8916923" y="2134946"/>
              <a:ext cx="515112" cy="369332"/>
            </a:xfrm>
            <a:prstGeom prst="rect">
              <a:avLst/>
            </a:prstGeom>
            <a:noFill/>
          </p:spPr>
          <p:txBody>
            <a:bodyPr wrap="square" rtlCol="0">
              <a:spAutoFit/>
            </a:bodyPr>
            <a:lstStyle/>
            <a:p>
              <a:r>
                <a:rPr lang="en-US" dirty="0"/>
                <a:t>Y1 </a:t>
              </a:r>
            </a:p>
          </p:txBody>
        </p:sp>
        <p:sp>
          <p:nvSpPr>
            <p:cNvPr id="32" name="TextBox 31">
              <a:extLst>
                <a:ext uri="{FF2B5EF4-FFF2-40B4-BE49-F238E27FC236}">
                  <a16:creationId xmlns:a16="http://schemas.microsoft.com/office/drawing/2014/main" id="{9EACE214-4B5F-4912-8DE1-D8C8BC515600}"/>
                </a:ext>
              </a:extLst>
            </p:cNvPr>
            <p:cNvSpPr txBox="1"/>
            <p:nvPr/>
          </p:nvSpPr>
          <p:spPr>
            <a:xfrm>
              <a:off x="7412735" y="2631401"/>
              <a:ext cx="1039368" cy="923330"/>
            </a:xfrm>
            <a:prstGeom prst="rect">
              <a:avLst/>
            </a:prstGeom>
            <a:noFill/>
          </p:spPr>
          <p:txBody>
            <a:bodyPr wrap="square" rtlCol="0">
              <a:spAutoFit/>
            </a:bodyPr>
            <a:lstStyle/>
            <a:p>
              <a:r>
                <a:rPr lang="en-US" b="1" dirty="0"/>
                <a:t>R norm:</a:t>
              </a:r>
            </a:p>
            <a:p>
              <a:r>
                <a:rPr lang="en-US" dirty="0"/>
                <a:t>Mean 49</a:t>
              </a:r>
            </a:p>
            <a:p>
              <a:r>
                <a:rPr lang="en-US" dirty="0" err="1"/>
                <a:t>sd</a:t>
              </a:r>
              <a:r>
                <a:rPr lang="en-US" dirty="0"/>
                <a:t> 4 </a:t>
              </a:r>
            </a:p>
          </p:txBody>
        </p:sp>
        <p:sp>
          <p:nvSpPr>
            <p:cNvPr id="33" name="TextBox 32">
              <a:extLst>
                <a:ext uri="{FF2B5EF4-FFF2-40B4-BE49-F238E27FC236}">
                  <a16:creationId xmlns:a16="http://schemas.microsoft.com/office/drawing/2014/main" id="{22477280-28E9-414C-80F1-781F68F2A2A4}"/>
                </a:ext>
              </a:extLst>
            </p:cNvPr>
            <p:cNvSpPr txBox="1"/>
            <p:nvPr/>
          </p:nvSpPr>
          <p:spPr>
            <a:xfrm>
              <a:off x="8682227" y="2631401"/>
              <a:ext cx="1039368" cy="923330"/>
            </a:xfrm>
            <a:prstGeom prst="rect">
              <a:avLst/>
            </a:prstGeom>
            <a:noFill/>
          </p:spPr>
          <p:txBody>
            <a:bodyPr wrap="square" rtlCol="0">
              <a:spAutoFit/>
            </a:bodyPr>
            <a:lstStyle/>
            <a:p>
              <a:r>
                <a:rPr lang="en-US" b="1" dirty="0"/>
                <a:t>R norm:</a:t>
              </a:r>
            </a:p>
            <a:p>
              <a:r>
                <a:rPr lang="en-US" dirty="0"/>
                <a:t>Mean 72</a:t>
              </a:r>
            </a:p>
            <a:p>
              <a:r>
                <a:rPr lang="en-US" dirty="0" err="1"/>
                <a:t>sd</a:t>
              </a:r>
              <a:r>
                <a:rPr lang="en-US" dirty="0"/>
                <a:t> 2</a:t>
              </a:r>
            </a:p>
          </p:txBody>
        </p:sp>
        <p:cxnSp>
          <p:nvCxnSpPr>
            <p:cNvPr id="34" name="Straight Connector 33">
              <a:extLst>
                <a:ext uri="{FF2B5EF4-FFF2-40B4-BE49-F238E27FC236}">
                  <a16:creationId xmlns:a16="http://schemas.microsoft.com/office/drawing/2014/main" id="{24C6DFDE-74DF-4D12-9C5F-8D31F9003DAB}"/>
                </a:ext>
              </a:extLst>
            </p:cNvPr>
            <p:cNvCxnSpPr/>
            <p:nvPr/>
          </p:nvCxnSpPr>
          <p:spPr>
            <a:xfrm>
              <a:off x="7412735" y="2504278"/>
              <a:ext cx="230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836ABD-8D82-4DD1-8CFE-7D6703F4EAD4}"/>
                </a:ext>
              </a:extLst>
            </p:cNvPr>
            <p:cNvCxnSpPr>
              <a:cxnSpLocks/>
            </p:cNvCxnSpPr>
            <p:nvPr/>
          </p:nvCxnSpPr>
          <p:spPr>
            <a:xfrm flipV="1">
              <a:off x="8452103" y="2319612"/>
              <a:ext cx="0" cy="108626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5C4F0CB2-B93E-4965-9A53-DA1A2F5AFFEF}"/>
              </a:ext>
            </a:extLst>
          </p:cNvPr>
          <p:cNvSpPr txBox="1"/>
          <p:nvPr/>
        </p:nvSpPr>
        <p:spPr>
          <a:xfrm>
            <a:off x="4948428" y="3884938"/>
            <a:ext cx="929640" cy="369332"/>
          </a:xfrm>
          <a:prstGeom prst="rect">
            <a:avLst/>
          </a:prstGeom>
          <a:solidFill>
            <a:schemeClr val="accent1">
              <a:lumMod val="20000"/>
              <a:lumOff val="80000"/>
            </a:schemeClr>
          </a:solidFill>
        </p:spPr>
        <p:txBody>
          <a:bodyPr wrap="square" rtlCol="0">
            <a:spAutoFit/>
          </a:bodyPr>
          <a:lstStyle/>
          <a:p>
            <a:r>
              <a:rPr lang="en-US" dirty="0"/>
              <a:t>Class b </a:t>
            </a:r>
          </a:p>
        </p:txBody>
      </p:sp>
      <p:sp>
        <p:nvSpPr>
          <p:cNvPr id="37" name="TextBox 36">
            <a:extLst>
              <a:ext uri="{FF2B5EF4-FFF2-40B4-BE49-F238E27FC236}">
                <a16:creationId xmlns:a16="http://schemas.microsoft.com/office/drawing/2014/main" id="{D98A209E-B01C-4CC3-B3A7-86151C93EBF5}"/>
              </a:ext>
            </a:extLst>
          </p:cNvPr>
          <p:cNvSpPr txBox="1"/>
          <p:nvPr/>
        </p:nvSpPr>
        <p:spPr>
          <a:xfrm>
            <a:off x="4690872" y="4363998"/>
            <a:ext cx="515112" cy="369332"/>
          </a:xfrm>
          <a:prstGeom prst="rect">
            <a:avLst/>
          </a:prstGeom>
          <a:noFill/>
        </p:spPr>
        <p:txBody>
          <a:bodyPr wrap="square" rtlCol="0">
            <a:spAutoFit/>
          </a:bodyPr>
          <a:lstStyle/>
          <a:p>
            <a:r>
              <a:rPr lang="en-US" dirty="0"/>
              <a:t>X1 </a:t>
            </a:r>
          </a:p>
        </p:txBody>
      </p:sp>
      <p:sp>
        <p:nvSpPr>
          <p:cNvPr id="38" name="TextBox 37">
            <a:extLst>
              <a:ext uri="{FF2B5EF4-FFF2-40B4-BE49-F238E27FC236}">
                <a16:creationId xmlns:a16="http://schemas.microsoft.com/office/drawing/2014/main" id="{8B39752E-EA7F-41F0-B73B-4C007CE4E359}"/>
              </a:ext>
            </a:extLst>
          </p:cNvPr>
          <p:cNvSpPr txBox="1"/>
          <p:nvPr/>
        </p:nvSpPr>
        <p:spPr>
          <a:xfrm>
            <a:off x="5878068" y="4363998"/>
            <a:ext cx="515112" cy="369332"/>
          </a:xfrm>
          <a:prstGeom prst="rect">
            <a:avLst/>
          </a:prstGeom>
          <a:noFill/>
        </p:spPr>
        <p:txBody>
          <a:bodyPr wrap="square" rtlCol="0">
            <a:spAutoFit/>
          </a:bodyPr>
          <a:lstStyle/>
          <a:p>
            <a:r>
              <a:rPr lang="en-US" dirty="0"/>
              <a:t>Y1 </a:t>
            </a:r>
          </a:p>
        </p:txBody>
      </p:sp>
      <p:sp>
        <p:nvSpPr>
          <p:cNvPr id="39" name="TextBox 38">
            <a:extLst>
              <a:ext uri="{FF2B5EF4-FFF2-40B4-BE49-F238E27FC236}">
                <a16:creationId xmlns:a16="http://schemas.microsoft.com/office/drawing/2014/main" id="{EE18F67B-94FA-499B-AF5A-D8884824F412}"/>
              </a:ext>
            </a:extLst>
          </p:cNvPr>
          <p:cNvSpPr txBox="1"/>
          <p:nvPr/>
        </p:nvSpPr>
        <p:spPr>
          <a:xfrm>
            <a:off x="4373880" y="4860453"/>
            <a:ext cx="1039368" cy="923330"/>
          </a:xfrm>
          <a:prstGeom prst="rect">
            <a:avLst/>
          </a:prstGeom>
          <a:noFill/>
        </p:spPr>
        <p:txBody>
          <a:bodyPr wrap="square" rtlCol="0">
            <a:spAutoFit/>
          </a:bodyPr>
          <a:lstStyle/>
          <a:p>
            <a:r>
              <a:rPr lang="en-US" b="1" dirty="0"/>
              <a:t>R norm:</a:t>
            </a:r>
          </a:p>
          <a:p>
            <a:r>
              <a:rPr lang="en-US" dirty="0"/>
              <a:t>Mean 68</a:t>
            </a:r>
          </a:p>
          <a:p>
            <a:r>
              <a:rPr lang="en-US" dirty="0" err="1"/>
              <a:t>sd</a:t>
            </a:r>
            <a:r>
              <a:rPr lang="en-US" dirty="0"/>
              <a:t> 3</a:t>
            </a:r>
          </a:p>
        </p:txBody>
      </p:sp>
      <p:sp>
        <p:nvSpPr>
          <p:cNvPr id="40" name="TextBox 39">
            <a:extLst>
              <a:ext uri="{FF2B5EF4-FFF2-40B4-BE49-F238E27FC236}">
                <a16:creationId xmlns:a16="http://schemas.microsoft.com/office/drawing/2014/main" id="{F2049989-95D8-4D6A-BB79-7EAA854C6559}"/>
              </a:ext>
            </a:extLst>
          </p:cNvPr>
          <p:cNvSpPr txBox="1"/>
          <p:nvPr/>
        </p:nvSpPr>
        <p:spPr>
          <a:xfrm>
            <a:off x="5643372" y="4860453"/>
            <a:ext cx="1039368" cy="923330"/>
          </a:xfrm>
          <a:prstGeom prst="rect">
            <a:avLst/>
          </a:prstGeom>
          <a:noFill/>
        </p:spPr>
        <p:txBody>
          <a:bodyPr wrap="square" rtlCol="0">
            <a:spAutoFit/>
          </a:bodyPr>
          <a:lstStyle/>
          <a:p>
            <a:r>
              <a:rPr lang="en-US" b="1" dirty="0"/>
              <a:t>R norm:</a:t>
            </a:r>
          </a:p>
          <a:p>
            <a:r>
              <a:rPr lang="en-US" dirty="0"/>
              <a:t>Mean 39</a:t>
            </a:r>
          </a:p>
          <a:p>
            <a:r>
              <a:rPr lang="en-US" dirty="0" err="1"/>
              <a:t>sd</a:t>
            </a:r>
            <a:r>
              <a:rPr lang="en-US" dirty="0"/>
              <a:t> 6</a:t>
            </a:r>
          </a:p>
        </p:txBody>
      </p:sp>
      <p:cxnSp>
        <p:nvCxnSpPr>
          <p:cNvPr id="41" name="Straight Connector 40">
            <a:extLst>
              <a:ext uri="{FF2B5EF4-FFF2-40B4-BE49-F238E27FC236}">
                <a16:creationId xmlns:a16="http://schemas.microsoft.com/office/drawing/2014/main" id="{1CFCE312-257C-4C81-9BFD-ABE3110C80BD}"/>
              </a:ext>
            </a:extLst>
          </p:cNvPr>
          <p:cNvCxnSpPr/>
          <p:nvPr/>
        </p:nvCxnSpPr>
        <p:spPr>
          <a:xfrm>
            <a:off x="4373880" y="4733330"/>
            <a:ext cx="230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9B1E1E2-E985-4425-8762-D6228D0BE9AB}"/>
              </a:ext>
            </a:extLst>
          </p:cNvPr>
          <p:cNvCxnSpPr>
            <a:cxnSpLocks/>
          </p:cNvCxnSpPr>
          <p:nvPr/>
        </p:nvCxnSpPr>
        <p:spPr>
          <a:xfrm flipV="1">
            <a:off x="5413248" y="4548664"/>
            <a:ext cx="0" cy="1086266"/>
          </a:xfrm>
          <a:prstGeom prst="line">
            <a:avLst/>
          </a:prstGeom>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4C041623-F317-42C5-BCE7-5458742A157F}"/>
              </a:ext>
            </a:extLst>
          </p:cNvPr>
          <p:cNvGrpSpPr/>
          <p:nvPr/>
        </p:nvGrpSpPr>
        <p:grpSpPr>
          <a:xfrm>
            <a:off x="7423403" y="3911030"/>
            <a:ext cx="2308860" cy="1898845"/>
            <a:chOff x="7412735" y="1655886"/>
            <a:chExt cx="2308860" cy="1898845"/>
          </a:xfrm>
        </p:grpSpPr>
        <p:sp>
          <p:nvSpPr>
            <p:cNvPr id="73" name="TextBox 72">
              <a:extLst>
                <a:ext uri="{FF2B5EF4-FFF2-40B4-BE49-F238E27FC236}">
                  <a16:creationId xmlns:a16="http://schemas.microsoft.com/office/drawing/2014/main" id="{2396F826-69BF-4785-A456-F283679ADFD4}"/>
                </a:ext>
              </a:extLst>
            </p:cNvPr>
            <p:cNvSpPr txBox="1"/>
            <p:nvPr/>
          </p:nvSpPr>
          <p:spPr>
            <a:xfrm>
              <a:off x="7987283" y="1655886"/>
              <a:ext cx="929640" cy="369332"/>
            </a:xfrm>
            <a:prstGeom prst="rect">
              <a:avLst/>
            </a:prstGeom>
            <a:solidFill>
              <a:schemeClr val="accent4">
                <a:lumMod val="40000"/>
                <a:lumOff val="60000"/>
              </a:schemeClr>
            </a:solidFill>
          </p:spPr>
          <p:txBody>
            <a:bodyPr wrap="square" rtlCol="0">
              <a:spAutoFit/>
            </a:bodyPr>
            <a:lstStyle/>
            <a:p>
              <a:r>
                <a:rPr lang="en-US" dirty="0"/>
                <a:t>Class c </a:t>
              </a:r>
            </a:p>
          </p:txBody>
        </p:sp>
        <p:sp>
          <p:nvSpPr>
            <p:cNvPr id="74" name="TextBox 73">
              <a:extLst>
                <a:ext uri="{FF2B5EF4-FFF2-40B4-BE49-F238E27FC236}">
                  <a16:creationId xmlns:a16="http://schemas.microsoft.com/office/drawing/2014/main" id="{81B15B8C-BE5D-4882-9744-57271C599508}"/>
                </a:ext>
              </a:extLst>
            </p:cNvPr>
            <p:cNvSpPr txBox="1"/>
            <p:nvPr/>
          </p:nvSpPr>
          <p:spPr>
            <a:xfrm>
              <a:off x="7729727" y="2134946"/>
              <a:ext cx="515112" cy="369332"/>
            </a:xfrm>
            <a:prstGeom prst="rect">
              <a:avLst/>
            </a:prstGeom>
            <a:noFill/>
          </p:spPr>
          <p:txBody>
            <a:bodyPr wrap="square" rtlCol="0">
              <a:spAutoFit/>
            </a:bodyPr>
            <a:lstStyle/>
            <a:p>
              <a:r>
                <a:rPr lang="en-US" dirty="0"/>
                <a:t>X1 </a:t>
              </a:r>
            </a:p>
          </p:txBody>
        </p:sp>
        <p:sp>
          <p:nvSpPr>
            <p:cNvPr id="75" name="TextBox 74">
              <a:extLst>
                <a:ext uri="{FF2B5EF4-FFF2-40B4-BE49-F238E27FC236}">
                  <a16:creationId xmlns:a16="http://schemas.microsoft.com/office/drawing/2014/main" id="{508EFB4B-8567-4DEE-AF7E-F8237018E1F9}"/>
                </a:ext>
              </a:extLst>
            </p:cNvPr>
            <p:cNvSpPr txBox="1"/>
            <p:nvPr/>
          </p:nvSpPr>
          <p:spPr>
            <a:xfrm>
              <a:off x="8916923" y="2134946"/>
              <a:ext cx="515112" cy="369332"/>
            </a:xfrm>
            <a:prstGeom prst="rect">
              <a:avLst/>
            </a:prstGeom>
            <a:noFill/>
          </p:spPr>
          <p:txBody>
            <a:bodyPr wrap="square" rtlCol="0">
              <a:spAutoFit/>
            </a:bodyPr>
            <a:lstStyle/>
            <a:p>
              <a:r>
                <a:rPr lang="en-US" dirty="0"/>
                <a:t>Y1 </a:t>
              </a:r>
            </a:p>
          </p:txBody>
        </p:sp>
        <p:sp>
          <p:nvSpPr>
            <p:cNvPr id="76" name="TextBox 75">
              <a:extLst>
                <a:ext uri="{FF2B5EF4-FFF2-40B4-BE49-F238E27FC236}">
                  <a16:creationId xmlns:a16="http://schemas.microsoft.com/office/drawing/2014/main" id="{E783CBE0-1483-4FCC-9F4E-CA24DE8BD56B}"/>
                </a:ext>
              </a:extLst>
            </p:cNvPr>
            <p:cNvSpPr txBox="1"/>
            <p:nvPr/>
          </p:nvSpPr>
          <p:spPr>
            <a:xfrm>
              <a:off x="7412735" y="2631401"/>
              <a:ext cx="1039368" cy="923330"/>
            </a:xfrm>
            <a:prstGeom prst="rect">
              <a:avLst/>
            </a:prstGeom>
            <a:noFill/>
          </p:spPr>
          <p:txBody>
            <a:bodyPr wrap="square" rtlCol="0">
              <a:spAutoFit/>
            </a:bodyPr>
            <a:lstStyle/>
            <a:p>
              <a:r>
                <a:rPr lang="en-US" b="1" dirty="0"/>
                <a:t>R norm:</a:t>
              </a:r>
            </a:p>
            <a:p>
              <a:r>
                <a:rPr lang="en-US" dirty="0"/>
                <a:t>Mean 88</a:t>
              </a:r>
            </a:p>
            <a:p>
              <a:r>
                <a:rPr lang="en-US" dirty="0" err="1"/>
                <a:t>sd</a:t>
              </a:r>
              <a:r>
                <a:rPr lang="en-US" dirty="0"/>
                <a:t> 3.5 </a:t>
              </a:r>
            </a:p>
          </p:txBody>
        </p:sp>
        <p:sp>
          <p:nvSpPr>
            <p:cNvPr id="77" name="TextBox 76">
              <a:extLst>
                <a:ext uri="{FF2B5EF4-FFF2-40B4-BE49-F238E27FC236}">
                  <a16:creationId xmlns:a16="http://schemas.microsoft.com/office/drawing/2014/main" id="{FC81586A-A266-4B67-BDA7-042A6014F748}"/>
                </a:ext>
              </a:extLst>
            </p:cNvPr>
            <p:cNvSpPr txBox="1"/>
            <p:nvPr/>
          </p:nvSpPr>
          <p:spPr>
            <a:xfrm>
              <a:off x="8682227" y="2631401"/>
              <a:ext cx="1039368" cy="923330"/>
            </a:xfrm>
            <a:prstGeom prst="rect">
              <a:avLst/>
            </a:prstGeom>
            <a:noFill/>
          </p:spPr>
          <p:txBody>
            <a:bodyPr wrap="square" rtlCol="0">
              <a:spAutoFit/>
            </a:bodyPr>
            <a:lstStyle/>
            <a:p>
              <a:r>
                <a:rPr lang="en-US" b="1" dirty="0"/>
                <a:t>R norm:</a:t>
              </a:r>
            </a:p>
            <a:p>
              <a:r>
                <a:rPr lang="en-US" dirty="0"/>
                <a:t>Mean 10</a:t>
              </a:r>
            </a:p>
            <a:p>
              <a:r>
                <a:rPr lang="en-US" dirty="0" err="1"/>
                <a:t>sd</a:t>
              </a:r>
              <a:r>
                <a:rPr lang="en-US" dirty="0"/>
                <a:t> 2.5</a:t>
              </a:r>
            </a:p>
          </p:txBody>
        </p:sp>
        <p:cxnSp>
          <p:nvCxnSpPr>
            <p:cNvPr id="78" name="Straight Connector 77">
              <a:extLst>
                <a:ext uri="{FF2B5EF4-FFF2-40B4-BE49-F238E27FC236}">
                  <a16:creationId xmlns:a16="http://schemas.microsoft.com/office/drawing/2014/main" id="{7EB23064-9FED-4678-A60A-849EDA5201E4}"/>
                </a:ext>
              </a:extLst>
            </p:cNvPr>
            <p:cNvCxnSpPr/>
            <p:nvPr/>
          </p:nvCxnSpPr>
          <p:spPr>
            <a:xfrm>
              <a:off x="7412735" y="2504278"/>
              <a:ext cx="230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3801D29-3A3B-4380-A36E-D485164EDA10}"/>
                </a:ext>
              </a:extLst>
            </p:cNvPr>
            <p:cNvCxnSpPr>
              <a:cxnSpLocks/>
            </p:cNvCxnSpPr>
            <p:nvPr/>
          </p:nvCxnSpPr>
          <p:spPr>
            <a:xfrm flipV="1">
              <a:off x="8452103" y="2319612"/>
              <a:ext cx="0" cy="1086266"/>
            </a:xfrm>
            <a:prstGeom prst="line">
              <a:avLst/>
            </a:prstGeom>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CA1298D8-4BD2-44F9-B310-F48B13004481}"/>
              </a:ext>
            </a:extLst>
          </p:cNvPr>
          <p:cNvSpPr txBox="1"/>
          <p:nvPr/>
        </p:nvSpPr>
        <p:spPr>
          <a:xfrm>
            <a:off x="1618489" y="3884938"/>
            <a:ext cx="929640" cy="369332"/>
          </a:xfrm>
          <a:prstGeom prst="rect">
            <a:avLst/>
          </a:prstGeom>
          <a:solidFill>
            <a:schemeClr val="accent1">
              <a:lumMod val="20000"/>
              <a:lumOff val="80000"/>
            </a:schemeClr>
          </a:solidFill>
        </p:spPr>
        <p:txBody>
          <a:bodyPr wrap="square" rtlCol="0">
            <a:spAutoFit/>
          </a:bodyPr>
          <a:lstStyle/>
          <a:p>
            <a:r>
              <a:rPr lang="en-US" dirty="0"/>
              <a:t>Class b </a:t>
            </a:r>
          </a:p>
        </p:txBody>
      </p:sp>
      <p:sp>
        <p:nvSpPr>
          <p:cNvPr id="81" name="TextBox 80">
            <a:extLst>
              <a:ext uri="{FF2B5EF4-FFF2-40B4-BE49-F238E27FC236}">
                <a16:creationId xmlns:a16="http://schemas.microsoft.com/office/drawing/2014/main" id="{D60A7016-DF41-4F48-A44E-8E9A342CCD98}"/>
              </a:ext>
            </a:extLst>
          </p:cNvPr>
          <p:cNvSpPr txBox="1"/>
          <p:nvPr/>
        </p:nvSpPr>
        <p:spPr>
          <a:xfrm>
            <a:off x="1360933" y="4363998"/>
            <a:ext cx="515112" cy="369332"/>
          </a:xfrm>
          <a:prstGeom prst="rect">
            <a:avLst/>
          </a:prstGeom>
          <a:noFill/>
        </p:spPr>
        <p:txBody>
          <a:bodyPr wrap="square" rtlCol="0">
            <a:spAutoFit/>
          </a:bodyPr>
          <a:lstStyle/>
          <a:p>
            <a:r>
              <a:rPr lang="en-US" dirty="0"/>
              <a:t>X1 </a:t>
            </a:r>
          </a:p>
        </p:txBody>
      </p:sp>
      <p:sp>
        <p:nvSpPr>
          <p:cNvPr id="82" name="TextBox 81">
            <a:extLst>
              <a:ext uri="{FF2B5EF4-FFF2-40B4-BE49-F238E27FC236}">
                <a16:creationId xmlns:a16="http://schemas.microsoft.com/office/drawing/2014/main" id="{2C4ADCA3-1D9C-4721-AF52-2306BE44048F}"/>
              </a:ext>
            </a:extLst>
          </p:cNvPr>
          <p:cNvSpPr txBox="1"/>
          <p:nvPr/>
        </p:nvSpPr>
        <p:spPr>
          <a:xfrm>
            <a:off x="2548129" y="4363998"/>
            <a:ext cx="515112" cy="369332"/>
          </a:xfrm>
          <a:prstGeom prst="rect">
            <a:avLst/>
          </a:prstGeom>
          <a:noFill/>
        </p:spPr>
        <p:txBody>
          <a:bodyPr wrap="square" rtlCol="0">
            <a:spAutoFit/>
          </a:bodyPr>
          <a:lstStyle/>
          <a:p>
            <a:r>
              <a:rPr lang="en-US" dirty="0"/>
              <a:t>Y1 </a:t>
            </a:r>
          </a:p>
        </p:txBody>
      </p:sp>
      <p:sp>
        <p:nvSpPr>
          <p:cNvPr id="83" name="TextBox 82">
            <a:extLst>
              <a:ext uri="{FF2B5EF4-FFF2-40B4-BE49-F238E27FC236}">
                <a16:creationId xmlns:a16="http://schemas.microsoft.com/office/drawing/2014/main" id="{83320319-DF1C-447A-B5A0-63DA282C0441}"/>
              </a:ext>
            </a:extLst>
          </p:cNvPr>
          <p:cNvSpPr txBox="1"/>
          <p:nvPr/>
        </p:nvSpPr>
        <p:spPr>
          <a:xfrm>
            <a:off x="1043941" y="4860453"/>
            <a:ext cx="1039368" cy="923330"/>
          </a:xfrm>
          <a:prstGeom prst="rect">
            <a:avLst/>
          </a:prstGeom>
          <a:noFill/>
        </p:spPr>
        <p:txBody>
          <a:bodyPr wrap="square" rtlCol="0">
            <a:spAutoFit/>
          </a:bodyPr>
          <a:lstStyle/>
          <a:p>
            <a:r>
              <a:rPr lang="en-US" b="1" dirty="0"/>
              <a:t>R norm:</a:t>
            </a:r>
          </a:p>
          <a:p>
            <a:r>
              <a:rPr lang="en-US" dirty="0"/>
              <a:t>Mean 77</a:t>
            </a:r>
          </a:p>
          <a:p>
            <a:r>
              <a:rPr lang="en-US" dirty="0" err="1"/>
              <a:t>sd</a:t>
            </a:r>
            <a:r>
              <a:rPr lang="en-US" dirty="0"/>
              <a:t> 4</a:t>
            </a:r>
          </a:p>
        </p:txBody>
      </p:sp>
      <p:sp>
        <p:nvSpPr>
          <p:cNvPr id="84" name="TextBox 83">
            <a:extLst>
              <a:ext uri="{FF2B5EF4-FFF2-40B4-BE49-F238E27FC236}">
                <a16:creationId xmlns:a16="http://schemas.microsoft.com/office/drawing/2014/main" id="{DB185897-B7E3-47AB-AD46-4BBF5C9DE946}"/>
              </a:ext>
            </a:extLst>
          </p:cNvPr>
          <p:cNvSpPr txBox="1"/>
          <p:nvPr/>
        </p:nvSpPr>
        <p:spPr>
          <a:xfrm>
            <a:off x="2313433" y="4860453"/>
            <a:ext cx="1039368" cy="923330"/>
          </a:xfrm>
          <a:prstGeom prst="rect">
            <a:avLst/>
          </a:prstGeom>
          <a:noFill/>
        </p:spPr>
        <p:txBody>
          <a:bodyPr wrap="square" rtlCol="0">
            <a:spAutoFit/>
          </a:bodyPr>
          <a:lstStyle/>
          <a:p>
            <a:r>
              <a:rPr lang="en-US" b="1" dirty="0"/>
              <a:t>R norm:</a:t>
            </a:r>
          </a:p>
          <a:p>
            <a:r>
              <a:rPr lang="en-US" dirty="0"/>
              <a:t>Mean 86</a:t>
            </a:r>
          </a:p>
          <a:p>
            <a:r>
              <a:rPr lang="en-US" dirty="0" err="1"/>
              <a:t>sd</a:t>
            </a:r>
            <a:r>
              <a:rPr lang="en-US" dirty="0"/>
              <a:t> 3</a:t>
            </a:r>
          </a:p>
        </p:txBody>
      </p:sp>
      <p:cxnSp>
        <p:nvCxnSpPr>
          <p:cNvPr id="85" name="Straight Connector 84">
            <a:extLst>
              <a:ext uri="{FF2B5EF4-FFF2-40B4-BE49-F238E27FC236}">
                <a16:creationId xmlns:a16="http://schemas.microsoft.com/office/drawing/2014/main" id="{8A8FCEFF-264F-4D6B-90A5-85ADB9E90035}"/>
              </a:ext>
            </a:extLst>
          </p:cNvPr>
          <p:cNvCxnSpPr/>
          <p:nvPr/>
        </p:nvCxnSpPr>
        <p:spPr>
          <a:xfrm>
            <a:off x="1043941" y="4733330"/>
            <a:ext cx="230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B058368-981A-48FF-975D-0640B1A6B725}"/>
              </a:ext>
            </a:extLst>
          </p:cNvPr>
          <p:cNvCxnSpPr>
            <a:cxnSpLocks/>
          </p:cNvCxnSpPr>
          <p:nvPr/>
        </p:nvCxnSpPr>
        <p:spPr>
          <a:xfrm flipV="1">
            <a:off x="2083309" y="4548664"/>
            <a:ext cx="0" cy="10862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11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CD6678-8335-4521-B0FA-220924B67826}"/>
              </a:ext>
            </a:extLst>
          </p:cNvPr>
          <p:cNvPicPr>
            <a:picLocks noChangeAspect="1"/>
          </p:cNvPicPr>
          <p:nvPr/>
        </p:nvPicPr>
        <p:blipFill rotWithShape="1">
          <a:blip r:embed="rId2">
            <a:extLst>
              <a:ext uri="{28A0092B-C50C-407E-A947-70E740481C1C}">
                <a14:useLocalDpi xmlns:a14="http://schemas.microsoft.com/office/drawing/2010/main" val="0"/>
              </a:ext>
            </a:extLst>
          </a:blip>
          <a:srcRect l="10952" t="18108" r="6560" b="26912"/>
          <a:stretch/>
        </p:blipFill>
        <p:spPr>
          <a:xfrm>
            <a:off x="390144" y="1828799"/>
            <a:ext cx="7071360" cy="1560577"/>
          </a:xfrm>
          <a:prstGeom prst="rect">
            <a:avLst/>
          </a:prstGeom>
        </p:spPr>
      </p:pic>
      <p:sp>
        <p:nvSpPr>
          <p:cNvPr id="6" name="Title 1">
            <a:extLst>
              <a:ext uri="{FF2B5EF4-FFF2-40B4-BE49-F238E27FC236}">
                <a16:creationId xmlns:a16="http://schemas.microsoft.com/office/drawing/2014/main" id="{02AC9E2E-C189-4773-A904-FFA63162350C}"/>
              </a:ext>
            </a:extLst>
          </p:cNvPr>
          <p:cNvSpPr>
            <a:spLocks noGrp="1"/>
          </p:cNvSpPr>
          <p:nvPr>
            <p:ph type="title"/>
          </p:nvPr>
        </p:nvSpPr>
        <p:spPr>
          <a:xfrm>
            <a:off x="704088" y="194437"/>
            <a:ext cx="10515600" cy="695579"/>
          </a:xfrm>
        </p:spPr>
        <p:txBody>
          <a:bodyPr/>
          <a:lstStyle/>
          <a:p>
            <a:r>
              <a:rPr lang="en-US" dirty="0"/>
              <a:t>Case Study: Class Prediction </a:t>
            </a:r>
          </a:p>
        </p:txBody>
      </p:sp>
      <p:sp>
        <p:nvSpPr>
          <p:cNvPr id="7" name="TextBox 6">
            <a:extLst>
              <a:ext uri="{FF2B5EF4-FFF2-40B4-BE49-F238E27FC236}">
                <a16:creationId xmlns:a16="http://schemas.microsoft.com/office/drawing/2014/main" id="{A17A1A6C-9B55-40DB-9E92-30624A098538}"/>
              </a:ext>
            </a:extLst>
          </p:cNvPr>
          <p:cNvSpPr txBox="1"/>
          <p:nvPr/>
        </p:nvSpPr>
        <p:spPr>
          <a:xfrm>
            <a:off x="2913888" y="1174741"/>
            <a:ext cx="1487424" cy="369332"/>
          </a:xfrm>
          <a:prstGeom prst="rect">
            <a:avLst/>
          </a:prstGeom>
          <a:solidFill>
            <a:schemeClr val="accent2">
              <a:lumMod val="20000"/>
              <a:lumOff val="80000"/>
            </a:schemeClr>
          </a:solidFill>
        </p:spPr>
        <p:txBody>
          <a:bodyPr wrap="square" rtlCol="0">
            <a:spAutoFit/>
          </a:bodyPr>
          <a:lstStyle/>
          <a:p>
            <a:r>
              <a:rPr lang="en-US" dirty="0"/>
              <a:t>Tree Diagram</a:t>
            </a:r>
          </a:p>
        </p:txBody>
      </p:sp>
    </p:spTree>
    <p:extLst>
      <p:ext uri="{BB962C8B-B14F-4D97-AF65-F5344CB8AC3E}">
        <p14:creationId xmlns:p14="http://schemas.microsoft.com/office/powerpoint/2010/main" val="382966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1906-DF9A-429B-99F0-14085156A948}"/>
              </a:ext>
            </a:extLst>
          </p:cNvPr>
          <p:cNvSpPr>
            <a:spLocks noGrp="1"/>
          </p:cNvSpPr>
          <p:nvPr>
            <p:ph type="title"/>
          </p:nvPr>
        </p:nvSpPr>
        <p:spPr>
          <a:xfrm>
            <a:off x="838200" y="365125"/>
            <a:ext cx="10515600" cy="756539"/>
          </a:xfrm>
        </p:spPr>
        <p:txBody>
          <a:bodyPr/>
          <a:lstStyle/>
          <a:p>
            <a:r>
              <a:rPr lang="en-US" dirty="0"/>
              <a:t>Case Study : Bank Notes Authenticity </a:t>
            </a:r>
          </a:p>
        </p:txBody>
      </p:sp>
      <p:sp>
        <p:nvSpPr>
          <p:cNvPr id="4" name="TextBox 3">
            <a:extLst>
              <a:ext uri="{FF2B5EF4-FFF2-40B4-BE49-F238E27FC236}">
                <a16:creationId xmlns:a16="http://schemas.microsoft.com/office/drawing/2014/main" id="{7CC5DAF3-3F0A-45CF-B2E2-00273BCB7434}"/>
              </a:ext>
            </a:extLst>
          </p:cNvPr>
          <p:cNvSpPr txBox="1"/>
          <p:nvPr/>
        </p:nvSpPr>
        <p:spPr>
          <a:xfrm>
            <a:off x="1072896" y="1121664"/>
            <a:ext cx="987552" cy="365760"/>
          </a:xfrm>
          <a:prstGeom prst="rect">
            <a:avLst/>
          </a:prstGeom>
          <a:solidFill>
            <a:schemeClr val="accent2">
              <a:lumMod val="40000"/>
              <a:lumOff val="60000"/>
            </a:schemeClr>
          </a:solidFill>
        </p:spPr>
        <p:txBody>
          <a:bodyPr wrap="square" rtlCol="0">
            <a:spAutoFit/>
          </a:bodyPr>
          <a:lstStyle/>
          <a:p>
            <a:r>
              <a:rPr lang="en-US" dirty="0"/>
              <a:t>Data Set </a:t>
            </a:r>
          </a:p>
        </p:txBody>
      </p:sp>
      <p:sp>
        <p:nvSpPr>
          <p:cNvPr id="5" name="Rectangle 4">
            <a:extLst>
              <a:ext uri="{FF2B5EF4-FFF2-40B4-BE49-F238E27FC236}">
                <a16:creationId xmlns:a16="http://schemas.microsoft.com/office/drawing/2014/main" id="{91458CE6-3675-433D-88BF-BC23212F5D38}"/>
              </a:ext>
            </a:extLst>
          </p:cNvPr>
          <p:cNvSpPr/>
          <p:nvPr/>
        </p:nvSpPr>
        <p:spPr>
          <a:xfrm>
            <a:off x="1060704" y="1597632"/>
            <a:ext cx="10070592" cy="646331"/>
          </a:xfrm>
          <a:prstGeom prst="rect">
            <a:avLst/>
          </a:prstGeom>
        </p:spPr>
        <p:txBody>
          <a:bodyPr wrap="square">
            <a:spAutoFit/>
          </a:bodyPr>
          <a:lstStyle/>
          <a:p>
            <a:r>
              <a:rPr lang="en-US" i="1" dirty="0">
                <a:solidFill>
                  <a:srgbClr val="000000"/>
                </a:solidFill>
                <a:latin typeface="Book Antiqua" panose="02040602050305030304" pitchFamily="18" charset="0"/>
              </a:rPr>
              <a:t>banknote authentication data set </a:t>
            </a:r>
            <a:r>
              <a:rPr lang="en-US" dirty="0">
                <a:solidFill>
                  <a:srgbClr val="000000"/>
                </a:solidFill>
                <a:latin typeface="Book Antiqua" panose="02040602050305030304" pitchFamily="18" charset="0"/>
              </a:rPr>
              <a:t>is hosted at </a:t>
            </a:r>
            <a:r>
              <a:rPr lang="en-US" sz="1600" dirty="0">
                <a:solidFill>
                  <a:srgbClr val="000000"/>
                </a:solidFill>
                <a:latin typeface="Courier Std"/>
              </a:rPr>
              <a:t>https://archive.ics.uci.edu/ml/datasets/banknote+authentication</a:t>
            </a:r>
            <a:r>
              <a:rPr lang="en-US" dirty="0">
                <a:solidFill>
                  <a:srgbClr val="000000"/>
                </a:solidFill>
                <a:latin typeface="Book Antiqua" panose="02040602050305030304" pitchFamily="18" charset="0"/>
              </a:rPr>
              <a:t>. </a:t>
            </a:r>
            <a:endParaRPr lang="en-US" dirty="0"/>
          </a:p>
        </p:txBody>
      </p:sp>
      <p:pic>
        <p:nvPicPr>
          <p:cNvPr id="6" name="Picture 5">
            <a:extLst>
              <a:ext uri="{FF2B5EF4-FFF2-40B4-BE49-F238E27FC236}">
                <a16:creationId xmlns:a16="http://schemas.microsoft.com/office/drawing/2014/main" id="{962267AD-88A6-476D-A3F3-8AEACFC7C3C1}"/>
              </a:ext>
            </a:extLst>
          </p:cNvPr>
          <p:cNvPicPr>
            <a:picLocks noChangeAspect="1"/>
          </p:cNvPicPr>
          <p:nvPr/>
        </p:nvPicPr>
        <p:blipFill>
          <a:blip r:embed="rId2"/>
          <a:stretch>
            <a:fillRect/>
          </a:stretch>
        </p:blipFill>
        <p:spPr>
          <a:xfrm>
            <a:off x="1194815" y="2719931"/>
            <a:ext cx="9115192" cy="2339750"/>
          </a:xfrm>
          <a:prstGeom prst="rect">
            <a:avLst/>
          </a:prstGeom>
          <a:ln>
            <a:solidFill>
              <a:schemeClr val="tx1"/>
            </a:solidFill>
          </a:ln>
        </p:spPr>
      </p:pic>
    </p:spTree>
    <p:extLst>
      <p:ext uri="{BB962C8B-B14F-4D97-AF65-F5344CB8AC3E}">
        <p14:creationId xmlns:p14="http://schemas.microsoft.com/office/powerpoint/2010/main" val="202803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peech Bubble: Oval 30">
            <a:extLst>
              <a:ext uri="{FF2B5EF4-FFF2-40B4-BE49-F238E27FC236}">
                <a16:creationId xmlns:a16="http://schemas.microsoft.com/office/drawing/2014/main" id="{17EC2FC4-17ED-457A-9558-177766F94C01}"/>
              </a:ext>
            </a:extLst>
          </p:cNvPr>
          <p:cNvSpPr/>
          <p:nvPr/>
        </p:nvSpPr>
        <p:spPr>
          <a:xfrm>
            <a:off x="0" y="2393727"/>
            <a:ext cx="2146050" cy="1075561"/>
          </a:xfrm>
          <a:prstGeom prst="wedgeEllipseCallout">
            <a:avLst>
              <a:gd name="adj1" fmla="val 34720"/>
              <a:gd name="adj2" fmla="val 138858"/>
            </a:avLst>
          </a:prstGeom>
          <a:solidFill>
            <a:schemeClr val="bg1">
              <a:lumMod val="9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F87DCD5-7D72-4770-B3E6-1F14A2D3F278}"/>
              </a:ext>
            </a:extLst>
          </p:cNvPr>
          <p:cNvSpPr/>
          <p:nvPr/>
        </p:nvSpPr>
        <p:spPr>
          <a:xfrm>
            <a:off x="2974848" y="2393728"/>
            <a:ext cx="694944" cy="670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CF3F45B-619C-44DE-993D-D79EDB30BC91}"/>
              </a:ext>
            </a:extLst>
          </p:cNvPr>
          <p:cNvSpPr/>
          <p:nvPr/>
        </p:nvSpPr>
        <p:spPr>
          <a:xfrm>
            <a:off x="262128" y="4888992"/>
            <a:ext cx="694944" cy="67056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325E6A-0691-4318-928C-1D11EBC8275B}"/>
              </a:ext>
            </a:extLst>
          </p:cNvPr>
          <p:cNvSpPr/>
          <p:nvPr/>
        </p:nvSpPr>
        <p:spPr>
          <a:xfrm>
            <a:off x="2456688" y="4986528"/>
            <a:ext cx="694944" cy="67056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D1D8B1-25FE-402D-9616-3DEC7B267BDC}"/>
              </a:ext>
            </a:extLst>
          </p:cNvPr>
          <p:cNvSpPr/>
          <p:nvPr/>
        </p:nvSpPr>
        <p:spPr>
          <a:xfrm>
            <a:off x="1639824" y="3706368"/>
            <a:ext cx="694944" cy="670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EB66A17-8B3A-4D24-8EAA-0DBD5CC9A47E}"/>
              </a:ext>
            </a:extLst>
          </p:cNvPr>
          <p:cNvCxnSpPr>
            <a:cxnSpLocks/>
            <a:stCxn id="4" idx="3"/>
            <a:endCxn id="7" idx="7"/>
          </p:cNvCxnSpPr>
          <p:nvPr/>
        </p:nvCxnSpPr>
        <p:spPr>
          <a:xfrm flipH="1">
            <a:off x="2232996" y="2966087"/>
            <a:ext cx="843624" cy="83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5D141F-3CBD-4CAA-B71B-0BD613766B76}"/>
              </a:ext>
            </a:extLst>
          </p:cNvPr>
          <p:cNvCxnSpPr>
            <a:cxnSpLocks/>
            <a:stCxn id="7" idx="3"/>
          </p:cNvCxnSpPr>
          <p:nvPr/>
        </p:nvCxnSpPr>
        <p:spPr>
          <a:xfrm flipH="1">
            <a:off x="863256" y="4278727"/>
            <a:ext cx="878340" cy="707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A90E35-979E-49C7-BA7E-86BAD426681D}"/>
              </a:ext>
            </a:extLst>
          </p:cNvPr>
          <p:cNvCxnSpPr>
            <a:cxnSpLocks/>
          </p:cNvCxnSpPr>
          <p:nvPr/>
        </p:nvCxnSpPr>
        <p:spPr>
          <a:xfrm>
            <a:off x="2146050" y="4376928"/>
            <a:ext cx="50875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CBF9D-F131-4440-85B9-D5360CF7C9E7}"/>
              </a:ext>
            </a:extLst>
          </p:cNvPr>
          <p:cNvCxnSpPr>
            <a:cxnSpLocks/>
          </p:cNvCxnSpPr>
          <p:nvPr/>
        </p:nvCxnSpPr>
        <p:spPr>
          <a:xfrm>
            <a:off x="3637452" y="2867886"/>
            <a:ext cx="1190580" cy="73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6E7497E-4B5B-4568-904E-9D368A2A2CF2}"/>
              </a:ext>
            </a:extLst>
          </p:cNvPr>
          <p:cNvSpPr/>
          <p:nvPr/>
        </p:nvSpPr>
        <p:spPr>
          <a:xfrm>
            <a:off x="4746924" y="3469289"/>
            <a:ext cx="694944" cy="67056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755B691-1A3B-4CB7-B74A-A94F469E4465}"/>
              </a:ext>
            </a:extLst>
          </p:cNvPr>
          <p:cNvSpPr txBox="1"/>
          <p:nvPr/>
        </p:nvSpPr>
        <p:spPr>
          <a:xfrm>
            <a:off x="3066288" y="3126651"/>
            <a:ext cx="512064" cy="307777"/>
          </a:xfrm>
          <a:prstGeom prst="rect">
            <a:avLst/>
          </a:prstGeom>
          <a:noFill/>
        </p:spPr>
        <p:txBody>
          <a:bodyPr wrap="square" rtlCol="0">
            <a:spAutoFit/>
          </a:bodyPr>
          <a:lstStyle/>
          <a:p>
            <a:r>
              <a:rPr lang="en-US" sz="1400" b="1" dirty="0"/>
              <a:t>100</a:t>
            </a:r>
          </a:p>
        </p:txBody>
      </p:sp>
      <p:sp>
        <p:nvSpPr>
          <p:cNvPr id="19" name="TextBox 18">
            <a:extLst>
              <a:ext uri="{FF2B5EF4-FFF2-40B4-BE49-F238E27FC236}">
                <a16:creationId xmlns:a16="http://schemas.microsoft.com/office/drawing/2014/main" id="{9F52C4D3-8AB6-4A36-BF5A-FDF6E953FF25}"/>
              </a:ext>
            </a:extLst>
          </p:cNvPr>
          <p:cNvSpPr txBox="1"/>
          <p:nvPr/>
        </p:nvSpPr>
        <p:spPr>
          <a:xfrm>
            <a:off x="1741596" y="4404430"/>
            <a:ext cx="512064" cy="307777"/>
          </a:xfrm>
          <a:prstGeom prst="rect">
            <a:avLst/>
          </a:prstGeom>
          <a:noFill/>
        </p:spPr>
        <p:txBody>
          <a:bodyPr wrap="square" rtlCol="0">
            <a:spAutoFit/>
          </a:bodyPr>
          <a:lstStyle/>
          <a:p>
            <a:r>
              <a:rPr lang="en-US" sz="1400" b="1" dirty="0"/>
              <a:t>70</a:t>
            </a:r>
          </a:p>
        </p:txBody>
      </p:sp>
      <p:sp>
        <p:nvSpPr>
          <p:cNvPr id="20" name="TextBox 19">
            <a:extLst>
              <a:ext uri="{FF2B5EF4-FFF2-40B4-BE49-F238E27FC236}">
                <a16:creationId xmlns:a16="http://schemas.microsoft.com/office/drawing/2014/main" id="{85508B6A-4E7B-46F3-A1CC-BBA2A210DFF1}"/>
              </a:ext>
            </a:extLst>
          </p:cNvPr>
          <p:cNvSpPr txBox="1"/>
          <p:nvPr/>
        </p:nvSpPr>
        <p:spPr>
          <a:xfrm>
            <a:off x="353568" y="5596793"/>
            <a:ext cx="512064" cy="307777"/>
          </a:xfrm>
          <a:prstGeom prst="rect">
            <a:avLst/>
          </a:prstGeom>
          <a:noFill/>
        </p:spPr>
        <p:txBody>
          <a:bodyPr wrap="square" rtlCol="0">
            <a:spAutoFit/>
          </a:bodyPr>
          <a:lstStyle/>
          <a:p>
            <a:r>
              <a:rPr lang="en-US" sz="1400" b="1" dirty="0"/>
              <a:t>30</a:t>
            </a:r>
          </a:p>
        </p:txBody>
      </p:sp>
      <p:sp>
        <p:nvSpPr>
          <p:cNvPr id="21" name="TextBox 20">
            <a:extLst>
              <a:ext uri="{FF2B5EF4-FFF2-40B4-BE49-F238E27FC236}">
                <a16:creationId xmlns:a16="http://schemas.microsoft.com/office/drawing/2014/main" id="{72C1DA5C-74AD-4815-B33E-A7537FCBE791}"/>
              </a:ext>
            </a:extLst>
          </p:cNvPr>
          <p:cNvSpPr txBox="1"/>
          <p:nvPr/>
        </p:nvSpPr>
        <p:spPr>
          <a:xfrm>
            <a:off x="2554224" y="5682644"/>
            <a:ext cx="512064" cy="307777"/>
          </a:xfrm>
          <a:prstGeom prst="rect">
            <a:avLst/>
          </a:prstGeom>
          <a:noFill/>
        </p:spPr>
        <p:txBody>
          <a:bodyPr wrap="square" rtlCol="0">
            <a:spAutoFit/>
          </a:bodyPr>
          <a:lstStyle/>
          <a:p>
            <a:r>
              <a:rPr lang="en-US" sz="1400" b="1" dirty="0"/>
              <a:t>40</a:t>
            </a:r>
          </a:p>
        </p:txBody>
      </p:sp>
      <p:sp>
        <p:nvSpPr>
          <p:cNvPr id="22" name="TextBox 21">
            <a:extLst>
              <a:ext uri="{FF2B5EF4-FFF2-40B4-BE49-F238E27FC236}">
                <a16:creationId xmlns:a16="http://schemas.microsoft.com/office/drawing/2014/main" id="{896FD763-49E7-4035-B248-373A545357A5}"/>
              </a:ext>
            </a:extLst>
          </p:cNvPr>
          <p:cNvSpPr txBox="1"/>
          <p:nvPr/>
        </p:nvSpPr>
        <p:spPr>
          <a:xfrm>
            <a:off x="4976712" y="4138658"/>
            <a:ext cx="465156" cy="307777"/>
          </a:xfrm>
          <a:prstGeom prst="rect">
            <a:avLst/>
          </a:prstGeom>
          <a:noFill/>
        </p:spPr>
        <p:txBody>
          <a:bodyPr wrap="square" rtlCol="0">
            <a:spAutoFit/>
          </a:bodyPr>
          <a:lstStyle/>
          <a:p>
            <a:r>
              <a:rPr lang="en-US" sz="1400" b="1" dirty="0"/>
              <a:t>30</a:t>
            </a:r>
          </a:p>
        </p:txBody>
      </p:sp>
      <p:sp>
        <p:nvSpPr>
          <p:cNvPr id="23" name="TextBox 22">
            <a:extLst>
              <a:ext uri="{FF2B5EF4-FFF2-40B4-BE49-F238E27FC236}">
                <a16:creationId xmlns:a16="http://schemas.microsoft.com/office/drawing/2014/main" id="{67E43B3D-7DD5-4574-8FD1-AEF7CDF5FD7D}"/>
              </a:ext>
            </a:extLst>
          </p:cNvPr>
          <p:cNvSpPr txBox="1"/>
          <p:nvPr/>
        </p:nvSpPr>
        <p:spPr>
          <a:xfrm>
            <a:off x="4905420" y="3641197"/>
            <a:ext cx="536448" cy="369332"/>
          </a:xfrm>
          <a:prstGeom prst="rect">
            <a:avLst/>
          </a:prstGeom>
          <a:noFill/>
        </p:spPr>
        <p:txBody>
          <a:bodyPr wrap="square" rtlCol="0">
            <a:spAutoFit/>
          </a:bodyPr>
          <a:lstStyle/>
          <a:p>
            <a:r>
              <a:rPr lang="en-US" dirty="0">
                <a:solidFill>
                  <a:srgbClr val="7030A0"/>
                </a:solidFill>
              </a:rPr>
              <a:t>1</a:t>
            </a:r>
          </a:p>
        </p:txBody>
      </p:sp>
      <p:sp>
        <p:nvSpPr>
          <p:cNvPr id="24" name="TextBox 23">
            <a:extLst>
              <a:ext uri="{FF2B5EF4-FFF2-40B4-BE49-F238E27FC236}">
                <a16:creationId xmlns:a16="http://schemas.microsoft.com/office/drawing/2014/main" id="{BDC199F8-1EA1-42B5-BF94-B206EFBCC330}"/>
              </a:ext>
            </a:extLst>
          </p:cNvPr>
          <p:cNvSpPr txBox="1"/>
          <p:nvPr/>
        </p:nvSpPr>
        <p:spPr>
          <a:xfrm>
            <a:off x="2654808" y="5085394"/>
            <a:ext cx="536448" cy="369332"/>
          </a:xfrm>
          <a:prstGeom prst="rect">
            <a:avLst/>
          </a:prstGeom>
          <a:noFill/>
        </p:spPr>
        <p:txBody>
          <a:bodyPr wrap="square" rtlCol="0">
            <a:spAutoFit/>
          </a:bodyPr>
          <a:lstStyle/>
          <a:p>
            <a:r>
              <a:rPr lang="en-US" dirty="0">
                <a:solidFill>
                  <a:srgbClr val="7030A0"/>
                </a:solidFill>
              </a:rPr>
              <a:t>2</a:t>
            </a:r>
          </a:p>
        </p:txBody>
      </p:sp>
      <p:sp>
        <p:nvSpPr>
          <p:cNvPr id="25" name="TextBox 24">
            <a:extLst>
              <a:ext uri="{FF2B5EF4-FFF2-40B4-BE49-F238E27FC236}">
                <a16:creationId xmlns:a16="http://schemas.microsoft.com/office/drawing/2014/main" id="{395F715B-3EB5-4C47-8498-2032A8BD0B3F}"/>
              </a:ext>
            </a:extLst>
          </p:cNvPr>
          <p:cNvSpPr txBox="1"/>
          <p:nvPr/>
        </p:nvSpPr>
        <p:spPr>
          <a:xfrm>
            <a:off x="420624" y="5018338"/>
            <a:ext cx="536448" cy="369332"/>
          </a:xfrm>
          <a:prstGeom prst="rect">
            <a:avLst/>
          </a:prstGeom>
          <a:noFill/>
        </p:spPr>
        <p:txBody>
          <a:bodyPr wrap="square" rtlCol="0">
            <a:spAutoFit/>
          </a:bodyPr>
          <a:lstStyle/>
          <a:p>
            <a:r>
              <a:rPr lang="en-US" dirty="0">
                <a:solidFill>
                  <a:srgbClr val="7030A0"/>
                </a:solidFill>
              </a:rPr>
              <a:t>1</a:t>
            </a:r>
          </a:p>
        </p:txBody>
      </p:sp>
      <p:sp>
        <p:nvSpPr>
          <p:cNvPr id="26" name="TextBox 25">
            <a:extLst>
              <a:ext uri="{FF2B5EF4-FFF2-40B4-BE49-F238E27FC236}">
                <a16:creationId xmlns:a16="http://schemas.microsoft.com/office/drawing/2014/main" id="{7926669C-09B3-4073-9681-94EF32AE9841}"/>
              </a:ext>
            </a:extLst>
          </p:cNvPr>
          <p:cNvSpPr txBox="1"/>
          <p:nvPr/>
        </p:nvSpPr>
        <p:spPr>
          <a:xfrm>
            <a:off x="2196678" y="2997970"/>
            <a:ext cx="573024" cy="377952"/>
          </a:xfrm>
          <a:prstGeom prst="rect">
            <a:avLst/>
          </a:prstGeom>
          <a:noFill/>
        </p:spPr>
        <p:txBody>
          <a:bodyPr wrap="square" rtlCol="0">
            <a:spAutoFit/>
          </a:bodyPr>
          <a:lstStyle/>
          <a:p>
            <a:r>
              <a:rPr lang="en-US" b="1" dirty="0">
                <a:solidFill>
                  <a:schemeClr val="accent4">
                    <a:lumMod val="75000"/>
                  </a:schemeClr>
                </a:solidFill>
              </a:rPr>
              <a:t>a&lt;1</a:t>
            </a:r>
          </a:p>
        </p:txBody>
      </p:sp>
      <p:sp>
        <p:nvSpPr>
          <p:cNvPr id="27" name="TextBox 26">
            <a:extLst>
              <a:ext uri="{FF2B5EF4-FFF2-40B4-BE49-F238E27FC236}">
                <a16:creationId xmlns:a16="http://schemas.microsoft.com/office/drawing/2014/main" id="{23CC99CF-160E-402E-8EF0-00287A695C16}"/>
              </a:ext>
            </a:extLst>
          </p:cNvPr>
          <p:cNvSpPr txBox="1"/>
          <p:nvPr/>
        </p:nvSpPr>
        <p:spPr>
          <a:xfrm>
            <a:off x="2368296" y="4334255"/>
            <a:ext cx="1028364" cy="369332"/>
          </a:xfrm>
          <a:prstGeom prst="rect">
            <a:avLst/>
          </a:prstGeom>
          <a:noFill/>
        </p:spPr>
        <p:txBody>
          <a:bodyPr wrap="square" rtlCol="0">
            <a:spAutoFit/>
          </a:bodyPr>
          <a:lstStyle/>
          <a:p>
            <a:r>
              <a:rPr lang="en-US" b="1" dirty="0">
                <a:solidFill>
                  <a:schemeClr val="accent4">
                    <a:lumMod val="75000"/>
                  </a:schemeClr>
                </a:solidFill>
              </a:rPr>
              <a:t> b &gt; 10</a:t>
            </a:r>
          </a:p>
        </p:txBody>
      </p:sp>
      <p:sp>
        <p:nvSpPr>
          <p:cNvPr id="28" name="TextBox 27">
            <a:extLst>
              <a:ext uri="{FF2B5EF4-FFF2-40B4-BE49-F238E27FC236}">
                <a16:creationId xmlns:a16="http://schemas.microsoft.com/office/drawing/2014/main" id="{23E92A6C-B1D5-4D8C-8AF5-D30768913AAC}"/>
              </a:ext>
            </a:extLst>
          </p:cNvPr>
          <p:cNvSpPr txBox="1"/>
          <p:nvPr/>
        </p:nvSpPr>
        <p:spPr>
          <a:xfrm>
            <a:off x="646176" y="4261769"/>
            <a:ext cx="802296" cy="369332"/>
          </a:xfrm>
          <a:prstGeom prst="rect">
            <a:avLst/>
          </a:prstGeom>
          <a:noFill/>
        </p:spPr>
        <p:txBody>
          <a:bodyPr wrap="square" rtlCol="0">
            <a:spAutoFit/>
          </a:bodyPr>
          <a:lstStyle/>
          <a:p>
            <a:r>
              <a:rPr lang="en-US" b="1" dirty="0">
                <a:solidFill>
                  <a:schemeClr val="accent4">
                    <a:lumMod val="75000"/>
                  </a:schemeClr>
                </a:solidFill>
              </a:rPr>
              <a:t>b&lt;=10</a:t>
            </a:r>
          </a:p>
        </p:txBody>
      </p:sp>
      <p:sp>
        <p:nvSpPr>
          <p:cNvPr id="29" name="TextBox 28">
            <a:extLst>
              <a:ext uri="{FF2B5EF4-FFF2-40B4-BE49-F238E27FC236}">
                <a16:creationId xmlns:a16="http://schemas.microsoft.com/office/drawing/2014/main" id="{6B222EFD-6302-4578-8BC3-67CE1A4F1BFA}"/>
              </a:ext>
            </a:extLst>
          </p:cNvPr>
          <p:cNvSpPr txBox="1"/>
          <p:nvPr/>
        </p:nvSpPr>
        <p:spPr>
          <a:xfrm>
            <a:off x="4373208" y="2966087"/>
            <a:ext cx="650412" cy="371806"/>
          </a:xfrm>
          <a:prstGeom prst="rect">
            <a:avLst/>
          </a:prstGeom>
          <a:noFill/>
        </p:spPr>
        <p:txBody>
          <a:bodyPr wrap="square" rtlCol="0">
            <a:spAutoFit/>
          </a:bodyPr>
          <a:lstStyle/>
          <a:p>
            <a:r>
              <a:rPr lang="en-US" b="1" dirty="0">
                <a:solidFill>
                  <a:schemeClr val="accent4">
                    <a:lumMod val="75000"/>
                  </a:schemeClr>
                </a:solidFill>
              </a:rPr>
              <a:t>a&gt;=1</a:t>
            </a:r>
          </a:p>
        </p:txBody>
      </p:sp>
      <p:sp>
        <p:nvSpPr>
          <p:cNvPr id="30" name="Speech Bubble: Oval 29">
            <a:extLst>
              <a:ext uri="{FF2B5EF4-FFF2-40B4-BE49-F238E27FC236}">
                <a16:creationId xmlns:a16="http://schemas.microsoft.com/office/drawing/2014/main" id="{227BE42B-775A-40E0-A337-90299E933CC2}"/>
              </a:ext>
            </a:extLst>
          </p:cNvPr>
          <p:cNvSpPr/>
          <p:nvPr/>
        </p:nvSpPr>
        <p:spPr>
          <a:xfrm>
            <a:off x="262128" y="597408"/>
            <a:ext cx="2712720" cy="1260748"/>
          </a:xfrm>
          <a:prstGeom prst="wedgeEllipseCallout">
            <a:avLst>
              <a:gd name="adj1" fmla="val 31606"/>
              <a:gd name="adj2" fmla="val 146184"/>
            </a:avLst>
          </a:prstGeom>
          <a:solidFill>
            <a:schemeClr val="bg1">
              <a:lumMod val="9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peech Bubble: Oval 32">
            <a:extLst>
              <a:ext uri="{FF2B5EF4-FFF2-40B4-BE49-F238E27FC236}">
                <a16:creationId xmlns:a16="http://schemas.microsoft.com/office/drawing/2014/main" id="{5FF25F0B-2423-4B65-92C6-B07C5AF588A7}"/>
              </a:ext>
            </a:extLst>
          </p:cNvPr>
          <p:cNvSpPr/>
          <p:nvPr/>
        </p:nvSpPr>
        <p:spPr>
          <a:xfrm>
            <a:off x="3389376" y="5212080"/>
            <a:ext cx="2633472" cy="1120919"/>
          </a:xfrm>
          <a:prstGeom prst="wedgeEllipseCallout">
            <a:avLst>
              <a:gd name="adj1" fmla="val 16774"/>
              <a:gd name="adj2" fmla="val -119962"/>
            </a:avLst>
          </a:prstGeom>
          <a:solidFill>
            <a:schemeClr val="bg1">
              <a:lumMod val="9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789D71C2-5CF2-459C-A25D-B6B84D7D2FF2}"/>
              </a:ext>
            </a:extLst>
          </p:cNvPr>
          <p:cNvSpPr txBox="1"/>
          <p:nvPr/>
        </p:nvSpPr>
        <p:spPr>
          <a:xfrm>
            <a:off x="782406" y="738651"/>
            <a:ext cx="1987296" cy="830997"/>
          </a:xfrm>
          <a:prstGeom prst="rect">
            <a:avLst/>
          </a:prstGeom>
          <a:noFill/>
        </p:spPr>
        <p:txBody>
          <a:bodyPr wrap="square" rtlCol="0">
            <a:spAutoFit/>
          </a:bodyPr>
          <a:lstStyle/>
          <a:p>
            <a:r>
              <a:rPr lang="en-US" sz="1200" dirty="0" err="1"/>
              <a:t>Max_features</a:t>
            </a:r>
            <a:r>
              <a:rPr lang="en-US" sz="1200" dirty="0"/>
              <a:t> :</a:t>
            </a:r>
          </a:p>
          <a:p>
            <a:r>
              <a:rPr lang="en-US" sz="1200" dirty="0"/>
              <a:t>define </a:t>
            </a:r>
            <a:r>
              <a:rPr lang="en-US" sz="1200" dirty="0" err="1"/>
              <a:t>nos</a:t>
            </a:r>
            <a:r>
              <a:rPr lang="en-US" sz="1200" dirty="0"/>
              <a:t> of features to be considered while doing</a:t>
            </a:r>
          </a:p>
          <a:p>
            <a:r>
              <a:rPr lang="en-US" sz="1200" dirty="0"/>
              <a:t> each split  </a:t>
            </a:r>
          </a:p>
        </p:txBody>
      </p:sp>
      <p:sp>
        <p:nvSpPr>
          <p:cNvPr id="35" name="TextBox 34">
            <a:extLst>
              <a:ext uri="{FF2B5EF4-FFF2-40B4-BE49-F238E27FC236}">
                <a16:creationId xmlns:a16="http://schemas.microsoft.com/office/drawing/2014/main" id="{1C4DA704-DD84-4BCF-B44D-EF50DD0D25BF}"/>
              </a:ext>
            </a:extLst>
          </p:cNvPr>
          <p:cNvSpPr txBox="1"/>
          <p:nvPr/>
        </p:nvSpPr>
        <p:spPr>
          <a:xfrm>
            <a:off x="225552" y="2528716"/>
            <a:ext cx="1956816" cy="830997"/>
          </a:xfrm>
          <a:prstGeom prst="rect">
            <a:avLst/>
          </a:prstGeom>
          <a:noFill/>
        </p:spPr>
        <p:txBody>
          <a:bodyPr wrap="square" rtlCol="0">
            <a:spAutoFit/>
          </a:bodyPr>
          <a:lstStyle/>
          <a:p>
            <a:r>
              <a:rPr lang="en-US" sz="1200" dirty="0"/>
              <a:t>A min samples split : of 70 would not allow any node less than 70 samples to be split </a:t>
            </a:r>
          </a:p>
        </p:txBody>
      </p:sp>
      <p:sp>
        <p:nvSpPr>
          <p:cNvPr id="36" name="TextBox 35">
            <a:extLst>
              <a:ext uri="{FF2B5EF4-FFF2-40B4-BE49-F238E27FC236}">
                <a16:creationId xmlns:a16="http://schemas.microsoft.com/office/drawing/2014/main" id="{FEDD48A4-91E4-43F9-A28F-C6074074F15D}"/>
              </a:ext>
            </a:extLst>
          </p:cNvPr>
          <p:cNvSpPr txBox="1"/>
          <p:nvPr/>
        </p:nvSpPr>
        <p:spPr>
          <a:xfrm>
            <a:off x="3866724" y="5393090"/>
            <a:ext cx="1987296" cy="646331"/>
          </a:xfrm>
          <a:prstGeom prst="rect">
            <a:avLst/>
          </a:prstGeom>
          <a:noFill/>
        </p:spPr>
        <p:txBody>
          <a:bodyPr wrap="square" rtlCol="0">
            <a:spAutoFit/>
          </a:bodyPr>
          <a:lstStyle/>
          <a:p>
            <a:r>
              <a:rPr lang="en-US" sz="1200" dirty="0"/>
              <a:t>A  </a:t>
            </a:r>
            <a:r>
              <a:rPr lang="en-US" sz="1200" dirty="0" err="1"/>
              <a:t>min_samples_leaf</a:t>
            </a:r>
            <a:r>
              <a:rPr lang="en-US" sz="1200" dirty="0"/>
              <a:t>  of 30 would not allow any leaf node to have any leaf &lt; 30 </a:t>
            </a:r>
          </a:p>
        </p:txBody>
      </p:sp>
      <p:pic>
        <p:nvPicPr>
          <p:cNvPr id="37" name="Picture 36">
            <a:extLst>
              <a:ext uri="{FF2B5EF4-FFF2-40B4-BE49-F238E27FC236}">
                <a16:creationId xmlns:a16="http://schemas.microsoft.com/office/drawing/2014/main" id="{A8780747-8D9D-4996-8D26-F23E0AC8F718}"/>
              </a:ext>
            </a:extLst>
          </p:cNvPr>
          <p:cNvPicPr>
            <a:picLocks noChangeAspect="1"/>
          </p:cNvPicPr>
          <p:nvPr/>
        </p:nvPicPr>
        <p:blipFill rotWithShape="1">
          <a:blip r:embed="rId2"/>
          <a:srcRect l="67289" t="48984" r="1900" b="16445"/>
          <a:stretch/>
        </p:blipFill>
        <p:spPr>
          <a:xfrm>
            <a:off x="8083812" y="3666814"/>
            <a:ext cx="3389376" cy="2139237"/>
          </a:xfrm>
          <a:prstGeom prst="rect">
            <a:avLst/>
          </a:prstGeom>
        </p:spPr>
      </p:pic>
      <p:sp>
        <p:nvSpPr>
          <p:cNvPr id="38" name="TextBox 37">
            <a:extLst>
              <a:ext uri="{FF2B5EF4-FFF2-40B4-BE49-F238E27FC236}">
                <a16:creationId xmlns:a16="http://schemas.microsoft.com/office/drawing/2014/main" id="{4A47D7AA-22E1-44C8-A792-04D537491EF6}"/>
              </a:ext>
            </a:extLst>
          </p:cNvPr>
          <p:cNvSpPr txBox="1"/>
          <p:nvPr/>
        </p:nvSpPr>
        <p:spPr>
          <a:xfrm>
            <a:off x="4232742" y="2230280"/>
            <a:ext cx="3803904" cy="369332"/>
          </a:xfrm>
          <a:prstGeom prst="rect">
            <a:avLst/>
          </a:prstGeom>
          <a:solidFill>
            <a:schemeClr val="accent6">
              <a:lumMod val="20000"/>
              <a:lumOff val="80000"/>
            </a:schemeClr>
          </a:solidFill>
        </p:spPr>
        <p:txBody>
          <a:bodyPr wrap="square" rtlCol="0">
            <a:spAutoFit/>
          </a:bodyPr>
          <a:lstStyle/>
          <a:p>
            <a:r>
              <a:rPr lang="en-US" dirty="0"/>
              <a:t>General Structure of a Decision Tree </a:t>
            </a:r>
          </a:p>
        </p:txBody>
      </p:sp>
      <p:sp>
        <p:nvSpPr>
          <p:cNvPr id="39" name="Title 1">
            <a:extLst>
              <a:ext uri="{FF2B5EF4-FFF2-40B4-BE49-F238E27FC236}">
                <a16:creationId xmlns:a16="http://schemas.microsoft.com/office/drawing/2014/main" id="{7C073B1F-8AF3-49B5-BED6-DC77F2468834}"/>
              </a:ext>
            </a:extLst>
          </p:cNvPr>
          <p:cNvSpPr>
            <a:spLocks noGrp="1"/>
          </p:cNvSpPr>
          <p:nvPr>
            <p:ph type="title"/>
          </p:nvPr>
        </p:nvSpPr>
        <p:spPr>
          <a:xfrm>
            <a:off x="2923032" y="181159"/>
            <a:ext cx="4599432" cy="707771"/>
          </a:xfrm>
        </p:spPr>
        <p:txBody>
          <a:bodyPr/>
          <a:lstStyle/>
          <a:p>
            <a:r>
              <a:rPr lang="en-US" dirty="0"/>
              <a:t>Model Fine Tuning </a:t>
            </a:r>
          </a:p>
        </p:txBody>
      </p:sp>
      <p:sp>
        <p:nvSpPr>
          <p:cNvPr id="40" name="TextBox 39">
            <a:extLst>
              <a:ext uri="{FF2B5EF4-FFF2-40B4-BE49-F238E27FC236}">
                <a16:creationId xmlns:a16="http://schemas.microsoft.com/office/drawing/2014/main" id="{EE533C9B-ACFA-4658-83EB-237A971E1B60}"/>
              </a:ext>
            </a:extLst>
          </p:cNvPr>
          <p:cNvSpPr txBox="1"/>
          <p:nvPr/>
        </p:nvSpPr>
        <p:spPr>
          <a:xfrm>
            <a:off x="8778240" y="778049"/>
            <a:ext cx="1950720" cy="369332"/>
          </a:xfrm>
          <a:prstGeom prst="rect">
            <a:avLst/>
          </a:prstGeom>
          <a:solidFill>
            <a:schemeClr val="accent4">
              <a:lumMod val="20000"/>
              <a:lumOff val="80000"/>
            </a:schemeClr>
          </a:solidFill>
        </p:spPr>
        <p:txBody>
          <a:bodyPr wrap="square" rtlCol="0">
            <a:spAutoFit/>
          </a:bodyPr>
          <a:lstStyle/>
          <a:p>
            <a:r>
              <a:rPr lang="en-US" dirty="0"/>
              <a:t>Avoid Over Fitting </a:t>
            </a:r>
          </a:p>
        </p:txBody>
      </p:sp>
      <p:sp>
        <p:nvSpPr>
          <p:cNvPr id="41" name="Rectangle 40">
            <a:extLst>
              <a:ext uri="{FF2B5EF4-FFF2-40B4-BE49-F238E27FC236}">
                <a16:creationId xmlns:a16="http://schemas.microsoft.com/office/drawing/2014/main" id="{F4F0A790-F860-44C5-B4D6-386843573517}"/>
              </a:ext>
            </a:extLst>
          </p:cNvPr>
          <p:cNvSpPr/>
          <p:nvPr/>
        </p:nvSpPr>
        <p:spPr>
          <a:xfrm>
            <a:off x="8461248" y="1196597"/>
            <a:ext cx="366979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Setting constraints on tree size </a:t>
            </a:r>
          </a:p>
          <a:p>
            <a:pPr marL="285750" indent="-285750">
              <a:buFont typeface="Arial" panose="020B0604020202020204" pitchFamily="34" charset="0"/>
              <a:buChar char="•"/>
            </a:pPr>
            <a:r>
              <a:rPr lang="en-US" dirty="0">
                <a:solidFill>
                  <a:srgbClr val="000000"/>
                </a:solidFill>
                <a:latin typeface="Arial" panose="020B0604020202020204" pitchFamily="34" charset="0"/>
              </a:rPr>
              <a:t>Tree pruning </a:t>
            </a:r>
          </a:p>
        </p:txBody>
      </p:sp>
    </p:spTree>
    <p:extLst>
      <p:ext uri="{BB962C8B-B14F-4D97-AF65-F5344CB8AC3E}">
        <p14:creationId xmlns:p14="http://schemas.microsoft.com/office/powerpoint/2010/main" val="2221014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66E4-3390-4BF9-B827-30BA68F04A8B}"/>
              </a:ext>
            </a:extLst>
          </p:cNvPr>
          <p:cNvSpPr>
            <a:spLocks noGrp="1"/>
          </p:cNvSpPr>
          <p:nvPr>
            <p:ph type="title"/>
          </p:nvPr>
        </p:nvSpPr>
        <p:spPr>
          <a:xfrm>
            <a:off x="838200" y="365125"/>
            <a:ext cx="10515600" cy="683387"/>
          </a:xfrm>
        </p:spPr>
        <p:txBody>
          <a:bodyPr>
            <a:normAutofit fontScale="90000"/>
          </a:bodyPr>
          <a:lstStyle/>
          <a:p>
            <a:r>
              <a:rPr lang="en-US" dirty="0"/>
              <a:t>Model Fine Tuning: How constraints work  </a:t>
            </a:r>
          </a:p>
        </p:txBody>
      </p:sp>
      <p:sp>
        <p:nvSpPr>
          <p:cNvPr id="4" name="TextBox 3">
            <a:extLst>
              <a:ext uri="{FF2B5EF4-FFF2-40B4-BE49-F238E27FC236}">
                <a16:creationId xmlns:a16="http://schemas.microsoft.com/office/drawing/2014/main" id="{90002DAE-3D7C-481C-887E-B3273B67AAF3}"/>
              </a:ext>
            </a:extLst>
          </p:cNvPr>
          <p:cNvSpPr txBox="1"/>
          <p:nvPr/>
        </p:nvSpPr>
        <p:spPr>
          <a:xfrm>
            <a:off x="838200" y="2315063"/>
            <a:ext cx="2767584" cy="369332"/>
          </a:xfrm>
          <a:prstGeom prst="rect">
            <a:avLst/>
          </a:prstGeom>
          <a:noFill/>
        </p:spPr>
        <p:txBody>
          <a:bodyPr wrap="square" rtlCol="0">
            <a:spAutoFit/>
          </a:bodyPr>
          <a:lstStyle/>
          <a:p>
            <a:r>
              <a:rPr lang="en-US" dirty="0"/>
              <a:t>Min Samples for node split  </a:t>
            </a:r>
          </a:p>
        </p:txBody>
      </p:sp>
      <p:sp>
        <p:nvSpPr>
          <p:cNvPr id="5" name="TextBox 4">
            <a:extLst>
              <a:ext uri="{FF2B5EF4-FFF2-40B4-BE49-F238E27FC236}">
                <a16:creationId xmlns:a16="http://schemas.microsoft.com/office/drawing/2014/main" id="{4D17EEBF-6904-4D0E-8ED4-DE84B3E47A0F}"/>
              </a:ext>
            </a:extLst>
          </p:cNvPr>
          <p:cNvSpPr txBox="1"/>
          <p:nvPr/>
        </p:nvSpPr>
        <p:spPr>
          <a:xfrm>
            <a:off x="984504" y="1407129"/>
            <a:ext cx="1100328" cy="369332"/>
          </a:xfrm>
          <a:prstGeom prst="rect">
            <a:avLst/>
          </a:prstGeom>
          <a:solidFill>
            <a:schemeClr val="accent1">
              <a:lumMod val="20000"/>
              <a:lumOff val="80000"/>
            </a:schemeClr>
          </a:solidFill>
        </p:spPr>
        <p:txBody>
          <a:bodyPr wrap="square" rtlCol="0">
            <a:spAutoFit/>
          </a:bodyPr>
          <a:lstStyle/>
          <a:p>
            <a:r>
              <a:rPr lang="en-US" dirty="0"/>
              <a:t>Measure </a:t>
            </a:r>
          </a:p>
        </p:txBody>
      </p:sp>
      <p:cxnSp>
        <p:nvCxnSpPr>
          <p:cNvPr id="7" name="Straight Connector 6">
            <a:extLst>
              <a:ext uri="{FF2B5EF4-FFF2-40B4-BE49-F238E27FC236}">
                <a16:creationId xmlns:a16="http://schemas.microsoft.com/office/drawing/2014/main" id="{1B9F39CC-011B-4BF7-9270-0A313A351427}"/>
              </a:ext>
            </a:extLst>
          </p:cNvPr>
          <p:cNvCxnSpPr>
            <a:cxnSpLocks/>
          </p:cNvCxnSpPr>
          <p:nvPr/>
        </p:nvCxnSpPr>
        <p:spPr>
          <a:xfrm>
            <a:off x="3925824" y="2009894"/>
            <a:ext cx="0" cy="462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BA8A088-F0FE-4025-AA94-1490BE071CDA}"/>
              </a:ext>
            </a:extLst>
          </p:cNvPr>
          <p:cNvCxnSpPr>
            <a:cxnSpLocks/>
          </p:cNvCxnSpPr>
          <p:nvPr/>
        </p:nvCxnSpPr>
        <p:spPr>
          <a:xfrm>
            <a:off x="8467344" y="2009894"/>
            <a:ext cx="0" cy="462076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B81A7E-B034-4AEE-A454-9ACE78507F01}"/>
              </a:ext>
            </a:extLst>
          </p:cNvPr>
          <p:cNvSpPr txBox="1"/>
          <p:nvPr/>
        </p:nvSpPr>
        <p:spPr>
          <a:xfrm>
            <a:off x="4681728" y="1407129"/>
            <a:ext cx="1828800" cy="369332"/>
          </a:xfrm>
          <a:prstGeom prst="rect">
            <a:avLst/>
          </a:prstGeom>
          <a:solidFill>
            <a:schemeClr val="accent1">
              <a:lumMod val="20000"/>
              <a:lumOff val="80000"/>
            </a:schemeClr>
          </a:solidFill>
        </p:spPr>
        <p:txBody>
          <a:bodyPr wrap="square" rtlCol="0">
            <a:spAutoFit/>
          </a:bodyPr>
          <a:lstStyle/>
          <a:p>
            <a:r>
              <a:rPr lang="en-US" dirty="0"/>
              <a:t>Too Low value  </a:t>
            </a:r>
          </a:p>
        </p:txBody>
      </p:sp>
      <p:sp>
        <p:nvSpPr>
          <p:cNvPr id="10" name="TextBox 9">
            <a:extLst>
              <a:ext uri="{FF2B5EF4-FFF2-40B4-BE49-F238E27FC236}">
                <a16:creationId xmlns:a16="http://schemas.microsoft.com/office/drawing/2014/main" id="{4D53D733-AC7D-4A95-B875-4F0635A8EAD5}"/>
              </a:ext>
            </a:extLst>
          </p:cNvPr>
          <p:cNvSpPr txBox="1"/>
          <p:nvPr/>
        </p:nvSpPr>
        <p:spPr>
          <a:xfrm>
            <a:off x="8973312" y="1407129"/>
            <a:ext cx="1584960" cy="369332"/>
          </a:xfrm>
          <a:prstGeom prst="rect">
            <a:avLst/>
          </a:prstGeom>
          <a:solidFill>
            <a:schemeClr val="accent1">
              <a:lumMod val="20000"/>
              <a:lumOff val="80000"/>
            </a:schemeClr>
          </a:solidFill>
        </p:spPr>
        <p:txBody>
          <a:bodyPr wrap="square" rtlCol="0">
            <a:spAutoFit/>
          </a:bodyPr>
          <a:lstStyle/>
          <a:p>
            <a:r>
              <a:rPr lang="en-US" dirty="0"/>
              <a:t>Too High value  </a:t>
            </a:r>
          </a:p>
        </p:txBody>
      </p:sp>
      <p:cxnSp>
        <p:nvCxnSpPr>
          <p:cNvPr id="12" name="Straight Connector 11">
            <a:extLst>
              <a:ext uri="{FF2B5EF4-FFF2-40B4-BE49-F238E27FC236}">
                <a16:creationId xmlns:a16="http://schemas.microsoft.com/office/drawing/2014/main" id="{7B0900FE-ECA7-48C4-A181-190083F9DF42}"/>
              </a:ext>
            </a:extLst>
          </p:cNvPr>
          <p:cNvCxnSpPr>
            <a:cxnSpLocks/>
          </p:cNvCxnSpPr>
          <p:nvPr/>
        </p:nvCxnSpPr>
        <p:spPr>
          <a:xfrm>
            <a:off x="170688" y="1825228"/>
            <a:ext cx="11740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BB1F84-3379-42E5-95AB-22F72FDC9264}"/>
              </a:ext>
            </a:extLst>
          </p:cNvPr>
          <p:cNvCxnSpPr>
            <a:cxnSpLocks/>
          </p:cNvCxnSpPr>
          <p:nvPr/>
        </p:nvCxnSpPr>
        <p:spPr>
          <a:xfrm>
            <a:off x="170688" y="1294876"/>
            <a:ext cx="1174089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9A8E3D5-1D09-4619-B9A2-3EAF9A6DA2C2}"/>
              </a:ext>
            </a:extLst>
          </p:cNvPr>
          <p:cNvSpPr/>
          <p:nvPr/>
        </p:nvSpPr>
        <p:spPr>
          <a:xfrm>
            <a:off x="243840" y="2355580"/>
            <a:ext cx="292608" cy="28829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00AB98-A74E-4AA8-AD2F-A8E42989242B}"/>
              </a:ext>
            </a:extLst>
          </p:cNvPr>
          <p:cNvSpPr txBox="1"/>
          <p:nvPr/>
        </p:nvSpPr>
        <p:spPr>
          <a:xfrm>
            <a:off x="838200" y="3174229"/>
            <a:ext cx="2767584" cy="369332"/>
          </a:xfrm>
          <a:prstGeom prst="rect">
            <a:avLst/>
          </a:prstGeom>
          <a:noFill/>
        </p:spPr>
        <p:txBody>
          <a:bodyPr wrap="square" rtlCol="0">
            <a:spAutoFit/>
          </a:bodyPr>
          <a:lstStyle/>
          <a:p>
            <a:r>
              <a:rPr lang="en-US" dirty="0"/>
              <a:t>Min Samples for leaf node </a:t>
            </a:r>
          </a:p>
        </p:txBody>
      </p:sp>
      <p:sp>
        <p:nvSpPr>
          <p:cNvPr id="19" name="Oval 18">
            <a:extLst>
              <a:ext uri="{FF2B5EF4-FFF2-40B4-BE49-F238E27FC236}">
                <a16:creationId xmlns:a16="http://schemas.microsoft.com/office/drawing/2014/main" id="{8F63DF50-33B8-458F-948C-D7AAE6F799B3}"/>
              </a:ext>
            </a:extLst>
          </p:cNvPr>
          <p:cNvSpPr/>
          <p:nvPr/>
        </p:nvSpPr>
        <p:spPr>
          <a:xfrm>
            <a:off x="243840" y="3214746"/>
            <a:ext cx="292608" cy="28829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CF9DC5B-2D4E-4279-A215-ABB53229C75D}"/>
              </a:ext>
            </a:extLst>
          </p:cNvPr>
          <p:cNvSpPr txBox="1"/>
          <p:nvPr/>
        </p:nvSpPr>
        <p:spPr>
          <a:xfrm>
            <a:off x="856488" y="4031915"/>
            <a:ext cx="2767584" cy="369332"/>
          </a:xfrm>
          <a:prstGeom prst="rect">
            <a:avLst/>
          </a:prstGeom>
          <a:noFill/>
        </p:spPr>
        <p:txBody>
          <a:bodyPr wrap="square" rtlCol="0">
            <a:spAutoFit/>
          </a:bodyPr>
          <a:lstStyle/>
          <a:p>
            <a:r>
              <a:rPr lang="en-US" dirty="0"/>
              <a:t>Max depth of tree </a:t>
            </a:r>
          </a:p>
        </p:txBody>
      </p:sp>
      <p:sp>
        <p:nvSpPr>
          <p:cNvPr id="21" name="Oval 20">
            <a:extLst>
              <a:ext uri="{FF2B5EF4-FFF2-40B4-BE49-F238E27FC236}">
                <a16:creationId xmlns:a16="http://schemas.microsoft.com/office/drawing/2014/main" id="{4ADA02DB-CDFD-45A9-B627-F42AD2716739}"/>
              </a:ext>
            </a:extLst>
          </p:cNvPr>
          <p:cNvSpPr/>
          <p:nvPr/>
        </p:nvSpPr>
        <p:spPr>
          <a:xfrm>
            <a:off x="243840" y="3997865"/>
            <a:ext cx="292608" cy="28829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FCD38E0-E0E5-44F7-8091-855495CA0AFD}"/>
              </a:ext>
            </a:extLst>
          </p:cNvPr>
          <p:cNvSpPr txBox="1"/>
          <p:nvPr/>
        </p:nvSpPr>
        <p:spPr>
          <a:xfrm>
            <a:off x="856488" y="4847365"/>
            <a:ext cx="2767584" cy="369332"/>
          </a:xfrm>
          <a:prstGeom prst="rect">
            <a:avLst/>
          </a:prstGeom>
          <a:noFill/>
        </p:spPr>
        <p:txBody>
          <a:bodyPr wrap="square" rtlCol="0">
            <a:spAutoFit/>
          </a:bodyPr>
          <a:lstStyle/>
          <a:p>
            <a:r>
              <a:rPr lang="en-US" dirty="0"/>
              <a:t>Max Nos of terminal nodes </a:t>
            </a:r>
          </a:p>
        </p:txBody>
      </p:sp>
      <p:sp>
        <p:nvSpPr>
          <p:cNvPr id="23" name="Oval 22">
            <a:extLst>
              <a:ext uri="{FF2B5EF4-FFF2-40B4-BE49-F238E27FC236}">
                <a16:creationId xmlns:a16="http://schemas.microsoft.com/office/drawing/2014/main" id="{05AC39CC-AAE8-462D-9CA8-0DAA0768DE51}"/>
              </a:ext>
            </a:extLst>
          </p:cNvPr>
          <p:cNvSpPr/>
          <p:nvPr/>
        </p:nvSpPr>
        <p:spPr>
          <a:xfrm>
            <a:off x="243840" y="4847365"/>
            <a:ext cx="292608" cy="28829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3A368F3-504C-4D11-A25F-BAF8D74105A4}"/>
              </a:ext>
            </a:extLst>
          </p:cNvPr>
          <p:cNvSpPr/>
          <p:nvPr/>
        </p:nvSpPr>
        <p:spPr>
          <a:xfrm>
            <a:off x="243840" y="5696865"/>
            <a:ext cx="292608" cy="28829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9FE6665-BAB9-460D-8F50-0A00A352B03D}"/>
              </a:ext>
            </a:extLst>
          </p:cNvPr>
          <p:cNvSpPr txBox="1"/>
          <p:nvPr/>
        </p:nvSpPr>
        <p:spPr>
          <a:xfrm>
            <a:off x="856488" y="5656348"/>
            <a:ext cx="2767584" cy="646331"/>
          </a:xfrm>
          <a:prstGeom prst="rect">
            <a:avLst/>
          </a:prstGeom>
          <a:noFill/>
        </p:spPr>
        <p:txBody>
          <a:bodyPr wrap="square" rtlCol="0">
            <a:spAutoFit/>
          </a:bodyPr>
          <a:lstStyle/>
          <a:p>
            <a:r>
              <a:rPr lang="en-US" dirty="0"/>
              <a:t>Max features to consider for split </a:t>
            </a:r>
          </a:p>
        </p:txBody>
      </p:sp>
      <p:sp>
        <p:nvSpPr>
          <p:cNvPr id="26" name="TextBox 25">
            <a:extLst>
              <a:ext uri="{FF2B5EF4-FFF2-40B4-BE49-F238E27FC236}">
                <a16:creationId xmlns:a16="http://schemas.microsoft.com/office/drawing/2014/main" id="{E9612993-CFEB-4138-AC6E-DDA6E10B9EA8}"/>
              </a:ext>
            </a:extLst>
          </p:cNvPr>
          <p:cNvSpPr txBox="1"/>
          <p:nvPr/>
        </p:nvSpPr>
        <p:spPr>
          <a:xfrm>
            <a:off x="5126735" y="2315063"/>
            <a:ext cx="1554481" cy="369332"/>
          </a:xfrm>
          <a:prstGeom prst="rect">
            <a:avLst/>
          </a:prstGeom>
          <a:noFill/>
        </p:spPr>
        <p:txBody>
          <a:bodyPr wrap="square" rtlCol="0">
            <a:spAutoFit/>
          </a:bodyPr>
          <a:lstStyle/>
          <a:p>
            <a:r>
              <a:rPr lang="en-US" dirty="0"/>
              <a:t>Over fitting </a:t>
            </a:r>
          </a:p>
        </p:txBody>
      </p:sp>
      <p:sp>
        <p:nvSpPr>
          <p:cNvPr id="27" name="TextBox 26">
            <a:extLst>
              <a:ext uri="{FF2B5EF4-FFF2-40B4-BE49-F238E27FC236}">
                <a16:creationId xmlns:a16="http://schemas.microsoft.com/office/drawing/2014/main" id="{40697A04-EA7E-4BA7-8A27-D6369F5ADEFF}"/>
              </a:ext>
            </a:extLst>
          </p:cNvPr>
          <p:cNvSpPr txBox="1"/>
          <p:nvPr/>
        </p:nvSpPr>
        <p:spPr>
          <a:xfrm>
            <a:off x="9229342" y="2314320"/>
            <a:ext cx="1554481" cy="369332"/>
          </a:xfrm>
          <a:prstGeom prst="rect">
            <a:avLst/>
          </a:prstGeom>
          <a:noFill/>
        </p:spPr>
        <p:txBody>
          <a:bodyPr wrap="square" rtlCol="0">
            <a:spAutoFit/>
          </a:bodyPr>
          <a:lstStyle/>
          <a:p>
            <a:r>
              <a:rPr lang="en-US" dirty="0"/>
              <a:t>Under  fitting </a:t>
            </a:r>
          </a:p>
        </p:txBody>
      </p:sp>
      <p:sp>
        <p:nvSpPr>
          <p:cNvPr id="28" name="TextBox 27">
            <a:extLst>
              <a:ext uri="{FF2B5EF4-FFF2-40B4-BE49-F238E27FC236}">
                <a16:creationId xmlns:a16="http://schemas.microsoft.com/office/drawing/2014/main" id="{705A7D9C-D416-4F84-BA82-E9541CCB120B}"/>
              </a:ext>
            </a:extLst>
          </p:cNvPr>
          <p:cNvSpPr txBox="1"/>
          <p:nvPr/>
        </p:nvSpPr>
        <p:spPr>
          <a:xfrm>
            <a:off x="9229343" y="3158281"/>
            <a:ext cx="1554481" cy="369332"/>
          </a:xfrm>
          <a:prstGeom prst="rect">
            <a:avLst/>
          </a:prstGeom>
          <a:noFill/>
        </p:spPr>
        <p:txBody>
          <a:bodyPr wrap="square" rtlCol="0">
            <a:spAutoFit/>
          </a:bodyPr>
          <a:lstStyle/>
          <a:p>
            <a:r>
              <a:rPr lang="en-US" dirty="0"/>
              <a:t>Under  fitting </a:t>
            </a:r>
          </a:p>
        </p:txBody>
      </p:sp>
      <p:sp>
        <p:nvSpPr>
          <p:cNvPr id="29" name="TextBox 28">
            <a:extLst>
              <a:ext uri="{FF2B5EF4-FFF2-40B4-BE49-F238E27FC236}">
                <a16:creationId xmlns:a16="http://schemas.microsoft.com/office/drawing/2014/main" id="{5160F1BA-CF6A-4196-A2E3-4B88A857856F}"/>
              </a:ext>
            </a:extLst>
          </p:cNvPr>
          <p:cNvSpPr txBox="1"/>
          <p:nvPr/>
        </p:nvSpPr>
        <p:spPr>
          <a:xfrm>
            <a:off x="4160522" y="3114715"/>
            <a:ext cx="4102608" cy="646331"/>
          </a:xfrm>
          <a:prstGeom prst="rect">
            <a:avLst/>
          </a:prstGeom>
          <a:noFill/>
        </p:spPr>
        <p:txBody>
          <a:bodyPr wrap="square" rtlCol="0">
            <a:spAutoFit/>
          </a:bodyPr>
          <a:lstStyle/>
          <a:p>
            <a:r>
              <a:rPr lang="en-US" dirty="0"/>
              <a:t>Over fitting; Choose Low values  for imbalanced class problems  </a:t>
            </a:r>
          </a:p>
        </p:txBody>
      </p:sp>
      <p:sp>
        <p:nvSpPr>
          <p:cNvPr id="30" name="TextBox 29">
            <a:extLst>
              <a:ext uri="{FF2B5EF4-FFF2-40B4-BE49-F238E27FC236}">
                <a16:creationId xmlns:a16="http://schemas.microsoft.com/office/drawing/2014/main" id="{8345543A-FDE4-49EA-BB20-B307777E3AEB}"/>
              </a:ext>
            </a:extLst>
          </p:cNvPr>
          <p:cNvSpPr txBox="1"/>
          <p:nvPr/>
        </p:nvSpPr>
        <p:spPr>
          <a:xfrm>
            <a:off x="9229342" y="3997865"/>
            <a:ext cx="1554481" cy="369332"/>
          </a:xfrm>
          <a:prstGeom prst="rect">
            <a:avLst/>
          </a:prstGeom>
          <a:noFill/>
        </p:spPr>
        <p:txBody>
          <a:bodyPr wrap="square" rtlCol="0">
            <a:spAutoFit/>
          </a:bodyPr>
          <a:lstStyle/>
          <a:p>
            <a:r>
              <a:rPr lang="en-US" dirty="0"/>
              <a:t>Over fitting </a:t>
            </a:r>
          </a:p>
        </p:txBody>
      </p:sp>
      <p:sp>
        <p:nvSpPr>
          <p:cNvPr id="31" name="TextBox 30">
            <a:extLst>
              <a:ext uri="{FF2B5EF4-FFF2-40B4-BE49-F238E27FC236}">
                <a16:creationId xmlns:a16="http://schemas.microsoft.com/office/drawing/2014/main" id="{2A975AC9-EE12-4548-B9EF-791EDC0710B7}"/>
              </a:ext>
            </a:extLst>
          </p:cNvPr>
          <p:cNvSpPr txBox="1"/>
          <p:nvPr/>
        </p:nvSpPr>
        <p:spPr>
          <a:xfrm>
            <a:off x="5077967" y="4031915"/>
            <a:ext cx="1554481" cy="369332"/>
          </a:xfrm>
          <a:prstGeom prst="rect">
            <a:avLst/>
          </a:prstGeom>
          <a:noFill/>
        </p:spPr>
        <p:txBody>
          <a:bodyPr wrap="square" rtlCol="0">
            <a:spAutoFit/>
          </a:bodyPr>
          <a:lstStyle/>
          <a:p>
            <a:r>
              <a:rPr lang="en-US" dirty="0"/>
              <a:t>Under  fitting </a:t>
            </a:r>
          </a:p>
        </p:txBody>
      </p:sp>
      <p:sp>
        <p:nvSpPr>
          <p:cNvPr id="32" name="TextBox 31">
            <a:extLst>
              <a:ext uri="{FF2B5EF4-FFF2-40B4-BE49-F238E27FC236}">
                <a16:creationId xmlns:a16="http://schemas.microsoft.com/office/drawing/2014/main" id="{55693B7D-793A-4A66-8AD2-AC1FE96EC2C2}"/>
              </a:ext>
            </a:extLst>
          </p:cNvPr>
          <p:cNvSpPr txBox="1"/>
          <p:nvPr/>
        </p:nvSpPr>
        <p:spPr>
          <a:xfrm>
            <a:off x="4657344" y="4806847"/>
            <a:ext cx="6696456" cy="369332"/>
          </a:xfrm>
          <a:prstGeom prst="rect">
            <a:avLst/>
          </a:prstGeom>
          <a:noFill/>
        </p:spPr>
        <p:txBody>
          <a:bodyPr wrap="square" rtlCol="0">
            <a:spAutoFit/>
          </a:bodyPr>
          <a:lstStyle/>
          <a:p>
            <a:r>
              <a:rPr lang="en-US" dirty="0"/>
              <a:t>Can be used in place of Depth: Similar      like Max depth  </a:t>
            </a:r>
          </a:p>
        </p:txBody>
      </p:sp>
      <p:sp>
        <p:nvSpPr>
          <p:cNvPr id="33" name="TextBox 32">
            <a:extLst>
              <a:ext uri="{FF2B5EF4-FFF2-40B4-BE49-F238E27FC236}">
                <a16:creationId xmlns:a16="http://schemas.microsoft.com/office/drawing/2014/main" id="{2CA9E457-77DF-4184-B479-C7049AC375F3}"/>
              </a:ext>
            </a:extLst>
          </p:cNvPr>
          <p:cNvSpPr txBox="1"/>
          <p:nvPr/>
        </p:nvSpPr>
        <p:spPr>
          <a:xfrm>
            <a:off x="9229342" y="5794847"/>
            <a:ext cx="1554481" cy="369332"/>
          </a:xfrm>
          <a:prstGeom prst="rect">
            <a:avLst/>
          </a:prstGeom>
          <a:noFill/>
        </p:spPr>
        <p:txBody>
          <a:bodyPr wrap="square" rtlCol="0">
            <a:spAutoFit/>
          </a:bodyPr>
          <a:lstStyle/>
          <a:p>
            <a:r>
              <a:rPr lang="en-US" dirty="0"/>
              <a:t>Over fitting </a:t>
            </a:r>
          </a:p>
        </p:txBody>
      </p:sp>
      <p:sp>
        <p:nvSpPr>
          <p:cNvPr id="34" name="TextBox 33">
            <a:extLst>
              <a:ext uri="{FF2B5EF4-FFF2-40B4-BE49-F238E27FC236}">
                <a16:creationId xmlns:a16="http://schemas.microsoft.com/office/drawing/2014/main" id="{A5371FD4-E970-4FC2-827A-34AEE2B0C5C9}"/>
              </a:ext>
            </a:extLst>
          </p:cNvPr>
          <p:cNvSpPr txBox="1"/>
          <p:nvPr/>
        </p:nvSpPr>
        <p:spPr>
          <a:xfrm>
            <a:off x="4346448" y="5684301"/>
            <a:ext cx="4102608" cy="646331"/>
          </a:xfrm>
          <a:prstGeom prst="rect">
            <a:avLst/>
          </a:prstGeom>
          <a:noFill/>
        </p:spPr>
        <p:txBody>
          <a:bodyPr wrap="square" rtlCol="0">
            <a:spAutoFit/>
          </a:bodyPr>
          <a:lstStyle/>
          <a:p>
            <a:r>
              <a:rPr lang="en-US" dirty="0"/>
              <a:t>Choose at least 30% to 40% of the features – Avoid Underfitting </a:t>
            </a:r>
          </a:p>
        </p:txBody>
      </p:sp>
      <p:cxnSp>
        <p:nvCxnSpPr>
          <p:cNvPr id="35" name="Straight Connector 34">
            <a:extLst>
              <a:ext uri="{FF2B5EF4-FFF2-40B4-BE49-F238E27FC236}">
                <a16:creationId xmlns:a16="http://schemas.microsoft.com/office/drawing/2014/main" id="{AC6E2C4B-C1BF-443F-8B32-1A805C6D204D}"/>
              </a:ext>
            </a:extLst>
          </p:cNvPr>
          <p:cNvCxnSpPr>
            <a:cxnSpLocks/>
          </p:cNvCxnSpPr>
          <p:nvPr/>
        </p:nvCxnSpPr>
        <p:spPr>
          <a:xfrm>
            <a:off x="243840" y="2855452"/>
            <a:ext cx="1174089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E9DA56-B6A4-4462-8EF5-42BECCE37156}"/>
              </a:ext>
            </a:extLst>
          </p:cNvPr>
          <p:cNvCxnSpPr>
            <a:cxnSpLocks/>
          </p:cNvCxnSpPr>
          <p:nvPr/>
        </p:nvCxnSpPr>
        <p:spPr>
          <a:xfrm>
            <a:off x="225552" y="3806242"/>
            <a:ext cx="1174089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EA4562-DC07-4C39-BC8A-5E0EB0DFE302}"/>
              </a:ext>
            </a:extLst>
          </p:cNvPr>
          <p:cNvCxnSpPr>
            <a:cxnSpLocks/>
          </p:cNvCxnSpPr>
          <p:nvPr/>
        </p:nvCxnSpPr>
        <p:spPr>
          <a:xfrm>
            <a:off x="170688" y="4556236"/>
            <a:ext cx="1174089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E3488FD-B742-41F5-99C3-75AC3F4729F1}"/>
              </a:ext>
            </a:extLst>
          </p:cNvPr>
          <p:cNvCxnSpPr>
            <a:cxnSpLocks/>
          </p:cNvCxnSpPr>
          <p:nvPr/>
        </p:nvCxnSpPr>
        <p:spPr>
          <a:xfrm>
            <a:off x="170688" y="5452348"/>
            <a:ext cx="1174089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0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0E613C-6BF6-4217-AFA1-8BA6ED8CBC4A}"/>
              </a:ext>
            </a:extLst>
          </p:cNvPr>
          <p:cNvSpPr>
            <a:spLocks noGrp="1"/>
          </p:cNvSpPr>
          <p:nvPr>
            <p:ph type="title"/>
          </p:nvPr>
        </p:nvSpPr>
        <p:spPr>
          <a:xfrm>
            <a:off x="838200" y="365125"/>
            <a:ext cx="10515600" cy="744347"/>
          </a:xfrm>
        </p:spPr>
        <p:txBody>
          <a:bodyPr>
            <a:normAutofit/>
          </a:bodyPr>
          <a:lstStyle/>
          <a:p>
            <a:r>
              <a:rPr lang="en-US" dirty="0"/>
              <a:t>Model Fine Tuning: Greedy Approaches </a:t>
            </a:r>
          </a:p>
        </p:txBody>
      </p:sp>
      <p:sp>
        <p:nvSpPr>
          <p:cNvPr id="5" name="TextBox 4">
            <a:extLst>
              <a:ext uri="{FF2B5EF4-FFF2-40B4-BE49-F238E27FC236}">
                <a16:creationId xmlns:a16="http://schemas.microsoft.com/office/drawing/2014/main" id="{E79C9654-A1BB-4613-B1DB-942AFF4833C4}"/>
              </a:ext>
            </a:extLst>
          </p:cNvPr>
          <p:cNvSpPr txBox="1"/>
          <p:nvPr/>
        </p:nvSpPr>
        <p:spPr>
          <a:xfrm>
            <a:off x="950976" y="1353312"/>
            <a:ext cx="3974592" cy="369332"/>
          </a:xfrm>
          <a:prstGeom prst="rect">
            <a:avLst/>
          </a:prstGeom>
          <a:solidFill>
            <a:schemeClr val="accent3">
              <a:lumMod val="20000"/>
              <a:lumOff val="80000"/>
            </a:schemeClr>
          </a:solidFill>
        </p:spPr>
        <p:txBody>
          <a:bodyPr wrap="square" rtlCol="0">
            <a:spAutoFit/>
          </a:bodyPr>
          <a:lstStyle/>
          <a:p>
            <a:r>
              <a:rPr lang="en-US" dirty="0"/>
              <a:t>Why constraint setting maybe greedy ?</a:t>
            </a:r>
          </a:p>
        </p:txBody>
      </p:sp>
      <p:pic>
        <p:nvPicPr>
          <p:cNvPr id="7" name="Picture 6">
            <a:extLst>
              <a:ext uri="{FF2B5EF4-FFF2-40B4-BE49-F238E27FC236}">
                <a16:creationId xmlns:a16="http://schemas.microsoft.com/office/drawing/2014/main" id="{FC00D3B4-B70B-4FF9-961C-77143035C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338704"/>
            <a:ext cx="9753600" cy="3019425"/>
          </a:xfrm>
          <a:prstGeom prst="rect">
            <a:avLst/>
          </a:prstGeom>
        </p:spPr>
      </p:pic>
      <p:cxnSp>
        <p:nvCxnSpPr>
          <p:cNvPr id="10" name="Straight Arrow Connector 9">
            <a:extLst>
              <a:ext uri="{FF2B5EF4-FFF2-40B4-BE49-F238E27FC236}">
                <a16:creationId xmlns:a16="http://schemas.microsoft.com/office/drawing/2014/main" id="{D661743D-0E59-4B6F-8985-7B385DFD8F7F}"/>
              </a:ext>
            </a:extLst>
          </p:cNvPr>
          <p:cNvCxnSpPr>
            <a:cxnSpLocks/>
          </p:cNvCxnSpPr>
          <p:nvPr/>
        </p:nvCxnSpPr>
        <p:spPr>
          <a:xfrm flipH="1">
            <a:off x="4133088" y="3138393"/>
            <a:ext cx="1731264" cy="110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731E36-7E3C-4A34-B7B2-5F5D724B9938}"/>
              </a:ext>
            </a:extLst>
          </p:cNvPr>
          <p:cNvSpPr txBox="1"/>
          <p:nvPr/>
        </p:nvSpPr>
        <p:spPr>
          <a:xfrm>
            <a:off x="5864352" y="2914936"/>
            <a:ext cx="3011424" cy="369332"/>
          </a:xfrm>
          <a:prstGeom prst="rect">
            <a:avLst/>
          </a:prstGeom>
          <a:noFill/>
        </p:spPr>
        <p:txBody>
          <a:bodyPr wrap="square" rtlCol="0">
            <a:spAutoFit/>
          </a:bodyPr>
          <a:lstStyle/>
          <a:p>
            <a:r>
              <a:rPr lang="en-US" dirty="0"/>
              <a:t>Greedy Approach to Overtake </a:t>
            </a:r>
          </a:p>
        </p:txBody>
      </p:sp>
      <p:sp>
        <p:nvSpPr>
          <p:cNvPr id="15" name="Freeform: Shape 14">
            <a:extLst>
              <a:ext uri="{FF2B5EF4-FFF2-40B4-BE49-F238E27FC236}">
                <a16:creationId xmlns:a16="http://schemas.microsoft.com/office/drawing/2014/main" id="{363583E6-0FA0-4504-83EA-93DA7B01C3F3}"/>
              </a:ext>
            </a:extLst>
          </p:cNvPr>
          <p:cNvSpPr/>
          <p:nvPr/>
        </p:nvSpPr>
        <p:spPr>
          <a:xfrm>
            <a:off x="3084576" y="4385330"/>
            <a:ext cx="3169920" cy="674350"/>
          </a:xfrm>
          <a:custGeom>
            <a:avLst/>
            <a:gdLst>
              <a:gd name="connsiteX0" fmla="*/ 0 w 3169920"/>
              <a:gd name="connsiteY0" fmla="*/ 674350 h 674350"/>
              <a:gd name="connsiteX1" fmla="*/ 97536 w 3169920"/>
              <a:gd name="connsiteY1" fmla="*/ 576814 h 674350"/>
              <a:gd name="connsiteX2" fmla="*/ 170688 w 3169920"/>
              <a:gd name="connsiteY2" fmla="*/ 467086 h 674350"/>
              <a:gd name="connsiteX3" fmla="*/ 195072 w 3169920"/>
              <a:gd name="connsiteY3" fmla="*/ 418318 h 674350"/>
              <a:gd name="connsiteX4" fmla="*/ 243840 w 3169920"/>
              <a:gd name="connsiteY4" fmla="*/ 369550 h 674350"/>
              <a:gd name="connsiteX5" fmla="*/ 304800 w 3169920"/>
              <a:gd name="connsiteY5" fmla="*/ 308590 h 674350"/>
              <a:gd name="connsiteX6" fmla="*/ 365760 w 3169920"/>
              <a:gd name="connsiteY6" fmla="*/ 235438 h 674350"/>
              <a:gd name="connsiteX7" fmla="*/ 438912 w 3169920"/>
              <a:gd name="connsiteY7" fmla="*/ 186670 h 674350"/>
              <a:gd name="connsiteX8" fmla="*/ 475488 w 3169920"/>
              <a:gd name="connsiteY8" fmla="*/ 150094 h 674350"/>
              <a:gd name="connsiteX9" fmla="*/ 548640 w 3169920"/>
              <a:gd name="connsiteY9" fmla="*/ 125710 h 674350"/>
              <a:gd name="connsiteX10" fmla="*/ 585216 w 3169920"/>
              <a:gd name="connsiteY10" fmla="*/ 113518 h 674350"/>
              <a:gd name="connsiteX11" fmla="*/ 707136 w 3169920"/>
              <a:gd name="connsiteY11" fmla="*/ 89134 h 674350"/>
              <a:gd name="connsiteX12" fmla="*/ 1804416 w 3169920"/>
              <a:gd name="connsiteY12" fmla="*/ 89134 h 674350"/>
              <a:gd name="connsiteX13" fmla="*/ 1914144 w 3169920"/>
              <a:gd name="connsiteY13" fmla="*/ 52558 h 674350"/>
              <a:gd name="connsiteX14" fmla="*/ 2194560 w 3169920"/>
              <a:gd name="connsiteY14" fmla="*/ 28174 h 674350"/>
              <a:gd name="connsiteX15" fmla="*/ 2304288 w 3169920"/>
              <a:gd name="connsiteY15" fmla="*/ 3790 h 674350"/>
              <a:gd name="connsiteX16" fmla="*/ 2657856 w 3169920"/>
              <a:gd name="connsiteY16" fmla="*/ 15982 h 674350"/>
              <a:gd name="connsiteX17" fmla="*/ 2694432 w 3169920"/>
              <a:gd name="connsiteY17" fmla="*/ 28174 h 674350"/>
              <a:gd name="connsiteX18" fmla="*/ 2999232 w 3169920"/>
              <a:gd name="connsiteY18" fmla="*/ 15982 h 674350"/>
              <a:gd name="connsiteX19" fmla="*/ 3169920 w 3169920"/>
              <a:gd name="connsiteY19" fmla="*/ 3790 h 67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69920" h="674350">
                <a:moveTo>
                  <a:pt x="0" y="674350"/>
                </a:moveTo>
                <a:cubicBezTo>
                  <a:pt x="32512" y="641838"/>
                  <a:pt x="76974" y="617939"/>
                  <a:pt x="97536" y="576814"/>
                </a:cubicBezTo>
                <a:cubicBezTo>
                  <a:pt x="154553" y="462780"/>
                  <a:pt x="80505" y="602360"/>
                  <a:pt x="170688" y="467086"/>
                </a:cubicBezTo>
                <a:cubicBezTo>
                  <a:pt x="180770" y="451964"/>
                  <a:pt x="184167" y="432858"/>
                  <a:pt x="195072" y="418318"/>
                </a:cubicBezTo>
                <a:cubicBezTo>
                  <a:pt x="208866" y="399926"/>
                  <a:pt x="228879" y="387005"/>
                  <a:pt x="243840" y="369550"/>
                </a:cubicBezTo>
                <a:cubicBezTo>
                  <a:pt x="298027" y="306332"/>
                  <a:pt x="234357" y="355552"/>
                  <a:pt x="304800" y="308590"/>
                </a:cubicBezTo>
                <a:cubicBezTo>
                  <a:pt x="326475" y="276078"/>
                  <a:pt x="333265" y="260712"/>
                  <a:pt x="365760" y="235438"/>
                </a:cubicBezTo>
                <a:cubicBezTo>
                  <a:pt x="388893" y="217446"/>
                  <a:pt x="418190" y="207392"/>
                  <a:pt x="438912" y="186670"/>
                </a:cubicBezTo>
                <a:cubicBezTo>
                  <a:pt x="451104" y="174478"/>
                  <a:pt x="460416" y="158467"/>
                  <a:pt x="475488" y="150094"/>
                </a:cubicBezTo>
                <a:cubicBezTo>
                  <a:pt x="497956" y="137612"/>
                  <a:pt x="524256" y="133838"/>
                  <a:pt x="548640" y="125710"/>
                </a:cubicBezTo>
                <a:cubicBezTo>
                  <a:pt x="560832" y="121646"/>
                  <a:pt x="572539" y="115631"/>
                  <a:pt x="585216" y="113518"/>
                </a:cubicBezTo>
                <a:cubicBezTo>
                  <a:pt x="674896" y="98571"/>
                  <a:pt x="634386" y="107322"/>
                  <a:pt x="707136" y="89134"/>
                </a:cubicBezTo>
                <a:cubicBezTo>
                  <a:pt x="1160643" y="104251"/>
                  <a:pt x="1262778" y="113754"/>
                  <a:pt x="1804416" y="89134"/>
                </a:cubicBezTo>
                <a:cubicBezTo>
                  <a:pt x="2173224" y="72370"/>
                  <a:pt x="1711452" y="67036"/>
                  <a:pt x="1914144" y="52558"/>
                </a:cubicBezTo>
                <a:cubicBezTo>
                  <a:pt x="2006896" y="45933"/>
                  <a:pt x="2102104" y="41382"/>
                  <a:pt x="2194560" y="28174"/>
                </a:cubicBezTo>
                <a:cubicBezTo>
                  <a:pt x="2230676" y="23015"/>
                  <a:pt x="2268792" y="12664"/>
                  <a:pt x="2304288" y="3790"/>
                </a:cubicBezTo>
                <a:cubicBezTo>
                  <a:pt x="2422144" y="7854"/>
                  <a:pt x="2540160" y="8626"/>
                  <a:pt x="2657856" y="15982"/>
                </a:cubicBezTo>
                <a:cubicBezTo>
                  <a:pt x="2670682" y="16784"/>
                  <a:pt x="2681581" y="28174"/>
                  <a:pt x="2694432" y="28174"/>
                </a:cubicBezTo>
                <a:cubicBezTo>
                  <a:pt x="2796113" y="28174"/>
                  <a:pt x="2897632" y="20046"/>
                  <a:pt x="2999232" y="15982"/>
                </a:cubicBezTo>
                <a:cubicBezTo>
                  <a:pt x="3078218" y="-10347"/>
                  <a:pt x="3022957" y="3790"/>
                  <a:pt x="3169920" y="3790"/>
                </a:cubicBezTo>
              </a:path>
            </a:pathLst>
          </a:custGeom>
          <a:noFill/>
          <a:ln>
            <a:solidFill>
              <a:srgbClr val="FF0000"/>
            </a:solidFill>
            <a:prstDash val="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057A8AA-F667-4CC6-9AB9-9B02FC9CF3FF}"/>
              </a:ext>
            </a:extLst>
          </p:cNvPr>
          <p:cNvSpPr txBox="1"/>
          <p:nvPr/>
        </p:nvSpPr>
        <p:spPr>
          <a:xfrm>
            <a:off x="950976" y="1962912"/>
            <a:ext cx="5937504" cy="646331"/>
          </a:xfrm>
          <a:prstGeom prst="rect">
            <a:avLst/>
          </a:prstGeom>
          <a:noFill/>
        </p:spPr>
        <p:txBody>
          <a:bodyPr wrap="square" rtlCol="0">
            <a:spAutoFit/>
          </a:bodyPr>
          <a:lstStyle/>
          <a:p>
            <a:r>
              <a:rPr lang="en-US" dirty="0"/>
              <a:t>Checks for best split immediately </a:t>
            </a:r>
          </a:p>
          <a:p>
            <a:r>
              <a:rPr lang="en-US" dirty="0"/>
              <a:t>Then Moves ahead till stop criterion reached </a:t>
            </a:r>
          </a:p>
        </p:txBody>
      </p:sp>
    </p:spTree>
    <p:extLst>
      <p:ext uri="{BB962C8B-B14F-4D97-AF65-F5344CB8AC3E}">
        <p14:creationId xmlns:p14="http://schemas.microsoft.com/office/powerpoint/2010/main" val="95927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8DF7-0669-4507-8E67-D9D918F5FA0A}"/>
              </a:ext>
            </a:extLst>
          </p:cNvPr>
          <p:cNvSpPr>
            <a:spLocks noGrp="1"/>
          </p:cNvSpPr>
          <p:nvPr>
            <p:ph type="title"/>
          </p:nvPr>
        </p:nvSpPr>
        <p:spPr>
          <a:xfrm>
            <a:off x="192024" y="364319"/>
            <a:ext cx="10515600" cy="878459"/>
          </a:xfrm>
        </p:spPr>
        <p:txBody>
          <a:bodyPr/>
          <a:lstStyle/>
          <a:p>
            <a:r>
              <a:rPr lang="en-US" dirty="0"/>
              <a:t>Introduction </a:t>
            </a:r>
          </a:p>
        </p:txBody>
      </p:sp>
      <p:sp>
        <p:nvSpPr>
          <p:cNvPr id="4" name="TextBox 3">
            <a:extLst>
              <a:ext uri="{FF2B5EF4-FFF2-40B4-BE49-F238E27FC236}">
                <a16:creationId xmlns:a16="http://schemas.microsoft.com/office/drawing/2014/main" id="{7C456A0D-85A2-4196-9237-6793031C708F}"/>
              </a:ext>
            </a:extLst>
          </p:cNvPr>
          <p:cNvSpPr txBox="1"/>
          <p:nvPr/>
        </p:nvSpPr>
        <p:spPr>
          <a:xfrm>
            <a:off x="243840" y="1520643"/>
            <a:ext cx="2645664" cy="369117"/>
          </a:xfrm>
          <a:prstGeom prst="rect">
            <a:avLst/>
          </a:prstGeom>
          <a:solidFill>
            <a:schemeClr val="accent4">
              <a:lumMod val="40000"/>
              <a:lumOff val="60000"/>
            </a:schemeClr>
          </a:solidFill>
        </p:spPr>
        <p:txBody>
          <a:bodyPr wrap="square" rtlCol="0">
            <a:spAutoFit/>
          </a:bodyPr>
          <a:lstStyle/>
          <a:p>
            <a:r>
              <a:rPr lang="en-US" dirty="0"/>
              <a:t>What is a Decision Tree ?</a:t>
            </a:r>
          </a:p>
        </p:txBody>
      </p:sp>
      <p:sp>
        <p:nvSpPr>
          <p:cNvPr id="5" name="Rectangle 4">
            <a:extLst>
              <a:ext uri="{FF2B5EF4-FFF2-40B4-BE49-F238E27FC236}">
                <a16:creationId xmlns:a16="http://schemas.microsoft.com/office/drawing/2014/main" id="{2E613F6E-D136-4BF2-9401-84C65AEFAF4F}"/>
              </a:ext>
            </a:extLst>
          </p:cNvPr>
          <p:cNvSpPr/>
          <p:nvPr/>
        </p:nvSpPr>
        <p:spPr>
          <a:xfrm>
            <a:off x="192024" y="2065651"/>
            <a:ext cx="7135368" cy="923330"/>
          </a:xfrm>
          <a:prstGeom prst="rect">
            <a:avLst/>
          </a:prstGeom>
        </p:spPr>
        <p:txBody>
          <a:bodyPr wrap="square">
            <a:spAutoFit/>
          </a:bodyPr>
          <a:lstStyle/>
          <a:p>
            <a:pPr algn="just"/>
            <a:r>
              <a:rPr lang="en-US" dirty="0">
                <a:solidFill>
                  <a:srgbClr val="000000"/>
                </a:solidFill>
                <a:latin typeface="Arial" panose="020B0604020202020204" pitchFamily="34" charset="0"/>
              </a:rPr>
              <a:t>Decision tree is a type of supervised learning algorithm (having a pre-defined target variable) that is mostly used in classification problems. </a:t>
            </a:r>
            <a:endParaRPr lang="en-US" dirty="0"/>
          </a:p>
        </p:txBody>
      </p:sp>
      <p:sp>
        <p:nvSpPr>
          <p:cNvPr id="6" name="Rectangle 5">
            <a:extLst>
              <a:ext uri="{FF2B5EF4-FFF2-40B4-BE49-F238E27FC236}">
                <a16:creationId xmlns:a16="http://schemas.microsoft.com/office/drawing/2014/main" id="{8C1590B5-1EC5-43D4-83CF-489562E564AF}"/>
              </a:ext>
            </a:extLst>
          </p:cNvPr>
          <p:cNvSpPr/>
          <p:nvPr/>
        </p:nvSpPr>
        <p:spPr>
          <a:xfrm>
            <a:off x="243840" y="3715573"/>
            <a:ext cx="7083552"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panose="020B0604020202020204" pitchFamily="34" charset="0"/>
              </a:rPr>
              <a:t>It works for both categorical and continuous input and output variables. </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In this technique, we split the population or sample into two or more homogeneous sets (or sub-populations) based on most significant splitter / differentiator in input variables.</a:t>
            </a:r>
            <a:endParaRPr lang="en-US" dirty="0"/>
          </a:p>
        </p:txBody>
      </p:sp>
      <p:sp>
        <p:nvSpPr>
          <p:cNvPr id="7" name="TextBox 6">
            <a:extLst>
              <a:ext uri="{FF2B5EF4-FFF2-40B4-BE49-F238E27FC236}">
                <a16:creationId xmlns:a16="http://schemas.microsoft.com/office/drawing/2014/main" id="{DDF539E9-1C30-46AE-9BEC-85D9FFF3BC68}"/>
              </a:ext>
            </a:extLst>
          </p:cNvPr>
          <p:cNvSpPr txBox="1"/>
          <p:nvPr/>
        </p:nvSpPr>
        <p:spPr>
          <a:xfrm>
            <a:off x="243840" y="3165738"/>
            <a:ext cx="2645664" cy="369117"/>
          </a:xfrm>
          <a:prstGeom prst="rect">
            <a:avLst/>
          </a:prstGeom>
          <a:solidFill>
            <a:schemeClr val="accent4">
              <a:lumMod val="40000"/>
              <a:lumOff val="60000"/>
            </a:schemeClr>
          </a:solidFill>
        </p:spPr>
        <p:txBody>
          <a:bodyPr wrap="square" rtlCol="0">
            <a:spAutoFit/>
          </a:bodyPr>
          <a:lstStyle/>
          <a:p>
            <a:r>
              <a:rPr lang="en-US" dirty="0"/>
              <a:t>How does it work ?</a:t>
            </a:r>
          </a:p>
        </p:txBody>
      </p:sp>
      <p:cxnSp>
        <p:nvCxnSpPr>
          <p:cNvPr id="10" name="Straight Connector 9">
            <a:extLst>
              <a:ext uri="{FF2B5EF4-FFF2-40B4-BE49-F238E27FC236}">
                <a16:creationId xmlns:a16="http://schemas.microsoft.com/office/drawing/2014/main" id="{A6F96218-54F4-4BD6-9E8D-8C432AC40261}"/>
              </a:ext>
            </a:extLst>
          </p:cNvPr>
          <p:cNvCxnSpPr/>
          <p:nvPr/>
        </p:nvCxnSpPr>
        <p:spPr>
          <a:xfrm>
            <a:off x="7520808" y="1424678"/>
            <a:ext cx="0" cy="4462272"/>
          </a:xfrm>
          <a:prstGeom prst="line">
            <a:avLst/>
          </a:prstGeom>
          <a:ln>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6EE479-BB0A-4C39-9E0F-D641AB25AF0F}"/>
              </a:ext>
            </a:extLst>
          </p:cNvPr>
          <p:cNvSpPr txBox="1"/>
          <p:nvPr/>
        </p:nvSpPr>
        <p:spPr>
          <a:xfrm>
            <a:off x="8351520" y="1424678"/>
            <a:ext cx="3255264" cy="369332"/>
          </a:xfrm>
          <a:prstGeom prst="rect">
            <a:avLst/>
          </a:prstGeom>
          <a:solidFill>
            <a:schemeClr val="accent4">
              <a:lumMod val="20000"/>
              <a:lumOff val="80000"/>
            </a:schemeClr>
          </a:solidFill>
        </p:spPr>
        <p:txBody>
          <a:bodyPr wrap="square" rtlCol="0">
            <a:spAutoFit/>
          </a:bodyPr>
          <a:lstStyle/>
          <a:p>
            <a:r>
              <a:rPr lang="en-US" dirty="0"/>
              <a:t>An Example of a Decision Tree </a:t>
            </a:r>
          </a:p>
        </p:txBody>
      </p:sp>
      <p:pic>
        <p:nvPicPr>
          <p:cNvPr id="12" name="Picture 11">
            <a:extLst>
              <a:ext uri="{FF2B5EF4-FFF2-40B4-BE49-F238E27FC236}">
                <a16:creationId xmlns:a16="http://schemas.microsoft.com/office/drawing/2014/main" id="{CD27D289-5A6E-4921-8B5B-9CD55A5A6264}"/>
              </a:ext>
            </a:extLst>
          </p:cNvPr>
          <p:cNvPicPr>
            <a:picLocks noChangeAspect="1"/>
          </p:cNvPicPr>
          <p:nvPr/>
        </p:nvPicPr>
        <p:blipFill>
          <a:blip r:embed="rId2"/>
          <a:stretch>
            <a:fillRect/>
          </a:stretch>
        </p:blipFill>
        <p:spPr>
          <a:xfrm>
            <a:off x="7617266" y="2253016"/>
            <a:ext cx="4397417" cy="2745704"/>
          </a:xfrm>
          <a:prstGeom prst="rect">
            <a:avLst/>
          </a:prstGeom>
        </p:spPr>
      </p:pic>
    </p:spTree>
    <p:extLst>
      <p:ext uri="{BB962C8B-B14F-4D97-AF65-F5344CB8AC3E}">
        <p14:creationId xmlns:p14="http://schemas.microsoft.com/office/powerpoint/2010/main" val="839497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5E2F-92CA-4321-BBF4-6810913FDE6F}"/>
              </a:ext>
            </a:extLst>
          </p:cNvPr>
          <p:cNvSpPr>
            <a:spLocks noGrp="1"/>
          </p:cNvSpPr>
          <p:nvPr>
            <p:ph type="title"/>
          </p:nvPr>
        </p:nvSpPr>
        <p:spPr>
          <a:xfrm>
            <a:off x="838200" y="365125"/>
            <a:ext cx="10515600" cy="756539"/>
          </a:xfrm>
        </p:spPr>
        <p:txBody>
          <a:bodyPr/>
          <a:lstStyle/>
          <a:p>
            <a:r>
              <a:rPr lang="en-US" dirty="0"/>
              <a:t>Model Fine Tuning : Tree Pruning </a:t>
            </a:r>
          </a:p>
        </p:txBody>
      </p:sp>
      <p:pic>
        <p:nvPicPr>
          <p:cNvPr id="4" name="Picture 3">
            <a:extLst>
              <a:ext uri="{FF2B5EF4-FFF2-40B4-BE49-F238E27FC236}">
                <a16:creationId xmlns:a16="http://schemas.microsoft.com/office/drawing/2014/main" id="{8554DCC2-7521-4A92-AEF2-EA9ECCF5F347}"/>
              </a:ext>
            </a:extLst>
          </p:cNvPr>
          <p:cNvPicPr>
            <a:picLocks noChangeAspect="1"/>
          </p:cNvPicPr>
          <p:nvPr/>
        </p:nvPicPr>
        <p:blipFill>
          <a:blip r:embed="rId2"/>
          <a:stretch>
            <a:fillRect/>
          </a:stretch>
        </p:blipFill>
        <p:spPr>
          <a:xfrm>
            <a:off x="838200" y="1351978"/>
            <a:ext cx="2752725" cy="1666875"/>
          </a:xfrm>
          <a:prstGeom prst="rect">
            <a:avLst/>
          </a:prstGeom>
        </p:spPr>
      </p:pic>
      <p:sp>
        <p:nvSpPr>
          <p:cNvPr id="5" name="Rectangle 4">
            <a:extLst>
              <a:ext uri="{FF2B5EF4-FFF2-40B4-BE49-F238E27FC236}">
                <a16:creationId xmlns:a16="http://schemas.microsoft.com/office/drawing/2014/main" id="{9235500A-2577-4C9E-91F2-FF95F215D3A7}"/>
              </a:ext>
            </a:extLst>
          </p:cNvPr>
          <p:cNvSpPr/>
          <p:nvPr/>
        </p:nvSpPr>
        <p:spPr>
          <a:xfrm>
            <a:off x="116991" y="6280142"/>
            <a:ext cx="4071436" cy="276999"/>
          </a:xfrm>
          <a:prstGeom prst="rect">
            <a:avLst/>
          </a:prstGeom>
        </p:spPr>
        <p:txBody>
          <a:bodyPr wrap="none">
            <a:spAutoFit/>
          </a:bodyPr>
          <a:lstStyle/>
          <a:p>
            <a:r>
              <a:rPr lang="en-US" sz="1200" dirty="0"/>
              <a:t>Image:   http://www.treeremoval.com/trimming-and-pruning/</a:t>
            </a:r>
          </a:p>
        </p:txBody>
      </p:sp>
      <p:sp>
        <p:nvSpPr>
          <p:cNvPr id="6" name="TextBox 5">
            <a:extLst>
              <a:ext uri="{FF2B5EF4-FFF2-40B4-BE49-F238E27FC236}">
                <a16:creationId xmlns:a16="http://schemas.microsoft.com/office/drawing/2014/main" id="{FA2297DF-2FEF-4DDA-B6E2-1C37E0A0230F}"/>
              </a:ext>
            </a:extLst>
          </p:cNvPr>
          <p:cNvSpPr txBox="1"/>
          <p:nvPr/>
        </p:nvSpPr>
        <p:spPr>
          <a:xfrm>
            <a:off x="4498848" y="1351978"/>
            <a:ext cx="1572768" cy="369332"/>
          </a:xfrm>
          <a:prstGeom prst="rect">
            <a:avLst/>
          </a:prstGeom>
          <a:solidFill>
            <a:schemeClr val="accent1">
              <a:lumMod val="20000"/>
              <a:lumOff val="80000"/>
            </a:schemeClr>
          </a:solidFill>
        </p:spPr>
        <p:txBody>
          <a:bodyPr wrap="square" rtlCol="0">
            <a:spAutoFit/>
          </a:bodyPr>
          <a:lstStyle/>
          <a:p>
            <a:r>
              <a:rPr lang="en-US" dirty="0"/>
              <a:t>Why Pruning?</a:t>
            </a:r>
          </a:p>
        </p:txBody>
      </p:sp>
      <p:sp>
        <p:nvSpPr>
          <p:cNvPr id="7" name="Rectangle 6">
            <a:extLst>
              <a:ext uri="{FF2B5EF4-FFF2-40B4-BE49-F238E27FC236}">
                <a16:creationId xmlns:a16="http://schemas.microsoft.com/office/drawing/2014/main" id="{D29F725D-B41C-4638-9CDB-1F731BB95FFE}"/>
              </a:ext>
            </a:extLst>
          </p:cNvPr>
          <p:cNvSpPr/>
          <p:nvPr/>
        </p:nvSpPr>
        <p:spPr>
          <a:xfrm>
            <a:off x="4352544" y="2185415"/>
            <a:ext cx="774192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A decision tree with constraints won’t see the </a:t>
            </a:r>
            <a:r>
              <a:rPr lang="en-US" b="1" dirty="0">
                <a:solidFill>
                  <a:srgbClr val="000000"/>
                </a:solidFill>
                <a:latin typeface="Arial" panose="020B0604020202020204" pitchFamily="34" charset="0"/>
              </a:rPr>
              <a:t>truck ahead </a:t>
            </a:r>
            <a:r>
              <a:rPr lang="en-US" dirty="0">
                <a:solidFill>
                  <a:srgbClr val="000000"/>
                </a:solidFill>
                <a:latin typeface="Arial" panose="020B0604020202020204" pitchFamily="34" charset="0"/>
              </a:rPr>
              <a:t>and adopt a greedy approach by taking a left. </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On the other hand if we use pruning, we in effect look at a few steps ahead and make a choice. </a:t>
            </a:r>
            <a:endParaRPr lang="en-US" dirty="0"/>
          </a:p>
        </p:txBody>
      </p:sp>
      <p:pic>
        <p:nvPicPr>
          <p:cNvPr id="8" name="Picture 7">
            <a:extLst>
              <a:ext uri="{FF2B5EF4-FFF2-40B4-BE49-F238E27FC236}">
                <a16:creationId xmlns:a16="http://schemas.microsoft.com/office/drawing/2014/main" id="{DE27B5BE-83F6-4D79-80BB-C19F7C7B4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592" y="1121664"/>
            <a:ext cx="3373221" cy="1044249"/>
          </a:xfrm>
          <a:prstGeom prst="rect">
            <a:avLst/>
          </a:prstGeom>
        </p:spPr>
      </p:pic>
      <p:sp>
        <p:nvSpPr>
          <p:cNvPr id="9" name="Oval 8">
            <a:extLst>
              <a:ext uri="{FF2B5EF4-FFF2-40B4-BE49-F238E27FC236}">
                <a16:creationId xmlns:a16="http://schemas.microsoft.com/office/drawing/2014/main" id="{79E0CCA3-17CC-4846-A8C7-6B3E9BB8D0A6}"/>
              </a:ext>
            </a:extLst>
          </p:cNvPr>
          <p:cNvSpPr/>
          <p:nvPr/>
        </p:nvSpPr>
        <p:spPr>
          <a:xfrm>
            <a:off x="8985504" y="1602843"/>
            <a:ext cx="499872" cy="421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FC4D4B-1CCE-47B2-B5CC-3BC2D7264FEF}"/>
              </a:ext>
            </a:extLst>
          </p:cNvPr>
          <p:cNvSpPr/>
          <p:nvPr/>
        </p:nvSpPr>
        <p:spPr>
          <a:xfrm>
            <a:off x="420624" y="4531995"/>
            <a:ext cx="11277600" cy="1477328"/>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US" dirty="0"/>
              <a:t>We first make the decision tree to a large depth.</a:t>
            </a:r>
          </a:p>
          <a:p>
            <a:pPr marL="285750" indent="-285750">
              <a:buFont typeface="Arial" panose="020B0604020202020204" pitchFamily="34" charset="0"/>
              <a:buChar char="•"/>
            </a:pPr>
            <a:r>
              <a:rPr lang="en-US" dirty="0"/>
              <a:t>Then we start at the bottom and start removing leaves which are giving us negative returns when compared from the top.</a:t>
            </a:r>
          </a:p>
          <a:p>
            <a:pPr marL="285750" indent="-285750">
              <a:buFont typeface="Arial" panose="020B0604020202020204" pitchFamily="34" charset="0"/>
              <a:buChar char="•"/>
            </a:pPr>
            <a:r>
              <a:rPr lang="en-US" dirty="0"/>
              <a:t> Suppose a split is giving us a gain of say -10 (loss of 10) and then the next split on that gives us a gain of 20. A simple decision tree will stop at step 1 but in pruning, we will see that the overall gain is +10 and keep both leaves</a:t>
            </a:r>
          </a:p>
        </p:txBody>
      </p:sp>
      <p:sp>
        <p:nvSpPr>
          <p:cNvPr id="11" name="TextBox 10">
            <a:extLst>
              <a:ext uri="{FF2B5EF4-FFF2-40B4-BE49-F238E27FC236}">
                <a16:creationId xmlns:a16="http://schemas.microsoft.com/office/drawing/2014/main" id="{7B805286-8EA8-4D3D-89CF-C03454196EBE}"/>
              </a:ext>
            </a:extLst>
          </p:cNvPr>
          <p:cNvSpPr txBox="1"/>
          <p:nvPr/>
        </p:nvSpPr>
        <p:spPr>
          <a:xfrm>
            <a:off x="420624" y="3932349"/>
            <a:ext cx="1572768" cy="369332"/>
          </a:xfrm>
          <a:prstGeom prst="rect">
            <a:avLst/>
          </a:prstGeom>
          <a:solidFill>
            <a:schemeClr val="accent1">
              <a:lumMod val="20000"/>
              <a:lumOff val="80000"/>
            </a:schemeClr>
          </a:solidFill>
        </p:spPr>
        <p:txBody>
          <a:bodyPr wrap="square" rtlCol="0">
            <a:spAutoFit/>
          </a:bodyPr>
          <a:lstStyle/>
          <a:p>
            <a:r>
              <a:rPr lang="en-US" dirty="0"/>
              <a:t>How it is done</a:t>
            </a:r>
          </a:p>
        </p:txBody>
      </p:sp>
    </p:spTree>
    <p:extLst>
      <p:ext uri="{BB962C8B-B14F-4D97-AF65-F5344CB8AC3E}">
        <p14:creationId xmlns:p14="http://schemas.microsoft.com/office/powerpoint/2010/main" val="354797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8A71-A013-4EA8-88DA-7004A41F87A9}"/>
              </a:ext>
            </a:extLst>
          </p:cNvPr>
          <p:cNvSpPr>
            <a:spLocks noGrp="1"/>
          </p:cNvSpPr>
          <p:nvPr>
            <p:ph type="title"/>
          </p:nvPr>
        </p:nvSpPr>
        <p:spPr>
          <a:xfrm>
            <a:off x="487680" y="289553"/>
            <a:ext cx="10515600" cy="524891"/>
          </a:xfrm>
        </p:spPr>
        <p:txBody>
          <a:bodyPr>
            <a:normAutofit fontScale="90000"/>
          </a:bodyPr>
          <a:lstStyle/>
          <a:p>
            <a:r>
              <a:rPr lang="en-US" dirty="0"/>
              <a:t>The Key Decision To Make!</a:t>
            </a:r>
          </a:p>
        </p:txBody>
      </p:sp>
      <p:sp>
        <p:nvSpPr>
          <p:cNvPr id="4" name="TextBox 3">
            <a:extLst>
              <a:ext uri="{FF2B5EF4-FFF2-40B4-BE49-F238E27FC236}">
                <a16:creationId xmlns:a16="http://schemas.microsoft.com/office/drawing/2014/main" id="{79A4C5E8-192C-44F3-B185-E4121B57C767}"/>
              </a:ext>
            </a:extLst>
          </p:cNvPr>
          <p:cNvSpPr txBox="1"/>
          <p:nvPr/>
        </p:nvSpPr>
        <p:spPr>
          <a:xfrm>
            <a:off x="487680" y="1162550"/>
            <a:ext cx="4194048" cy="369332"/>
          </a:xfrm>
          <a:prstGeom prst="rect">
            <a:avLst/>
          </a:prstGeom>
          <a:solidFill>
            <a:schemeClr val="accent2">
              <a:lumMod val="20000"/>
              <a:lumOff val="80000"/>
            </a:schemeClr>
          </a:solidFill>
        </p:spPr>
        <p:txBody>
          <a:bodyPr wrap="square" rtlCol="0">
            <a:spAutoFit/>
          </a:bodyPr>
          <a:lstStyle/>
          <a:p>
            <a:r>
              <a:rPr lang="en-US" dirty="0"/>
              <a:t>Which Model should I choose and when ?</a:t>
            </a:r>
          </a:p>
        </p:txBody>
      </p:sp>
      <p:sp>
        <p:nvSpPr>
          <p:cNvPr id="5" name="TextBox 4">
            <a:extLst>
              <a:ext uri="{FF2B5EF4-FFF2-40B4-BE49-F238E27FC236}">
                <a16:creationId xmlns:a16="http://schemas.microsoft.com/office/drawing/2014/main" id="{FF6AB551-E2E2-4ED1-9227-1E86C33D2097}"/>
              </a:ext>
            </a:extLst>
          </p:cNvPr>
          <p:cNvSpPr txBox="1"/>
          <p:nvPr/>
        </p:nvSpPr>
        <p:spPr>
          <a:xfrm>
            <a:off x="571500" y="1876335"/>
            <a:ext cx="4413504" cy="369332"/>
          </a:xfrm>
          <a:prstGeom prst="rect">
            <a:avLst/>
          </a:prstGeom>
          <a:solidFill>
            <a:schemeClr val="accent5">
              <a:lumMod val="20000"/>
              <a:lumOff val="80000"/>
            </a:schemeClr>
          </a:solidFill>
        </p:spPr>
        <p:txBody>
          <a:bodyPr wrap="square" rtlCol="0">
            <a:spAutoFit/>
          </a:bodyPr>
          <a:lstStyle/>
          <a:p>
            <a:r>
              <a:rPr lang="en-US" dirty="0"/>
              <a:t>Scenario </a:t>
            </a:r>
          </a:p>
        </p:txBody>
      </p:sp>
      <p:sp>
        <p:nvSpPr>
          <p:cNvPr id="6" name="TextBox 5">
            <a:extLst>
              <a:ext uri="{FF2B5EF4-FFF2-40B4-BE49-F238E27FC236}">
                <a16:creationId xmlns:a16="http://schemas.microsoft.com/office/drawing/2014/main" id="{ED0C3997-003F-48DD-ADE2-68B234E68EF2}"/>
              </a:ext>
            </a:extLst>
          </p:cNvPr>
          <p:cNvSpPr txBox="1"/>
          <p:nvPr/>
        </p:nvSpPr>
        <p:spPr>
          <a:xfrm>
            <a:off x="7796784" y="1879988"/>
            <a:ext cx="2054352" cy="369332"/>
          </a:xfrm>
          <a:prstGeom prst="rect">
            <a:avLst/>
          </a:prstGeom>
          <a:solidFill>
            <a:schemeClr val="accent5">
              <a:lumMod val="20000"/>
              <a:lumOff val="80000"/>
            </a:schemeClr>
          </a:solidFill>
        </p:spPr>
        <p:txBody>
          <a:bodyPr wrap="square" rtlCol="0">
            <a:spAutoFit/>
          </a:bodyPr>
          <a:lstStyle/>
          <a:p>
            <a:r>
              <a:rPr lang="en-US" dirty="0"/>
              <a:t>Suggested Model </a:t>
            </a:r>
          </a:p>
        </p:txBody>
      </p:sp>
      <p:cxnSp>
        <p:nvCxnSpPr>
          <p:cNvPr id="12" name="Straight Connector 11">
            <a:extLst>
              <a:ext uri="{FF2B5EF4-FFF2-40B4-BE49-F238E27FC236}">
                <a16:creationId xmlns:a16="http://schemas.microsoft.com/office/drawing/2014/main" id="{500387AF-139F-415D-A364-9239741DD6C9}"/>
              </a:ext>
            </a:extLst>
          </p:cNvPr>
          <p:cNvCxnSpPr/>
          <p:nvPr/>
        </p:nvCxnSpPr>
        <p:spPr>
          <a:xfrm>
            <a:off x="6062472" y="1531882"/>
            <a:ext cx="0" cy="448423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7FDFB3F-9B76-42C8-93B3-DE14C21B3A7C}"/>
              </a:ext>
            </a:extLst>
          </p:cNvPr>
          <p:cNvSpPr txBox="1"/>
          <p:nvPr/>
        </p:nvSpPr>
        <p:spPr>
          <a:xfrm>
            <a:off x="1048511" y="2583187"/>
            <a:ext cx="4011168" cy="646331"/>
          </a:xfrm>
          <a:prstGeom prst="rect">
            <a:avLst/>
          </a:prstGeom>
          <a:noFill/>
        </p:spPr>
        <p:txBody>
          <a:bodyPr wrap="square" rtlCol="0">
            <a:spAutoFit/>
          </a:bodyPr>
          <a:lstStyle/>
          <a:p>
            <a:r>
              <a:rPr lang="en-US" dirty="0"/>
              <a:t>Dependence between dependent and independent variables is linear </a:t>
            </a:r>
          </a:p>
        </p:txBody>
      </p:sp>
      <p:sp>
        <p:nvSpPr>
          <p:cNvPr id="15" name="Oval 14">
            <a:extLst>
              <a:ext uri="{FF2B5EF4-FFF2-40B4-BE49-F238E27FC236}">
                <a16:creationId xmlns:a16="http://schemas.microsoft.com/office/drawing/2014/main" id="{D98B4707-253A-49CD-B533-033011011A88}"/>
              </a:ext>
            </a:extLst>
          </p:cNvPr>
          <p:cNvSpPr/>
          <p:nvPr/>
        </p:nvSpPr>
        <p:spPr>
          <a:xfrm>
            <a:off x="487680" y="2798953"/>
            <a:ext cx="231648" cy="2147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5125C8-5B91-4A0C-87D4-8FAADF106322}"/>
              </a:ext>
            </a:extLst>
          </p:cNvPr>
          <p:cNvSpPr txBox="1"/>
          <p:nvPr/>
        </p:nvSpPr>
        <p:spPr>
          <a:xfrm>
            <a:off x="7796784" y="2735666"/>
            <a:ext cx="4011168" cy="369332"/>
          </a:xfrm>
          <a:prstGeom prst="rect">
            <a:avLst/>
          </a:prstGeom>
          <a:noFill/>
        </p:spPr>
        <p:txBody>
          <a:bodyPr wrap="square" rtlCol="0">
            <a:spAutoFit/>
          </a:bodyPr>
          <a:lstStyle/>
          <a:p>
            <a:r>
              <a:rPr lang="en-US" dirty="0"/>
              <a:t>Linear Regression </a:t>
            </a:r>
          </a:p>
        </p:txBody>
      </p:sp>
      <p:sp>
        <p:nvSpPr>
          <p:cNvPr id="17" name="Oval 16">
            <a:extLst>
              <a:ext uri="{FF2B5EF4-FFF2-40B4-BE49-F238E27FC236}">
                <a16:creationId xmlns:a16="http://schemas.microsoft.com/office/drawing/2014/main" id="{16286312-8D37-47BC-83C2-ED90074C6E07}"/>
              </a:ext>
            </a:extLst>
          </p:cNvPr>
          <p:cNvSpPr/>
          <p:nvPr/>
        </p:nvSpPr>
        <p:spPr>
          <a:xfrm>
            <a:off x="487680" y="3951097"/>
            <a:ext cx="231648" cy="2147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1F7748F-7161-4740-9829-2D15FE776F4C}"/>
              </a:ext>
            </a:extLst>
          </p:cNvPr>
          <p:cNvSpPr txBox="1"/>
          <p:nvPr/>
        </p:nvSpPr>
        <p:spPr>
          <a:xfrm>
            <a:off x="1048511" y="3691244"/>
            <a:ext cx="4011168" cy="923330"/>
          </a:xfrm>
          <a:prstGeom prst="rect">
            <a:avLst/>
          </a:prstGeom>
          <a:noFill/>
        </p:spPr>
        <p:txBody>
          <a:bodyPr wrap="square" rtlCol="0">
            <a:spAutoFit/>
          </a:bodyPr>
          <a:lstStyle/>
          <a:p>
            <a:r>
              <a:rPr lang="en-US" dirty="0"/>
              <a:t>High non linearity and complex relationship between independent and dependent variables </a:t>
            </a:r>
          </a:p>
        </p:txBody>
      </p:sp>
      <p:sp>
        <p:nvSpPr>
          <p:cNvPr id="19" name="TextBox 18">
            <a:extLst>
              <a:ext uri="{FF2B5EF4-FFF2-40B4-BE49-F238E27FC236}">
                <a16:creationId xmlns:a16="http://schemas.microsoft.com/office/drawing/2014/main" id="{5F615424-63AC-4B2D-A840-B3A0E0B4330A}"/>
              </a:ext>
            </a:extLst>
          </p:cNvPr>
          <p:cNvSpPr txBox="1"/>
          <p:nvPr/>
        </p:nvSpPr>
        <p:spPr>
          <a:xfrm>
            <a:off x="7845552" y="3873830"/>
            <a:ext cx="4011168" cy="369332"/>
          </a:xfrm>
          <a:prstGeom prst="rect">
            <a:avLst/>
          </a:prstGeom>
          <a:noFill/>
        </p:spPr>
        <p:txBody>
          <a:bodyPr wrap="square" rtlCol="0">
            <a:spAutoFit/>
          </a:bodyPr>
          <a:lstStyle/>
          <a:p>
            <a:r>
              <a:rPr lang="en-US" dirty="0"/>
              <a:t>Tree model </a:t>
            </a:r>
          </a:p>
        </p:txBody>
      </p:sp>
    </p:spTree>
    <p:extLst>
      <p:ext uri="{BB962C8B-B14F-4D97-AF65-F5344CB8AC3E}">
        <p14:creationId xmlns:p14="http://schemas.microsoft.com/office/powerpoint/2010/main" val="3174166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BB8D-BDC0-4450-B6B6-1C05F877C6E9}"/>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328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D455-608E-4808-AA9E-BF4410405724}"/>
              </a:ext>
            </a:extLst>
          </p:cNvPr>
          <p:cNvSpPr>
            <a:spLocks noGrp="1"/>
          </p:cNvSpPr>
          <p:nvPr>
            <p:ph type="title"/>
          </p:nvPr>
        </p:nvSpPr>
        <p:spPr>
          <a:xfrm>
            <a:off x="838200" y="365125"/>
            <a:ext cx="10515600" cy="671195"/>
          </a:xfrm>
        </p:spPr>
        <p:txBody>
          <a:bodyPr>
            <a:normAutofit fontScale="90000"/>
          </a:bodyPr>
          <a:lstStyle/>
          <a:p>
            <a:r>
              <a:rPr lang="en-US" dirty="0"/>
              <a:t>The Key Questions asked </a:t>
            </a:r>
          </a:p>
        </p:txBody>
      </p:sp>
      <p:sp>
        <p:nvSpPr>
          <p:cNvPr id="4" name="Rectangle 3">
            <a:extLst>
              <a:ext uri="{FF2B5EF4-FFF2-40B4-BE49-F238E27FC236}">
                <a16:creationId xmlns:a16="http://schemas.microsoft.com/office/drawing/2014/main" id="{969FC6B9-101E-405E-957C-16DD13396AFC}"/>
              </a:ext>
            </a:extLst>
          </p:cNvPr>
          <p:cNvSpPr/>
          <p:nvPr/>
        </p:nvSpPr>
        <p:spPr>
          <a:xfrm>
            <a:off x="838200" y="1737360"/>
            <a:ext cx="9083040" cy="2862322"/>
          </a:xfrm>
          <a:prstGeom prst="rect">
            <a:avLst/>
          </a:prstGeom>
          <a:solidFill>
            <a:schemeClr val="accent4">
              <a:lumMod val="20000"/>
              <a:lumOff val="80000"/>
            </a:schemeClr>
          </a:solidFill>
        </p:spPr>
        <p:txBody>
          <a:bodyPr wrap="square">
            <a:spAutoFit/>
          </a:bodyPr>
          <a:lstStyle/>
          <a:p>
            <a:pPr marL="342900" indent="-34290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For every node (including the root node), how should we choose the input feature to split on and, given this feature, what is the value of the split point?</a:t>
            </a:r>
          </a:p>
          <a:p>
            <a:pPr marL="342900" indent="-342900">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 How do we decide whether a node should become a leaf node or if we should make another split point?</a:t>
            </a:r>
          </a:p>
          <a:p>
            <a:pPr marL="342900" indent="-342900">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 How deep should our tree be allowed to become?</a:t>
            </a:r>
          </a:p>
          <a:p>
            <a:pPr marL="342900" indent="-342900">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 Once we arrive at a leaf node, what value should we predict?</a:t>
            </a:r>
          </a:p>
        </p:txBody>
      </p:sp>
    </p:spTree>
    <p:extLst>
      <p:ext uri="{BB962C8B-B14F-4D97-AF65-F5344CB8AC3E}">
        <p14:creationId xmlns:p14="http://schemas.microsoft.com/office/powerpoint/2010/main" val="384977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F8BB-798F-4142-AA11-E2DF9E411B2B}"/>
              </a:ext>
            </a:extLst>
          </p:cNvPr>
          <p:cNvSpPr>
            <a:spLocks noGrp="1"/>
          </p:cNvSpPr>
          <p:nvPr>
            <p:ph type="title"/>
          </p:nvPr>
        </p:nvSpPr>
        <p:spPr>
          <a:xfrm>
            <a:off x="411480" y="92080"/>
            <a:ext cx="10515600" cy="808355"/>
          </a:xfrm>
        </p:spPr>
        <p:txBody>
          <a:bodyPr/>
          <a:lstStyle/>
          <a:p>
            <a:r>
              <a:rPr lang="en-US" dirty="0"/>
              <a:t>Terminology</a:t>
            </a:r>
          </a:p>
        </p:txBody>
      </p:sp>
      <p:sp>
        <p:nvSpPr>
          <p:cNvPr id="4" name="Rectangle 3">
            <a:extLst>
              <a:ext uri="{FF2B5EF4-FFF2-40B4-BE49-F238E27FC236}">
                <a16:creationId xmlns:a16="http://schemas.microsoft.com/office/drawing/2014/main" id="{8AD0EC94-4D7E-44DE-96F0-3E1563A9F7B2}"/>
              </a:ext>
            </a:extLst>
          </p:cNvPr>
          <p:cNvSpPr/>
          <p:nvPr/>
        </p:nvSpPr>
        <p:spPr>
          <a:xfrm>
            <a:off x="3705623" y="208124"/>
            <a:ext cx="8486377" cy="1477328"/>
          </a:xfrm>
          <a:prstGeom prst="rect">
            <a:avLst/>
          </a:prstGeom>
        </p:spPr>
        <p:txBody>
          <a:bodyPr wrap="square">
            <a:spAutoFit/>
          </a:bodyPr>
          <a:lstStyle/>
          <a:p>
            <a:r>
              <a:rPr lang="en-US" b="1" dirty="0">
                <a:solidFill>
                  <a:srgbClr val="000000"/>
                </a:solidFill>
                <a:latin typeface="Arial" panose="020B0604020202020204" pitchFamily="34" charset="0"/>
              </a:rPr>
              <a:t>Categorical Variable Decision Tree: </a:t>
            </a:r>
            <a:r>
              <a:rPr lang="en-US" dirty="0">
                <a:solidFill>
                  <a:srgbClr val="000000"/>
                </a:solidFill>
                <a:latin typeface="Arial" panose="020B0604020202020204" pitchFamily="34" charset="0"/>
              </a:rPr>
              <a:t>Decision Tree which has categorical target variable (YES /NO)  (1/0) then it called as categorical variable decision tree.</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Continuous Variable Decision Tree: </a:t>
            </a:r>
            <a:r>
              <a:rPr lang="en-US" dirty="0">
                <a:solidFill>
                  <a:srgbClr val="000000"/>
                </a:solidFill>
                <a:latin typeface="Arial" panose="020B0604020202020204" pitchFamily="34" charset="0"/>
              </a:rPr>
              <a:t>Decision Tree has continuous target variable then it is called as Continuous Variable Decision Tree. </a:t>
            </a:r>
          </a:p>
        </p:txBody>
      </p:sp>
      <p:sp>
        <p:nvSpPr>
          <p:cNvPr id="5" name="TextBox 4">
            <a:extLst>
              <a:ext uri="{FF2B5EF4-FFF2-40B4-BE49-F238E27FC236}">
                <a16:creationId xmlns:a16="http://schemas.microsoft.com/office/drawing/2014/main" id="{FD0AFAF6-FD39-4903-9FA6-DFCA7F329A0D}"/>
              </a:ext>
            </a:extLst>
          </p:cNvPr>
          <p:cNvSpPr txBox="1"/>
          <p:nvPr/>
        </p:nvSpPr>
        <p:spPr>
          <a:xfrm>
            <a:off x="530404" y="887726"/>
            <a:ext cx="2407920" cy="381000"/>
          </a:xfrm>
          <a:prstGeom prst="rect">
            <a:avLst/>
          </a:prstGeom>
          <a:solidFill>
            <a:schemeClr val="accent2">
              <a:lumMod val="20000"/>
              <a:lumOff val="80000"/>
            </a:schemeClr>
          </a:solidFill>
        </p:spPr>
        <p:txBody>
          <a:bodyPr wrap="square" rtlCol="0">
            <a:spAutoFit/>
          </a:bodyPr>
          <a:lstStyle/>
          <a:p>
            <a:r>
              <a:rPr lang="en-US" dirty="0"/>
              <a:t>Types of Decision Trees </a:t>
            </a:r>
          </a:p>
        </p:txBody>
      </p:sp>
      <p:sp>
        <p:nvSpPr>
          <p:cNvPr id="6" name="Rectangle 5">
            <a:extLst>
              <a:ext uri="{FF2B5EF4-FFF2-40B4-BE49-F238E27FC236}">
                <a16:creationId xmlns:a16="http://schemas.microsoft.com/office/drawing/2014/main" id="{513F40C7-30FF-4527-955A-9AC5373BABAF}"/>
              </a:ext>
            </a:extLst>
          </p:cNvPr>
          <p:cNvSpPr/>
          <p:nvPr/>
        </p:nvSpPr>
        <p:spPr>
          <a:xfrm>
            <a:off x="6096000" y="2118241"/>
            <a:ext cx="6096000" cy="4739759"/>
          </a:xfrm>
          <a:prstGeom prst="rect">
            <a:avLst/>
          </a:prstGeom>
          <a:solidFill>
            <a:schemeClr val="accent4">
              <a:lumMod val="20000"/>
              <a:lumOff val="80000"/>
            </a:schemeClr>
          </a:solidFill>
        </p:spPr>
        <p:txBody>
          <a:bodyPr>
            <a:spAutoFit/>
          </a:bodyPr>
          <a:lstStyle/>
          <a:p>
            <a:r>
              <a:rPr lang="en-US" sz="1600" b="1" dirty="0">
                <a:solidFill>
                  <a:srgbClr val="000000"/>
                </a:solidFill>
                <a:latin typeface="Arial" panose="020B0604020202020204" pitchFamily="34" charset="0"/>
              </a:rPr>
              <a:t>Root Node: </a:t>
            </a:r>
            <a:r>
              <a:rPr lang="en-US" sz="1600" dirty="0">
                <a:solidFill>
                  <a:srgbClr val="000000"/>
                </a:solidFill>
                <a:latin typeface="Arial" panose="020B0604020202020204" pitchFamily="34" charset="0"/>
              </a:rPr>
              <a:t>It represents entire population or sample and this further gets divided into two or more homogeneous sets. </a:t>
            </a:r>
          </a:p>
          <a:p>
            <a:endParaRPr lang="en-US" sz="1600" dirty="0">
              <a:solidFill>
                <a:srgbClr val="000000"/>
              </a:solidFill>
              <a:latin typeface="Arial" panose="020B0604020202020204" pitchFamily="34" charset="0"/>
            </a:endParaRPr>
          </a:p>
          <a:p>
            <a:r>
              <a:rPr lang="en-US" sz="1600" b="1" dirty="0">
                <a:solidFill>
                  <a:srgbClr val="000000"/>
                </a:solidFill>
                <a:latin typeface="Arial" panose="020B0604020202020204" pitchFamily="34" charset="0"/>
              </a:rPr>
              <a:t>Splitting: </a:t>
            </a:r>
            <a:r>
              <a:rPr lang="en-US" sz="1600" dirty="0">
                <a:solidFill>
                  <a:srgbClr val="000000"/>
                </a:solidFill>
                <a:latin typeface="Arial" panose="020B0604020202020204" pitchFamily="34" charset="0"/>
              </a:rPr>
              <a:t>It is a process of dividing a node into two or more sub-nodes. </a:t>
            </a:r>
          </a:p>
          <a:p>
            <a:endParaRPr lang="en-US" sz="1600" dirty="0">
              <a:solidFill>
                <a:srgbClr val="000000"/>
              </a:solidFill>
              <a:latin typeface="Arial" panose="020B0604020202020204" pitchFamily="34" charset="0"/>
            </a:endParaRPr>
          </a:p>
          <a:p>
            <a:r>
              <a:rPr lang="en-US" sz="1600" b="1" dirty="0">
                <a:solidFill>
                  <a:srgbClr val="000000"/>
                </a:solidFill>
                <a:latin typeface="Arial" panose="020B0604020202020204" pitchFamily="34" charset="0"/>
              </a:rPr>
              <a:t>Decision Node: </a:t>
            </a:r>
            <a:r>
              <a:rPr lang="en-US" sz="1600" dirty="0">
                <a:solidFill>
                  <a:srgbClr val="000000"/>
                </a:solidFill>
                <a:latin typeface="Arial" panose="020B0604020202020204" pitchFamily="34" charset="0"/>
              </a:rPr>
              <a:t>When a sub-node splits into further sub-nodes, then it is called decision node. </a:t>
            </a:r>
          </a:p>
          <a:p>
            <a:endParaRPr lang="en-US" sz="1600" dirty="0">
              <a:solidFill>
                <a:srgbClr val="000000"/>
              </a:solidFill>
              <a:latin typeface="Arial" panose="020B0604020202020204" pitchFamily="34" charset="0"/>
            </a:endParaRPr>
          </a:p>
          <a:p>
            <a:r>
              <a:rPr lang="en-US" sz="1600" b="1" dirty="0">
                <a:solidFill>
                  <a:srgbClr val="000000"/>
                </a:solidFill>
                <a:latin typeface="Arial" panose="020B0604020202020204" pitchFamily="34" charset="0"/>
              </a:rPr>
              <a:t>Leaf/ Terminal Node: </a:t>
            </a:r>
            <a:r>
              <a:rPr lang="en-US" sz="1600" dirty="0">
                <a:solidFill>
                  <a:srgbClr val="000000"/>
                </a:solidFill>
                <a:latin typeface="Arial" panose="020B0604020202020204" pitchFamily="34" charset="0"/>
              </a:rPr>
              <a:t>Nodes do not split is called Leaf or Terminal node.</a:t>
            </a:r>
          </a:p>
          <a:p>
            <a:endParaRPr lang="en-US" dirty="0"/>
          </a:p>
          <a:p>
            <a:r>
              <a:rPr lang="en-US" b="1" dirty="0"/>
              <a:t>Pruning: </a:t>
            </a:r>
            <a:r>
              <a:rPr lang="en-US" dirty="0"/>
              <a:t>When we remove sub-nodes of a decision node, this process is called pruning. You can say opposite process of splitting. </a:t>
            </a:r>
          </a:p>
          <a:p>
            <a:endParaRPr lang="en-US" dirty="0"/>
          </a:p>
          <a:p>
            <a:r>
              <a:rPr lang="en-US" b="1" dirty="0"/>
              <a:t>Branch / Sub-Tree: </a:t>
            </a:r>
            <a:r>
              <a:rPr lang="en-US" dirty="0"/>
              <a:t>A sub section of entire tree is called branch or sub-tree. </a:t>
            </a:r>
            <a:endParaRPr lang="en-US" sz="1600" dirty="0">
              <a:solidFill>
                <a:srgbClr val="000000"/>
              </a:solidFill>
              <a:latin typeface="Arial" panose="020B0604020202020204" pitchFamily="34" charset="0"/>
            </a:endParaRPr>
          </a:p>
        </p:txBody>
      </p:sp>
      <p:grpSp>
        <p:nvGrpSpPr>
          <p:cNvPr id="46" name="Group 45">
            <a:extLst>
              <a:ext uri="{FF2B5EF4-FFF2-40B4-BE49-F238E27FC236}">
                <a16:creationId xmlns:a16="http://schemas.microsoft.com/office/drawing/2014/main" id="{44FF1F2F-2872-4215-8595-C52291189474}"/>
              </a:ext>
            </a:extLst>
          </p:cNvPr>
          <p:cNvGrpSpPr/>
          <p:nvPr/>
        </p:nvGrpSpPr>
        <p:grpSpPr>
          <a:xfrm>
            <a:off x="103684" y="2275069"/>
            <a:ext cx="5669280" cy="3610168"/>
            <a:chOff x="0" y="3021829"/>
            <a:chExt cx="5669280" cy="3610168"/>
          </a:xfrm>
        </p:grpSpPr>
        <p:grpSp>
          <p:nvGrpSpPr>
            <p:cNvPr id="42" name="Group 41">
              <a:extLst>
                <a:ext uri="{FF2B5EF4-FFF2-40B4-BE49-F238E27FC236}">
                  <a16:creationId xmlns:a16="http://schemas.microsoft.com/office/drawing/2014/main" id="{FCDD29A5-E6B9-483F-ABBA-03C79BF6A1F8}"/>
                </a:ext>
              </a:extLst>
            </p:cNvPr>
            <p:cNvGrpSpPr/>
            <p:nvPr/>
          </p:nvGrpSpPr>
          <p:grpSpPr>
            <a:xfrm>
              <a:off x="0" y="3021829"/>
              <a:ext cx="5669280" cy="3610168"/>
              <a:chOff x="0" y="3594540"/>
              <a:chExt cx="5669280" cy="3610168"/>
            </a:xfrm>
          </p:grpSpPr>
          <p:sp>
            <p:nvSpPr>
              <p:cNvPr id="8" name="Rectangle: Rounded Corners 7">
                <a:extLst>
                  <a:ext uri="{FF2B5EF4-FFF2-40B4-BE49-F238E27FC236}">
                    <a16:creationId xmlns:a16="http://schemas.microsoft.com/office/drawing/2014/main" id="{31B561A1-5DD7-4871-81A4-A4ADC8BE00D4}"/>
                  </a:ext>
                </a:extLst>
              </p:cNvPr>
              <p:cNvSpPr/>
              <p:nvPr/>
            </p:nvSpPr>
            <p:spPr>
              <a:xfrm>
                <a:off x="1697781" y="3594540"/>
                <a:ext cx="1651986" cy="45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Root Node </a:t>
                </a:r>
              </a:p>
            </p:txBody>
          </p:sp>
          <p:cxnSp>
            <p:nvCxnSpPr>
              <p:cNvPr id="10" name="Straight Arrow Connector 9">
                <a:extLst>
                  <a:ext uri="{FF2B5EF4-FFF2-40B4-BE49-F238E27FC236}">
                    <a16:creationId xmlns:a16="http://schemas.microsoft.com/office/drawing/2014/main" id="{10343894-E1D3-4BE0-AEA5-4A6922E5D2F0}"/>
                  </a:ext>
                </a:extLst>
              </p:cNvPr>
              <p:cNvCxnSpPr>
                <a:cxnSpLocks/>
                <a:stCxn id="8" idx="2"/>
                <a:endCxn id="14" idx="0"/>
              </p:cNvCxnSpPr>
              <p:nvPr/>
            </p:nvCxnSpPr>
            <p:spPr>
              <a:xfrm flipH="1">
                <a:off x="1409700" y="4048980"/>
                <a:ext cx="1114074" cy="58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5A2DFF2-0BBF-452B-9329-23530E96E908}"/>
                  </a:ext>
                </a:extLst>
              </p:cNvPr>
              <p:cNvCxnSpPr>
                <a:cxnSpLocks/>
                <a:endCxn id="15" idx="0"/>
              </p:cNvCxnSpPr>
              <p:nvPr/>
            </p:nvCxnSpPr>
            <p:spPr>
              <a:xfrm>
                <a:off x="2465884" y="4048980"/>
                <a:ext cx="1376131" cy="58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ADCFEDE-6078-454B-9D26-492C2A72BA63}"/>
                  </a:ext>
                </a:extLst>
              </p:cNvPr>
              <p:cNvSpPr/>
              <p:nvPr/>
            </p:nvSpPr>
            <p:spPr>
              <a:xfrm>
                <a:off x="487680" y="4630114"/>
                <a:ext cx="1844040" cy="5667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Decision Node</a:t>
                </a:r>
              </a:p>
            </p:txBody>
          </p:sp>
          <p:sp>
            <p:nvSpPr>
              <p:cNvPr id="15" name="Rectangle: Rounded Corners 14">
                <a:extLst>
                  <a:ext uri="{FF2B5EF4-FFF2-40B4-BE49-F238E27FC236}">
                    <a16:creationId xmlns:a16="http://schemas.microsoft.com/office/drawing/2014/main" id="{A430AA62-AF19-4CA4-B625-16DB03EA7C8E}"/>
                  </a:ext>
                </a:extLst>
              </p:cNvPr>
              <p:cNvSpPr/>
              <p:nvPr/>
            </p:nvSpPr>
            <p:spPr>
              <a:xfrm>
                <a:off x="2974870" y="4630114"/>
                <a:ext cx="1734290" cy="5667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Decision Node</a:t>
                </a:r>
              </a:p>
            </p:txBody>
          </p:sp>
          <p:cxnSp>
            <p:nvCxnSpPr>
              <p:cNvPr id="21" name="Straight Arrow Connector 20">
                <a:extLst>
                  <a:ext uri="{FF2B5EF4-FFF2-40B4-BE49-F238E27FC236}">
                    <a16:creationId xmlns:a16="http://schemas.microsoft.com/office/drawing/2014/main" id="{FE302B20-BC0F-462A-BC48-26E9E4A2CA4B}"/>
                  </a:ext>
                </a:extLst>
              </p:cNvPr>
              <p:cNvCxnSpPr>
                <a:cxnSpLocks/>
              </p:cNvCxnSpPr>
              <p:nvPr/>
            </p:nvCxnSpPr>
            <p:spPr>
              <a:xfrm flipH="1">
                <a:off x="868680" y="5164895"/>
                <a:ext cx="541020" cy="27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2A6247-3D39-4E24-B7F1-EEDAA1F852DF}"/>
                  </a:ext>
                </a:extLst>
              </p:cNvPr>
              <p:cNvCxnSpPr>
                <a:cxnSpLocks/>
              </p:cNvCxnSpPr>
              <p:nvPr/>
            </p:nvCxnSpPr>
            <p:spPr>
              <a:xfrm>
                <a:off x="1388375" y="5211248"/>
                <a:ext cx="402325" cy="2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DF2E18-321E-4421-9595-DD0F1553EBA2}"/>
                  </a:ext>
                </a:extLst>
              </p:cNvPr>
              <p:cNvCxnSpPr>
                <a:cxnSpLocks/>
              </p:cNvCxnSpPr>
              <p:nvPr/>
            </p:nvCxnSpPr>
            <p:spPr>
              <a:xfrm flipH="1">
                <a:off x="3435113" y="5211248"/>
                <a:ext cx="541020" cy="27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9AD9CD-15E4-420A-A0FB-63B42DEC96DF}"/>
                  </a:ext>
                </a:extLst>
              </p:cNvPr>
              <p:cNvCxnSpPr>
                <a:cxnSpLocks/>
              </p:cNvCxnSpPr>
              <p:nvPr/>
            </p:nvCxnSpPr>
            <p:spPr>
              <a:xfrm>
                <a:off x="3954808" y="5257601"/>
                <a:ext cx="402325" cy="2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FB68579-6548-44B6-9511-BAA9E2FCCF04}"/>
                  </a:ext>
                </a:extLst>
              </p:cNvPr>
              <p:cNvSpPr/>
              <p:nvPr/>
            </p:nvSpPr>
            <p:spPr>
              <a:xfrm>
                <a:off x="0" y="5484822"/>
                <a:ext cx="1203959" cy="6900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Terminal Node</a:t>
                </a:r>
              </a:p>
            </p:txBody>
          </p:sp>
          <p:sp>
            <p:nvSpPr>
              <p:cNvPr id="29" name="Rectangle: Rounded Corners 28">
                <a:extLst>
                  <a:ext uri="{FF2B5EF4-FFF2-40B4-BE49-F238E27FC236}">
                    <a16:creationId xmlns:a16="http://schemas.microsoft.com/office/drawing/2014/main" id="{62462E5F-C8FE-456A-8685-F554C4150365}"/>
                  </a:ext>
                </a:extLst>
              </p:cNvPr>
              <p:cNvSpPr/>
              <p:nvPr/>
            </p:nvSpPr>
            <p:spPr>
              <a:xfrm>
                <a:off x="1319815" y="5484822"/>
                <a:ext cx="1203959" cy="6900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Decision Node</a:t>
                </a:r>
              </a:p>
            </p:txBody>
          </p:sp>
          <p:sp>
            <p:nvSpPr>
              <p:cNvPr id="30" name="Rectangle: Rounded Corners 29">
                <a:extLst>
                  <a:ext uri="{FF2B5EF4-FFF2-40B4-BE49-F238E27FC236}">
                    <a16:creationId xmlns:a16="http://schemas.microsoft.com/office/drawing/2014/main" id="{2DE29AC9-0513-4326-BA84-3AFB5ADF0D0D}"/>
                  </a:ext>
                </a:extLst>
              </p:cNvPr>
              <p:cNvSpPr/>
              <p:nvPr/>
            </p:nvSpPr>
            <p:spPr>
              <a:xfrm>
                <a:off x="2881914" y="5510881"/>
                <a:ext cx="1203959" cy="6900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Terminal Node</a:t>
                </a:r>
              </a:p>
            </p:txBody>
          </p:sp>
          <p:sp>
            <p:nvSpPr>
              <p:cNvPr id="31" name="Rectangle: Rounded Corners 30">
                <a:extLst>
                  <a:ext uri="{FF2B5EF4-FFF2-40B4-BE49-F238E27FC236}">
                    <a16:creationId xmlns:a16="http://schemas.microsoft.com/office/drawing/2014/main" id="{77C55FA5-27E7-4D3F-9EC5-0A98AF462F23}"/>
                  </a:ext>
                </a:extLst>
              </p:cNvPr>
              <p:cNvSpPr/>
              <p:nvPr/>
            </p:nvSpPr>
            <p:spPr>
              <a:xfrm>
                <a:off x="4153668" y="5504882"/>
                <a:ext cx="1203959" cy="6900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Terminal Node</a:t>
                </a:r>
              </a:p>
            </p:txBody>
          </p:sp>
          <p:cxnSp>
            <p:nvCxnSpPr>
              <p:cNvPr id="33" name="Straight Arrow Connector 32">
                <a:extLst>
                  <a:ext uri="{FF2B5EF4-FFF2-40B4-BE49-F238E27FC236}">
                    <a16:creationId xmlns:a16="http://schemas.microsoft.com/office/drawing/2014/main" id="{E266A1E2-5E1D-41EE-B480-2658E3234B33}"/>
                  </a:ext>
                </a:extLst>
              </p:cNvPr>
              <p:cNvCxnSpPr>
                <a:cxnSpLocks/>
              </p:cNvCxnSpPr>
              <p:nvPr/>
            </p:nvCxnSpPr>
            <p:spPr>
              <a:xfrm flipH="1">
                <a:off x="1340000" y="6182909"/>
                <a:ext cx="541020" cy="27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15A6B7F-DF41-4FD4-AD96-B21C0897FD00}"/>
                  </a:ext>
                </a:extLst>
              </p:cNvPr>
              <p:cNvCxnSpPr>
                <a:cxnSpLocks/>
              </p:cNvCxnSpPr>
              <p:nvPr/>
            </p:nvCxnSpPr>
            <p:spPr>
              <a:xfrm>
                <a:off x="1892863" y="6182909"/>
                <a:ext cx="332978" cy="33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4B1CCD9C-A330-4047-901A-DD729EEC0DDE}"/>
                  </a:ext>
                </a:extLst>
              </p:cNvPr>
              <p:cNvSpPr/>
              <p:nvPr/>
            </p:nvSpPr>
            <p:spPr>
              <a:xfrm>
                <a:off x="2059352" y="6514683"/>
                <a:ext cx="1203959" cy="6900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Terminal Node</a:t>
                </a:r>
              </a:p>
            </p:txBody>
          </p:sp>
          <p:sp>
            <p:nvSpPr>
              <p:cNvPr id="39" name="Rectangle: Rounded Corners 38">
                <a:extLst>
                  <a:ext uri="{FF2B5EF4-FFF2-40B4-BE49-F238E27FC236}">
                    <a16:creationId xmlns:a16="http://schemas.microsoft.com/office/drawing/2014/main" id="{2F1E586D-954C-4022-B82E-59F7B5FF404C}"/>
                  </a:ext>
                </a:extLst>
              </p:cNvPr>
              <p:cNvSpPr/>
              <p:nvPr/>
            </p:nvSpPr>
            <p:spPr>
              <a:xfrm>
                <a:off x="587527" y="6512987"/>
                <a:ext cx="1203959" cy="6900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Terminal Node</a:t>
                </a:r>
              </a:p>
            </p:txBody>
          </p:sp>
          <p:sp>
            <p:nvSpPr>
              <p:cNvPr id="40" name="Rectangle: Rounded Corners 39">
                <a:extLst>
                  <a:ext uri="{FF2B5EF4-FFF2-40B4-BE49-F238E27FC236}">
                    <a16:creationId xmlns:a16="http://schemas.microsoft.com/office/drawing/2014/main" id="{549BF84C-6720-4A67-A2F4-32430EB10247}"/>
                  </a:ext>
                </a:extLst>
              </p:cNvPr>
              <p:cNvSpPr/>
              <p:nvPr/>
            </p:nvSpPr>
            <p:spPr>
              <a:xfrm>
                <a:off x="2661331" y="4495800"/>
                <a:ext cx="3007949" cy="1856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Arrow: Right 40">
                <a:extLst>
                  <a:ext uri="{FF2B5EF4-FFF2-40B4-BE49-F238E27FC236}">
                    <a16:creationId xmlns:a16="http://schemas.microsoft.com/office/drawing/2014/main" id="{221B2C89-5062-4BBB-9602-995727B092D1}"/>
                  </a:ext>
                </a:extLst>
              </p:cNvPr>
              <p:cNvSpPr/>
              <p:nvPr/>
            </p:nvSpPr>
            <p:spPr>
              <a:xfrm>
                <a:off x="447569" y="4090377"/>
                <a:ext cx="1445294" cy="29674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0FD2949D-2D51-48AB-AC9B-5CCCAAA9B203}"/>
                </a:ext>
              </a:extLst>
            </p:cNvPr>
            <p:cNvSpPr txBox="1"/>
            <p:nvPr/>
          </p:nvSpPr>
          <p:spPr>
            <a:xfrm>
              <a:off x="773770" y="3189429"/>
              <a:ext cx="656855" cy="369332"/>
            </a:xfrm>
            <a:prstGeom prst="rect">
              <a:avLst/>
            </a:prstGeom>
            <a:noFill/>
          </p:spPr>
          <p:txBody>
            <a:bodyPr wrap="square" rtlCol="0">
              <a:spAutoFit/>
            </a:bodyPr>
            <a:lstStyle/>
            <a:p>
              <a:r>
                <a:rPr lang="en-US" dirty="0"/>
                <a:t>Split</a:t>
              </a:r>
            </a:p>
          </p:txBody>
        </p:sp>
        <p:sp>
          <p:nvSpPr>
            <p:cNvPr id="45" name="TextBox 44">
              <a:extLst>
                <a:ext uri="{FF2B5EF4-FFF2-40B4-BE49-F238E27FC236}">
                  <a16:creationId xmlns:a16="http://schemas.microsoft.com/office/drawing/2014/main" id="{39F0CB73-8192-4D78-AB1E-A17040694DB7}"/>
                </a:ext>
              </a:extLst>
            </p:cNvPr>
            <p:cNvSpPr txBox="1"/>
            <p:nvPr/>
          </p:nvSpPr>
          <p:spPr>
            <a:xfrm>
              <a:off x="3867815" y="3515013"/>
              <a:ext cx="1035425" cy="369332"/>
            </a:xfrm>
            <a:prstGeom prst="rect">
              <a:avLst/>
            </a:prstGeom>
            <a:noFill/>
          </p:spPr>
          <p:txBody>
            <a:bodyPr wrap="square" rtlCol="0">
              <a:spAutoFit/>
            </a:bodyPr>
            <a:lstStyle/>
            <a:p>
              <a:r>
                <a:rPr lang="en-US" dirty="0"/>
                <a:t>Sub tree</a:t>
              </a:r>
            </a:p>
          </p:txBody>
        </p:sp>
      </p:grpSp>
    </p:spTree>
    <p:extLst>
      <p:ext uri="{BB962C8B-B14F-4D97-AF65-F5344CB8AC3E}">
        <p14:creationId xmlns:p14="http://schemas.microsoft.com/office/powerpoint/2010/main" val="202718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A9AF-4B45-44A4-B2D6-92D772A09B3A}"/>
              </a:ext>
            </a:extLst>
          </p:cNvPr>
          <p:cNvSpPr>
            <a:spLocks noGrp="1"/>
          </p:cNvSpPr>
          <p:nvPr>
            <p:ph type="title"/>
          </p:nvPr>
        </p:nvSpPr>
        <p:spPr>
          <a:xfrm>
            <a:off x="838200" y="365125"/>
            <a:ext cx="10515600" cy="655955"/>
          </a:xfrm>
        </p:spPr>
        <p:txBody>
          <a:bodyPr>
            <a:normAutofit fontScale="90000"/>
          </a:bodyPr>
          <a:lstStyle/>
          <a:p>
            <a:r>
              <a:rPr lang="en-US" dirty="0"/>
              <a:t>Pros and Cons for Decision Tree </a:t>
            </a:r>
          </a:p>
        </p:txBody>
      </p:sp>
      <p:sp>
        <p:nvSpPr>
          <p:cNvPr id="4" name="TextBox 3">
            <a:extLst>
              <a:ext uri="{FF2B5EF4-FFF2-40B4-BE49-F238E27FC236}">
                <a16:creationId xmlns:a16="http://schemas.microsoft.com/office/drawing/2014/main" id="{E449D971-3916-435C-B021-641875952DE0}"/>
              </a:ext>
            </a:extLst>
          </p:cNvPr>
          <p:cNvSpPr txBox="1"/>
          <p:nvPr/>
        </p:nvSpPr>
        <p:spPr>
          <a:xfrm>
            <a:off x="2956560" y="1171634"/>
            <a:ext cx="883920" cy="461665"/>
          </a:xfrm>
          <a:prstGeom prst="rect">
            <a:avLst/>
          </a:prstGeom>
          <a:solidFill>
            <a:schemeClr val="accent6">
              <a:lumMod val="20000"/>
              <a:lumOff val="80000"/>
            </a:schemeClr>
          </a:solidFill>
        </p:spPr>
        <p:txBody>
          <a:bodyPr wrap="square" rtlCol="0">
            <a:spAutoFit/>
          </a:bodyPr>
          <a:lstStyle/>
          <a:p>
            <a:r>
              <a:rPr lang="en-US" sz="2400" dirty="0"/>
              <a:t>Pros </a:t>
            </a:r>
          </a:p>
        </p:txBody>
      </p:sp>
      <p:sp>
        <p:nvSpPr>
          <p:cNvPr id="6" name="TextBox 5">
            <a:extLst>
              <a:ext uri="{FF2B5EF4-FFF2-40B4-BE49-F238E27FC236}">
                <a16:creationId xmlns:a16="http://schemas.microsoft.com/office/drawing/2014/main" id="{6629BA2C-9F0E-49FC-B427-44B3D7C7EE24}"/>
              </a:ext>
            </a:extLst>
          </p:cNvPr>
          <p:cNvSpPr txBox="1"/>
          <p:nvPr/>
        </p:nvSpPr>
        <p:spPr>
          <a:xfrm>
            <a:off x="9768841" y="1171634"/>
            <a:ext cx="883920" cy="461665"/>
          </a:xfrm>
          <a:prstGeom prst="rect">
            <a:avLst/>
          </a:prstGeom>
          <a:solidFill>
            <a:schemeClr val="accent2">
              <a:lumMod val="60000"/>
              <a:lumOff val="40000"/>
            </a:schemeClr>
          </a:solidFill>
        </p:spPr>
        <p:txBody>
          <a:bodyPr wrap="square" rtlCol="0">
            <a:spAutoFit/>
          </a:bodyPr>
          <a:lstStyle/>
          <a:p>
            <a:r>
              <a:rPr lang="en-US" sz="2400" dirty="0"/>
              <a:t>Cons</a:t>
            </a:r>
          </a:p>
        </p:txBody>
      </p:sp>
      <p:sp>
        <p:nvSpPr>
          <p:cNvPr id="7" name="Rectangle 6">
            <a:extLst>
              <a:ext uri="{FF2B5EF4-FFF2-40B4-BE49-F238E27FC236}">
                <a16:creationId xmlns:a16="http://schemas.microsoft.com/office/drawing/2014/main" id="{DE412121-FC39-4C62-8F26-27B7F55B99B2}"/>
              </a:ext>
            </a:extLst>
          </p:cNvPr>
          <p:cNvSpPr/>
          <p:nvPr/>
        </p:nvSpPr>
        <p:spPr>
          <a:xfrm>
            <a:off x="106680" y="1748909"/>
            <a:ext cx="6583680" cy="5109091"/>
          </a:xfrm>
          <a:prstGeom prst="rect">
            <a:avLst/>
          </a:prstGeom>
        </p:spPr>
        <p:txBody>
          <a:bodyPr wrap="square">
            <a:spAutoFit/>
          </a:bodyPr>
          <a:lstStyle/>
          <a:p>
            <a:pPr algn="just"/>
            <a:endParaRPr lang="en-US" sz="2000" dirty="0">
              <a:solidFill>
                <a:srgbClr val="000000"/>
              </a:solidFill>
              <a:latin typeface="Arial" panose="020B0604020202020204" pitchFamily="34" charset="0"/>
            </a:endParaRPr>
          </a:p>
          <a:p>
            <a:pPr algn="just"/>
            <a:r>
              <a:rPr lang="en-US" b="1" dirty="0">
                <a:solidFill>
                  <a:srgbClr val="000000"/>
                </a:solidFill>
                <a:latin typeface="Arial" panose="020B0604020202020204" pitchFamily="34" charset="0"/>
              </a:rPr>
              <a:t>Easy to Understand</a:t>
            </a:r>
            <a:r>
              <a:rPr lang="en-US" dirty="0">
                <a:solidFill>
                  <a:srgbClr val="000000"/>
                </a:solidFill>
                <a:latin typeface="Arial" panose="020B0604020202020204" pitchFamily="34" charset="0"/>
              </a:rPr>
              <a:t>: Decision tree output is very easy to understand Its graphical representation is very intuitive and users can easily relate their hypothesis.</a:t>
            </a:r>
          </a:p>
          <a:p>
            <a:pPr algn="just"/>
            <a:r>
              <a:rPr lang="en-US" dirty="0">
                <a:solidFill>
                  <a:srgbClr val="000000"/>
                </a:solidFill>
                <a:latin typeface="Arial" panose="020B0604020202020204" pitchFamily="34" charset="0"/>
              </a:rPr>
              <a:t> </a:t>
            </a:r>
          </a:p>
          <a:p>
            <a:pPr algn="just"/>
            <a:r>
              <a:rPr lang="en-US" b="1" dirty="0">
                <a:solidFill>
                  <a:srgbClr val="000000"/>
                </a:solidFill>
                <a:latin typeface="Arial" panose="020B0604020202020204" pitchFamily="34" charset="0"/>
              </a:rPr>
              <a:t>Useful in Data exploration: </a:t>
            </a:r>
            <a:r>
              <a:rPr lang="en-US" dirty="0">
                <a:solidFill>
                  <a:srgbClr val="000000"/>
                </a:solidFill>
                <a:latin typeface="Arial" panose="020B0604020202020204" pitchFamily="34" charset="0"/>
              </a:rPr>
              <a:t>Decision tree is one of the fastest way to identify most significant variables and relation between two or more variables.</a:t>
            </a:r>
          </a:p>
          <a:p>
            <a:pPr algn="just"/>
            <a:endParaRPr lang="en-US" dirty="0">
              <a:solidFill>
                <a:srgbClr val="000000"/>
              </a:solidFill>
              <a:latin typeface="Arial" panose="020B0604020202020204" pitchFamily="34" charset="0"/>
            </a:endParaRPr>
          </a:p>
          <a:p>
            <a:pPr algn="just"/>
            <a:r>
              <a:rPr lang="en-US" b="1" dirty="0">
                <a:solidFill>
                  <a:srgbClr val="000000"/>
                </a:solidFill>
                <a:latin typeface="Arial" panose="020B0604020202020204" pitchFamily="34" charset="0"/>
              </a:rPr>
              <a:t>Less data cleaning required:</a:t>
            </a:r>
            <a:r>
              <a:rPr lang="en-US" dirty="0">
                <a:solidFill>
                  <a:srgbClr val="000000"/>
                </a:solidFill>
                <a:latin typeface="Arial" panose="020B0604020202020204" pitchFamily="34" charset="0"/>
              </a:rPr>
              <a:t>. It is not influenced by outliers and missing values to a fair degree. </a:t>
            </a:r>
          </a:p>
          <a:p>
            <a:pPr algn="just"/>
            <a:endParaRPr lang="en-US" dirty="0">
              <a:solidFill>
                <a:srgbClr val="000000"/>
              </a:solidFill>
              <a:latin typeface="Arial" panose="020B0604020202020204" pitchFamily="34" charset="0"/>
            </a:endParaRPr>
          </a:p>
          <a:p>
            <a:pPr algn="just"/>
            <a:r>
              <a:rPr lang="en-US" b="1" dirty="0">
                <a:solidFill>
                  <a:srgbClr val="000000"/>
                </a:solidFill>
                <a:latin typeface="Arial" panose="020B0604020202020204" pitchFamily="34" charset="0"/>
              </a:rPr>
              <a:t>Data type is not a constraint: </a:t>
            </a:r>
            <a:r>
              <a:rPr lang="en-US" dirty="0">
                <a:solidFill>
                  <a:srgbClr val="000000"/>
                </a:solidFill>
                <a:latin typeface="Arial" panose="020B0604020202020204" pitchFamily="34" charset="0"/>
              </a:rPr>
              <a:t>It can handle both numerical and categorical variables. </a:t>
            </a:r>
          </a:p>
          <a:p>
            <a:pPr algn="just"/>
            <a:endParaRPr lang="en-US" dirty="0">
              <a:solidFill>
                <a:srgbClr val="000000"/>
              </a:solidFill>
              <a:latin typeface="Arial" panose="020B0604020202020204" pitchFamily="34" charset="0"/>
            </a:endParaRPr>
          </a:p>
          <a:p>
            <a:pPr algn="just"/>
            <a:r>
              <a:rPr lang="en-US" b="1" dirty="0">
                <a:solidFill>
                  <a:srgbClr val="000000"/>
                </a:solidFill>
                <a:latin typeface="Arial" panose="020B0604020202020204" pitchFamily="34" charset="0"/>
              </a:rPr>
              <a:t>Non Parametric Method: </a:t>
            </a:r>
            <a:r>
              <a:rPr lang="en-US" dirty="0">
                <a:solidFill>
                  <a:srgbClr val="000000"/>
                </a:solidFill>
                <a:latin typeface="Arial" panose="020B0604020202020204" pitchFamily="34" charset="0"/>
              </a:rPr>
              <a:t>This means that decision trees have no assumptions about the space distribution and the classifier structure</a:t>
            </a:r>
          </a:p>
        </p:txBody>
      </p:sp>
      <p:cxnSp>
        <p:nvCxnSpPr>
          <p:cNvPr id="9" name="Straight Connector 8">
            <a:extLst>
              <a:ext uri="{FF2B5EF4-FFF2-40B4-BE49-F238E27FC236}">
                <a16:creationId xmlns:a16="http://schemas.microsoft.com/office/drawing/2014/main" id="{7F2C07E8-7993-40E8-A231-B3981F67A76E}"/>
              </a:ext>
            </a:extLst>
          </p:cNvPr>
          <p:cNvCxnSpPr>
            <a:cxnSpLocks/>
          </p:cNvCxnSpPr>
          <p:nvPr/>
        </p:nvCxnSpPr>
        <p:spPr>
          <a:xfrm>
            <a:off x="6812281" y="1633299"/>
            <a:ext cx="0" cy="511802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FC8A25-CF23-4230-BA9B-475948CB25CD}"/>
              </a:ext>
            </a:extLst>
          </p:cNvPr>
          <p:cNvSpPr/>
          <p:nvPr/>
        </p:nvSpPr>
        <p:spPr>
          <a:xfrm>
            <a:off x="6812281" y="1783853"/>
            <a:ext cx="5181600" cy="2633930"/>
          </a:xfrm>
          <a:prstGeom prst="rect">
            <a:avLst/>
          </a:prstGeom>
        </p:spPr>
        <p:txBody>
          <a:bodyPr wrap="square">
            <a:spAutoFit/>
          </a:bodyPr>
          <a:lstStyle/>
          <a:p>
            <a:endParaRPr lang="en-US" sz="2000" dirty="0">
              <a:solidFill>
                <a:srgbClr val="000000"/>
              </a:solidFill>
              <a:latin typeface="Arial" panose="020B0604020202020204" pitchFamily="34" charset="0"/>
            </a:endParaRPr>
          </a:p>
          <a:p>
            <a:pPr algn="just"/>
            <a:r>
              <a:rPr lang="en-US" b="1" dirty="0">
                <a:solidFill>
                  <a:srgbClr val="000000"/>
                </a:solidFill>
                <a:latin typeface="Arial" panose="020B0604020202020204" pitchFamily="34" charset="0"/>
              </a:rPr>
              <a:t>Over fitting  </a:t>
            </a:r>
            <a:r>
              <a:rPr lang="en-US" dirty="0">
                <a:solidFill>
                  <a:srgbClr val="000000"/>
                </a:solidFill>
                <a:latin typeface="Arial" panose="020B0604020202020204" pitchFamily="34" charset="0"/>
              </a:rPr>
              <a:t>Over fitting is one of the most practical difficulty for decision tree models. </a:t>
            </a:r>
          </a:p>
          <a:p>
            <a:pPr algn="just"/>
            <a:endParaRPr lang="en-US"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en-US" b="1" dirty="0">
                <a:solidFill>
                  <a:srgbClr val="000000"/>
                </a:solidFill>
                <a:latin typeface="Arial" panose="020B0604020202020204" pitchFamily="34" charset="0"/>
              </a:rPr>
              <a:t>Not fit for continuous variables</a:t>
            </a:r>
            <a:r>
              <a:rPr lang="en-US" dirty="0">
                <a:solidFill>
                  <a:srgbClr val="000000"/>
                </a:solidFill>
                <a:latin typeface="Arial" panose="020B0604020202020204" pitchFamily="34" charset="0"/>
              </a:rPr>
              <a:t>: While working with continuous numerical variables, decision tree looses information when it categorizes variables in different categories. </a:t>
            </a:r>
          </a:p>
        </p:txBody>
      </p:sp>
    </p:spTree>
    <p:extLst>
      <p:ext uri="{BB962C8B-B14F-4D97-AF65-F5344CB8AC3E}">
        <p14:creationId xmlns:p14="http://schemas.microsoft.com/office/powerpoint/2010/main" val="293125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B96-A845-460F-A3B9-BDD8EA65291D}"/>
              </a:ext>
            </a:extLst>
          </p:cNvPr>
          <p:cNvSpPr>
            <a:spLocks noGrp="1"/>
          </p:cNvSpPr>
          <p:nvPr>
            <p:ph type="title"/>
          </p:nvPr>
        </p:nvSpPr>
        <p:spPr>
          <a:xfrm>
            <a:off x="838200" y="365125"/>
            <a:ext cx="10515600" cy="488315"/>
          </a:xfrm>
        </p:spPr>
        <p:txBody>
          <a:bodyPr>
            <a:normAutofit fontScale="90000"/>
          </a:bodyPr>
          <a:lstStyle/>
          <a:p>
            <a:r>
              <a:rPr lang="en-US" dirty="0"/>
              <a:t>Classification Vs Regression Trees </a:t>
            </a:r>
          </a:p>
        </p:txBody>
      </p:sp>
      <p:sp>
        <p:nvSpPr>
          <p:cNvPr id="4" name="TextBox 3">
            <a:extLst>
              <a:ext uri="{FF2B5EF4-FFF2-40B4-BE49-F238E27FC236}">
                <a16:creationId xmlns:a16="http://schemas.microsoft.com/office/drawing/2014/main" id="{2BAAA518-12FF-432A-8097-B93967962221}"/>
              </a:ext>
            </a:extLst>
          </p:cNvPr>
          <p:cNvSpPr txBox="1"/>
          <p:nvPr/>
        </p:nvSpPr>
        <p:spPr>
          <a:xfrm>
            <a:off x="963168" y="1219200"/>
            <a:ext cx="2822448" cy="461665"/>
          </a:xfrm>
          <a:prstGeom prst="rect">
            <a:avLst/>
          </a:prstGeom>
          <a:solidFill>
            <a:schemeClr val="accent4">
              <a:lumMod val="20000"/>
              <a:lumOff val="80000"/>
            </a:schemeClr>
          </a:solidFill>
        </p:spPr>
        <p:txBody>
          <a:bodyPr wrap="square" rtlCol="0">
            <a:spAutoFit/>
          </a:bodyPr>
          <a:lstStyle>
            <a:defPPr>
              <a:defRPr lang="en-US"/>
            </a:defPPr>
          </a:lstStyle>
          <a:p>
            <a:r>
              <a:rPr lang="en-US" sz="2400" dirty="0"/>
              <a:t>Classification Trees </a:t>
            </a:r>
          </a:p>
        </p:txBody>
      </p:sp>
      <p:sp>
        <p:nvSpPr>
          <p:cNvPr id="5" name="TextBox 4">
            <a:extLst>
              <a:ext uri="{FF2B5EF4-FFF2-40B4-BE49-F238E27FC236}">
                <a16:creationId xmlns:a16="http://schemas.microsoft.com/office/drawing/2014/main" id="{2B581275-6030-438E-B9EF-3647346788C0}"/>
              </a:ext>
            </a:extLst>
          </p:cNvPr>
          <p:cNvSpPr txBox="1"/>
          <p:nvPr/>
        </p:nvSpPr>
        <p:spPr>
          <a:xfrm>
            <a:off x="8942832" y="1219200"/>
            <a:ext cx="2410968" cy="461665"/>
          </a:xfrm>
          <a:prstGeom prst="rect">
            <a:avLst/>
          </a:prstGeom>
          <a:solidFill>
            <a:schemeClr val="accent4">
              <a:lumMod val="20000"/>
              <a:lumOff val="80000"/>
            </a:schemeClr>
          </a:solidFill>
        </p:spPr>
        <p:txBody>
          <a:bodyPr wrap="square" rtlCol="0">
            <a:spAutoFit/>
          </a:bodyPr>
          <a:lstStyle/>
          <a:p>
            <a:r>
              <a:rPr lang="en-US" sz="2400" dirty="0"/>
              <a:t>Regression  Trees </a:t>
            </a:r>
          </a:p>
        </p:txBody>
      </p:sp>
      <p:sp>
        <p:nvSpPr>
          <p:cNvPr id="7" name="TextBox 6">
            <a:extLst>
              <a:ext uri="{FF2B5EF4-FFF2-40B4-BE49-F238E27FC236}">
                <a16:creationId xmlns:a16="http://schemas.microsoft.com/office/drawing/2014/main" id="{B73ECE32-905E-4AA9-8885-0A6D28507D7A}"/>
              </a:ext>
            </a:extLst>
          </p:cNvPr>
          <p:cNvSpPr txBox="1"/>
          <p:nvPr/>
        </p:nvSpPr>
        <p:spPr>
          <a:xfrm>
            <a:off x="481584" y="4773134"/>
            <a:ext cx="113080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Both Follow Top down ‘ Greedy ‘ Approach </a:t>
            </a:r>
          </a:p>
          <a:p>
            <a:pPr marL="285750" indent="-285750">
              <a:buFont typeface="Arial" panose="020B0604020202020204" pitchFamily="34" charset="0"/>
              <a:buChar char="•"/>
            </a:pPr>
            <a:r>
              <a:rPr lang="en-US" dirty="0" err="1"/>
              <a:t>Algo</a:t>
            </a:r>
            <a:r>
              <a:rPr lang="en-US" dirty="0"/>
              <a:t> cares about current best  split and does not look ahead (Greedy)</a:t>
            </a:r>
          </a:p>
          <a:p>
            <a:pPr marL="285750" indent="-285750">
              <a:buFont typeface="Arial" panose="020B0604020202020204" pitchFamily="34" charset="0"/>
              <a:buChar char="•"/>
            </a:pPr>
            <a:r>
              <a:rPr lang="en-US" dirty="0"/>
              <a:t>Split continues till user defined STOP criteria reached </a:t>
            </a:r>
          </a:p>
          <a:p>
            <a:pPr marL="285750" indent="-285750">
              <a:buFont typeface="Arial" panose="020B0604020202020204" pitchFamily="34" charset="0"/>
              <a:buChar char="•"/>
            </a:pPr>
            <a:r>
              <a:rPr lang="en-US" dirty="0"/>
              <a:t>Both result in ‘fully grown’ trees hence ‘Pruning’ is needed  </a:t>
            </a:r>
          </a:p>
        </p:txBody>
      </p:sp>
      <p:sp>
        <p:nvSpPr>
          <p:cNvPr id="8" name="TextBox 7">
            <a:extLst>
              <a:ext uri="{FF2B5EF4-FFF2-40B4-BE49-F238E27FC236}">
                <a16:creationId xmlns:a16="http://schemas.microsoft.com/office/drawing/2014/main" id="{8CF7BA7D-7C6F-4C70-975E-823580D62B89}"/>
              </a:ext>
            </a:extLst>
          </p:cNvPr>
          <p:cNvSpPr txBox="1"/>
          <p:nvPr/>
        </p:nvSpPr>
        <p:spPr>
          <a:xfrm>
            <a:off x="4974336" y="1210116"/>
            <a:ext cx="2721864" cy="461665"/>
          </a:xfrm>
          <a:prstGeom prst="rect">
            <a:avLst/>
          </a:prstGeom>
          <a:solidFill>
            <a:schemeClr val="accent5">
              <a:lumMod val="20000"/>
              <a:lumOff val="80000"/>
            </a:schemeClr>
          </a:solidFill>
        </p:spPr>
        <p:txBody>
          <a:bodyPr wrap="square" rtlCol="0">
            <a:spAutoFit/>
          </a:bodyPr>
          <a:lstStyle/>
          <a:p>
            <a:r>
              <a:rPr lang="en-US" sz="2400" dirty="0"/>
              <a:t>What is different !!!</a:t>
            </a:r>
          </a:p>
        </p:txBody>
      </p:sp>
      <p:sp>
        <p:nvSpPr>
          <p:cNvPr id="9" name="TextBox 8">
            <a:extLst>
              <a:ext uri="{FF2B5EF4-FFF2-40B4-BE49-F238E27FC236}">
                <a16:creationId xmlns:a16="http://schemas.microsoft.com/office/drawing/2014/main" id="{222B601D-8CBF-4119-B27D-4DEF45DB6989}"/>
              </a:ext>
            </a:extLst>
          </p:cNvPr>
          <p:cNvSpPr txBox="1"/>
          <p:nvPr/>
        </p:nvSpPr>
        <p:spPr>
          <a:xfrm>
            <a:off x="4974336" y="4047126"/>
            <a:ext cx="2243328" cy="369332"/>
          </a:xfrm>
          <a:prstGeom prst="rect">
            <a:avLst/>
          </a:prstGeom>
          <a:solidFill>
            <a:schemeClr val="bg1">
              <a:lumMod val="95000"/>
            </a:schemeClr>
          </a:solidFill>
        </p:spPr>
        <p:txBody>
          <a:bodyPr wrap="square" rtlCol="0">
            <a:spAutoFit/>
          </a:bodyPr>
          <a:lstStyle/>
          <a:p>
            <a:r>
              <a:rPr lang="en-US" dirty="0"/>
              <a:t>And what is not!!!</a:t>
            </a:r>
          </a:p>
        </p:txBody>
      </p:sp>
      <p:sp>
        <p:nvSpPr>
          <p:cNvPr id="10" name="TextBox 9">
            <a:extLst>
              <a:ext uri="{FF2B5EF4-FFF2-40B4-BE49-F238E27FC236}">
                <a16:creationId xmlns:a16="http://schemas.microsoft.com/office/drawing/2014/main" id="{C93067AC-CA18-41B7-BBA7-DF9FDF6D55FD}"/>
              </a:ext>
            </a:extLst>
          </p:cNvPr>
          <p:cNvSpPr txBox="1"/>
          <p:nvPr/>
        </p:nvSpPr>
        <p:spPr>
          <a:xfrm>
            <a:off x="481584" y="1936124"/>
            <a:ext cx="33040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Categorical dependent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Value obtained at terminal node is </a:t>
            </a:r>
            <a:r>
              <a:rPr lang="en-US" dirty="0">
                <a:solidFill>
                  <a:srgbClr val="C00000"/>
                </a:solidFill>
              </a:rPr>
              <a:t>mode</a:t>
            </a:r>
            <a:r>
              <a:rPr lang="en-US" dirty="0"/>
              <a:t> of observations at that location </a:t>
            </a:r>
          </a:p>
        </p:txBody>
      </p:sp>
      <p:sp>
        <p:nvSpPr>
          <p:cNvPr id="11" name="TextBox 10">
            <a:extLst>
              <a:ext uri="{FF2B5EF4-FFF2-40B4-BE49-F238E27FC236}">
                <a16:creationId xmlns:a16="http://schemas.microsoft.com/office/drawing/2014/main" id="{EB26A4DC-6408-4C58-95B8-687A2A37E5FD}"/>
              </a:ext>
            </a:extLst>
          </p:cNvPr>
          <p:cNvSpPr txBox="1"/>
          <p:nvPr/>
        </p:nvSpPr>
        <p:spPr>
          <a:xfrm>
            <a:off x="8485632" y="1936124"/>
            <a:ext cx="330403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dependent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Value obtained at terminal node is </a:t>
            </a:r>
            <a:r>
              <a:rPr lang="en-US" dirty="0">
                <a:solidFill>
                  <a:srgbClr val="C00000"/>
                </a:solidFill>
              </a:rPr>
              <a:t>mean</a:t>
            </a:r>
            <a:r>
              <a:rPr lang="en-US" dirty="0"/>
              <a:t> of observations at that location </a:t>
            </a:r>
          </a:p>
          <a:p>
            <a:r>
              <a:rPr lang="en-US" dirty="0"/>
              <a:t> </a:t>
            </a:r>
          </a:p>
        </p:txBody>
      </p:sp>
    </p:spTree>
    <p:extLst>
      <p:ext uri="{BB962C8B-B14F-4D97-AF65-F5344CB8AC3E}">
        <p14:creationId xmlns:p14="http://schemas.microsoft.com/office/powerpoint/2010/main" val="31584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AFDA-B3E9-4D21-95A5-5FB2C14F978D}"/>
              </a:ext>
            </a:extLst>
          </p:cNvPr>
          <p:cNvSpPr>
            <a:spLocks noGrp="1"/>
          </p:cNvSpPr>
          <p:nvPr>
            <p:ph type="title"/>
          </p:nvPr>
        </p:nvSpPr>
        <p:spPr>
          <a:xfrm>
            <a:off x="335280" y="337799"/>
            <a:ext cx="10515600" cy="655955"/>
          </a:xfrm>
        </p:spPr>
        <p:txBody>
          <a:bodyPr>
            <a:normAutofit fontScale="90000"/>
          </a:bodyPr>
          <a:lstStyle/>
          <a:p>
            <a:r>
              <a:rPr lang="en-US" dirty="0"/>
              <a:t>Splitting criteria </a:t>
            </a:r>
          </a:p>
        </p:txBody>
      </p:sp>
      <p:sp>
        <p:nvSpPr>
          <p:cNvPr id="4" name="TextBox 3">
            <a:extLst>
              <a:ext uri="{FF2B5EF4-FFF2-40B4-BE49-F238E27FC236}">
                <a16:creationId xmlns:a16="http://schemas.microsoft.com/office/drawing/2014/main" id="{00060EA8-EE23-440B-A8B9-01F2A448EA7A}"/>
              </a:ext>
            </a:extLst>
          </p:cNvPr>
          <p:cNvSpPr txBox="1"/>
          <p:nvPr/>
        </p:nvSpPr>
        <p:spPr>
          <a:xfrm>
            <a:off x="335280" y="1077053"/>
            <a:ext cx="2712720" cy="461665"/>
          </a:xfrm>
          <a:prstGeom prst="rect">
            <a:avLst/>
          </a:prstGeom>
          <a:solidFill>
            <a:schemeClr val="accent3">
              <a:lumMod val="40000"/>
              <a:lumOff val="60000"/>
            </a:schemeClr>
          </a:solidFill>
        </p:spPr>
        <p:txBody>
          <a:bodyPr wrap="square" rtlCol="0">
            <a:spAutoFit/>
          </a:bodyPr>
          <a:lstStyle/>
          <a:p>
            <a:r>
              <a:rPr lang="en-US" sz="2400" dirty="0"/>
              <a:t>Underlying Concept </a:t>
            </a:r>
          </a:p>
        </p:txBody>
      </p:sp>
      <p:sp>
        <p:nvSpPr>
          <p:cNvPr id="5" name="TextBox 4">
            <a:extLst>
              <a:ext uri="{FF2B5EF4-FFF2-40B4-BE49-F238E27FC236}">
                <a16:creationId xmlns:a16="http://schemas.microsoft.com/office/drawing/2014/main" id="{618C8F35-811A-49C5-B4F0-CE6DFA4D993D}"/>
              </a:ext>
            </a:extLst>
          </p:cNvPr>
          <p:cNvSpPr txBox="1"/>
          <p:nvPr/>
        </p:nvSpPr>
        <p:spPr>
          <a:xfrm>
            <a:off x="4373879" y="1997228"/>
            <a:ext cx="4023360" cy="411480"/>
          </a:xfrm>
          <a:prstGeom prst="rect">
            <a:avLst/>
          </a:prstGeom>
          <a:solidFill>
            <a:schemeClr val="accent1">
              <a:lumMod val="40000"/>
              <a:lumOff val="60000"/>
            </a:schemeClr>
          </a:solidFill>
        </p:spPr>
        <p:txBody>
          <a:bodyPr wrap="square" rtlCol="0">
            <a:spAutoFit/>
          </a:bodyPr>
          <a:lstStyle/>
          <a:p>
            <a:r>
              <a:rPr lang="en-US" sz="2000" dirty="0"/>
              <a:t>Splitting Algorithms commonly used </a:t>
            </a:r>
          </a:p>
        </p:txBody>
      </p:sp>
      <p:cxnSp>
        <p:nvCxnSpPr>
          <p:cNvPr id="7" name="Straight Connector 6">
            <a:extLst>
              <a:ext uri="{FF2B5EF4-FFF2-40B4-BE49-F238E27FC236}">
                <a16:creationId xmlns:a16="http://schemas.microsoft.com/office/drawing/2014/main" id="{E775970C-0A5C-43E3-AC9E-BF3E689BC85C}"/>
              </a:ext>
            </a:extLst>
          </p:cNvPr>
          <p:cNvCxnSpPr>
            <a:cxnSpLocks/>
            <a:stCxn id="5" idx="2"/>
          </p:cNvCxnSpPr>
          <p:nvPr/>
        </p:nvCxnSpPr>
        <p:spPr>
          <a:xfrm>
            <a:off x="6385559" y="2408708"/>
            <a:ext cx="0" cy="517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0C0700-5B79-4A89-8EA3-52D9F95D01CA}"/>
              </a:ext>
            </a:extLst>
          </p:cNvPr>
          <p:cNvCxnSpPr>
            <a:cxnSpLocks/>
          </p:cNvCxnSpPr>
          <p:nvPr/>
        </p:nvCxnSpPr>
        <p:spPr>
          <a:xfrm>
            <a:off x="396239" y="2926080"/>
            <a:ext cx="11414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8A4EEF-27AC-461B-8D05-963FF3AAF2A0}"/>
              </a:ext>
            </a:extLst>
          </p:cNvPr>
          <p:cNvCxnSpPr/>
          <p:nvPr/>
        </p:nvCxnSpPr>
        <p:spPr>
          <a:xfrm>
            <a:off x="396239" y="2926080"/>
            <a:ext cx="0" cy="57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1D49D7-8A41-45CE-A26C-F922A12DDDAF}"/>
              </a:ext>
            </a:extLst>
          </p:cNvPr>
          <p:cNvCxnSpPr/>
          <p:nvPr/>
        </p:nvCxnSpPr>
        <p:spPr>
          <a:xfrm>
            <a:off x="4373879" y="2956559"/>
            <a:ext cx="0" cy="57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6ACC8E-15C3-41D8-B3A5-9AE48ADC4FCE}"/>
              </a:ext>
            </a:extLst>
          </p:cNvPr>
          <p:cNvCxnSpPr/>
          <p:nvPr/>
        </p:nvCxnSpPr>
        <p:spPr>
          <a:xfrm>
            <a:off x="8230446" y="2914410"/>
            <a:ext cx="0" cy="57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260C17-393D-4D1E-94B1-D2417E677BFA}"/>
              </a:ext>
            </a:extLst>
          </p:cNvPr>
          <p:cNvCxnSpPr/>
          <p:nvPr/>
        </p:nvCxnSpPr>
        <p:spPr>
          <a:xfrm>
            <a:off x="11810999" y="2926080"/>
            <a:ext cx="0" cy="57912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2206ABE-18C5-4877-952E-87E73410EA78}"/>
              </a:ext>
            </a:extLst>
          </p:cNvPr>
          <p:cNvSpPr/>
          <p:nvPr/>
        </p:nvSpPr>
        <p:spPr>
          <a:xfrm>
            <a:off x="3261360" y="1077053"/>
            <a:ext cx="8732520" cy="646331"/>
          </a:xfrm>
          <a:prstGeom prst="rect">
            <a:avLst/>
          </a:prstGeom>
          <a:solidFill>
            <a:schemeClr val="accent6">
              <a:lumMod val="20000"/>
              <a:lumOff val="80000"/>
            </a:schemeClr>
          </a:solidFill>
        </p:spPr>
        <p:txBody>
          <a:bodyPr wrap="square">
            <a:spAutoFit/>
          </a:bodyPr>
          <a:lstStyle/>
          <a:p>
            <a:r>
              <a:rPr lang="en-US" dirty="0">
                <a:solidFill>
                  <a:srgbClr val="000000"/>
                </a:solidFill>
                <a:latin typeface="Arial" panose="020B0604020202020204" pitchFamily="34" charset="0"/>
              </a:rPr>
              <a:t>Decision tree splits the nodes on all available variables and then selects the split which results in most homogeneous sub-nodes.</a:t>
            </a:r>
            <a:endParaRPr lang="en-US" dirty="0"/>
          </a:p>
        </p:txBody>
      </p:sp>
      <p:sp>
        <p:nvSpPr>
          <p:cNvPr id="20" name="TextBox 19">
            <a:extLst>
              <a:ext uri="{FF2B5EF4-FFF2-40B4-BE49-F238E27FC236}">
                <a16:creationId xmlns:a16="http://schemas.microsoft.com/office/drawing/2014/main" id="{C8E6988D-1067-4142-9423-D3BC3E20E81D}"/>
              </a:ext>
            </a:extLst>
          </p:cNvPr>
          <p:cNvSpPr txBox="1"/>
          <p:nvPr/>
        </p:nvSpPr>
        <p:spPr>
          <a:xfrm>
            <a:off x="228599" y="3505200"/>
            <a:ext cx="1249680" cy="369332"/>
          </a:xfrm>
          <a:prstGeom prst="rect">
            <a:avLst/>
          </a:prstGeom>
          <a:solidFill>
            <a:schemeClr val="accent4">
              <a:lumMod val="40000"/>
              <a:lumOff val="60000"/>
            </a:schemeClr>
          </a:solidFill>
        </p:spPr>
        <p:txBody>
          <a:bodyPr wrap="square" rtlCol="0">
            <a:spAutoFit/>
          </a:bodyPr>
          <a:lstStyle/>
          <a:p>
            <a:r>
              <a:rPr lang="en-US" dirty="0"/>
              <a:t>Gini index</a:t>
            </a:r>
          </a:p>
        </p:txBody>
      </p:sp>
      <p:sp>
        <p:nvSpPr>
          <p:cNvPr id="21" name="TextBox 20">
            <a:extLst>
              <a:ext uri="{FF2B5EF4-FFF2-40B4-BE49-F238E27FC236}">
                <a16:creationId xmlns:a16="http://schemas.microsoft.com/office/drawing/2014/main" id="{E2FD731B-684E-4117-9E19-BD6741504BB8}"/>
              </a:ext>
            </a:extLst>
          </p:cNvPr>
          <p:cNvSpPr txBox="1"/>
          <p:nvPr/>
        </p:nvSpPr>
        <p:spPr>
          <a:xfrm>
            <a:off x="3550919" y="3535679"/>
            <a:ext cx="1249680" cy="369332"/>
          </a:xfrm>
          <a:prstGeom prst="rect">
            <a:avLst/>
          </a:prstGeom>
          <a:solidFill>
            <a:schemeClr val="accent4">
              <a:lumMod val="40000"/>
              <a:lumOff val="60000"/>
            </a:schemeClr>
          </a:solidFill>
        </p:spPr>
        <p:txBody>
          <a:bodyPr wrap="square" rtlCol="0">
            <a:spAutoFit/>
          </a:bodyPr>
          <a:lstStyle/>
          <a:p>
            <a:r>
              <a:rPr lang="en-US" dirty="0"/>
              <a:t>Chi Square </a:t>
            </a:r>
          </a:p>
        </p:txBody>
      </p:sp>
      <p:cxnSp>
        <p:nvCxnSpPr>
          <p:cNvPr id="23" name="Straight Connector 22">
            <a:extLst>
              <a:ext uri="{FF2B5EF4-FFF2-40B4-BE49-F238E27FC236}">
                <a16:creationId xmlns:a16="http://schemas.microsoft.com/office/drawing/2014/main" id="{CFB5FA64-1C6C-4256-AFFC-F8E52BC79A43}"/>
              </a:ext>
            </a:extLst>
          </p:cNvPr>
          <p:cNvCxnSpPr>
            <a:cxnSpLocks/>
          </p:cNvCxnSpPr>
          <p:nvPr/>
        </p:nvCxnSpPr>
        <p:spPr>
          <a:xfrm>
            <a:off x="624839" y="3874532"/>
            <a:ext cx="0" cy="248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A0A7878-61D9-4279-AE07-58BC9D6F40AC}"/>
              </a:ext>
            </a:extLst>
          </p:cNvPr>
          <p:cNvCxnSpPr>
            <a:cxnSpLocks/>
          </p:cNvCxnSpPr>
          <p:nvPr/>
        </p:nvCxnSpPr>
        <p:spPr>
          <a:xfrm>
            <a:off x="624839" y="4556760"/>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43CE134-8843-4143-992B-EE0D832605A7}"/>
              </a:ext>
            </a:extLst>
          </p:cNvPr>
          <p:cNvCxnSpPr>
            <a:cxnSpLocks/>
          </p:cNvCxnSpPr>
          <p:nvPr/>
        </p:nvCxnSpPr>
        <p:spPr>
          <a:xfrm>
            <a:off x="624839" y="5227320"/>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726188-F869-47B0-8E2B-8D8080460263}"/>
              </a:ext>
            </a:extLst>
          </p:cNvPr>
          <p:cNvCxnSpPr>
            <a:cxnSpLocks/>
          </p:cNvCxnSpPr>
          <p:nvPr/>
        </p:nvCxnSpPr>
        <p:spPr>
          <a:xfrm>
            <a:off x="635353" y="5696634"/>
            <a:ext cx="25908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EDC5E47-592B-4889-B14F-D52FF763B0B4}"/>
              </a:ext>
            </a:extLst>
          </p:cNvPr>
          <p:cNvSpPr txBox="1"/>
          <p:nvPr/>
        </p:nvSpPr>
        <p:spPr>
          <a:xfrm>
            <a:off x="7189470" y="3502382"/>
            <a:ext cx="1805939" cy="376954"/>
          </a:xfrm>
          <a:prstGeom prst="rect">
            <a:avLst/>
          </a:prstGeom>
          <a:solidFill>
            <a:schemeClr val="accent4">
              <a:lumMod val="40000"/>
              <a:lumOff val="60000"/>
            </a:schemeClr>
          </a:solidFill>
        </p:spPr>
        <p:txBody>
          <a:bodyPr wrap="square" rtlCol="0">
            <a:spAutoFit/>
          </a:bodyPr>
          <a:lstStyle/>
          <a:p>
            <a:r>
              <a:rPr lang="en-US" dirty="0"/>
              <a:t>Information Gain </a:t>
            </a:r>
          </a:p>
        </p:txBody>
      </p:sp>
      <p:sp>
        <p:nvSpPr>
          <p:cNvPr id="31" name="TextBox 30">
            <a:extLst>
              <a:ext uri="{FF2B5EF4-FFF2-40B4-BE49-F238E27FC236}">
                <a16:creationId xmlns:a16="http://schemas.microsoft.com/office/drawing/2014/main" id="{F57FB8F2-0F7E-4D86-9573-2E51B8CBACA3}"/>
              </a:ext>
            </a:extLst>
          </p:cNvPr>
          <p:cNvSpPr txBox="1"/>
          <p:nvPr/>
        </p:nvSpPr>
        <p:spPr>
          <a:xfrm>
            <a:off x="9692640" y="3528057"/>
            <a:ext cx="2301240" cy="369332"/>
          </a:xfrm>
          <a:prstGeom prst="rect">
            <a:avLst/>
          </a:prstGeom>
          <a:solidFill>
            <a:schemeClr val="accent4">
              <a:lumMod val="40000"/>
              <a:lumOff val="60000"/>
            </a:schemeClr>
          </a:solidFill>
        </p:spPr>
        <p:txBody>
          <a:bodyPr wrap="square" rtlCol="0">
            <a:spAutoFit/>
          </a:bodyPr>
          <a:lstStyle/>
          <a:p>
            <a:r>
              <a:rPr lang="en-US" dirty="0"/>
              <a:t>Reduction in Variance</a:t>
            </a:r>
          </a:p>
        </p:txBody>
      </p:sp>
      <p:sp>
        <p:nvSpPr>
          <p:cNvPr id="3" name="TextBox 2">
            <a:extLst>
              <a:ext uri="{FF2B5EF4-FFF2-40B4-BE49-F238E27FC236}">
                <a16:creationId xmlns:a16="http://schemas.microsoft.com/office/drawing/2014/main" id="{7A02973F-8063-42DE-9FB3-BC071E6FA274}"/>
              </a:ext>
            </a:extLst>
          </p:cNvPr>
          <p:cNvSpPr txBox="1"/>
          <p:nvPr/>
        </p:nvSpPr>
        <p:spPr>
          <a:xfrm>
            <a:off x="883919" y="4130485"/>
            <a:ext cx="1859280" cy="646331"/>
          </a:xfrm>
          <a:prstGeom prst="rect">
            <a:avLst/>
          </a:prstGeom>
          <a:noFill/>
        </p:spPr>
        <p:txBody>
          <a:bodyPr wrap="square" rtlCol="0">
            <a:spAutoFit/>
          </a:bodyPr>
          <a:lstStyle/>
          <a:p>
            <a:r>
              <a:rPr lang="en-US" dirty="0"/>
              <a:t>Categorical target variable</a:t>
            </a:r>
          </a:p>
        </p:txBody>
      </p:sp>
      <p:sp>
        <p:nvSpPr>
          <p:cNvPr id="22" name="TextBox 21">
            <a:extLst>
              <a:ext uri="{FF2B5EF4-FFF2-40B4-BE49-F238E27FC236}">
                <a16:creationId xmlns:a16="http://schemas.microsoft.com/office/drawing/2014/main" id="{3106F9E8-FD55-415C-9A76-8DB527B2D039}"/>
              </a:ext>
            </a:extLst>
          </p:cNvPr>
          <p:cNvSpPr txBox="1"/>
          <p:nvPr/>
        </p:nvSpPr>
        <p:spPr>
          <a:xfrm>
            <a:off x="883919" y="4934376"/>
            <a:ext cx="1859280" cy="369332"/>
          </a:xfrm>
          <a:prstGeom prst="rect">
            <a:avLst/>
          </a:prstGeom>
          <a:noFill/>
        </p:spPr>
        <p:txBody>
          <a:bodyPr wrap="square" rtlCol="0">
            <a:spAutoFit/>
          </a:bodyPr>
          <a:lstStyle/>
          <a:p>
            <a:r>
              <a:rPr lang="en-US" dirty="0"/>
              <a:t>Only Binary splits</a:t>
            </a:r>
          </a:p>
        </p:txBody>
      </p:sp>
      <p:sp>
        <p:nvSpPr>
          <p:cNvPr id="24" name="TextBox 23">
            <a:extLst>
              <a:ext uri="{FF2B5EF4-FFF2-40B4-BE49-F238E27FC236}">
                <a16:creationId xmlns:a16="http://schemas.microsoft.com/office/drawing/2014/main" id="{5FF305D4-35C8-4854-AE19-C7376E509BFC}"/>
              </a:ext>
            </a:extLst>
          </p:cNvPr>
          <p:cNvSpPr txBox="1"/>
          <p:nvPr/>
        </p:nvSpPr>
        <p:spPr>
          <a:xfrm>
            <a:off x="883919" y="5373469"/>
            <a:ext cx="2042160" cy="646331"/>
          </a:xfrm>
          <a:prstGeom prst="rect">
            <a:avLst/>
          </a:prstGeom>
          <a:noFill/>
        </p:spPr>
        <p:txBody>
          <a:bodyPr wrap="square" rtlCol="0">
            <a:spAutoFit/>
          </a:bodyPr>
          <a:lstStyle/>
          <a:p>
            <a:r>
              <a:rPr lang="en-US" dirty="0"/>
              <a:t>Higher Gini , more homogeneity</a:t>
            </a:r>
          </a:p>
        </p:txBody>
      </p:sp>
      <p:cxnSp>
        <p:nvCxnSpPr>
          <p:cNvPr id="28" name="Straight Connector 27">
            <a:extLst>
              <a:ext uri="{FF2B5EF4-FFF2-40B4-BE49-F238E27FC236}">
                <a16:creationId xmlns:a16="http://schemas.microsoft.com/office/drawing/2014/main" id="{C4DBDD7D-ADC2-4DAE-93A8-32026329DE7C}"/>
              </a:ext>
            </a:extLst>
          </p:cNvPr>
          <p:cNvCxnSpPr>
            <a:cxnSpLocks/>
          </p:cNvCxnSpPr>
          <p:nvPr/>
        </p:nvCxnSpPr>
        <p:spPr>
          <a:xfrm>
            <a:off x="624839" y="6358320"/>
            <a:ext cx="25908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4C7E4B-1C80-48C8-B96C-577097928C6B}"/>
              </a:ext>
            </a:extLst>
          </p:cNvPr>
          <p:cNvSpPr txBox="1"/>
          <p:nvPr/>
        </p:nvSpPr>
        <p:spPr>
          <a:xfrm>
            <a:off x="894433" y="6119781"/>
            <a:ext cx="1554126" cy="369332"/>
          </a:xfrm>
          <a:prstGeom prst="rect">
            <a:avLst/>
          </a:prstGeom>
          <a:noFill/>
        </p:spPr>
        <p:txBody>
          <a:bodyPr wrap="square" rtlCol="0">
            <a:spAutoFit/>
          </a:bodyPr>
          <a:lstStyle/>
          <a:p>
            <a:r>
              <a:rPr lang="en-US" dirty="0"/>
              <a:t>Used in CART</a:t>
            </a:r>
          </a:p>
        </p:txBody>
      </p:sp>
      <p:cxnSp>
        <p:nvCxnSpPr>
          <p:cNvPr id="30" name="Straight Connector 29">
            <a:extLst>
              <a:ext uri="{FF2B5EF4-FFF2-40B4-BE49-F238E27FC236}">
                <a16:creationId xmlns:a16="http://schemas.microsoft.com/office/drawing/2014/main" id="{003F76CE-ED07-4BD2-94DB-A690AC698CC9}"/>
              </a:ext>
            </a:extLst>
          </p:cNvPr>
          <p:cNvCxnSpPr>
            <a:cxnSpLocks/>
          </p:cNvCxnSpPr>
          <p:nvPr/>
        </p:nvCxnSpPr>
        <p:spPr>
          <a:xfrm>
            <a:off x="3616113" y="4384812"/>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BC0624-9CD0-4449-9AB0-3A1FC896D63D}"/>
              </a:ext>
            </a:extLst>
          </p:cNvPr>
          <p:cNvCxnSpPr>
            <a:cxnSpLocks/>
          </p:cNvCxnSpPr>
          <p:nvPr/>
        </p:nvCxnSpPr>
        <p:spPr>
          <a:xfrm>
            <a:off x="3622037" y="5157559"/>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4B260A-49D4-405D-A3B4-DB95455AA2EB}"/>
              </a:ext>
            </a:extLst>
          </p:cNvPr>
          <p:cNvCxnSpPr>
            <a:cxnSpLocks/>
          </p:cNvCxnSpPr>
          <p:nvPr/>
        </p:nvCxnSpPr>
        <p:spPr>
          <a:xfrm>
            <a:off x="3633046" y="5723652"/>
            <a:ext cx="25908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D8CE874-7294-4043-B6C7-30483F5A4FA9}"/>
              </a:ext>
            </a:extLst>
          </p:cNvPr>
          <p:cNvSpPr txBox="1"/>
          <p:nvPr/>
        </p:nvSpPr>
        <p:spPr>
          <a:xfrm>
            <a:off x="4073667" y="4061646"/>
            <a:ext cx="1859280" cy="646331"/>
          </a:xfrm>
          <a:prstGeom prst="rect">
            <a:avLst/>
          </a:prstGeom>
          <a:noFill/>
        </p:spPr>
        <p:txBody>
          <a:bodyPr wrap="square" rtlCol="0">
            <a:spAutoFit/>
          </a:bodyPr>
          <a:lstStyle/>
          <a:p>
            <a:r>
              <a:rPr lang="en-US" dirty="0"/>
              <a:t>Categorical target variable</a:t>
            </a:r>
          </a:p>
        </p:txBody>
      </p:sp>
      <p:sp>
        <p:nvSpPr>
          <p:cNvPr id="35" name="TextBox 34">
            <a:extLst>
              <a:ext uri="{FF2B5EF4-FFF2-40B4-BE49-F238E27FC236}">
                <a16:creationId xmlns:a16="http://schemas.microsoft.com/office/drawing/2014/main" id="{DEA21E45-DD9D-410D-9C7B-C9167498E58A}"/>
              </a:ext>
            </a:extLst>
          </p:cNvPr>
          <p:cNvSpPr txBox="1"/>
          <p:nvPr/>
        </p:nvSpPr>
        <p:spPr>
          <a:xfrm>
            <a:off x="4073667" y="4884748"/>
            <a:ext cx="2042160" cy="369332"/>
          </a:xfrm>
          <a:prstGeom prst="rect">
            <a:avLst/>
          </a:prstGeom>
          <a:noFill/>
        </p:spPr>
        <p:txBody>
          <a:bodyPr wrap="square" rtlCol="0">
            <a:spAutoFit/>
          </a:bodyPr>
          <a:lstStyle/>
          <a:p>
            <a:r>
              <a:rPr lang="en-US" dirty="0"/>
              <a:t>Two or more splits</a:t>
            </a:r>
          </a:p>
        </p:txBody>
      </p:sp>
      <p:sp>
        <p:nvSpPr>
          <p:cNvPr id="36" name="TextBox 35">
            <a:extLst>
              <a:ext uri="{FF2B5EF4-FFF2-40B4-BE49-F238E27FC236}">
                <a16:creationId xmlns:a16="http://schemas.microsoft.com/office/drawing/2014/main" id="{9118E825-73DC-4FD9-9B34-7D35A66EFF92}"/>
              </a:ext>
            </a:extLst>
          </p:cNvPr>
          <p:cNvSpPr txBox="1"/>
          <p:nvPr/>
        </p:nvSpPr>
        <p:spPr>
          <a:xfrm>
            <a:off x="4073667" y="5373468"/>
            <a:ext cx="3031559" cy="646331"/>
          </a:xfrm>
          <a:prstGeom prst="rect">
            <a:avLst/>
          </a:prstGeom>
          <a:noFill/>
        </p:spPr>
        <p:txBody>
          <a:bodyPr wrap="square" rtlCol="0">
            <a:spAutoFit/>
          </a:bodyPr>
          <a:lstStyle/>
          <a:p>
            <a:r>
              <a:rPr lang="en-US" dirty="0"/>
              <a:t>Higher Chi </a:t>
            </a:r>
            <a:r>
              <a:rPr lang="en-US" dirty="0" err="1"/>
              <a:t>Sq</a:t>
            </a:r>
            <a:r>
              <a:rPr lang="en-US" dirty="0"/>
              <a:t> , Higher Diff between Child and Parent </a:t>
            </a:r>
          </a:p>
        </p:txBody>
      </p:sp>
      <p:cxnSp>
        <p:nvCxnSpPr>
          <p:cNvPr id="37" name="Straight Connector 36">
            <a:extLst>
              <a:ext uri="{FF2B5EF4-FFF2-40B4-BE49-F238E27FC236}">
                <a16:creationId xmlns:a16="http://schemas.microsoft.com/office/drawing/2014/main" id="{1BE2AE58-1901-4EBA-80B1-5D5398BB5172}"/>
              </a:ext>
            </a:extLst>
          </p:cNvPr>
          <p:cNvCxnSpPr>
            <a:cxnSpLocks/>
          </p:cNvCxnSpPr>
          <p:nvPr/>
        </p:nvCxnSpPr>
        <p:spPr>
          <a:xfrm>
            <a:off x="3622039" y="6288559"/>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F50C9D-53E1-47E0-9FD5-10A61B9F1DD3}"/>
              </a:ext>
            </a:extLst>
          </p:cNvPr>
          <p:cNvCxnSpPr>
            <a:cxnSpLocks/>
          </p:cNvCxnSpPr>
          <p:nvPr/>
        </p:nvCxnSpPr>
        <p:spPr>
          <a:xfrm>
            <a:off x="3592406" y="3983766"/>
            <a:ext cx="0" cy="2487107"/>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C48C3F-7688-46DD-84FB-9E3F878C5FCD}"/>
              </a:ext>
            </a:extLst>
          </p:cNvPr>
          <p:cNvSpPr txBox="1"/>
          <p:nvPr/>
        </p:nvSpPr>
        <p:spPr>
          <a:xfrm>
            <a:off x="4094542" y="6119781"/>
            <a:ext cx="1554417" cy="369332"/>
          </a:xfrm>
          <a:prstGeom prst="rect">
            <a:avLst/>
          </a:prstGeom>
          <a:noFill/>
        </p:spPr>
        <p:txBody>
          <a:bodyPr wrap="square" rtlCol="0">
            <a:spAutoFit/>
          </a:bodyPr>
          <a:lstStyle/>
          <a:p>
            <a:r>
              <a:rPr lang="en-US" dirty="0"/>
              <a:t>Used in CHAID</a:t>
            </a:r>
          </a:p>
        </p:txBody>
      </p:sp>
      <p:cxnSp>
        <p:nvCxnSpPr>
          <p:cNvPr id="38" name="Straight Connector 37">
            <a:extLst>
              <a:ext uri="{FF2B5EF4-FFF2-40B4-BE49-F238E27FC236}">
                <a16:creationId xmlns:a16="http://schemas.microsoft.com/office/drawing/2014/main" id="{CB56674C-4926-43D0-A585-F1D239BFEE8C}"/>
              </a:ext>
            </a:extLst>
          </p:cNvPr>
          <p:cNvCxnSpPr>
            <a:cxnSpLocks/>
          </p:cNvCxnSpPr>
          <p:nvPr/>
        </p:nvCxnSpPr>
        <p:spPr>
          <a:xfrm>
            <a:off x="7353638" y="3874532"/>
            <a:ext cx="0" cy="248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496E3ED-B0E9-4C03-8E90-F9A895B6F84E}"/>
              </a:ext>
            </a:extLst>
          </p:cNvPr>
          <p:cNvCxnSpPr>
            <a:cxnSpLocks/>
          </p:cNvCxnSpPr>
          <p:nvPr/>
        </p:nvCxnSpPr>
        <p:spPr>
          <a:xfrm>
            <a:off x="7353638" y="4281180"/>
            <a:ext cx="25908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C377A08-F172-4445-BD08-03B4B47E28BF}"/>
              </a:ext>
            </a:extLst>
          </p:cNvPr>
          <p:cNvSpPr txBox="1"/>
          <p:nvPr/>
        </p:nvSpPr>
        <p:spPr>
          <a:xfrm>
            <a:off x="7661810" y="4069831"/>
            <a:ext cx="1859280" cy="646331"/>
          </a:xfrm>
          <a:prstGeom prst="rect">
            <a:avLst/>
          </a:prstGeom>
          <a:noFill/>
        </p:spPr>
        <p:txBody>
          <a:bodyPr wrap="square" rtlCol="0">
            <a:spAutoFit/>
          </a:bodyPr>
          <a:lstStyle/>
          <a:p>
            <a:r>
              <a:rPr lang="en-US" dirty="0"/>
              <a:t>Categorical target </a:t>
            </a:r>
          </a:p>
          <a:p>
            <a:r>
              <a:rPr lang="en-US" dirty="0"/>
              <a:t>variable</a:t>
            </a:r>
          </a:p>
        </p:txBody>
      </p:sp>
      <p:cxnSp>
        <p:nvCxnSpPr>
          <p:cNvPr id="43" name="Straight Connector 42">
            <a:extLst>
              <a:ext uri="{FF2B5EF4-FFF2-40B4-BE49-F238E27FC236}">
                <a16:creationId xmlns:a16="http://schemas.microsoft.com/office/drawing/2014/main" id="{6AFB7838-E458-42AB-9748-80F106E46FCD}"/>
              </a:ext>
            </a:extLst>
          </p:cNvPr>
          <p:cNvCxnSpPr>
            <a:cxnSpLocks/>
          </p:cNvCxnSpPr>
          <p:nvPr/>
        </p:nvCxnSpPr>
        <p:spPr>
          <a:xfrm>
            <a:off x="7353638" y="5373468"/>
            <a:ext cx="25908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79C92C7-41CC-4410-A91E-A1D59CB9BCB5}"/>
              </a:ext>
            </a:extLst>
          </p:cNvPr>
          <p:cNvSpPr txBox="1"/>
          <p:nvPr/>
        </p:nvSpPr>
        <p:spPr>
          <a:xfrm>
            <a:off x="7602051" y="5119042"/>
            <a:ext cx="2042160" cy="646331"/>
          </a:xfrm>
          <a:prstGeom prst="rect">
            <a:avLst/>
          </a:prstGeom>
          <a:noFill/>
        </p:spPr>
        <p:txBody>
          <a:bodyPr wrap="square" rtlCol="0">
            <a:spAutoFit/>
          </a:bodyPr>
          <a:lstStyle/>
          <a:p>
            <a:r>
              <a:rPr lang="en-US" dirty="0"/>
              <a:t>Completely  Pure Entropy = 0 </a:t>
            </a:r>
          </a:p>
        </p:txBody>
      </p:sp>
      <p:sp>
        <p:nvSpPr>
          <p:cNvPr id="45" name="TextBox 44">
            <a:extLst>
              <a:ext uri="{FF2B5EF4-FFF2-40B4-BE49-F238E27FC236}">
                <a16:creationId xmlns:a16="http://schemas.microsoft.com/office/drawing/2014/main" id="{4E5F4CFD-1AE7-4EC4-A788-D1ADD793542E}"/>
              </a:ext>
            </a:extLst>
          </p:cNvPr>
          <p:cNvSpPr txBox="1"/>
          <p:nvPr/>
        </p:nvSpPr>
        <p:spPr>
          <a:xfrm>
            <a:off x="7683146" y="5887695"/>
            <a:ext cx="2042160" cy="646331"/>
          </a:xfrm>
          <a:prstGeom prst="rect">
            <a:avLst/>
          </a:prstGeom>
          <a:noFill/>
        </p:spPr>
        <p:txBody>
          <a:bodyPr wrap="square" rtlCol="0">
            <a:spAutoFit/>
          </a:bodyPr>
          <a:lstStyle/>
          <a:p>
            <a:r>
              <a:rPr lang="en-US" dirty="0"/>
              <a:t>Equally divided Entropy = 1</a:t>
            </a:r>
          </a:p>
        </p:txBody>
      </p:sp>
      <p:cxnSp>
        <p:nvCxnSpPr>
          <p:cNvPr id="46" name="Straight Connector 45">
            <a:extLst>
              <a:ext uri="{FF2B5EF4-FFF2-40B4-BE49-F238E27FC236}">
                <a16:creationId xmlns:a16="http://schemas.microsoft.com/office/drawing/2014/main" id="{7D0E2E7D-2518-4967-B0CF-9F8827E01D55}"/>
              </a:ext>
            </a:extLst>
          </p:cNvPr>
          <p:cNvCxnSpPr>
            <a:cxnSpLocks/>
          </p:cNvCxnSpPr>
          <p:nvPr/>
        </p:nvCxnSpPr>
        <p:spPr>
          <a:xfrm>
            <a:off x="7357025" y="6210860"/>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717AA2-5FAB-414E-A61C-E30DB0A059C9}"/>
              </a:ext>
            </a:extLst>
          </p:cNvPr>
          <p:cNvCxnSpPr>
            <a:cxnSpLocks/>
          </p:cNvCxnSpPr>
          <p:nvPr/>
        </p:nvCxnSpPr>
        <p:spPr>
          <a:xfrm>
            <a:off x="9927892" y="3914005"/>
            <a:ext cx="0" cy="248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B6A390-0C6B-4033-81E4-DC598F695BFA}"/>
              </a:ext>
            </a:extLst>
          </p:cNvPr>
          <p:cNvCxnSpPr>
            <a:cxnSpLocks/>
          </p:cNvCxnSpPr>
          <p:nvPr/>
        </p:nvCxnSpPr>
        <p:spPr>
          <a:xfrm>
            <a:off x="9927892" y="4281180"/>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01D6402-A687-41DE-A21C-B413AB51521D}"/>
              </a:ext>
            </a:extLst>
          </p:cNvPr>
          <p:cNvCxnSpPr>
            <a:cxnSpLocks/>
          </p:cNvCxnSpPr>
          <p:nvPr/>
        </p:nvCxnSpPr>
        <p:spPr>
          <a:xfrm>
            <a:off x="9927892" y="5227899"/>
            <a:ext cx="259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FCBBD8-595A-4F2C-BF6F-B69017EE61B5}"/>
              </a:ext>
            </a:extLst>
          </p:cNvPr>
          <p:cNvCxnSpPr>
            <a:cxnSpLocks/>
          </p:cNvCxnSpPr>
          <p:nvPr/>
        </p:nvCxnSpPr>
        <p:spPr>
          <a:xfrm>
            <a:off x="9927892" y="6211439"/>
            <a:ext cx="2590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8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00F0-5EAC-4EB2-9CD0-99E9AFEB231D}"/>
              </a:ext>
            </a:extLst>
          </p:cNvPr>
          <p:cNvSpPr>
            <a:spLocks noGrp="1"/>
          </p:cNvSpPr>
          <p:nvPr>
            <p:ph type="title"/>
          </p:nvPr>
        </p:nvSpPr>
        <p:spPr>
          <a:xfrm>
            <a:off x="838200" y="365125"/>
            <a:ext cx="10515600" cy="777875"/>
          </a:xfrm>
        </p:spPr>
        <p:txBody>
          <a:bodyPr/>
          <a:lstStyle/>
          <a:p>
            <a:r>
              <a:rPr lang="en-US" dirty="0"/>
              <a:t>Example using CART  </a:t>
            </a:r>
          </a:p>
        </p:txBody>
      </p:sp>
      <p:sp>
        <p:nvSpPr>
          <p:cNvPr id="4" name="TextBox 3">
            <a:extLst>
              <a:ext uri="{FF2B5EF4-FFF2-40B4-BE49-F238E27FC236}">
                <a16:creationId xmlns:a16="http://schemas.microsoft.com/office/drawing/2014/main" id="{29E0FD97-AF09-4D21-A1B9-FFA18B04A866}"/>
              </a:ext>
            </a:extLst>
          </p:cNvPr>
          <p:cNvSpPr txBox="1"/>
          <p:nvPr/>
        </p:nvSpPr>
        <p:spPr>
          <a:xfrm>
            <a:off x="990600" y="1238310"/>
            <a:ext cx="1341120" cy="461665"/>
          </a:xfrm>
          <a:prstGeom prst="rect">
            <a:avLst/>
          </a:prstGeom>
          <a:solidFill>
            <a:schemeClr val="accent4">
              <a:lumMod val="20000"/>
              <a:lumOff val="80000"/>
            </a:schemeClr>
          </a:solidFill>
        </p:spPr>
        <p:txBody>
          <a:bodyPr wrap="square" rtlCol="0">
            <a:spAutoFit/>
          </a:bodyPr>
          <a:lstStyle/>
          <a:p>
            <a:r>
              <a:rPr lang="en-US" sz="2400" dirty="0"/>
              <a:t>Key steps </a:t>
            </a:r>
          </a:p>
        </p:txBody>
      </p:sp>
      <p:pic>
        <p:nvPicPr>
          <p:cNvPr id="6" name="Picture 5">
            <a:extLst>
              <a:ext uri="{FF2B5EF4-FFF2-40B4-BE49-F238E27FC236}">
                <a16:creationId xmlns:a16="http://schemas.microsoft.com/office/drawing/2014/main" id="{1DFD3F3D-5D1B-49BA-9761-9AEA81E1F200}"/>
              </a:ext>
            </a:extLst>
          </p:cNvPr>
          <p:cNvPicPr>
            <a:picLocks noChangeAspect="1"/>
          </p:cNvPicPr>
          <p:nvPr/>
        </p:nvPicPr>
        <p:blipFill>
          <a:blip r:embed="rId2"/>
          <a:stretch>
            <a:fillRect/>
          </a:stretch>
        </p:blipFill>
        <p:spPr>
          <a:xfrm>
            <a:off x="853440" y="5782617"/>
            <a:ext cx="3262219" cy="975480"/>
          </a:xfrm>
          <a:prstGeom prst="rect">
            <a:avLst/>
          </a:prstGeom>
        </p:spPr>
      </p:pic>
      <p:sp>
        <p:nvSpPr>
          <p:cNvPr id="7" name="TextBox 6">
            <a:extLst>
              <a:ext uri="{FF2B5EF4-FFF2-40B4-BE49-F238E27FC236}">
                <a16:creationId xmlns:a16="http://schemas.microsoft.com/office/drawing/2014/main" id="{DFBD0C6F-BBA4-4057-9C88-06BF2FC877BB}"/>
              </a:ext>
            </a:extLst>
          </p:cNvPr>
          <p:cNvSpPr txBox="1"/>
          <p:nvPr/>
        </p:nvSpPr>
        <p:spPr>
          <a:xfrm>
            <a:off x="990600" y="1918840"/>
            <a:ext cx="9220200" cy="2862322"/>
          </a:xfrm>
          <a:prstGeom prst="rect">
            <a:avLst/>
          </a:prstGeom>
          <a:noFill/>
        </p:spPr>
        <p:txBody>
          <a:bodyPr wrap="square" rtlCol="0">
            <a:spAutoFit/>
          </a:bodyPr>
          <a:lstStyle/>
          <a:p>
            <a:r>
              <a:rPr lang="en-US" sz="2000" dirty="0"/>
              <a:t>At any given point we decide on the input feature and value of the split point by computing SSE</a:t>
            </a:r>
          </a:p>
          <a:p>
            <a:r>
              <a:rPr lang="en-US" sz="2000" dirty="0"/>
              <a:t>We go ahead with the Minimum SSE for the combination</a:t>
            </a:r>
          </a:p>
          <a:p>
            <a:endParaRPr lang="en-US" sz="2000" dirty="0"/>
          </a:p>
          <a:p>
            <a:r>
              <a:rPr lang="en-US" sz="2000" dirty="0"/>
              <a:t>For a leaf node the predicted value is the average of the output predicted by  points assigned to that  node </a:t>
            </a:r>
          </a:p>
          <a:p>
            <a:endParaRPr lang="en-US" sz="2000" dirty="0"/>
          </a:p>
          <a:p>
            <a:r>
              <a:rPr lang="en-US" sz="2000" dirty="0"/>
              <a:t>Further splits or growing new leaf node is determined by comparing the current data points at a leaf node and comparing with a pre- determined threshold.</a:t>
            </a:r>
          </a:p>
        </p:txBody>
      </p:sp>
      <p:sp>
        <p:nvSpPr>
          <p:cNvPr id="8" name="TextBox 7">
            <a:extLst>
              <a:ext uri="{FF2B5EF4-FFF2-40B4-BE49-F238E27FC236}">
                <a16:creationId xmlns:a16="http://schemas.microsoft.com/office/drawing/2014/main" id="{5E6F40D9-3397-46C4-8F88-E88187C0E292}"/>
              </a:ext>
            </a:extLst>
          </p:cNvPr>
          <p:cNvSpPr txBox="1"/>
          <p:nvPr/>
        </p:nvSpPr>
        <p:spPr>
          <a:xfrm>
            <a:off x="838200" y="5112423"/>
            <a:ext cx="4434840" cy="461665"/>
          </a:xfrm>
          <a:prstGeom prst="rect">
            <a:avLst/>
          </a:prstGeom>
          <a:solidFill>
            <a:schemeClr val="accent4">
              <a:lumMod val="20000"/>
              <a:lumOff val="80000"/>
            </a:schemeClr>
          </a:solidFill>
        </p:spPr>
        <p:txBody>
          <a:bodyPr wrap="square" rtlCol="0">
            <a:spAutoFit/>
          </a:bodyPr>
          <a:lstStyle/>
          <a:p>
            <a:r>
              <a:rPr lang="en-US" sz="2400" dirty="0"/>
              <a:t>Start value of SSE at root node </a:t>
            </a:r>
          </a:p>
        </p:txBody>
      </p:sp>
      <p:sp>
        <p:nvSpPr>
          <p:cNvPr id="9" name="TextBox 8">
            <a:extLst>
              <a:ext uri="{FF2B5EF4-FFF2-40B4-BE49-F238E27FC236}">
                <a16:creationId xmlns:a16="http://schemas.microsoft.com/office/drawing/2014/main" id="{E8FB020C-6656-4495-B31C-53A6237E99FF}"/>
              </a:ext>
            </a:extLst>
          </p:cNvPr>
          <p:cNvSpPr txBox="1"/>
          <p:nvPr/>
        </p:nvSpPr>
        <p:spPr>
          <a:xfrm>
            <a:off x="7086600" y="5064655"/>
            <a:ext cx="4465320" cy="462273"/>
          </a:xfrm>
          <a:prstGeom prst="rect">
            <a:avLst/>
          </a:prstGeom>
          <a:solidFill>
            <a:schemeClr val="accent4">
              <a:lumMod val="20000"/>
              <a:lumOff val="80000"/>
            </a:schemeClr>
          </a:solidFill>
        </p:spPr>
        <p:txBody>
          <a:bodyPr wrap="square" rtlCol="0">
            <a:spAutoFit/>
          </a:bodyPr>
          <a:lstStyle>
            <a:defPPr>
              <a:defRPr lang="en-US"/>
            </a:defPPr>
            <a:lvl1pPr>
              <a:defRPr sz="2400"/>
            </a:lvl1pPr>
          </a:lstStyle>
          <a:p>
            <a:r>
              <a:rPr lang="en-US" dirty="0"/>
              <a:t> SSE at node split  for a split point</a:t>
            </a:r>
          </a:p>
        </p:txBody>
      </p:sp>
      <p:cxnSp>
        <p:nvCxnSpPr>
          <p:cNvPr id="11" name="Straight Connector 10">
            <a:extLst>
              <a:ext uri="{FF2B5EF4-FFF2-40B4-BE49-F238E27FC236}">
                <a16:creationId xmlns:a16="http://schemas.microsoft.com/office/drawing/2014/main" id="{39E185FC-308A-4066-A0BD-099EEA0957ED}"/>
              </a:ext>
            </a:extLst>
          </p:cNvPr>
          <p:cNvCxnSpPr>
            <a:cxnSpLocks/>
          </p:cNvCxnSpPr>
          <p:nvPr/>
        </p:nvCxnSpPr>
        <p:spPr>
          <a:xfrm>
            <a:off x="6096000" y="5364886"/>
            <a:ext cx="0" cy="1416144"/>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26E3D2C-531E-42EB-A895-FBB7D927C4DD}"/>
              </a:ext>
            </a:extLst>
          </p:cNvPr>
          <p:cNvPicPr>
            <a:picLocks noChangeAspect="1"/>
          </p:cNvPicPr>
          <p:nvPr/>
        </p:nvPicPr>
        <p:blipFill>
          <a:blip r:embed="rId3"/>
          <a:stretch>
            <a:fillRect/>
          </a:stretch>
        </p:blipFill>
        <p:spPr>
          <a:xfrm>
            <a:off x="6788550" y="5639590"/>
            <a:ext cx="5061420" cy="1141440"/>
          </a:xfrm>
          <a:prstGeom prst="rect">
            <a:avLst/>
          </a:prstGeom>
        </p:spPr>
      </p:pic>
    </p:spTree>
    <p:extLst>
      <p:ext uri="{BB962C8B-B14F-4D97-AF65-F5344CB8AC3E}">
        <p14:creationId xmlns:p14="http://schemas.microsoft.com/office/powerpoint/2010/main" val="146044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7846</TotalTime>
  <Words>3099</Words>
  <Application>Microsoft Office PowerPoint</Application>
  <PresentationFormat>Widescreen</PresentationFormat>
  <Paragraphs>505</Paragraphs>
  <Slides>32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 Antiqua</vt:lpstr>
      <vt:lpstr>Calibri</vt:lpstr>
      <vt:lpstr>Calibri Light</vt:lpstr>
      <vt:lpstr>Cambria Math</vt:lpstr>
      <vt:lpstr>Courier Std</vt:lpstr>
      <vt:lpstr>Times New Roman</vt:lpstr>
      <vt:lpstr>Office Theme</vt:lpstr>
      <vt:lpstr>Decision Tree Tutorial </vt:lpstr>
      <vt:lpstr>Agenda</vt:lpstr>
      <vt:lpstr>Introduction </vt:lpstr>
      <vt:lpstr>The Key Questions asked </vt:lpstr>
      <vt:lpstr>Terminology</vt:lpstr>
      <vt:lpstr>Pros and Cons for Decision Tree </vt:lpstr>
      <vt:lpstr>Classification Vs Regression Trees </vt:lpstr>
      <vt:lpstr>Splitting criteria </vt:lpstr>
      <vt:lpstr>Example using CART  </vt:lpstr>
      <vt:lpstr>Determining Split Points  </vt:lpstr>
      <vt:lpstr>R to the Rescue!</vt:lpstr>
      <vt:lpstr>Example using CART </vt:lpstr>
      <vt:lpstr>How do the two features fare wrt SSE?</vt:lpstr>
      <vt:lpstr>Regression Model Trees : M5 Algorithm</vt:lpstr>
      <vt:lpstr>CART classification trees: Using Gini Index </vt:lpstr>
      <vt:lpstr>Cart classification trees: C 5.0 - Entropy </vt:lpstr>
      <vt:lpstr>Example for Feature Selection: Cricket Players  </vt:lpstr>
      <vt:lpstr> Example contd. </vt:lpstr>
      <vt:lpstr>Example on Gini Index </vt:lpstr>
      <vt:lpstr>Example on Chi Sq</vt:lpstr>
      <vt:lpstr>Example on Information Gain – Entropy </vt:lpstr>
      <vt:lpstr>Example on  Information gain   </vt:lpstr>
      <vt:lpstr>Example on Reduction in Variance </vt:lpstr>
      <vt:lpstr>Case Study: Class Prediction </vt:lpstr>
      <vt:lpstr>Case Study: Class Prediction </vt:lpstr>
      <vt:lpstr>Case Study : Bank Notes Authenticity </vt:lpstr>
      <vt:lpstr>Model Fine Tuning </vt:lpstr>
      <vt:lpstr>Model Fine Tuning: How constraints work  </vt:lpstr>
      <vt:lpstr>Model Fine Tuning: Greedy Approaches </vt:lpstr>
      <vt:lpstr>Model Fine Tuning : Tree Pruning </vt:lpstr>
      <vt:lpstr>The Key Decision To Make!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Tutorial </dc:title>
  <dc:creator>Roychowdhury, Anish</dc:creator>
  <cp:lastModifiedBy>Roychowdhury, Anish</cp:lastModifiedBy>
  <cp:revision>239</cp:revision>
  <dcterms:created xsi:type="dcterms:W3CDTF">2017-12-06T12:27:01Z</dcterms:created>
  <dcterms:modified xsi:type="dcterms:W3CDTF">2018-02-20T07:40:56Z</dcterms:modified>
</cp:coreProperties>
</file>