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56" r:id="rId2"/>
    <p:sldId id="283" r:id="rId3"/>
    <p:sldId id="257" r:id="rId4"/>
    <p:sldId id="258" r:id="rId5"/>
    <p:sldId id="259" r:id="rId6"/>
    <p:sldId id="284" r:id="rId7"/>
    <p:sldId id="260" r:id="rId8"/>
    <p:sldId id="261" r:id="rId9"/>
    <p:sldId id="285"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9C453D-C3C7-4613-9876-C25624051414}" v="8839" dt="2021-03-05T09:59:12.372"/>
    <p1510:client id="{4B7C2624-D478-468C-A759-0F3D6DE8677E}" v="5392" dt="2021-03-05T12:39:10.4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3" autoAdjust="0"/>
    <p:restoredTop sz="94660"/>
  </p:normalViewPr>
  <p:slideViewPr>
    <p:cSldViewPr snapToGrid="0">
      <p:cViewPr varScale="1">
        <p:scale>
          <a:sx n="114" d="100"/>
          <a:sy n="114" d="100"/>
        </p:scale>
        <p:origin x="24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6BFA28-8CD4-406A-9B82-E0D7C8E5EC42}" type="doc">
      <dgm:prSet loTypeId="urn:microsoft.com/office/officeart/2005/8/layout/bProcess3" loCatId="process" qsTypeId="urn:microsoft.com/office/officeart/2005/8/quickstyle/simple3" qsCatId="simple" csTypeId="urn:microsoft.com/office/officeart/2005/8/colors/accent1_2" csCatId="accent1" phldr="1"/>
      <dgm:spPr/>
      <dgm:t>
        <a:bodyPr/>
        <a:lstStyle/>
        <a:p>
          <a:endParaRPr lang="en-US"/>
        </a:p>
      </dgm:t>
    </dgm:pt>
    <dgm:pt modelId="{4B0B865D-5683-4A23-AA0C-9DB05CB3C6A8}">
      <dgm:prSet phldrT="[Text]" phldr="0"/>
      <dgm:spPr/>
      <dgm:t>
        <a:bodyPr/>
        <a:lstStyle/>
        <a:p>
          <a:pPr rtl="0"/>
          <a:r>
            <a:rPr lang="en-US" dirty="0">
              <a:latin typeface="Century Gothic" panose="020B0502020202020204"/>
            </a:rPr>
            <a:t>Microcontroller looks for change in state</a:t>
          </a:r>
          <a:endParaRPr lang="en-US" dirty="0"/>
        </a:p>
      </dgm:t>
    </dgm:pt>
    <dgm:pt modelId="{1A13940F-D7D2-4F3E-B0FB-AADE464A8E1D}" type="parTrans" cxnId="{E89CAC33-939D-4AAA-9F7E-C6E577A56C24}">
      <dgm:prSet/>
      <dgm:spPr/>
      <dgm:t>
        <a:bodyPr/>
        <a:lstStyle/>
        <a:p>
          <a:endParaRPr lang="en-US"/>
        </a:p>
      </dgm:t>
    </dgm:pt>
    <dgm:pt modelId="{C64FAA57-F136-424C-8681-A8D16C3A27D0}" type="sibTrans" cxnId="{E89CAC33-939D-4AAA-9F7E-C6E577A56C24}">
      <dgm:prSet/>
      <dgm:spPr/>
      <dgm:t>
        <a:bodyPr/>
        <a:lstStyle/>
        <a:p>
          <a:endParaRPr lang="en-US"/>
        </a:p>
      </dgm:t>
    </dgm:pt>
    <dgm:pt modelId="{E556330B-03D3-4EAB-810C-6E4FFF2EF02B}">
      <dgm:prSet phldrT="[Text]" phldr="0"/>
      <dgm:spPr/>
      <dgm:t>
        <a:bodyPr/>
        <a:lstStyle/>
        <a:p>
          <a:pPr rtl="0"/>
          <a:r>
            <a:rPr lang="en-US" dirty="0">
              <a:latin typeface="Century Gothic" panose="020B0502020202020204"/>
            </a:rPr>
            <a:t>When change occurs, start Clock</a:t>
          </a:r>
          <a:endParaRPr lang="en-US" dirty="0"/>
        </a:p>
      </dgm:t>
    </dgm:pt>
    <dgm:pt modelId="{000B426B-D5ED-446D-9AE0-24F1B745F594}" type="parTrans" cxnId="{8E72EFE0-A3FA-4EAA-AD58-B7DFADD738CC}">
      <dgm:prSet/>
      <dgm:spPr/>
      <dgm:t>
        <a:bodyPr/>
        <a:lstStyle/>
        <a:p>
          <a:endParaRPr lang="en-US"/>
        </a:p>
      </dgm:t>
    </dgm:pt>
    <dgm:pt modelId="{4269014A-ACEA-4541-BAF7-B9B44CEE4196}" type="sibTrans" cxnId="{8E72EFE0-A3FA-4EAA-AD58-B7DFADD738CC}">
      <dgm:prSet/>
      <dgm:spPr/>
      <dgm:t>
        <a:bodyPr/>
        <a:lstStyle/>
        <a:p>
          <a:endParaRPr lang="en-US"/>
        </a:p>
      </dgm:t>
    </dgm:pt>
    <dgm:pt modelId="{48011CB9-0FA4-4B02-B778-B39E374FCEB5}">
      <dgm:prSet phldrT="[Text]" phldr="0"/>
      <dgm:spPr/>
      <dgm:t>
        <a:bodyPr/>
        <a:lstStyle/>
        <a:p>
          <a:pPr rtl="0"/>
          <a:r>
            <a:rPr lang="en-US" dirty="0">
              <a:latin typeface="Century Gothic" panose="020B0502020202020204"/>
            </a:rPr>
            <a:t>Wait for predefined amount of time</a:t>
          </a:r>
          <a:endParaRPr lang="en-US" dirty="0"/>
        </a:p>
      </dgm:t>
    </dgm:pt>
    <dgm:pt modelId="{718B89E9-DFDD-41A0-94DC-EE0DC41095F3}" type="parTrans" cxnId="{D2B4B377-5DBF-4BD4-996A-0B14330BDC49}">
      <dgm:prSet/>
      <dgm:spPr/>
      <dgm:t>
        <a:bodyPr/>
        <a:lstStyle/>
        <a:p>
          <a:endParaRPr lang="en-US"/>
        </a:p>
      </dgm:t>
    </dgm:pt>
    <dgm:pt modelId="{337BD6D5-2B0A-43FB-B9D0-02401AE63AE1}" type="sibTrans" cxnId="{D2B4B377-5DBF-4BD4-996A-0B14330BDC49}">
      <dgm:prSet/>
      <dgm:spPr/>
      <dgm:t>
        <a:bodyPr/>
        <a:lstStyle/>
        <a:p>
          <a:endParaRPr lang="en-US"/>
        </a:p>
      </dgm:t>
    </dgm:pt>
    <dgm:pt modelId="{A6E82391-7486-4043-885A-91085776393A}">
      <dgm:prSet phldrT="[Text]" phldr="0"/>
      <dgm:spPr/>
      <dgm:t>
        <a:bodyPr/>
        <a:lstStyle/>
        <a:p>
          <a:pPr rtl="0"/>
          <a:r>
            <a:rPr lang="en-US" dirty="0">
              <a:latin typeface="Century Gothic" panose="020B0502020202020204"/>
            </a:rPr>
            <a:t>Check state again</a:t>
          </a:r>
          <a:endParaRPr lang="en-US" dirty="0"/>
        </a:p>
      </dgm:t>
    </dgm:pt>
    <dgm:pt modelId="{D2586476-3782-413E-828C-46A9C0793C21}" type="parTrans" cxnId="{280265F9-F925-4187-8A74-AF93C4297450}">
      <dgm:prSet/>
      <dgm:spPr/>
      <dgm:t>
        <a:bodyPr/>
        <a:lstStyle/>
        <a:p>
          <a:endParaRPr lang="en-US"/>
        </a:p>
      </dgm:t>
    </dgm:pt>
    <dgm:pt modelId="{2ED01B07-2A80-4489-9B21-4D866192DC00}" type="sibTrans" cxnId="{280265F9-F925-4187-8A74-AF93C4297450}">
      <dgm:prSet/>
      <dgm:spPr/>
      <dgm:t>
        <a:bodyPr/>
        <a:lstStyle/>
        <a:p>
          <a:endParaRPr lang="en-US"/>
        </a:p>
      </dgm:t>
    </dgm:pt>
    <dgm:pt modelId="{79BDC97B-05CF-4C23-B244-6CB8AD15530A}">
      <dgm:prSet phldrT="[Text]" phldr="0"/>
      <dgm:spPr/>
      <dgm:t>
        <a:bodyPr/>
        <a:lstStyle/>
        <a:p>
          <a:pPr rtl="0"/>
          <a:r>
            <a:rPr lang="en-US" dirty="0">
              <a:latin typeface="Century Gothic" panose="020B0502020202020204"/>
            </a:rPr>
            <a:t>If </a:t>
          </a:r>
          <a:r>
            <a:rPr lang="en-US" dirty="0" err="1">
              <a:latin typeface="Century Gothic" panose="020B0502020202020204"/>
            </a:rPr>
            <a:t>prevState</a:t>
          </a:r>
          <a:r>
            <a:rPr lang="en-US" dirty="0">
              <a:latin typeface="Century Gothic" panose="020B0502020202020204"/>
            </a:rPr>
            <a:t> = </a:t>
          </a:r>
          <a:r>
            <a:rPr lang="en-US" dirty="0" err="1">
              <a:latin typeface="Century Gothic" panose="020B0502020202020204"/>
            </a:rPr>
            <a:t>currentState</a:t>
          </a:r>
          <a:r>
            <a:rPr lang="en-US" dirty="0">
              <a:latin typeface="Century Gothic" panose="020B0502020202020204"/>
            </a:rPr>
            <a:t>, switch was pressed</a:t>
          </a:r>
          <a:endParaRPr lang="en-US" dirty="0"/>
        </a:p>
      </dgm:t>
    </dgm:pt>
    <dgm:pt modelId="{760E7727-74F0-411A-82C3-276AFC28096C}" type="parTrans" cxnId="{A450F05D-AB9E-431F-BECF-219E8F6E9E5B}">
      <dgm:prSet/>
      <dgm:spPr/>
      <dgm:t>
        <a:bodyPr/>
        <a:lstStyle/>
        <a:p>
          <a:endParaRPr lang="en-US"/>
        </a:p>
      </dgm:t>
    </dgm:pt>
    <dgm:pt modelId="{9BAC4D7D-A186-45C7-8685-4D7A1F4175EF}" type="sibTrans" cxnId="{A450F05D-AB9E-431F-BECF-219E8F6E9E5B}">
      <dgm:prSet/>
      <dgm:spPr/>
      <dgm:t>
        <a:bodyPr/>
        <a:lstStyle/>
        <a:p>
          <a:endParaRPr lang="en-US"/>
        </a:p>
      </dgm:t>
    </dgm:pt>
    <dgm:pt modelId="{A38D4910-72D4-4F32-9D4C-3EBB8D5D2DE6}">
      <dgm:prSet phldr="0"/>
      <dgm:spPr/>
      <dgm:t>
        <a:bodyPr/>
        <a:lstStyle/>
        <a:p>
          <a:pPr rtl="0"/>
          <a:r>
            <a:rPr lang="en-US" dirty="0">
              <a:latin typeface="Century Gothic" panose="020B0502020202020204"/>
            </a:rPr>
            <a:t>Otherwise, switch was not pressed</a:t>
          </a:r>
        </a:p>
      </dgm:t>
    </dgm:pt>
    <dgm:pt modelId="{08FCB2FD-5D9C-4EA8-993C-1981A173D772}" type="parTrans" cxnId="{4D1C932B-812A-4BC1-9585-828260F6FD4E}">
      <dgm:prSet/>
      <dgm:spPr/>
    </dgm:pt>
    <dgm:pt modelId="{7F2E1807-703D-46C0-8006-EAD2F89F52B9}" type="sibTrans" cxnId="{4D1C932B-812A-4BC1-9585-828260F6FD4E}">
      <dgm:prSet/>
      <dgm:spPr/>
    </dgm:pt>
    <dgm:pt modelId="{A2BB6BD3-3BF8-4333-A476-139E8524D2AC}" type="pres">
      <dgm:prSet presAssocID="{796BFA28-8CD4-406A-9B82-E0D7C8E5EC42}" presName="Name0" presStyleCnt="0">
        <dgm:presLayoutVars>
          <dgm:dir/>
          <dgm:resizeHandles val="exact"/>
        </dgm:presLayoutVars>
      </dgm:prSet>
      <dgm:spPr/>
    </dgm:pt>
    <dgm:pt modelId="{F2CB186A-6B85-445E-BCDE-8996B262E787}" type="pres">
      <dgm:prSet presAssocID="{4B0B865D-5683-4A23-AA0C-9DB05CB3C6A8}" presName="node" presStyleLbl="node1" presStyleIdx="0" presStyleCnt="6">
        <dgm:presLayoutVars>
          <dgm:bulletEnabled val="1"/>
        </dgm:presLayoutVars>
      </dgm:prSet>
      <dgm:spPr/>
    </dgm:pt>
    <dgm:pt modelId="{837D331C-6AA2-44C7-B5FC-8873B71C4BD0}" type="pres">
      <dgm:prSet presAssocID="{C64FAA57-F136-424C-8681-A8D16C3A27D0}" presName="sibTrans" presStyleLbl="sibTrans1D1" presStyleIdx="0" presStyleCnt="5"/>
      <dgm:spPr/>
    </dgm:pt>
    <dgm:pt modelId="{84CBB439-D3D3-4E5F-985B-6E077C4D69AE}" type="pres">
      <dgm:prSet presAssocID="{C64FAA57-F136-424C-8681-A8D16C3A27D0}" presName="connectorText" presStyleLbl="sibTrans1D1" presStyleIdx="0" presStyleCnt="5"/>
      <dgm:spPr/>
    </dgm:pt>
    <dgm:pt modelId="{08328825-794F-4868-ACF1-2037060095BC}" type="pres">
      <dgm:prSet presAssocID="{E556330B-03D3-4EAB-810C-6E4FFF2EF02B}" presName="node" presStyleLbl="node1" presStyleIdx="1" presStyleCnt="6">
        <dgm:presLayoutVars>
          <dgm:bulletEnabled val="1"/>
        </dgm:presLayoutVars>
      </dgm:prSet>
      <dgm:spPr/>
    </dgm:pt>
    <dgm:pt modelId="{02B5D966-B062-4CCC-817B-B86747A13C18}" type="pres">
      <dgm:prSet presAssocID="{4269014A-ACEA-4541-BAF7-B9B44CEE4196}" presName="sibTrans" presStyleLbl="sibTrans1D1" presStyleIdx="1" presStyleCnt="5"/>
      <dgm:spPr/>
    </dgm:pt>
    <dgm:pt modelId="{FD31B43F-795F-4597-8310-78E487B3EE82}" type="pres">
      <dgm:prSet presAssocID="{4269014A-ACEA-4541-BAF7-B9B44CEE4196}" presName="connectorText" presStyleLbl="sibTrans1D1" presStyleIdx="1" presStyleCnt="5"/>
      <dgm:spPr/>
    </dgm:pt>
    <dgm:pt modelId="{D76A34CB-F1DE-45A4-B1F4-416F22663D1B}" type="pres">
      <dgm:prSet presAssocID="{48011CB9-0FA4-4B02-B778-B39E374FCEB5}" presName="node" presStyleLbl="node1" presStyleIdx="2" presStyleCnt="6">
        <dgm:presLayoutVars>
          <dgm:bulletEnabled val="1"/>
        </dgm:presLayoutVars>
      </dgm:prSet>
      <dgm:spPr/>
    </dgm:pt>
    <dgm:pt modelId="{ADD12066-230B-4F75-B349-ED9885094739}" type="pres">
      <dgm:prSet presAssocID="{337BD6D5-2B0A-43FB-B9D0-02401AE63AE1}" presName="sibTrans" presStyleLbl="sibTrans1D1" presStyleIdx="2" presStyleCnt="5"/>
      <dgm:spPr/>
    </dgm:pt>
    <dgm:pt modelId="{B7CFCF38-5B56-4AA3-8A93-48AFD95EC79A}" type="pres">
      <dgm:prSet presAssocID="{337BD6D5-2B0A-43FB-B9D0-02401AE63AE1}" presName="connectorText" presStyleLbl="sibTrans1D1" presStyleIdx="2" presStyleCnt="5"/>
      <dgm:spPr/>
    </dgm:pt>
    <dgm:pt modelId="{1BCBABF2-132E-465C-8681-8F8F862F97DF}" type="pres">
      <dgm:prSet presAssocID="{A6E82391-7486-4043-885A-91085776393A}" presName="node" presStyleLbl="node1" presStyleIdx="3" presStyleCnt="6">
        <dgm:presLayoutVars>
          <dgm:bulletEnabled val="1"/>
        </dgm:presLayoutVars>
      </dgm:prSet>
      <dgm:spPr/>
    </dgm:pt>
    <dgm:pt modelId="{857D57B9-FDE9-424C-B478-71E42D595733}" type="pres">
      <dgm:prSet presAssocID="{2ED01B07-2A80-4489-9B21-4D866192DC00}" presName="sibTrans" presStyleLbl="sibTrans1D1" presStyleIdx="3" presStyleCnt="5"/>
      <dgm:spPr/>
    </dgm:pt>
    <dgm:pt modelId="{9846F456-00CB-4E17-B847-DC391DFBE3F2}" type="pres">
      <dgm:prSet presAssocID="{2ED01B07-2A80-4489-9B21-4D866192DC00}" presName="connectorText" presStyleLbl="sibTrans1D1" presStyleIdx="3" presStyleCnt="5"/>
      <dgm:spPr/>
    </dgm:pt>
    <dgm:pt modelId="{A3CE46AA-690F-4986-9A44-55EDD616A2B8}" type="pres">
      <dgm:prSet presAssocID="{79BDC97B-05CF-4C23-B244-6CB8AD15530A}" presName="node" presStyleLbl="node1" presStyleIdx="4" presStyleCnt="6">
        <dgm:presLayoutVars>
          <dgm:bulletEnabled val="1"/>
        </dgm:presLayoutVars>
      </dgm:prSet>
      <dgm:spPr/>
    </dgm:pt>
    <dgm:pt modelId="{24D68377-D383-4978-B9C3-57A536FE639E}" type="pres">
      <dgm:prSet presAssocID="{9BAC4D7D-A186-45C7-8685-4D7A1F4175EF}" presName="sibTrans" presStyleLbl="sibTrans1D1" presStyleIdx="4" presStyleCnt="5"/>
      <dgm:spPr/>
    </dgm:pt>
    <dgm:pt modelId="{143CCB1D-A9E0-464E-AEAA-9DEF42B66616}" type="pres">
      <dgm:prSet presAssocID="{9BAC4D7D-A186-45C7-8685-4D7A1F4175EF}" presName="connectorText" presStyleLbl="sibTrans1D1" presStyleIdx="4" presStyleCnt="5"/>
      <dgm:spPr/>
    </dgm:pt>
    <dgm:pt modelId="{CCA9F9C3-893E-4C6A-BD37-DD2656C1C6FA}" type="pres">
      <dgm:prSet presAssocID="{A38D4910-72D4-4F32-9D4C-3EBB8D5D2DE6}" presName="node" presStyleLbl="node1" presStyleIdx="5" presStyleCnt="6">
        <dgm:presLayoutVars>
          <dgm:bulletEnabled val="1"/>
        </dgm:presLayoutVars>
      </dgm:prSet>
      <dgm:spPr/>
    </dgm:pt>
  </dgm:ptLst>
  <dgm:cxnLst>
    <dgm:cxn modelId="{483F2508-EE80-4538-88FC-1C6263C50CF4}" type="presOf" srcId="{A38D4910-72D4-4F32-9D4C-3EBB8D5D2DE6}" destId="{CCA9F9C3-893E-4C6A-BD37-DD2656C1C6FA}" srcOrd="0" destOrd="0" presId="urn:microsoft.com/office/officeart/2005/8/layout/bProcess3"/>
    <dgm:cxn modelId="{A92D460B-5DA5-41C6-8622-064ABF46E67F}" type="presOf" srcId="{48011CB9-0FA4-4B02-B778-B39E374FCEB5}" destId="{D76A34CB-F1DE-45A4-B1F4-416F22663D1B}" srcOrd="0" destOrd="0" presId="urn:microsoft.com/office/officeart/2005/8/layout/bProcess3"/>
    <dgm:cxn modelId="{A6DCB017-C665-4205-809C-AEA8539BE344}" type="presOf" srcId="{2ED01B07-2A80-4489-9B21-4D866192DC00}" destId="{9846F456-00CB-4E17-B847-DC391DFBE3F2}" srcOrd="1" destOrd="0" presId="urn:microsoft.com/office/officeart/2005/8/layout/bProcess3"/>
    <dgm:cxn modelId="{ADE20D1A-273C-4512-93D6-EEA5763792CA}" type="presOf" srcId="{E556330B-03D3-4EAB-810C-6E4FFF2EF02B}" destId="{08328825-794F-4868-ACF1-2037060095BC}" srcOrd="0" destOrd="0" presId="urn:microsoft.com/office/officeart/2005/8/layout/bProcess3"/>
    <dgm:cxn modelId="{4D1C932B-812A-4BC1-9585-828260F6FD4E}" srcId="{796BFA28-8CD4-406A-9B82-E0D7C8E5EC42}" destId="{A38D4910-72D4-4F32-9D4C-3EBB8D5D2DE6}" srcOrd="5" destOrd="0" parTransId="{08FCB2FD-5D9C-4EA8-993C-1981A173D772}" sibTransId="{7F2E1807-703D-46C0-8006-EAD2F89F52B9}"/>
    <dgm:cxn modelId="{E89CAC33-939D-4AAA-9F7E-C6E577A56C24}" srcId="{796BFA28-8CD4-406A-9B82-E0D7C8E5EC42}" destId="{4B0B865D-5683-4A23-AA0C-9DB05CB3C6A8}" srcOrd="0" destOrd="0" parTransId="{1A13940F-D7D2-4F3E-B0FB-AADE464A8E1D}" sibTransId="{C64FAA57-F136-424C-8681-A8D16C3A27D0}"/>
    <dgm:cxn modelId="{85C05C34-10F6-47E0-866C-D4B43D23F11C}" type="presOf" srcId="{C64FAA57-F136-424C-8681-A8D16C3A27D0}" destId="{84CBB439-D3D3-4E5F-985B-6E077C4D69AE}" srcOrd="1" destOrd="0" presId="urn:microsoft.com/office/officeart/2005/8/layout/bProcess3"/>
    <dgm:cxn modelId="{28B90A3C-0278-433B-B64C-59E69FDA58AA}" type="presOf" srcId="{337BD6D5-2B0A-43FB-B9D0-02401AE63AE1}" destId="{ADD12066-230B-4F75-B349-ED9885094739}" srcOrd="0" destOrd="0" presId="urn:microsoft.com/office/officeart/2005/8/layout/bProcess3"/>
    <dgm:cxn modelId="{A450F05D-AB9E-431F-BECF-219E8F6E9E5B}" srcId="{796BFA28-8CD4-406A-9B82-E0D7C8E5EC42}" destId="{79BDC97B-05CF-4C23-B244-6CB8AD15530A}" srcOrd="4" destOrd="0" parTransId="{760E7727-74F0-411A-82C3-276AFC28096C}" sibTransId="{9BAC4D7D-A186-45C7-8685-4D7A1F4175EF}"/>
    <dgm:cxn modelId="{0C7D0C64-55B6-4D55-9686-30896F7083E1}" type="presOf" srcId="{796BFA28-8CD4-406A-9B82-E0D7C8E5EC42}" destId="{A2BB6BD3-3BF8-4333-A476-139E8524D2AC}" srcOrd="0" destOrd="0" presId="urn:microsoft.com/office/officeart/2005/8/layout/bProcess3"/>
    <dgm:cxn modelId="{92D5536F-FEE6-4E7C-92BC-1A20FF4DBB58}" type="presOf" srcId="{4269014A-ACEA-4541-BAF7-B9B44CEE4196}" destId="{FD31B43F-795F-4597-8310-78E487B3EE82}" srcOrd="1" destOrd="0" presId="urn:microsoft.com/office/officeart/2005/8/layout/bProcess3"/>
    <dgm:cxn modelId="{D0EAB94F-E1BD-4302-A32E-E20C02F2C644}" type="presOf" srcId="{79BDC97B-05CF-4C23-B244-6CB8AD15530A}" destId="{A3CE46AA-690F-4986-9A44-55EDD616A2B8}" srcOrd="0" destOrd="0" presId="urn:microsoft.com/office/officeart/2005/8/layout/bProcess3"/>
    <dgm:cxn modelId="{9E5B2974-31D9-4FF6-A636-CFCE27827365}" type="presOf" srcId="{2ED01B07-2A80-4489-9B21-4D866192DC00}" destId="{857D57B9-FDE9-424C-B478-71E42D595733}" srcOrd="0" destOrd="0" presId="urn:microsoft.com/office/officeart/2005/8/layout/bProcess3"/>
    <dgm:cxn modelId="{D2B4B377-5DBF-4BD4-996A-0B14330BDC49}" srcId="{796BFA28-8CD4-406A-9B82-E0D7C8E5EC42}" destId="{48011CB9-0FA4-4B02-B778-B39E374FCEB5}" srcOrd="2" destOrd="0" parTransId="{718B89E9-DFDD-41A0-94DC-EE0DC41095F3}" sibTransId="{337BD6D5-2B0A-43FB-B9D0-02401AE63AE1}"/>
    <dgm:cxn modelId="{8EDFF889-5E6E-4C4A-8283-7083BCCECDFB}" type="presOf" srcId="{337BD6D5-2B0A-43FB-B9D0-02401AE63AE1}" destId="{B7CFCF38-5B56-4AA3-8A93-48AFD95EC79A}" srcOrd="1" destOrd="0" presId="urn:microsoft.com/office/officeart/2005/8/layout/bProcess3"/>
    <dgm:cxn modelId="{6902618D-6031-4F97-8C59-DEC745AE7E3A}" type="presOf" srcId="{9BAC4D7D-A186-45C7-8685-4D7A1F4175EF}" destId="{143CCB1D-A9E0-464E-AEAA-9DEF42B66616}" srcOrd="1" destOrd="0" presId="urn:microsoft.com/office/officeart/2005/8/layout/bProcess3"/>
    <dgm:cxn modelId="{D446C190-5934-49AA-BA18-ABD066B9B522}" type="presOf" srcId="{4B0B865D-5683-4A23-AA0C-9DB05CB3C6A8}" destId="{F2CB186A-6B85-445E-BCDE-8996B262E787}" srcOrd="0" destOrd="0" presId="urn:microsoft.com/office/officeart/2005/8/layout/bProcess3"/>
    <dgm:cxn modelId="{6FDEDFA0-53A3-4EE2-AFA0-72BC22DC8353}" type="presOf" srcId="{C64FAA57-F136-424C-8681-A8D16C3A27D0}" destId="{837D331C-6AA2-44C7-B5FC-8873B71C4BD0}" srcOrd="0" destOrd="0" presId="urn:microsoft.com/office/officeart/2005/8/layout/bProcess3"/>
    <dgm:cxn modelId="{751AC0A4-C8C5-4261-A083-BDEE203C843D}" type="presOf" srcId="{A6E82391-7486-4043-885A-91085776393A}" destId="{1BCBABF2-132E-465C-8681-8F8F862F97DF}" srcOrd="0" destOrd="0" presId="urn:microsoft.com/office/officeart/2005/8/layout/bProcess3"/>
    <dgm:cxn modelId="{7E9D28C2-69CB-4CDC-B55E-954F8B58AA0A}" type="presOf" srcId="{4269014A-ACEA-4541-BAF7-B9B44CEE4196}" destId="{02B5D966-B062-4CCC-817B-B86747A13C18}" srcOrd="0" destOrd="0" presId="urn:microsoft.com/office/officeart/2005/8/layout/bProcess3"/>
    <dgm:cxn modelId="{4ABE8AC4-EC1F-4673-B4DC-5F621E3D8752}" type="presOf" srcId="{9BAC4D7D-A186-45C7-8685-4D7A1F4175EF}" destId="{24D68377-D383-4978-B9C3-57A536FE639E}" srcOrd="0" destOrd="0" presId="urn:microsoft.com/office/officeart/2005/8/layout/bProcess3"/>
    <dgm:cxn modelId="{8E72EFE0-A3FA-4EAA-AD58-B7DFADD738CC}" srcId="{796BFA28-8CD4-406A-9B82-E0D7C8E5EC42}" destId="{E556330B-03D3-4EAB-810C-6E4FFF2EF02B}" srcOrd="1" destOrd="0" parTransId="{000B426B-D5ED-446D-9AE0-24F1B745F594}" sibTransId="{4269014A-ACEA-4541-BAF7-B9B44CEE4196}"/>
    <dgm:cxn modelId="{280265F9-F925-4187-8A74-AF93C4297450}" srcId="{796BFA28-8CD4-406A-9B82-E0D7C8E5EC42}" destId="{A6E82391-7486-4043-885A-91085776393A}" srcOrd="3" destOrd="0" parTransId="{D2586476-3782-413E-828C-46A9C0793C21}" sibTransId="{2ED01B07-2A80-4489-9B21-4D866192DC00}"/>
    <dgm:cxn modelId="{0D9C511D-4494-474B-9632-5C0F957D57A7}" type="presParOf" srcId="{A2BB6BD3-3BF8-4333-A476-139E8524D2AC}" destId="{F2CB186A-6B85-445E-BCDE-8996B262E787}" srcOrd="0" destOrd="0" presId="urn:microsoft.com/office/officeart/2005/8/layout/bProcess3"/>
    <dgm:cxn modelId="{45D11973-E7A0-4904-8B34-5479A6DF9788}" type="presParOf" srcId="{A2BB6BD3-3BF8-4333-A476-139E8524D2AC}" destId="{837D331C-6AA2-44C7-B5FC-8873B71C4BD0}" srcOrd="1" destOrd="0" presId="urn:microsoft.com/office/officeart/2005/8/layout/bProcess3"/>
    <dgm:cxn modelId="{71454B3A-BDBE-47F3-A28C-F7E4E98E2B51}" type="presParOf" srcId="{837D331C-6AA2-44C7-B5FC-8873B71C4BD0}" destId="{84CBB439-D3D3-4E5F-985B-6E077C4D69AE}" srcOrd="0" destOrd="0" presId="urn:microsoft.com/office/officeart/2005/8/layout/bProcess3"/>
    <dgm:cxn modelId="{5CE83429-EA50-452F-8564-CBD1C684F101}" type="presParOf" srcId="{A2BB6BD3-3BF8-4333-A476-139E8524D2AC}" destId="{08328825-794F-4868-ACF1-2037060095BC}" srcOrd="2" destOrd="0" presId="urn:microsoft.com/office/officeart/2005/8/layout/bProcess3"/>
    <dgm:cxn modelId="{0E755132-2391-4C60-8695-87CA49FC6A8B}" type="presParOf" srcId="{A2BB6BD3-3BF8-4333-A476-139E8524D2AC}" destId="{02B5D966-B062-4CCC-817B-B86747A13C18}" srcOrd="3" destOrd="0" presId="urn:microsoft.com/office/officeart/2005/8/layout/bProcess3"/>
    <dgm:cxn modelId="{1532C38B-A61C-4D4A-9A90-CB8CB0E03744}" type="presParOf" srcId="{02B5D966-B062-4CCC-817B-B86747A13C18}" destId="{FD31B43F-795F-4597-8310-78E487B3EE82}" srcOrd="0" destOrd="0" presId="urn:microsoft.com/office/officeart/2005/8/layout/bProcess3"/>
    <dgm:cxn modelId="{E194DD41-0A6D-4E7D-98FE-4F8182D11EEF}" type="presParOf" srcId="{A2BB6BD3-3BF8-4333-A476-139E8524D2AC}" destId="{D76A34CB-F1DE-45A4-B1F4-416F22663D1B}" srcOrd="4" destOrd="0" presId="urn:microsoft.com/office/officeart/2005/8/layout/bProcess3"/>
    <dgm:cxn modelId="{32AF985D-CA92-41A0-A62F-71F5AFF835AC}" type="presParOf" srcId="{A2BB6BD3-3BF8-4333-A476-139E8524D2AC}" destId="{ADD12066-230B-4F75-B349-ED9885094739}" srcOrd="5" destOrd="0" presId="urn:microsoft.com/office/officeart/2005/8/layout/bProcess3"/>
    <dgm:cxn modelId="{AB65817B-7789-4819-8385-1579A69258B5}" type="presParOf" srcId="{ADD12066-230B-4F75-B349-ED9885094739}" destId="{B7CFCF38-5B56-4AA3-8A93-48AFD95EC79A}" srcOrd="0" destOrd="0" presId="urn:microsoft.com/office/officeart/2005/8/layout/bProcess3"/>
    <dgm:cxn modelId="{0487A340-8446-4262-95F6-90096AABC5AE}" type="presParOf" srcId="{A2BB6BD3-3BF8-4333-A476-139E8524D2AC}" destId="{1BCBABF2-132E-465C-8681-8F8F862F97DF}" srcOrd="6" destOrd="0" presId="urn:microsoft.com/office/officeart/2005/8/layout/bProcess3"/>
    <dgm:cxn modelId="{E28FFB45-5FA9-4037-A40F-EA6A950BCDCE}" type="presParOf" srcId="{A2BB6BD3-3BF8-4333-A476-139E8524D2AC}" destId="{857D57B9-FDE9-424C-B478-71E42D595733}" srcOrd="7" destOrd="0" presId="urn:microsoft.com/office/officeart/2005/8/layout/bProcess3"/>
    <dgm:cxn modelId="{3D512387-FD8F-4F3F-A179-4CB0CCB4BAD1}" type="presParOf" srcId="{857D57B9-FDE9-424C-B478-71E42D595733}" destId="{9846F456-00CB-4E17-B847-DC391DFBE3F2}" srcOrd="0" destOrd="0" presId="urn:microsoft.com/office/officeart/2005/8/layout/bProcess3"/>
    <dgm:cxn modelId="{D6E6312F-5275-4B4B-9799-F989353DE322}" type="presParOf" srcId="{A2BB6BD3-3BF8-4333-A476-139E8524D2AC}" destId="{A3CE46AA-690F-4986-9A44-55EDD616A2B8}" srcOrd="8" destOrd="0" presId="urn:microsoft.com/office/officeart/2005/8/layout/bProcess3"/>
    <dgm:cxn modelId="{5E88E8A4-DB4D-4203-8DF6-5619E616BE8F}" type="presParOf" srcId="{A2BB6BD3-3BF8-4333-A476-139E8524D2AC}" destId="{24D68377-D383-4978-B9C3-57A536FE639E}" srcOrd="9" destOrd="0" presId="urn:microsoft.com/office/officeart/2005/8/layout/bProcess3"/>
    <dgm:cxn modelId="{CF4CAF26-E869-4263-9F5D-98747809A845}" type="presParOf" srcId="{24D68377-D383-4978-B9C3-57A536FE639E}" destId="{143CCB1D-A9E0-464E-AEAA-9DEF42B66616}" srcOrd="0" destOrd="0" presId="urn:microsoft.com/office/officeart/2005/8/layout/bProcess3"/>
    <dgm:cxn modelId="{FC2C3653-9514-4B6E-A753-EBBC5DF0777B}" type="presParOf" srcId="{A2BB6BD3-3BF8-4333-A476-139E8524D2AC}" destId="{CCA9F9C3-893E-4C6A-BD37-DD2656C1C6FA}"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705120-1F4C-4AA9-A5C1-0E22185BFC87}"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F00EBA72-AE16-4D31-9C51-509250C0F952}">
      <dgm:prSet phldr="0"/>
      <dgm:spPr/>
      <dgm:t>
        <a:bodyPr/>
        <a:lstStyle/>
        <a:p>
          <a:pPr rtl="0"/>
          <a:r>
            <a:rPr lang="en-US"/>
            <a:t>Include the </a:t>
          </a:r>
          <a:r>
            <a:rPr lang="en-US">
              <a:latin typeface="Century Gothic" panose="020B0502020202020204"/>
            </a:rPr>
            <a:t>LiquidCrystal</a:t>
          </a:r>
          <a:r>
            <a:rPr lang="en-US"/>
            <a:t> library</a:t>
          </a:r>
        </a:p>
      </dgm:t>
    </dgm:pt>
    <dgm:pt modelId="{46180D5D-F3EA-40DB-A567-C213865D7211}" type="parTrans" cxnId="{B11B4D5D-4BF5-4D9F-88F2-4D9A02D832C1}">
      <dgm:prSet/>
      <dgm:spPr/>
    </dgm:pt>
    <dgm:pt modelId="{412E8824-BC84-482D-83D9-0642EA22E2C5}" type="sibTrans" cxnId="{B11B4D5D-4BF5-4D9F-88F2-4D9A02D832C1}">
      <dgm:prSet/>
      <dgm:spPr/>
      <dgm:t>
        <a:bodyPr/>
        <a:lstStyle/>
        <a:p>
          <a:endParaRPr lang="en-US"/>
        </a:p>
      </dgm:t>
    </dgm:pt>
    <dgm:pt modelId="{C5FE7716-E2EC-4038-A0B7-E92F982697C5}">
      <dgm:prSet phldr="0"/>
      <dgm:spPr/>
      <dgm:t>
        <a:bodyPr/>
        <a:lstStyle/>
        <a:p>
          <a:pPr rtl="0"/>
          <a:r>
            <a:rPr lang="en-US" dirty="0">
              <a:latin typeface="Century Gothic" panose="020B0502020202020204"/>
            </a:rPr>
            <a:t>Create variable of type LiquidCrystal</a:t>
          </a:r>
          <a:endParaRPr lang="en-US" dirty="0"/>
        </a:p>
      </dgm:t>
    </dgm:pt>
    <dgm:pt modelId="{6E78B2A1-D325-43DA-9A64-7A0D897AB60E}" type="parTrans" cxnId="{E5DD078D-416A-491C-801E-36808CFCF3EA}">
      <dgm:prSet/>
      <dgm:spPr/>
    </dgm:pt>
    <dgm:pt modelId="{8EFD12C7-7326-4B2B-BDC4-2B37CE81AEE0}" type="sibTrans" cxnId="{E5DD078D-416A-491C-801E-36808CFCF3EA}">
      <dgm:prSet/>
      <dgm:spPr/>
      <dgm:t>
        <a:bodyPr/>
        <a:lstStyle/>
        <a:p>
          <a:endParaRPr lang="en-US"/>
        </a:p>
      </dgm:t>
    </dgm:pt>
    <dgm:pt modelId="{0F8F8F6A-C5C3-4E19-A517-3E067CF5C4C9}">
      <dgm:prSet phldr="0"/>
      <dgm:spPr/>
      <dgm:t>
        <a:bodyPr/>
        <a:lstStyle/>
        <a:p>
          <a:r>
            <a:rPr lang="en-US"/>
            <a:t>Assign pin numbers</a:t>
          </a:r>
        </a:p>
      </dgm:t>
    </dgm:pt>
    <dgm:pt modelId="{6C577226-9BB1-4377-8DE2-C721D629D184}" type="parTrans" cxnId="{3F2AAEFE-07F9-44EB-B141-208E8197816C}">
      <dgm:prSet/>
      <dgm:spPr/>
    </dgm:pt>
    <dgm:pt modelId="{8C6A55F1-E488-4244-8C56-64AB1A73B327}" type="sibTrans" cxnId="{3F2AAEFE-07F9-44EB-B141-208E8197816C}">
      <dgm:prSet/>
      <dgm:spPr/>
      <dgm:t>
        <a:bodyPr/>
        <a:lstStyle/>
        <a:p>
          <a:endParaRPr lang="en-US"/>
        </a:p>
      </dgm:t>
    </dgm:pt>
    <dgm:pt modelId="{110D7678-69E8-4D6D-B5A9-09261BF05125}">
      <dgm:prSet phldr="0"/>
      <dgm:spPr/>
      <dgm:t>
        <a:bodyPr/>
        <a:lstStyle/>
        <a:p>
          <a:r>
            <a:rPr lang="en-US"/>
            <a:t>Initialize the LCD</a:t>
          </a:r>
        </a:p>
      </dgm:t>
    </dgm:pt>
    <dgm:pt modelId="{7EE5CC99-98B3-4B25-89B0-1D464295F0AC}" type="parTrans" cxnId="{A8747444-C229-49C9-AFEA-27CBC60135F5}">
      <dgm:prSet/>
      <dgm:spPr/>
    </dgm:pt>
    <dgm:pt modelId="{6406A03E-7ABD-45D2-8DE8-735FB5261CC1}" type="sibTrans" cxnId="{A8747444-C229-49C9-AFEA-27CBC60135F5}">
      <dgm:prSet/>
      <dgm:spPr/>
      <dgm:t>
        <a:bodyPr/>
        <a:lstStyle/>
        <a:p>
          <a:endParaRPr lang="en-US"/>
        </a:p>
      </dgm:t>
    </dgm:pt>
    <dgm:pt modelId="{0090E9AA-DC17-4406-A5BC-07123F5F29FA}">
      <dgm:prSet phldr="0"/>
      <dgm:spPr/>
      <dgm:t>
        <a:bodyPr/>
        <a:lstStyle/>
        <a:p>
          <a:r>
            <a:rPr lang="en-US"/>
            <a:t>Use the LCD!</a:t>
          </a:r>
        </a:p>
      </dgm:t>
    </dgm:pt>
    <dgm:pt modelId="{E55A73B6-D13B-4E8B-B077-5570531E7A37}" type="parTrans" cxnId="{CA411DDB-A103-4C0A-8F77-6CED1C9A2279}">
      <dgm:prSet/>
      <dgm:spPr/>
    </dgm:pt>
    <dgm:pt modelId="{A33992EC-BF9B-41C4-A019-3DFDCD9837B7}" type="sibTrans" cxnId="{CA411DDB-A103-4C0A-8F77-6CED1C9A2279}">
      <dgm:prSet/>
      <dgm:spPr/>
      <dgm:t>
        <a:bodyPr/>
        <a:lstStyle/>
        <a:p>
          <a:endParaRPr lang="en-US"/>
        </a:p>
      </dgm:t>
    </dgm:pt>
    <dgm:pt modelId="{1A424442-FBE9-4A80-A847-936C969781B8}" type="pres">
      <dgm:prSet presAssocID="{BD705120-1F4C-4AA9-A5C1-0E22185BFC87}" presName="diagram" presStyleCnt="0">
        <dgm:presLayoutVars>
          <dgm:dir/>
          <dgm:resizeHandles val="exact"/>
        </dgm:presLayoutVars>
      </dgm:prSet>
      <dgm:spPr/>
    </dgm:pt>
    <dgm:pt modelId="{1015F056-7FAB-400A-8588-EF100AE4F2E1}" type="pres">
      <dgm:prSet presAssocID="{F00EBA72-AE16-4D31-9C51-509250C0F952}" presName="node" presStyleLbl="node1" presStyleIdx="0" presStyleCnt="5">
        <dgm:presLayoutVars>
          <dgm:bulletEnabled val="1"/>
        </dgm:presLayoutVars>
      </dgm:prSet>
      <dgm:spPr/>
    </dgm:pt>
    <dgm:pt modelId="{E3316DC5-BA9E-4A12-9E25-0EE4F3CAD9B4}" type="pres">
      <dgm:prSet presAssocID="{412E8824-BC84-482D-83D9-0642EA22E2C5}" presName="sibTrans" presStyleLbl="sibTrans2D1" presStyleIdx="0" presStyleCnt="4"/>
      <dgm:spPr/>
    </dgm:pt>
    <dgm:pt modelId="{97A9E52C-F8B3-42EA-A0FA-1FA3704F77B0}" type="pres">
      <dgm:prSet presAssocID="{412E8824-BC84-482D-83D9-0642EA22E2C5}" presName="connectorText" presStyleLbl="sibTrans2D1" presStyleIdx="0" presStyleCnt="4"/>
      <dgm:spPr/>
    </dgm:pt>
    <dgm:pt modelId="{4E902117-EF13-4DA6-8C18-601AC47971AC}" type="pres">
      <dgm:prSet presAssocID="{C5FE7716-E2EC-4038-A0B7-E92F982697C5}" presName="node" presStyleLbl="node1" presStyleIdx="1" presStyleCnt="5">
        <dgm:presLayoutVars>
          <dgm:bulletEnabled val="1"/>
        </dgm:presLayoutVars>
      </dgm:prSet>
      <dgm:spPr/>
    </dgm:pt>
    <dgm:pt modelId="{0EFEDCD5-ADBB-41F3-97F6-E38997EC339B}" type="pres">
      <dgm:prSet presAssocID="{8EFD12C7-7326-4B2B-BDC4-2B37CE81AEE0}" presName="sibTrans" presStyleLbl="sibTrans2D1" presStyleIdx="1" presStyleCnt="4"/>
      <dgm:spPr/>
    </dgm:pt>
    <dgm:pt modelId="{11EB2D44-3241-43F2-A391-2EA3DB72C0F4}" type="pres">
      <dgm:prSet presAssocID="{8EFD12C7-7326-4B2B-BDC4-2B37CE81AEE0}" presName="connectorText" presStyleLbl="sibTrans2D1" presStyleIdx="1" presStyleCnt="4"/>
      <dgm:spPr/>
    </dgm:pt>
    <dgm:pt modelId="{43E91DE1-2A39-4C26-9154-F23A3D0F6DF4}" type="pres">
      <dgm:prSet presAssocID="{0F8F8F6A-C5C3-4E19-A517-3E067CF5C4C9}" presName="node" presStyleLbl="node1" presStyleIdx="2" presStyleCnt="5">
        <dgm:presLayoutVars>
          <dgm:bulletEnabled val="1"/>
        </dgm:presLayoutVars>
      </dgm:prSet>
      <dgm:spPr/>
    </dgm:pt>
    <dgm:pt modelId="{65403ECF-5A22-4525-AED8-E085A38A8A35}" type="pres">
      <dgm:prSet presAssocID="{8C6A55F1-E488-4244-8C56-64AB1A73B327}" presName="sibTrans" presStyleLbl="sibTrans2D1" presStyleIdx="2" presStyleCnt="4"/>
      <dgm:spPr/>
    </dgm:pt>
    <dgm:pt modelId="{4C8F5568-C48E-4BEF-B96D-D6EC452FE087}" type="pres">
      <dgm:prSet presAssocID="{8C6A55F1-E488-4244-8C56-64AB1A73B327}" presName="connectorText" presStyleLbl="sibTrans2D1" presStyleIdx="2" presStyleCnt="4"/>
      <dgm:spPr/>
    </dgm:pt>
    <dgm:pt modelId="{1E511DFF-C400-41C5-83E3-50D45AAE0DCA}" type="pres">
      <dgm:prSet presAssocID="{110D7678-69E8-4D6D-B5A9-09261BF05125}" presName="node" presStyleLbl="node1" presStyleIdx="3" presStyleCnt="5">
        <dgm:presLayoutVars>
          <dgm:bulletEnabled val="1"/>
        </dgm:presLayoutVars>
      </dgm:prSet>
      <dgm:spPr/>
    </dgm:pt>
    <dgm:pt modelId="{77278FF5-5536-49A3-B8A9-6DCAD0CE339D}" type="pres">
      <dgm:prSet presAssocID="{6406A03E-7ABD-45D2-8DE8-735FB5261CC1}" presName="sibTrans" presStyleLbl="sibTrans2D1" presStyleIdx="3" presStyleCnt="4"/>
      <dgm:spPr/>
    </dgm:pt>
    <dgm:pt modelId="{F8DE8319-DFAF-4393-8AC3-599683483715}" type="pres">
      <dgm:prSet presAssocID="{6406A03E-7ABD-45D2-8DE8-735FB5261CC1}" presName="connectorText" presStyleLbl="sibTrans2D1" presStyleIdx="3" presStyleCnt="4"/>
      <dgm:spPr/>
    </dgm:pt>
    <dgm:pt modelId="{52E50C05-E6FA-4023-9146-F295663978B4}" type="pres">
      <dgm:prSet presAssocID="{0090E9AA-DC17-4406-A5BC-07123F5F29FA}" presName="node" presStyleLbl="node1" presStyleIdx="4" presStyleCnt="5">
        <dgm:presLayoutVars>
          <dgm:bulletEnabled val="1"/>
        </dgm:presLayoutVars>
      </dgm:prSet>
      <dgm:spPr/>
    </dgm:pt>
  </dgm:ptLst>
  <dgm:cxnLst>
    <dgm:cxn modelId="{3F9EF104-92C1-4B83-ACAF-EE5A75D38670}" type="presOf" srcId="{8EFD12C7-7326-4B2B-BDC4-2B37CE81AEE0}" destId="{0EFEDCD5-ADBB-41F3-97F6-E38997EC339B}" srcOrd="0" destOrd="0" presId="urn:microsoft.com/office/officeart/2005/8/layout/process5"/>
    <dgm:cxn modelId="{4F1EAD0E-3035-4755-AE85-360132BAEBA1}" type="presOf" srcId="{6406A03E-7ABD-45D2-8DE8-735FB5261CC1}" destId="{77278FF5-5536-49A3-B8A9-6DCAD0CE339D}" srcOrd="0" destOrd="0" presId="urn:microsoft.com/office/officeart/2005/8/layout/process5"/>
    <dgm:cxn modelId="{85364B10-7E1C-4EBF-9D4E-191FA7C8D96B}" type="presOf" srcId="{F00EBA72-AE16-4D31-9C51-509250C0F952}" destId="{1015F056-7FAB-400A-8588-EF100AE4F2E1}" srcOrd="0" destOrd="0" presId="urn:microsoft.com/office/officeart/2005/8/layout/process5"/>
    <dgm:cxn modelId="{7A7E3927-4121-45B7-8620-97ADD8D8C6A7}" type="presOf" srcId="{110D7678-69E8-4D6D-B5A9-09261BF05125}" destId="{1E511DFF-C400-41C5-83E3-50D45AAE0DCA}" srcOrd="0" destOrd="0" presId="urn:microsoft.com/office/officeart/2005/8/layout/process5"/>
    <dgm:cxn modelId="{BEC7043F-207B-4CDD-AED9-07E903E16652}" type="presOf" srcId="{8C6A55F1-E488-4244-8C56-64AB1A73B327}" destId="{65403ECF-5A22-4525-AED8-E085A38A8A35}" srcOrd="0" destOrd="0" presId="urn:microsoft.com/office/officeart/2005/8/layout/process5"/>
    <dgm:cxn modelId="{B11B4D5D-4BF5-4D9F-88F2-4D9A02D832C1}" srcId="{BD705120-1F4C-4AA9-A5C1-0E22185BFC87}" destId="{F00EBA72-AE16-4D31-9C51-509250C0F952}" srcOrd="0" destOrd="0" parTransId="{46180D5D-F3EA-40DB-A567-C213865D7211}" sibTransId="{412E8824-BC84-482D-83D9-0642EA22E2C5}"/>
    <dgm:cxn modelId="{88CE3E64-BCC5-4E90-9EE5-0C58807A4401}" type="presOf" srcId="{8C6A55F1-E488-4244-8C56-64AB1A73B327}" destId="{4C8F5568-C48E-4BEF-B96D-D6EC452FE087}" srcOrd="1" destOrd="0" presId="urn:microsoft.com/office/officeart/2005/8/layout/process5"/>
    <dgm:cxn modelId="{A8747444-C229-49C9-AFEA-27CBC60135F5}" srcId="{BD705120-1F4C-4AA9-A5C1-0E22185BFC87}" destId="{110D7678-69E8-4D6D-B5A9-09261BF05125}" srcOrd="3" destOrd="0" parTransId="{7EE5CC99-98B3-4B25-89B0-1D464295F0AC}" sibTransId="{6406A03E-7ABD-45D2-8DE8-735FB5261CC1}"/>
    <dgm:cxn modelId="{79328B64-5803-4239-B807-2C43B7B91778}" type="presOf" srcId="{412E8824-BC84-482D-83D9-0642EA22E2C5}" destId="{97A9E52C-F8B3-42EA-A0FA-1FA3704F77B0}" srcOrd="1" destOrd="0" presId="urn:microsoft.com/office/officeart/2005/8/layout/process5"/>
    <dgm:cxn modelId="{6BA29B52-64A2-4816-A209-D974FA4BEB3D}" type="presOf" srcId="{8EFD12C7-7326-4B2B-BDC4-2B37CE81AEE0}" destId="{11EB2D44-3241-43F2-A391-2EA3DB72C0F4}" srcOrd="1" destOrd="0" presId="urn:microsoft.com/office/officeart/2005/8/layout/process5"/>
    <dgm:cxn modelId="{627BB984-9659-42B4-A294-F6B94504BCE6}" type="presOf" srcId="{412E8824-BC84-482D-83D9-0642EA22E2C5}" destId="{E3316DC5-BA9E-4A12-9E25-0EE4F3CAD9B4}" srcOrd="0" destOrd="0" presId="urn:microsoft.com/office/officeart/2005/8/layout/process5"/>
    <dgm:cxn modelId="{E5DD078D-416A-491C-801E-36808CFCF3EA}" srcId="{BD705120-1F4C-4AA9-A5C1-0E22185BFC87}" destId="{C5FE7716-E2EC-4038-A0B7-E92F982697C5}" srcOrd="1" destOrd="0" parTransId="{6E78B2A1-D325-43DA-9A64-7A0D897AB60E}" sibTransId="{8EFD12C7-7326-4B2B-BDC4-2B37CE81AEE0}"/>
    <dgm:cxn modelId="{6CFA7090-069F-4BC6-8658-E1466E4F2132}" type="presOf" srcId="{0090E9AA-DC17-4406-A5BC-07123F5F29FA}" destId="{52E50C05-E6FA-4023-9146-F295663978B4}" srcOrd="0" destOrd="0" presId="urn:microsoft.com/office/officeart/2005/8/layout/process5"/>
    <dgm:cxn modelId="{1AFF8A90-DD6E-418D-9A74-95A4E6508731}" type="presOf" srcId="{BD705120-1F4C-4AA9-A5C1-0E22185BFC87}" destId="{1A424442-FBE9-4A80-A847-936C969781B8}" srcOrd="0" destOrd="0" presId="urn:microsoft.com/office/officeart/2005/8/layout/process5"/>
    <dgm:cxn modelId="{2669CECD-EEA8-47C6-A5AB-F9F6B2626B07}" type="presOf" srcId="{6406A03E-7ABD-45D2-8DE8-735FB5261CC1}" destId="{F8DE8319-DFAF-4393-8AC3-599683483715}" srcOrd="1" destOrd="0" presId="urn:microsoft.com/office/officeart/2005/8/layout/process5"/>
    <dgm:cxn modelId="{CA411DDB-A103-4C0A-8F77-6CED1C9A2279}" srcId="{BD705120-1F4C-4AA9-A5C1-0E22185BFC87}" destId="{0090E9AA-DC17-4406-A5BC-07123F5F29FA}" srcOrd="4" destOrd="0" parTransId="{E55A73B6-D13B-4E8B-B077-5570531E7A37}" sibTransId="{A33992EC-BF9B-41C4-A019-3DFDCD9837B7}"/>
    <dgm:cxn modelId="{C08D0BF2-606B-4786-8F26-CE59C3625154}" type="presOf" srcId="{C5FE7716-E2EC-4038-A0B7-E92F982697C5}" destId="{4E902117-EF13-4DA6-8C18-601AC47971AC}" srcOrd="0" destOrd="0" presId="urn:microsoft.com/office/officeart/2005/8/layout/process5"/>
    <dgm:cxn modelId="{5DF3BDF9-0DE6-4D7E-A4BC-2163160B8FCB}" type="presOf" srcId="{0F8F8F6A-C5C3-4E19-A517-3E067CF5C4C9}" destId="{43E91DE1-2A39-4C26-9154-F23A3D0F6DF4}" srcOrd="0" destOrd="0" presId="urn:microsoft.com/office/officeart/2005/8/layout/process5"/>
    <dgm:cxn modelId="{3F2AAEFE-07F9-44EB-B141-208E8197816C}" srcId="{BD705120-1F4C-4AA9-A5C1-0E22185BFC87}" destId="{0F8F8F6A-C5C3-4E19-A517-3E067CF5C4C9}" srcOrd="2" destOrd="0" parTransId="{6C577226-9BB1-4377-8DE2-C721D629D184}" sibTransId="{8C6A55F1-E488-4244-8C56-64AB1A73B327}"/>
    <dgm:cxn modelId="{56B6519A-2C19-4C24-856D-603F6CCC14A5}" type="presParOf" srcId="{1A424442-FBE9-4A80-A847-936C969781B8}" destId="{1015F056-7FAB-400A-8588-EF100AE4F2E1}" srcOrd="0" destOrd="0" presId="urn:microsoft.com/office/officeart/2005/8/layout/process5"/>
    <dgm:cxn modelId="{C305F6AF-728B-4CBE-890D-6D168B9DC8CA}" type="presParOf" srcId="{1A424442-FBE9-4A80-A847-936C969781B8}" destId="{E3316DC5-BA9E-4A12-9E25-0EE4F3CAD9B4}" srcOrd="1" destOrd="0" presId="urn:microsoft.com/office/officeart/2005/8/layout/process5"/>
    <dgm:cxn modelId="{F9FC7819-C074-4F59-ADCC-945420246EBD}" type="presParOf" srcId="{E3316DC5-BA9E-4A12-9E25-0EE4F3CAD9B4}" destId="{97A9E52C-F8B3-42EA-A0FA-1FA3704F77B0}" srcOrd="0" destOrd="0" presId="urn:microsoft.com/office/officeart/2005/8/layout/process5"/>
    <dgm:cxn modelId="{F121F936-BF6E-4221-AC7F-5AEC26A111F6}" type="presParOf" srcId="{1A424442-FBE9-4A80-A847-936C969781B8}" destId="{4E902117-EF13-4DA6-8C18-601AC47971AC}" srcOrd="2" destOrd="0" presId="urn:microsoft.com/office/officeart/2005/8/layout/process5"/>
    <dgm:cxn modelId="{E92A7004-4B5D-494B-AA1C-BC440CA57EF5}" type="presParOf" srcId="{1A424442-FBE9-4A80-A847-936C969781B8}" destId="{0EFEDCD5-ADBB-41F3-97F6-E38997EC339B}" srcOrd="3" destOrd="0" presId="urn:microsoft.com/office/officeart/2005/8/layout/process5"/>
    <dgm:cxn modelId="{B0E32773-7C34-4099-B8BE-DD5B21448355}" type="presParOf" srcId="{0EFEDCD5-ADBB-41F3-97F6-E38997EC339B}" destId="{11EB2D44-3241-43F2-A391-2EA3DB72C0F4}" srcOrd="0" destOrd="0" presId="urn:microsoft.com/office/officeart/2005/8/layout/process5"/>
    <dgm:cxn modelId="{11A46651-DADC-4E50-972D-4BD553BBE463}" type="presParOf" srcId="{1A424442-FBE9-4A80-A847-936C969781B8}" destId="{43E91DE1-2A39-4C26-9154-F23A3D0F6DF4}" srcOrd="4" destOrd="0" presId="urn:microsoft.com/office/officeart/2005/8/layout/process5"/>
    <dgm:cxn modelId="{90458167-7D7A-4DC8-A4C1-2ABD38C9DEF8}" type="presParOf" srcId="{1A424442-FBE9-4A80-A847-936C969781B8}" destId="{65403ECF-5A22-4525-AED8-E085A38A8A35}" srcOrd="5" destOrd="0" presId="urn:microsoft.com/office/officeart/2005/8/layout/process5"/>
    <dgm:cxn modelId="{E08B47B3-C7F6-4013-82FF-2919F6128D15}" type="presParOf" srcId="{65403ECF-5A22-4525-AED8-E085A38A8A35}" destId="{4C8F5568-C48E-4BEF-B96D-D6EC452FE087}" srcOrd="0" destOrd="0" presId="urn:microsoft.com/office/officeart/2005/8/layout/process5"/>
    <dgm:cxn modelId="{3EDE1B9B-9B4C-468C-A3E4-7E6ECA1D83D4}" type="presParOf" srcId="{1A424442-FBE9-4A80-A847-936C969781B8}" destId="{1E511DFF-C400-41C5-83E3-50D45AAE0DCA}" srcOrd="6" destOrd="0" presId="urn:microsoft.com/office/officeart/2005/8/layout/process5"/>
    <dgm:cxn modelId="{359DF572-E705-4DC7-ABA9-B197C05D1F88}" type="presParOf" srcId="{1A424442-FBE9-4A80-A847-936C969781B8}" destId="{77278FF5-5536-49A3-B8A9-6DCAD0CE339D}" srcOrd="7" destOrd="0" presId="urn:microsoft.com/office/officeart/2005/8/layout/process5"/>
    <dgm:cxn modelId="{E4F41169-CEE5-43E3-8BCD-029079618992}" type="presParOf" srcId="{77278FF5-5536-49A3-B8A9-6DCAD0CE339D}" destId="{F8DE8319-DFAF-4393-8AC3-599683483715}" srcOrd="0" destOrd="0" presId="urn:microsoft.com/office/officeart/2005/8/layout/process5"/>
    <dgm:cxn modelId="{0E1A41D7-D044-4816-A89B-F6DA98C8302A}" type="presParOf" srcId="{1A424442-FBE9-4A80-A847-936C969781B8}" destId="{52E50C05-E6FA-4023-9146-F295663978B4}"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D331C-6AA2-44C7-B5FC-8873B71C4BD0}">
      <dsp:nvSpPr>
        <dsp:cNvPr id="0" name=""/>
        <dsp:cNvSpPr/>
      </dsp:nvSpPr>
      <dsp:spPr>
        <a:xfrm>
          <a:off x="1969500" y="722738"/>
          <a:ext cx="422586" cy="91440"/>
        </a:xfrm>
        <a:custGeom>
          <a:avLst/>
          <a:gdLst/>
          <a:ahLst/>
          <a:cxnLst/>
          <a:rect l="0" t="0" r="0" b="0"/>
          <a:pathLst>
            <a:path>
              <a:moveTo>
                <a:pt x="0" y="45720"/>
              </a:moveTo>
              <a:lnTo>
                <a:pt x="422586"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9464" y="766192"/>
        <a:ext cx="22659" cy="4531"/>
      </dsp:txXfrm>
    </dsp:sp>
    <dsp:sp modelId="{F2CB186A-6B85-445E-BCDE-8996B262E787}">
      <dsp:nvSpPr>
        <dsp:cNvPr id="0" name=""/>
        <dsp:cNvSpPr/>
      </dsp:nvSpPr>
      <dsp:spPr>
        <a:xfrm>
          <a:off x="922" y="177344"/>
          <a:ext cx="1970377" cy="1182226"/>
        </a:xfrm>
        <a:prstGeom prst="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entury Gothic" panose="020B0502020202020204"/>
            </a:rPr>
            <a:t>Microcontroller looks for change in state</a:t>
          </a:r>
          <a:endParaRPr lang="en-US" sz="1600" kern="1200" dirty="0"/>
        </a:p>
      </dsp:txBody>
      <dsp:txXfrm>
        <a:off x="922" y="177344"/>
        <a:ext cx="1970377" cy="1182226"/>
      </dsp:txXfrm>
    </dsp:sp>
    <dsp:sp modelId="{02B5D966-B062-4CCC-817B-B86747A13C18}">
      <dsp:nvSpPr>
        <dsp:cNvPr id="0" name=""/>
        <dsp:cNvSpPr/>
      </dsp:nvSpPr>
      <dsp:spPr>
        <a:xfrm>
          <a:off x="986111" y="1357771"/>
          <a:ext cx="2423564" cy="422586"/>
        </a:xfrm>
        <a:custGeom>
          <a:avLst/>
          <a:gdLst/>
          <a:ahLst/>
          <a:cxnLst/>
          <a:rect l="0" t="0" r="0" b="0"/>
          <a:pathLst>
            <a:path>
              <a:moveTo>
                <a:pt x="2423564" y="0"/>
              </a:moveTo>
              <a:lnTo>
                <a:pt x="2423564" y="228393"/>
              </a:lnTo>
              <a:lnTo>
                <a:pt x="0" y="228393"/>
              </a:lnTo>
              <a:lnTo>
                <a:pt x="0" y="422586"/>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36254" y="1566798"/>
        <a:ext cx="123278" cy="4531"/>
      </dsp:txXfrm>
    </dsp:sp>
    <dsp:sp modelId="{08328825-794F-4868-ACF1-2037060095BC}">
      <dsp:nvSpPr>
        <dsp:cNvPr id="0" name=""/>
        <dsp:cNvSpPr/>
      </dsp:nvSpPr>
      <dsp:spPr>
        <a:xfrm>
          <a:off x="2424487" y="177344"/>
          <a:ext cx="1970377" cy="1182226"/>
        </a:xfrm>
        <a:prstGeom prst="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entury Gothic" panose="020B0502020202020204"/>
            </a:rPr>
            <a:t>When change occurs, start Clock</a:t>
          </a:r>
          <a:endParaRPr lang="en-US" sz="1600" kern="1200" dirty="0"/>
        </a:p>
      </dsp:txBody>
      <dsp:txXfrm>
        <a:off x="2424487" y="177344"/>
        <a:ext cx="1970377" cy="1182226"/>
      </dsp:txXfrm>
    </dsp:sp>
    <dsp:sp modelId="{ADD12066-230B-4F75-B349-ED9885094739}">
      <dsp:nvSpPr>
        <dsp:cNvPr id="0" name=""/>
        <dsp:cNvSpPr/>
      </dsp:nvSpPr>
      <dsp:spPr>
        <a:xfrm>
          <a:off x="1969500" y="2358151"/>
          <a:ext cx="422586" cy="91440"/>
        </a:xfrm>
        <a:custGeom>
          <a:avLst/>
          <a:gdLst/>
          <a:ahLst/>
          <a:cxnLst/>
          <a:rect l="0" t="0" r="0" b="0"/>
          <a:pathLst>
            <a:path>
              <a:moveTo>
                <a:pt x="0" y="45720"/>
              </a:moveTo>
              <a:lnTo>
                <a:pt x="422586"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9464" y="2401605"/>
        <a:ext cx="22659" cy="4531"/>
      </dsp:txXfrm>
    </dsp:sp>
    <dsp:sp modelId="{D76A34CB-F1DE-45A4-B1F4-416F22663D1B}">
      <dsp:nvSpPr>
        <dsp:cNvPr id="0" name=""/>
        <dsp:cNvSpPr/>
      </dsp:nvSpPr>
      <dsp:spPr>
        <a:xfrm>
          <a:off x="922" y="1812758"/>
          <a:ext cx="1970377" cy="1182226"/>
        </a:xfrm>
        <a:prstGeom prst="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entury Gothic" panose="020B0502020202020204"/>
            </a:rPr>
            <a:t>Wait for predefined amount of time</a:t>
          </a:r>
          <a:endParaRPr lang="en-US" sz="1600" kern="1200" dirty="0"/>
        </a:p>
      </dsp:txBody>
      <dsp:txXfrm>
        <a:off x="922" y="1812758"/>
        <a:ext cx="1970377" cy="1182226"/>
      </dsp:txXfrm>
    </dsp:sp>
    <dsp:sp modelId="{857D57B9-FDE9-424C-B478-71E42D595733}">
      <dsp:nvSpPr>
        <dsp:cNvPr id="0" name=""/>
        <dsp:cNvSpPr/>
      </dsp:nvSpPr>
      <dsp:spPr>
        <a:xfrm>
          <a:off x="986111" y="2993184"/>
          <a:ext cx="2423564" cy="422586"/>
        </a:xfrm>
        <a:custGeom>
          <a:avLst/>
          <a:gdLst/>
          <a:ahLst/>
          <a:cxnLst/>
          <a:rect l="0" t="0" r="0" b="0"/>
          <a:pathLst>
            <a:path>
              <a:moveTo>
                <a:pt x="2423564" y="0"/>
              </a:moveTo>
              <a:lnTo>
                <a:pt x="2423564" y="228393"/>
              </a:lnTo>
              <a:lnTo>
                <a:pt x="0" y="228393"/>
              </a:lnTo>
              <a:lnTo>
                <a:pt x="0" y="422586"/>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36254" y="3202212"/>
        <a:ext cx="123278" cy="4531"/>
      </dsp:txXfrm>
    </dsp:sp>
    <dsp:sp modelId="{1BCBABF2-132E-465C-8681-8F8F862F97DF}">
      <dsp:nvSpPr>
        <dsp:cNvPr id="0" name=""/>
        <dsp:cNvSpPr/>
      </dsp:nvSpPr>
      <dsp:spPr>
        <a:xfrm>
          <a:off x="2424487" y="1812758"/>
          <a:ext cx="1970377" cy="1182226"/>
        </a:xfrm>
        <a:prstGeom prst="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entury Gothic" panose="020B0502020202020204"/>
            </a:rPr>
            <a:t>Check state again</a:t>
          </a:r>
          <a:endParaRPr lang="en-US" sz="1600" kern="1200" dirty="0"/>
        </a:p>
      </dsp:txBody>
      <dsp:txXfrm>
        <a:off x="2424487" y="1812758"/>
        <a:ext cx="1970377" cy="1182226"/>
      </dsp:txXfrm>
    </dsp:sp>
    <dsp:sp modelId="{24D68377-D383-4978-B9C3-57A536FE639E}">
      <dsp:nvSpPr>
        <dsp:cNvPr id="0" name=""/>
        <dsp:cNvSpPr/>
      </dsp:nvSpPr>
      <dsp:spPr>
        <a:xfrm>
          <a:off x="1969500" y="3993564"/>
          <a:ext cx="422586" cy="91440"/>
        </a:xfrm>
        <a:custGeom>
          <a:avLst/>
          <a:gdLst/>
          <a:ahLst/>
          <a:cxnLst/>
          <a:rect l="0" t="0" r="0" b="0"/>
          <a:pathLst>
            <a:path>
              <a:moveTo>
                <a:pt x="0" y="45720"/>
              </a:moveTo>
              <a:lnTo>
                <a:pt x="422586"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9464" y="4037018"/>
        <a:ext cx="22659" cy="4531"/>
      </dsp:txXfrm>
    </dsp:sp>
    <dsp:sp modelId="{A3CE46AA-690F-4986-9A44-55EDD616A2B8}">
      <dsp:nvSpPr>
        <dsp:cNvPr id="0" name=""/>
        <dsp:cNvSpPr/>
      </dsp:nvSpPr>
      <dsp:spPr>
        <a:xfrm>
          <a:off x="922" y="3448171"/>
          <a:ext cx="1970377" cy="1182226"/>
        </a:xfrm>
        <a:prstGeom prst="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entury Gothic" panose="020B0502020202020204"/>
            </a:rPr>
            <a:t>If </a:t>
          </a:r>
          <a:r>
            <a:rPr lang="en-US" sz="1600" kern="1200" dirty="0" err="1">
              <a:latin typeface="Century Gothic" panose="020B0502020202020204"/>
            </a:rPr>
            <a:t>prevState</a:t>
          </a:r>
          <a:r>
            <a:rPr lang="en-US" sz="1600" kern="1200" dirty="0">
              <a:latin typeface="Century Gothic" panose="020B0502020202020204"/>
            </a:rPr>
            <a:t> = </a:t>
          </a:r>
          <a:r>
            <a:rPr lang="en-US" sz="1600" kern="1200" dirty="0" err="1">
              <a:latin typeface="Century Gothic" panose="020B0502020202020204"/>
            </a:rPr>
            <a:t>currentState</a:t>
          </a:r>
          <a:r>
            <a:rPr lang="en-US" sz="1600" kern="1200" dirty="0">
              <a:latin typeface="Century Gothic" panose="020B0502020202020204"/>
            </a:rPr>
            <a:t>, switch was pressed</a:t>
          </a:r>
          <a:endParaRPr lang="en-US" sz="1600" kern="1200" dirty="0"/>
        </a:p>
      </dsp:txBody>
      <dsp:txXfrm>
        <a:off x="922" y="3448171"/>
        <a:ext cx="1970377" cy="1182226"/>
      </dsp:txXfrm>
    </dsp:sp>
    <dsp:sp modelId="{CCA9F9C3-893E-4C6A-BD37-DD2656C1C6FA}">
      <dsp:nvSpPr>
        <dsp:cNvPr id="0" name=""/>
        <dsp:cNvSpPr/>
      </dsp:nvSpPr>
      <dsp:spPr>
        <a:xfrm>
          <a:off x="2424487" y="3448171"/>
          <a:ext cx="1970377" cy="1182226"/>
        </a:xfrm>
        <a:prstGeom prst="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entury Gothic" panose="020B0502020202020204"/>
            </a:rPr>
            <a:t>Otherwise, switch was not pressed</a:t>
          </a:r>
        </a:p>
      </dsp:txBody>
      <dsp:txXfrm>
        <a:off x="2424487" y="3448171"/>
        <a:ext cx="1970377" cy="11822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5F056-7FAB-400A-8588-EF100AE4F2E1}">
      <dsp:nvSpPr>
        <dsp:cNvPr id="0" name=""/>
        <dsp:cNvSpPr/>
      </dsp:nvSpPr>
      <dsp:spPr>
        <a:xfrm>
          <a:off x="7863" y="217581"/>
          <a:ext cx="2350374" cy="14102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Include the </a:t>
          </a:r>
          <a:r>
            <a:rPr lang="en-US" sz="2100" kern="1200">
              <a:latin typeface="Century Gothic" panose="020B0502020202020204"/>
            </a:rPr>
            <a:t>LiquidCrystal</a:t>
          </a:r>
          <a:r>
            <a:rPr lang="en-US" sz="2100" kern="1200"/>
            <a:t> library</a:t>
          </a:r>
        </a:p>
      </dsp:txBody>
      <dsp:txXfrm>
        <a:off x="49167" y="258885"/>
        <a:ext cx="2267766" cy="1327616"/>
      </dsp:txXfrm>
    </dsp:sp>
    <dsp:sp modelId="{E3316DC5-BA9E-4A12-9E25-0EE4F3CAD9B4}">
      <dsp:nvSpPr>
        <dsp:cNvPr id="0" name=""/>
        <dsp:cNvSpPr/>
      </dsp:nvSpPr>
      <dsp:spPr>
        <a:xfrm>
          <a:off x="2565071" y="631247"/>
          <a:ext cx="498279" cy="5828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565071" y="747825"/>
        <a:ext cx="348795" cy="349736"/>
      </dsp:txXfrm>
    </dsp:sp>
    <dsp:sp modelId="{4E902117-EF13-4DA6-8C18-601AC47971AC}">
      <dsp:nvSpPr>
        <dsp:cNvPr id="0" name=""/>
        <dsp:cNvSpPr/>
      </dsp:nvSpPr>
      <dsp:spPr>
        <a:xfrm>
          <a:off x="3298387" y="217581"/>
          <a:ext cx="2350374" cy="14102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Century Gothic" panose="020B0502020202020204"/>
            </a:rPr>
            <a:t>Create variable of type LiquidCrystal</a:t>
          </a:r>
          <a:endParaRPr lang="en-US" sz="2100" kern="1200" dirty="0"/>
        </a:p>
      </dsp:txBody>
      <dsp:txXfrm>
        <a:off x="3339691" y="258885"/>
        <a:ext cx="2267766" cy="1327616"/>
      </dsp:txXfrm>
    </dsp:sp>
    <dsp:sp modelId="{0EFEDCD5-ADBB-41F3-97F6-E38997EC339B}">
      <dsp:nvSpPr>
        <dsp:cNvPr id="0" name=""/>
        <dsp:cNvSpPr/>
      </dsp:nvSpPr>
      <dsp:spPr>
        <a:xfrm>
          <a:off x="5855595" y="631247"/>
          <a:ext cx="498279" cy="5828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855595" y="747825"/>
        <a:ext cx="348795" cy="349736"/>
      </dsp:txXfrm>
    </dsp:sp>
    <dsp:sp modelId="{43E91DE1-2A39-4C26-9154-F23A3D0F6DF4}">
      <dsp:nvSpPr>
        <dsp:cNvPr id="0" name=""/>
        <dsp:cNvSpPr/>
      </dsp:nvSpPr>
      <dsp:spPr>
        <a:xfrm>
          <a:off x="6588911" y="217581"/>
          <a:ext cx="2350374" cy="14102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Assign pin numbers</a:t>
          </a:r>
        </a:p>
      </dsp:txBody>
      <dsp:txXfrm>
        <a:off x="6630215" y="258885"/>
        <a:ext cx="2267766" cy="1327616"/>
      </dsp:txXfrm>
    </dsp:sp>
    <dsp:sp modelId="{65403ECF-5A22-4525-AED8-E085A38A8A35}">
      <dsp:nvSpPr>
        <dsp:cNvPr id="0" name=""/>
        <dsp:cNvSpPr/>
      </dsp:nvSpPr>
      <dsp:spPr>
        <a:xfrm rot="5400000">
          <a:off x="7514959" y="1792332"/>
          <a:ext cx="498279" cy="5828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7589231" y="1834638"/>
        <a:ext cx="349736" cy="348795"/>
      </dsp:txXfrm>
    </dsp:sp>
    <dsp:sp modelId="{1E511DFF-C400-41C5-83E3-50D45AAE0DCA}">
      <dsp:nvSpPr>
        <dsp:cNvPr id="0" name=""/>
        <dsp:cNvSpPr/>
      </dsp:nvSpPr>
      <dsp:spPr>
        <a:xfrm>
          <a:off x="6588911" y="2567955"/>
          <a:ext cx="2350374" cy="14102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Initialize the LCD</a:t>
          </a:r>
        </a:p>
      </dsp:txBody>
      <dsp:txXfrm>
        <a:off x="6630215" y="2609259"/>
        <a:ext cx="2267766" cy="1327616"/>
      </dsp:txXfrm>
    </dsp:sp>
    <dsp:sp modelId="{77278FF5-5536-49A3-B8A9-6DCAD0CE339D}">
      <dsp:nvSpPr>
        <dsp:cNvPr id="0" name=""/>
        <dsp:cNvSpPr/>
      </dsp:nvSpPr>
      <dsp:spPr>
        <a:xfrm rot="10800000">
          <a:off x="5883799" y="2981621"/>
          <a:ext cx="498279" cy="5828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6033283" y="3098199"/>
        <a:ext cx="348795" cy="349736"/>
      </dsp:txXfrm>
    </dsp:sp>
    <dsp:sp modelId="{52E50C05-E6FA-4023-9146-F295663978B4}">
      <dsp:nvSpPr>
        <dsp:cNvPr id="0" name=""/>
        <dsp:cNvSpPr/>
      </dsp:nvSpPr>
      <dsp:spPr>
        <a:xfrm>
          <a:off x="3298387" y="2567955"/>
          <a:ext cx="2350374" cy="14102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Use the LCD!</a:t>
          </a:r>
        </a:p>
      </dsp:txBody>
      <dsp:txXfrm>
        <a:off x="3339691" y="2609259"/>
        <a:ext cx="2267766" cy="132761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18100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7648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93477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43316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84323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67982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24381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83059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7697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3960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095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66968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4/4/2021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1754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4/4/2021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9479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4/4/2021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794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4/4/2021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13376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3931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4/4/2021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268941488"/>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png"/><Relationship Id="rId7"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gif"/><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Enhancement program</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LED  Buttons  Servos  LCD  H-bridge  Interrupts</a:t>
            </a: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695D-8AB5-452B-AECA-39EE03797B6D}"/>
              </a:ext>
            </a:extLst>
          </p:cNvPr>
          <p:cNvSpPr>
            <a:spLocks noGrp="1"/>
          </p:cNvSpPr>
          <p:nvPr>
            <p:ph type="title"/>
          </p:nvPr>
        </p:nvSpPr>
        <p:spPr>
          <a:xfrm>
            <a:off x="646111" y="452718"/>
            <a:ext cx="9404723" cy="781406"/>
          </a:xfrm>
        </p:spPr>
        <p:txBody>
          <a:bodyPr/>
          <a:lstStyle/>
          <a:p>
            <a:r>
              <a:rPr lang="en-US"/>
              <a:t>Fix it in software!</a:t>
            </a:r>
          </a:p>
        </p:txBody>
      </p:sp>
      <p:sp>
        <p:nvSpPr>
          <p:cNvPr id="3" name="Content Placeholder 2">
            <a:extLst>
              <a:ext uri="{FF2B5EF4-FFF2-40B4-BE49-F238E27FC236}">
                <a16:creationId xmlns:a16="http://schemas.microsoft.com/office/drawing/2014/main" id="{AFC02704-DCA0-40DB-8C8F-FBEE825D8A54}"/>
              </a:ext>
            </a:extLst>
          </p:cNvPr>
          <p:cNvSpPr>
            <a:spLocks noGrp="1"/>
          </p:cNvSpPr>
          <p:nvPr>
            <p:ph sz="half" idx="1"/>
          </p:nvPr>
        </p:nvSpPr>
        <p:spPr>
          <a:xfrm>
            <a:off x="1103312" y="1453357"/>
            <a:ext cx="4396339" cy="4802981"/>
          </a:xfrm>
        </p:spPr>
        <p:txBody>
          <a:bodyPr vert="horz" lIns="91440" tIns="45720" rIns="91440" bIns="45720" rtlCol="0" anchor="t">
            <a:normAutofit/>
          </a:bodyPr>
          <a:lstStyle/>
          <a:p>
            <a:r>
              <a:rPr lang="en-US"/>
              <a:t>You can use code to 'debounce' the momentary switch. Here's how to goes:</a:t>
            </a:r>
          </a:p>
          <a:p>
            <a:pPr>
              <a:buClr>
                <a:srgbClr val="8AD0D6"/>
              </a:buClr>
            </a:pPr>
            <a:r>
              <a:rPr lang="en-US"/>
              <a:t>For this to work, we should know the initial state of the button beforehand.</a:t>
            </a:r>
            <a:endParaRPr lang="en-US" dirty="0"/>
          </a:p>
          <a:p>
            <a:pPr>
              <a:buClr>
                <a:srgbClr val="8AD0D6"/>
              </a:buClr>
            </a:pPr>
            <a:r>
              <a:rPr lang="en-US"/>
              <a:t>We should also keep track of the</a:t>
            </a:r>
            <a:r>
              <a:rPr lang="en-US" dirty="0"/>
              <a:t> </a:t>
            </a:r>
            <a:r>
              <a:rPr lang="en-US"/>
              <a:t>state of the button</a:t>
            </a:r>
            <a:r>
              <a:rPr lang="en-US" dirty="0"/>
              <a:t> </a:t>
            </a:r>
            <a:r>
              <a:rPr lang="en-US"/>
              <a:t>when it changes state.</a:t>
            </a:r>
            <a:endParaRPr lang="en-US" dirty="0"/>
          </a:p>
          <a:p>
            <a:pPr>
              <a:buClr>
                <a:srgbClr val="8AD0D6"/>
              </a:buClr>
            </a:pPr>
            <a:r>
              <a:rPr lang="en-US"/>
              <a:t>Caution: It is tempting to use the delay() function to debounce the button. It is not recommended as it stops all other processes. The millis() function should instead be used.</a:t>
            </a:r>
            <a:endParaRPr lang="en-US" dirty="0"/>
          </a:p>
        </p:txBody>
      </p:sp>
      <p:graphicFrame>
        <p:nvGraphicFramePr>
          <p:cNvPr id="5" name="Diagram 5">
            <a:extLst>
              <a:ext uri="{FF2B5EF4-FFF2-40B4-BE49-F238E27FC236}">
                <a16:creationId xmlns:a16="http://schemas.microsoft.com/office/drawing/2014/main" id="{785911DB-A14A-467A-A7EA-AABCD3EC4426}"/>
              </a:ext>
            </a:extLst>
          </p:cNvPr>
          <p:cNvGraphicFramePr>
            <a:graphicFrameLocks noGrp="1"/>
          </p:cNvGraphicFramePr>
          <p:nvPr>
            <p:ph sz="half" idx="2"/>
            <p:extLst>
              <p:ext uri="{D42A27DB-BD31-4B8C-83A1-F6EECF244321}">
                <p14:modId xmlns:p14="http://schemas.microsoft.com/office/powerpoint/2010/main" val="3920623425"/>
              </p:ext>
            </p:extLst>
          </p:nvPr>
        </p:nvGraphicFramePr>
        <p:xfrm>
          <a:off x="5654675" y="1448595"/>
          <a:ext cx="4395788" cy="4807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58" name="TextBox 1957">
            <a:extLst>
              <a:ext uri="{FF2B5EF4-FFF2-40B4-BE49-F238E27FC236}">
                <a16:creationId xmlns:a16="http://schemas.microsoft.com/office/drawing/2014/main" id="{EDA65F94-F9D5-4890-A026-653764020237}"/>
              </a:ext>
            </a:extLst>
          </p:cNvPr>
          <p:cNvSpPr txBox="1"/>
          <p:nvPr/>
        </p:nvSpPr>
        <p:spPr>
          <a:xfrm>
            <a:off x="9653587" y="6248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See: EP_debounce</a:t>
            </a:r>
            <a:endParaRPr lang="en-US" dirty="0"/>
          </a:p>
        </p:txBody>
      </p:sp>
    </p:spTree>
    <p:extLst>
      <p:ext uri="{BB962C8B-B14F-4D97-AF65-F5344CB8AC3E}">
        <p14:creationId xmlns:p14="http://schemas.microsoft.com/office/powerpoint/2010/main" val="269572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C379-D0B0-44A6-BCFD-D5DAE83BD09B}"/>
              </a:ext>
            </a:extLst>
          </p:cNvPr>
          <p:cNvSpPr>
            <a:spLocks noGrp="1"/>
          </p:cNvSpPr>
          <p:nvPr>
            <p:ph type="title"/>
          </p:nvPr>
        </p:nvSpPr>
        <p:spPr/>
        <p:txBody>
          <a:bodyPr/>
          <a:lstStyle/>
          <a:p>
            <a:r>
              <a:rPr lang="en-US"/>
              <a:t>Buttons and arduino: A simpler approach</a:t>
            </a:r>
          </a:p>
        </p:txBody>
      </p:sp>
      <p:sp>
        <p:nvSpPr>
          <p:cNvPr id="3" name="Content Placeholder 2">
            <a:extLst>
              <a:ext uri="{FF2B5EF4-FFF2-40B4-BE49-F238E27FC236}">
                <a16:creationId xmlns:a16="http://schemas.microsoft.com/office/drawing/2014/main" id="{56C91B4F-0123-4E64-9446-063275C1B259}"/>
              </a:ext>
            </a:extLst>
          </p:cNvPr>
          <p:cNvSpPr>
            <a:spLocks noGrp="1"/>
          </p:cNvSpPr>
          <p:nvPr>
            <p:ph sz="half" idx="1"/>
          </p:nvPr>
        </p:nvSpPr>
        <p:spPr>
          <a:xfrm>
            <a:off x="817563" y="2060575"/>
            <a:ext cx="4860681" cy="4195763"/>
          </a:xfrm>
        </p:spPr>
        <p:txBody>
          <a:bodyPr vert="horz" lIns="91440" tIns="45720" rIns="91440" bIns="45720" rtlCol="0" anchor="t">
            <a:normAutofit/>
          </a:bodyPr>
          <a:lstStyle/>
          <a:p>
            <a:r>
              <a:rPr lang="en-US"/>
              <a:t>The input pins of the arduino have built in pullup resistors. These can be used to pullup the button to a HIGH state.</a:t>
            </a:r>
            <a:endParaRPr lang="en-US" dirty="0"/>
          </a:p>
          <a:p>
            <a:pPr>
              <a:buClr>
                <a:srgbClr val="8AD0D6"/>
              </a:buClr>
            </a:pPr>
            <a:r>
              <a:rPr lang="en-US"/>
              <a:t>Instead of setting</a:t>
            </a:r>
            <a:r>
              <a:rPr lang="en-US" dirty="0"/>
              <a:t> </a:t>
            </a:r>
            <a:r>
              <a:rPr lang="en-US"/>
              <a:t>pin mode as</a:t>
            </a:r>
            <a:endParaRPr lang="en-US" dirty="0"/>
          </a:p>
          <a:p>
            <a:pPr marL="0" indent="0">
              <a:buClr>
                <a:srgbClr val="8AD0D6"/>
              </a:buClr>
              <a:buNone/>
            </a:pPr>
            <a:r>
              <a:rPr lang="en-US" dirty="0"/>
              <a:t> </a:t>
            </a:r>
            <a:r>
              <a:rPr lang="en-US" dirty="0">
                <a:solidFill>
                  <a:srgbClr val="FFFFFF"/>
                </a:solidFill>
              </a:rPr>
              <a:t>     </a:t>
            </a:r>
            <a:r>
              <a:rPr lang="en-US" sz="2400">
                <a:solidFill>
                  <a:schemeClr val="accent2"/>
                </a:solidFill>
              </a:rPr>
              <a:t>pinMode(pin , INPUT);</a:t>
            </a:r>
            <a:endParaRPr lang="en-US" sz="2400" dirty="0">
              <a:solidFill>
                <a:schemeClr val="accent2"/>
              </a:solidFill>
            </a:endParaRPr>
          </a:p>
          <a:p>
            <a:pPr marL="0" indent="0">
              <a:buNone/>
            </a:pPr>
            <a:r>
              <a:rPr lang="en-US"/>
              <a:t>      Use</a:t>
            </a:r>
            <a:endParaRPr lang="en-US" dirty="0"/>
          </a:p>
          <a:p>
            <a:pPr marL="0" indent="0">
              <a:buNone/>
            </a:pPr>
            <a:r>
              <a:rPr lang="en-US" dirty="0"/>
              <a:t> </a:t>
            </a:r>
            <a:r>
              <a:rPr lang="en-US" dirty="0">
                <a:solidFill>
                  <a:srgbClr val="FFFFFF"/>
                </a:solidFill>
              </a:rPr>
              <a:t>    </a:t>
            </a:r>
            <a:r>
              <a:rPr lang="en-US" sz="2400">
                <a:solidFill>
                  <a:schemeClr val="accent2"/>
                </a:solidFill>
              </a:rPr>
              <a:t>pinMode(pin, INPUT_PULLUP);</a:t>
            </a:r>
          </a:p>
          <a:p>
            <a:r>
              <a:rPr lang="en-US"/>
              <a:t>When the button is unpressed, the pin of the arduino is connected to 5V, I.e HIGH. When button is pressed, the pin is connected to Ground, I.e LOW</a:t>
            </a:r>
            <a:endParaRPr lang="en-US" dirty="0"/>
          </a:p>
        </p:txBody>
      </p:sp>
      <p:pic>
        <p:nvPicPr>
          <p:cNvPr id="5" name="Picture 5" descr="A picture containing chart&#10;&#10;Description automatically generated">
            <a:extLst>
              <a:ext uri="{FF2B5EF4-FFF2-40B4-BE49-F238E27FC236}">
                <a16:creationId xmlns:a16="http://schemas.microsoft.com/office/drawing/2014/main" id="{8068DEB0-A21E-408F-AEFD-057E6953C772}"/>
              </a:ext>
            </a:extLst>
          </p:cNvPr>
          <p:cNvPicPr>
            <a:picLocks noGrp="1" noChangeAspect="1"/>
          </p:cNvPicPr>
          <p:nvPr>
            <p:ph sz="half" idx="2"/>
          </p:nvPr>
        </p:nvPicPr>
        <p:blipFill>
          <a:blip r:embed="rId2"/>
          <a:stretch>
            <a:fillRect/>
          </a:stretch>
        </p:blipFill>
        <p:spPr>
          <a:xfrm>
            <a:off x="7475105" y="1853687"/>
            <a:ext cx="2576774" cy="4402650"/>
          </a:xfrm>
        </p:spPr>
      </p:pic>
    </p:spTree>
    <p:extLst>
      <p:ext uri="{BB962C8B-B14F-4D97-AF65-F5344CB8AC3E}">
        <p14:creationId xmlns:p14="http://schemas.microsoft.com/office/powerpoint/2010/main" val="368968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4CA7B-0900-4923-A649-02C11E272A0E}"/>
              </a:ext>
            </a:extLst>
          </p:cNvPr>
          <p:cNvSpPr>
            <a:spLocks noGrp="1"/>
          </p:cNvSpPr>
          <p:nvPr>
            <p:ph type="title"/>
          </p:nvPr>
        </p:nvSpPr>
        <p:spPr>
          <a:xfrm>
            <a:off x="646111" y="452718"/>
            <a:ext cx="9404723" cy="851442"/>
          </a:xfrm>
        </p:spPr>
        <p:txBody>
          <a:bodyPr/>
          <a:lstStyle/>
          <a:p>
            <a:r>
              <a:rPr lang="en-US"/>
              <a:t>LCDs - Introduction</a:t>
            </a:r>
            <a:endParaRPr lang="en-US" dirty="0"/>
          </a:p>
        </p:txBody>
      </p:sp>
      <p:sp>
        <p:nvSpPr>
          <p:cNvPr id="3" name="Content Placeholder 2">
            <a:extLst>
              <a:ext uri="{FF2B5EF4-FFF2-40B4-BE49-F238E27FC236}">
                <a16:creationId xmlns:a16="http://schemas.microsoft.com/office/drawing/2014/main" id="{A23C77FB-9F25-4F7F-B22D-AFE62A403166}"/>
              </a:ext>
            </a:extLst>
          </p:cNvPr>
          <p:cNvSpPr>
            <a:spLocks noGrp="1"/>
          </p:cNvSpPr>
          <p:nvPr>
            <p:ph sz="half" idx="1"/>
          </p:nvPr>
        </p:nvSpPr>
        <p:spPr>
          <a:xfrm>
            <a:off x="1103312" y="1477870"/>
            <a:ext cx="4396339" cy="4778468"/>
          </a:xfrm>
        </p:spPr>
        <p:txBody>
          <a:bodyPr vert="horz" lIns="91440" tIns="45720" rIns="91440" bIns="45720" rtlCol="0" anchor="t">
            <a:normAutofit/>
          </a:bodyPr>
          <a:lstStyle/>
          <a:p>
            <a:r>
              <a:rPr lang="en-US"/>
              <a:t>The humble liquid crystal display (LCD) is probably the most used display type with the arduino.</a:t>
            </a:r>
          </a:p>
          <a:p>
            <a:pPr>
              <a:buClr>
                <a:srgbClr val="8AD0D6"/>
              </a:buClr>
            </a:pPr>
            <a:r>
              <a:rPr lang="en-US"/>
              <a:t>The LCD display available in the market are available in specifications such as 16x2, 16x1, 16x4 etc.</a:t>
            </a:r>
          </a:p>
          <a:p>
            <a:pPr marL="0" indent="0">
              <a:buClr>
                <a:srgbClr val="8AD0D6"/>
              </a:buClr>
              <a:buNone/>
            </a:pPr>
            <a:r>
              <a:rPr lang="en-US" dirty="0"/>
              <a:t>                    </a:t>
            </a:r>
            <a:r>
              <a:rPr lang="en-US" sz="4000">
                <a:solidFill>
                  <a:srgbClr val="FFC000"/>
                </a:solidFill>
              </a:rPr>
              <a:t>16 x 2</a:t>
            </a:r>
          </a:p>
          <a:p>
            <a:endParaRPr lang="en-US" dirty="0"/>
          </a:p>
          <a:p>
            <a:pPr>
              <a:buClr>
                <a:srgbClr val="8AD0D6"/>
              </a:buClr>
            </a:pPr>
            <a:r>
              <a:rPr lang="en-US"/>
              <a:t>The LCD consists of 'cells'. Each cell displays a character. A 16x2 display has 32 'cells'. It can display 32 characters at any instant.</a:t>
            </a:r>
            <a:endParaRPr lang="en-US" dirty="0"/>
          </a:p>
        </p:txBody>
      </p:sp>
      <p:pic>
        <p:nvPicPr>
          <p:cNvPr id="6" name="Picture 6" descr="A picture containing text, electronics&#10;&#10;Description automatically generated">
            <a:extLst>
              <a:ext uri="{FF2B5EF4-FFF2-40B4-BE49-F238E27FC236}">
                <a16:creationId xmlns:a16="http://schemas.microsoft.com/office/drawing/2014/main" id="{B1ED3556-6EFA-4C4D-B435-7CB0ED4C35FE}"/>
              </a:ext>
            </a:extLst>
          </p:cNvPr>
          <p:cNvPicPr>
            <a:picLocks noGrp="1" noChangeAspect="1"/>
          </p:cNvPicPr>
          <p:nvPr>
            <p:ph sz="half" idx="2"/>
          </p:nvPr>
        </p:nvPicPr>
        <p:blipFill rotWithShape="1">
          <a:blip r:embed="rId2"/>
          <a:srcRect l="11295" t="4954" r="40933" b="57248"/>
          <a:stretch/>
        </p:blipFill>
        <p:spPr>
          <a:xfrm>
            <a:off x="5921770" y="1312400"/>
            <a:ext cx="5725841" cy="2560031"/>
          </a:xfrm>
        </p:spPr>
      </p:pic>
      <p:sp>
        <p:nvSpPr>
          <p:cNvPr id="5" name="TextBox 4">
            <a:extLst>
              <a:ext uri="{FF2B5EF4-FFF2-40B4-BE49-F238E27FC236}">
                <a16:creationId xmlns:a16="http://schemas.microsoft.com/office/drawing/2014/main" id="{8D331800-8E36-4DB1-91CA-AA3067043D16}"/>
              </a:ext>
            </a:extLst>
          </p:cNvPr>
          <p:cNvSpPr txBox="1"/>
          <p:nvPr/>
        </p:nvSpPr>
        <p:spPr>
          <a:xfrm>
            <a:off x="1620372" y="4220136"/>
            <a:ext cx="4009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No. Of columns        No. Of rows</a:t>
            </a:r>
          </a:p>
        </p:txBody>
      </p:sp>
      <p:pic>
        <p:nvPicPr>
          <p:cNvPr id="9" name="Picture 9" descr="Graphical user interface, shape&#10;&#10;Description automatically generated">
            <a:extLst>
              <a:ext uri="{FF2B5EF4-FFF2-40B4-BE49-F238E27FC236}">
                <a16:creationId xmlns:a16="http://schemas.microsoft.com/office/drawing/2014/main" id="{7D47275B-0A32-4AD4-8AEA-8CC54D89A44A}"/>
              </a:ext>
            </a:extLst>
          </p:cNvPr>
          <p:cNvPicPr>
            <a:picLocks noChangeAspect="1"/>
          </p:cNvPicPr>
          <p:nvPr/>
        </p:nvPicPr>
        <p:blipFill rotWithShape="1">
          <a:blip r:embed="rId3"/>
          <a:srcRect l="11340" t="22186" r="6186" b="32476"/>
          <a:stretch/>
        </p:blipFill>
        <p:spPr>
          <a:xfrm>
            <a:off x="5824537" y="4217193"/>
            <a:ext cx="2857901" cy="1679501"/>
          </a:xfrm>
          <a:prstGeom prst="rect">
            <a:avLst/>
          </a:prstGeom>
        </p:spPr>
      </p:pic>
      <p:pic>
        <p:nvPicPr>
          <p:cNvPr id="10" name="Picture 10" descr="Graphical user interface&#10;&#10;Description automatically generated">
            <a:extLst>
              <a:ext uri="{FF2B5EF4-FFF2-40B4-BE49-F238E27FC236}">
                <a16:creationId xmlns:a16="http://schemas.microsoft.com/office/drawing/2014/main" id="{F39BAEC3-48B1-4782-86D5-FAAE9B32F615}"/>
              </a:ext>
            </a:extLst>
          </p:cNvPr>
          <p:cNvPicPr>
            <a:picLocks noChangeAspect="1"/>
          </p:cNvPicPr>
          <p:nvPr/>
        </p:nvPicPr>
        <p:blipFill>
          <a:blip r:embed="rId4"/>
          <a:stretch>
            <a:fillRect/>
          </a:stretch>
        </p:blipFill>
        <p:spPr>
          <a:xfrm>
            <a:off x="9191625" y="4214812"/>
            <a:ext cx="2286000" cy="2000250"/>
          </a:xfrm>
          <a:prstGeom prst="rect">
            <a:avLst/>
          </a:prstGeom>
        </p:spPr>
      </p:pic>
    </p:spTree>
    <p:extLst>
      <p:ext uri="{BB962C8B-B14F-4D97-AF65-F5344CB8AC3E}">
        <p14:creationId xmlns:p14="http://schemas.microsoft.com/office/powerpoint/2010/main" val="20703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879C1-4EBD-40D4-B2E2-DF8DAB35AB7F}"/>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5400" b="0" i="0" kern="1200">
                <a:solidFill>
                  <a:srgbClr val="EBEBEB"/>
                </a:solidFill>
                <a:latin typeface="+mj-lt"/>
                <a:ea typeface="+mj-ea"/>
                <a:cs typeface="+mj-cs"/>
              </a:rPr>
              <a:t>LCD pinout example : 16x2</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Graphical user interface&#10;&#10;Description automatically generated">
            <a:extLst>
              <a:ext uri="{FF2B5EF4-FFF2-40B4-BE49-F238E27FC236}">
                <a16:creationId xmlns:a16="http://schemas.microsoft.com/office/drawing/2014/main" id="{F1FE11EF-7D2D-4F74-A0E1-97E744EB4E45}"/>
              </a:ext>
            </a:extLst>
          </p:cNvPr>
          <p:cNvPicPr>
            <a:picLocks noGrp="1" noChangeAspect="1"/>
          </p:cNvPicPr>
          <p:nvPr>
            <p:ph idx="1"/>
          </p:nvPr>
        </p:nvPicPr>
        <p:blipFill>
          <a:blip r:embed="rId6"/>
          <a:stretch>
            <a:fillRect/>
          </a:stretch>
        </p:blipFill>
        <p:spPr>
          <a:xfrm>
            <a:off x="453355" y="1144489"/>
            <a:ext cx="6794535" cy="5009085"/>
          </a:xfrm>
          <a:prstGeom prst="rect">
            <a:avLst/>
          </a:prstGeom>
          <a:effectLst/>
        </p:spPr>
      </p:pic>
      <p:sp>
        <p:nvSpPr>
          <p:cNvPr id="5" name="TextBox 4">
            <a:extLst>
              <a:ext uri="{FF2B5EF4-FFF2-40B4-BE49-F238E27FC236}">
                <a16:creationId xmlns:a16="http://schemas.microsoft.com/office/drawing/2014/main" id="{182077A9-71E6-4404-A11C-E6D6E71216AD}"/>
              </a:ext>
            </a:extLst>
          </p:cNvPr>
          <p:cNvSpPr txBox="1"/>
          <p:nvPr/>
        </p:nvSpPr>
        <p:spPr>
          <a:xfrm>
            <a:off x="8189120" y="6093618"/>
            <a:ext cx="34932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Credits: HowToMechatronics.com</a:t>
            </a:r>
          </a:p>
        </p:txBody>
      </p:sp>
    </p:spTree>
    <p:extLst>
      <p:ext uri="{BB962C8B-B14F-4D97-AF65-F5344CB8AC3E}">
        <p14:creationId xmlns:p14="http://schemas.microsoft.com/office/powerpoint/2010/main" val="14460378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F301E0-B9F5-47F0-8A96-02E3B28BEE45}"/>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5400" b="0" i="0" kern="1200">
                <a:solidFill>
                  <a:srgbClr val="EBEBEB"/>
                </a:solidFill>
                <a:latin typeface="+mj-lt"/>
                <a:ea typeface="+mj-ea"/>
                <a:cs typeface="+mj-cs"/>
              </a:rPr>
              <a:t>What does each pin do?</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Table 4">
            <a:extLst>
              <a:ext uri="{FF2B5EF4-FFF2-40B4-BE49-F238E27FC236}">
                <a16:creationId xmlns:a16="http://schemas.microsoft.com/office/drawing/2014/main" id="{AD86EC75-BBFE-411E-A12A-476AA3F2BFCE}"/>
              </a:ext>
            </a:extLst>
          </p:cNvPr>
          <p:cNvGraphicFramePr>
            <a:graphicFrameLocks noGrp="1"/>
          </p:cNvGraphicFramePr>
          <p:nvPr>
            <p:ph idx="1"/>
            <p:extLst>
              <p:ext uri="{D42A27DB-BD31-4B8C-83A1-F6EECF244321}">
                <p14:modId xmlns:p14="http://schemas.microsoft.com/office/powerpoint/2010/main" val="1864580842"/>
              </p:ext>
            </p:extLst>
          </p:nvPr>
        </p:nvGraphicFramePr>
        <p:xfrm>
          <a:off x="619125" y="404812"/>
          <a:ext cx="6570201" cy="6186640"/>
        </p:xfrm>
        <a:graphic>
          <a:graphicData uri="http://schemas.openxmlformats.org/drawingml/2006/table">
            <a:tbl>
              <a:tblPr firstRow="1" bandRow="1">
                <a:tableStyleId>{5C22544A-7EE6-4342-B048-85BDC9FD1C3A}</a:tableStyleId>
              </a:tblPr>
              <a:tblGrid>
                <a:gridCol w="1989699">
                  <a:extLst>
                    <a:ext uri="{9D8B030D-6E8A-4147-A177-3AD203B41FA5}">
                      <a16:colId xmlns:a16="http://schemas.microsoft.com/office/drawing/2014/main" val="940022775"/>
                    </a:ext>
                  </a:extLst>
                </a:gridCol>
                <a:gridCol w="1851003">
                  <a:extLst>
                    <a:ext uri="{9D8B030D-6E8A-4147-A177-3AD203B41FA5}">
                      <a16:colId xmlns:a16="http://schemas.microsoft.com/office/drawing/2014/main" val="2184935119"/>
                    </a:ext>
                  </a:extLst>
                </a:gridCol>
                <a:gridCol w="2729499">
                  <a:extLst>
                    <a:ext uri="{9D8B030D-6E8A-4147-A177-3AD203B41FA5}">
                      <a16:colId xmlns:a16="http://schemas.microsoft.com/office/drawing/2014/main" val="2744545049"/>
                    </a:ext>
                  </a:extLst>
                </a:gridCol>
              </a:tblGrid>
              <a:tr h="327185">
                <a:tc>
                  <a:txBody>
                    <a:bodyPr/>
                    <a:lstStyle/>
                    <a:p>
                      <a:pPr algn="ctr"/>
                      <a:r>
                        <a:rPr lang="en-US" sz="1700"/>
                        <a:t>LCD pin</a:t>
                      </a:r>
                      <a:endParaRPr lang="en-US" sz="1700" dirty="0"/>
                    </a:p>
                  </a:txBody>
                  <a:tcPr marL="74360" marR="74360" marT="37180" marB="37180"/>
                </a:tc>
                <a:tc>
                  <a:txBody>
                    <a:bodyPr/>
                    <a:lstStyle/>
                    <a:p>
                      <a:pPr algn="ctr"/>
                      <a:r>
                        <a:rPr lang="en-US" sz="1700"/>
                        <a:t>Function</a:t>
                      </a:r>
                      <a:endParaRPr lang="en-US" sz="1700" dirty="0"/>
                    </a:p>
                  </a:txBody>
                  <a:tcPr marL="74360" marR="74360" marT="37180" marB="37180"/>
                </a:tc>
                <a:tc>
                  <a:txBody>
                    <a:bodyPr/>
                    <a:lstStyle/>
                    <a:p>
                      <a:pPr algn="ctr"/>
                      <a:r>
                        <a:rPr lang="en-US" sz="1700"/>
                        <a:t>Arduino connection</a:t>
                      </a:r>
                      <a:endParaRPr lang="en-US" sz="1700" dirty="0"/>
                    </a:p>
                  </a:txBody>
                  <a:tcPr marL="74360" marR="74360" marT="37180" marB="37180"/>
                </a:tc>
                <a:extLst>
                  <a:ext uri="{0D108BD9-81ED-4DB2-BD59-A6C34878D82A}">
                    <a16:rowId xmlns:a16="http://schemas.microsoft.com/office/drawing/2014/main" val="973038386"/>
                  </a:ext>
                </a:extLst>
              </a:tr>
              <a:tr h="327185">
                <a:tc>
                  <a:txBody>
                    <a:bodyPr/>
                    <a:lstStyle/>
                    <a:p>
                      <a:r>
                        <a:rPr lang="en-US" sz="1700" b="0"/>
                        <a:t>VSS/GND</a:t>
                      </a:r>
                    </a:p>
                  </a:txBody>
                  <a:tcPr marL="74360" marR="74360" marT="37180" marB="37180"/>
                </a:tc>
                <a:tc>
                  <a:txBody>
                    <a:bodyPr/>
                    <a:lstStyle/>
                    <a:p>
                      <a:r>
                        <a:rPr lang="en-US" sz="1700" b="0"/>
                        <a:t>Ground(-)</a:t>
                      </a:r>
                    </a:p>
                  </a:txBody>
                  <a:tcPr marL="74360" marR="74360" marT="37180" marB="37180"/>
                </a:tc>
                <a:tc>
                  <a:txBody>
                    <a:bodyPr/>
                    <a:lstStyle/>
                    <a:p>
                      <a:r>
                        <a:rPr lang="en-US" sz="1700"/>
                        <a:t>GND</a:t>
                      </a:r>
                      <a:endParaRPr lang="en-US" sz="1700" dirty="0"/>
                    </a:p>
                  </a:txBody>
                  <a:tcPr marL="74360" marR="74360" marT="37180" marB="37180"/>
                </a:tc>
                <a:extLst>
                  <a:ext uri="{0D108BD9-81ED-4DB2-BD59-A6C34878D82A}">
                    <a16:rowId xmlns:a16="http://schemas.microsoft.com/office/drawing/2014/main" val="1029925092"/>
                  </a:ext>
                </a:extLst>
              </a:tr>
              <a:tr h="327185">
                <a:tc>
                  <a:txBody>
                    <a:bodyPr/>
                    <a:lstStyle/>
                    <a:p>
                      <a:r>
                        <a:rPr lang="en-US" sz="1700" b="1"/>
                        <a:t>VDD</a:t>
                      </a:r>
                    </a:p>
                  </a:txBody>
                  <a:tcPr marL="74360" marR="74360" marT="37180" marB="37180"/>
                </a:tc>
                <a:tc>
                  <a:txBody>
                    <a:bodyPr/>
                    <a:lstStyle/>
                    <a:p>
                      <a:r>
                        <a:rPr lang="en-US" sz="1700" b="1">
                          <a:solidFill>
                            <a:srgbClr val="FF0000"/>
                          </a:solidFill>
                        </a:rPr>
                        <a:t>+5V</a:t>
                      </a:r>
                      <a:endParaRPr lang="en-US" sz="1700" b="1" dirty="0">
                        <a:solidFill>
                          <a:srgbClr val="FF0000"/>
                        </a:solidFill>
                      </a:endParaRPr>
                    </a:p>
                  </a:txBody>
                  <a:tcPr marL="74360" marR="74360" marT="37180" marB="37180"/>
                </a:tc>
                <a:tc>
                  <a:txBody>
                    <a:bodyPr/>
                    <a:lstStyle/>
                    <a:p>
                      <a:r>
                        <a:rPr lang="en-US" sz="1700"/>
                        <a:t>+5V</a:t>
                      </a:r>
                      <a:endParaRPr lang="en-US" sz="1700" dirty="0"/>
                    </a:p>
                  </a:txBody>
                  <a:tcPr marL="74360" marR="74360" marT="37180" marB="37180"/>
                </a:tc>
                <a:extLst>
                  <a:ext uri="{0D108BD9-81ED-4DB2-BD59-A6C34878D82A}">
                    <a16:rowId xmlns:a16="http://schemas.microsoft.com/office/drawing/2014/main" val="1692697919"/>
                  </a:ext>
                </a:extLst>
              </a:tr>
              <a:tr h="327185">
                <a:tc>
                  <a:txBody>
                    <a:bodyPr/>
                    <a:lstStyle/>
                    <a:p>
                      <a:r>
                        <a:rPr lang="en-US" sz="1700" b="1"/>
                        <a:t>V0</a:t>
                      </a:r>
                    </a:p>
                  </a:txBody>
                  <a:tcPr marL="74360" marR="74360" marT="37180" marB="37180"/>
                </a:tc>
                <a:tc>
                  <a:txBody>
                    <a:bodyPr/>
                    <a:lstStyle/>
                    <a:p>
                      <a:r>
                        <a:rPr lang="en-US" sz="1700"/>
                        <a:t>Sets contrast</a:t>
                      </a:r>
                      <a:endParaRPr lang="en-US" sz="1700" dirty="0"/>
                    </a:p>
                  </a:txBody>
                  <a:tcPr marL="74360" marR="74360" marT="37180" marB="37180"/>
                </a:tc>
                <a:tc>
                  <a:txBody>
                    <a:bodyPr/>
                    <a:lstStyle/>
                    <a:p>
                      <a:r>
                        <a:rPr lang="en-US" sz="1700" dirty="0"/>
                        <a:t>Connect to </a:t>
                      </a:r>
                      <a:r>
                        <a:rPr lang="en-US" sz="1700"/>
                        <a:t>pot</a:t>
                      </a:r>
                      <a:endParaRPr lang="en-US" sz="1700" dirty="0"/>
                    </a:p>
                  </a:txBody>
                  <a:tcPr marL="74360" marR="74360" marT="37180" marB="37180"/>
                </a:tc>
                <a:extLst>
                  <a:ext uri="{0D108BD9-81ED-4DB2-BD59-A6C34878D82A}">
                    <a16:rowId xmlns:a16="http://schemas.microsoft.com/office/drawing/2014/main" val="1759215080"/>
                  </a:ext>
                </a:extLst>
              </a:tr>
              <a:tr h="327185">
                <a:tc>
                  <a:txBody>
                    <a:bodyPr/>
                    <a:lstStyle/>
                    <a:p>
                      <a:r>
                        <a:rPr lang="en-US" sz="1700" b="1"/>
                        <a:t>RS</a:t>
                      </a:r>
                    </a:p>
                  </a:txBody>
                  <a:tcPr marL="74360" marR="74360" marT="37180" marB="37180"/>
                </a:tc>
                <a:tc>
                  <a:txBody>
                    <a:bodyPr/>
                    <a:lstStyle/>
                    <a:p>
                      <a:r>
                        <a:rPr lang="en-US" sz="1700"/>
                        <a:t>Register Select</a:t>
                      </a:r>
                      <a:endParaRPr lang="en-US" sz="1700" dirty="0"/>
                    </a:p>
                  </a:txBody>
                  <a:tcPr marL="74360" marR="74360" marT="37180" marB="37180"/>
                </a:tc>
                <a:tc>
                  <a:txBody>
                    <a:bodyPr/>
                    <a:lstStyle/>
                    <a:p>
                      <a:r>
                        <a:rPr lang="en-US" sz="1700"/>
                        <a:t>Any pin</a:t>
                      </a:r>
                      <a:endParaRPr lang="en-US" sz="1700" dirty="0"/>
                    </a:p>
                  </a:txBody>
                  <a:tcPr marL="74360" marR="74360" marT="37180" marB="37180"/>
                </a:tc>
                <a:extLst>
                  <a:ext uri="{0D108BD9-81ED-4DB2-BD59-A6C34878D82A}">
                    <a16:rowId xmlns:a16="http://schemas.microsoft.com/office/drawing/2014/main" val="3130426930"/>
                  </a:ext>
                </a:extLst>
              </a:tr>
              <a:tr h="327185">
                <a:tc>
                  <a:txBody>
                    <a:bodyPr/>
                    <a:lstStyle/>
                    <a:p>
                      <a:r>
                        <a:rPr lang="en-US" sz="1700" b="1"/>
                        <a:t>RW</a:t>
                      </a:r>
                    </a:p>
                  </a:txBody>
                  <a:tcPr marL="74360" marR="74360" marT="37180" marB="37180"/>
                </a:tc>
                <a:tc>
                  <a:txBody>
                    <a:bodyPr/>
                    <a:lstStyle/>
                    <a:p>
                      <a:r>
                        <a:rPr lang="en-US" sz="1700"/>
                        <a:t>Read/Write</a:t>
                      </a:r>
                      <a:endParaRPr lang="en-US" sz="1700" dirty="0"/>
                    </a:p>
                  </a:txBody>
                  <a:tcPr marL="74360" marR="74360" marT="37180" marB="37180"/>
                </a:tc>
                <a:tc>
                  <a:txBody>
                    <a:bodyPr/>
                    <a:lstStyle/>
                    <a:p>
                      <a:r>
                        <a:rPr lang="en-US" sz="1700"/>
                        <a:t>GND</a:t>
                      </a:r>
                      <a:endParaRPr lang="en-US" sz="1700" dirty="0"/>
                    </a:p>
                  </a:txBody>
                  <a:tcPr marL="74360" marR="74360" marT="37180" marB="37180"/>
                </a:tc>
                <a:extLst>
                  <a:ext uri="{0D108BD9-81ED-4DB2-BD59-A6C34878D82A}">
                    <a16:rowId xmlns:a16="http://schemas.microsoft.com/office/drawing/2014/main" val="2699101947"/>
                  </a:ext>
                </a:extLst>
              </a:tr>
              <a:tr h="327185">
                <a:tc>
                  <a:txBody>
                    <a:bodyPr/>
                    <a:lstStyle/>
                    <a:p>
                      <a:r>
                        <a:rPr lang="en-US" sz="1700" b="1"/>
                        <a:t>E</a:t>
                      </a:r>
                    </a:p>
                  </a:txBody>
                  <a:tcPr marL="74360" marR="74360" marT="37180" marB="37180"/>
                </a:tc>
                <a:tc>
                  <a:txBody>
                    <a:bodyPr/>
                    <a:lstStyle/>
                    <a:p>
                      <a:r>
                        <a:rPr lang="en-US" sz="1700" b="1">
                          <a:solidFill>
                            <a:srgbClr val="00B050"/>
                          </a:solidFill>
                        </a:rPr>
                        <a:t>Enable</a:t>
                      </a:r>
                      <a:endParaRPr lang="en-US" sz="1700" b="1" dirty="0">
                        <a:solidFill>
                          <a:srgbClr val="00B050"/>
                        </a:solidFill>
                      </a:endParaRPr>
                    </a:p>
                  </a:txBody>
                  <a:tcPr marL="74360" marR="74360" marT="37180" marB="37180"/>
                </a:tc>
                <a:tc>
                  <a:txBody>
                    <a:bodyPr/>
                    <a:lstStyle/>
                    <a:p>
                      <a:r>
                        <a:rPr lang="en-US" sz="1700"/>
                        <a:t>Any pin</a:t>
                      </a:r>
                      <a:endParaRPr lang="en-US" sz="1700" dirty="0"/>
                    </a:p>
                  </a:txBody>
                  <a:tcPr marL="74360" marR="74360" marT="37180" marB="37180"/>
                </a:tc>
                <a:extLst>
                  <a:ext uri="{0D108BD9-81ED-4DB2-BD59-A6C34878D82A}">
                    <a16:rowId xmlns:a16="http://schemas.microsoft.com/office/drawing/2014/main" val="411381570"/>
                  </a:ext>
                </a:extLst>
              </a:tr>
              <a:tr h="327185">
                <a:tc>
                  <a:txBody>
                    <a:bodyPr/>
                    <a:lstStyle/>
                    <a:p>
                      <a:r>
                        <a:rPr lang="en-US" sz="1700" b="1"/>
                        <a:t>D0</a:t>
                      </a:r>
                    </a:p>
                  </a:txBody>
                  <a:tcPr marL="74360" marR="74360" marT="37180" marB="37180"/>
                </a:tc>
                <a:tc>
                  <a:txBody>
                    <a:bodyPr/>
                    <a:lstStyle/>
                    <a:p>
                      <a:r>
                        <a:rPr lang="en-US" sz="1700" b="1">
                          <a:solidFill>
                            <a:srgbClr val="00B0F0"/>
                          </a:solidFill>
                        </a:rPr>
                        <a:t>Data input 0</a:t>
                      </a:r>
                    </a:p>
                  </a:txBody>
                  <a:tcPr marL="74360" marR="74360" marT="37180" marB="37180"/>
                </a:tc>
                <a:tc>
                  <a:txBody>
                    <a:bodyPr/>
                    <a:lstStyle/>
                    <a:p>
                      <a:r>
                        <a:rPr lang="en-US" sz="1700"/>
                        <a:t>-</a:t>
                      </a:r>
                      <a:endParaRPr lang="en-US" sz="1700" dirty="0"/>
                    </a:p>
                  </a:txBody>
                  <a:tcPr marL="74360" marR="74360" marT="37180" marB="37180"/>
                </a:tc>
                <a:extLst>
                  <a:ext uri="{0D108BD9-81ED-4DB2-BD59-A6C34878D82A}">
                    <a16:rowId xmlns:a16="http://schemas.microsoft.com/office/drawing/2014/main" val="2657373658"/>
                  </a:ext>
                </a:extLst>
              </a:tr>
              <a:tr h="327185">
                <a:tc>
                  <a:txBody>
                    <a:bodyPr/>
                    <a:lstStyle/>
                    <a:p>
                      <a:r>
                        <a:rPr lang="en-US" sz="1700" b="1"/>
                        <a:t>D1</a:t>
                      </a:r>
                    </a:p>
                  </a:txBody>
                  <a:tcPr marL="74360" marR="74360" marT="37180" marB="37180"/>
                </a:tc>
                <a:tc>
                  <a:txBody>
                    <a:bodyPr/>
                    <a:lstStyle/>
                    <a:p>
                      <a:pPr lvl="0">
                        <a:buNone/>
                      </a:pPr>
                      <a:r>
                        <a:rPr lang="en-US" sz="1700" b="1" i="0" u="none" strike="noStrike" noProof="0">
                          <a:solidFill>
                            <a:srgbClr val="00B0F0"/>
                          </a:solidFill>
                          <a:latin typeface="Century Gothic"/>
                        </a:rPr>
                        <a:t>Data input 1</a:t>
                      </a:r>
                      <a:endParaRPr lang="en-US" sz="1700" b="1">
                        <a:solidFill>
                          <a:srgbClr val="00B0F0"/>
                        </a:solidFill>
                      </a:endParaRPr>
                    </a:p>
                  </a:txBody>
                  <a:tcPr marL="74360" marR="74360" marT="37180" marB="37180"/>
                </a:tc>
                <a:tc>
                  <a:txBody>
                    <a:bodyPr/>
                    <a:lstStyle/>
                    <a:p>
                      <a:r>
                        <a:rPr lang="en-US" sz="1700"/>
                        <a:t>-</a:t>
                      </a:r>
                      <a:endParaRPr lang="en-US" sz="1700" dirty="0"/>
                    </a:p>
                  </a:txBody>
                  <a:tcPr marL="74360" marR="74360" marT="37180" marB="37180"/>
                </a:tc>
                <a:extLst>
                  <a:ext uri="{0D108BD9-81ED-4DB2-BD59-A6C34878D82A}">
                    <a16:rowId xmlns:a16="http://schemas.microsoft.com/office/drawing/2014/main" val="107433486"/>
                  </a:ext>
                </a:extLst>
              </a:tr>
              <a:tr h="327185">
                <a:tc>
                  <a:txBody>
                    <a:bodyPr/>
                    <a:lstStyle/>
                    <a:p>
                      <a:r>
                        <a:rPr lang="en-US" sz="1700" b="1"/>
                        <a:t>D2</a:t>
                      </a:r>
                    </a:p>
                  </a:txBody>
                  <a:tcPr marL="74360" marR="74360" marT="37180" marB="37180"/>
                </a:tc>
                <a:tc>
                  <a:txBody>
                    <a:bodyPr/>
                    <a:lstStyle/>
                    <a:p>
                      <a:pPr lvl="0">
                        <a:buNone/>
                      </a:pPr>
                      <a:r>
                        <a:rPr lang="en-US" sz="1700" b="1" i="0" u="none" strike="noStrike" noProof="0">
                          <a:solidFill>
                            <a:srgbClr val="00B0F0"/>
                          </a:solidFill>
                          <a:latin typeface="Century Gothic"/>
                        </a:rPr>
                        <a:t>Data input 2</a:t>
                      </a:r>
                      <a:endParaRPr lang="en-US" sz="1700" b="1">
                        <a:solidFill>
                          <a:srgbClr val="00B0F0"/>
                        </a:solidFill>
                      </a:endParaRPr>
                    </a:p>
                  </a:txBody>
                  <a:tcPr marL="74360" marR="74360" marT="37180" marB="37180"/>
                </a:tc>
                <a:tc>
                  <a:txBody>
                    <a:bodyPr/>
                    <a:lstStyle/>
                    <a:p>
                      <a:r>
                        <a:rPr lang="en-US" sz="1700"/>
                        <a:t>-</a:t>
                      </a:r>
                      <a:endParaRPr lang="en-US" sz="1700" dirty="0"/>
                    </a:p>
                  </a:txBody>
                  <a:tcPr marL="74360" marR="74360" marT="37180" marB="37180"/>
                </a:tc>
                <a:extLst>
                  <a:ext uri="{0D108BD9-81ED-4DB2-BD59-A6C34878D82A}">
                    <a16:rowId xmlns:a16="http://schemas.microsoft.com/office/drawing/2014/main" val="3006641548"/>
                  </a:ext>
                </a:extLst>
              </a:tr>
              <a:tr h="327185">
                <a:tc>
                  <a:txBody>
                    <a:bodyPr/>
                    <a:lstStyle/>
                    <a:p>
                      <a:r>
                        <a:rPr lang="en-US" sz="1700" b="1"/>
                        <a:t>D3</a:t>
                      </a:r>
                    </a:p>
                  </a:txBody>
                  <a:tcPr marL="74360" marR="74360" marT="37180" marB="37180"/>
                </a:tc>
                <a:tc>
                  <a:txBody>
                    <a:bodyPr/>
                    <a:lstStyle/>
                    <a:p>
                      <a:pPr lvl="0">
                        <a:buNone/>
                      </a:pPr>
                      <a:r>
                        <a:rPr lang="en-US" sz="1700" b="1" i="0" u="none" strike="noStrike" noProof="0">
                          <a:solidFill>
                            <a:srgbClr val="00B0F0"/>
                          </a:solidFill>
                          <a:latin typeface="Century Gothic"/>
                        </a:rPr>
                        <a:t>Data input 3</a:t>
                      </a:r>
                      <a:endParaRPr lang="en-US" sz="1700" b="1">
                        <a:solidFill>
                          <a:srgbClr val="00B0F0"/>
                        </a:solidFill>
                      </a:endParaRPr>
                    </a:p>
                  </a:txBody>
                  <a:tcPr marL="74360" marR="74360" marT="37180" marB="37180"/>
                </a:tc>
                <a:tc>
                  <a:txBody>
                    <a:bodyPr/>
                    <a:lstStyle/>
                    <a:p>
                      <a:r>
                        <a:rPr lang="en-US" sz="1700"/>
                        <a:t>-</a:t>
                      </a:r>
                      <a:endParaRPr lang="en-US" sz="1700" dirty="0"/>
                    </a:p>
                  </a:txBody>
                  <a:tcPr marL="74360" marR="74360" marT="37180" marB="37180"/>
                </a:tc>
                <a:extLst>
                  <a:ext uri="{0D108BD9-81ED-4DB2-BD59-A6C34878D82A}">
                    <a16:rowId xmlns:a16="http://schemas.microsoft.com/office/drawing/2014/main" val="2834010868"/>
                  </a:ext>
                </a:extLst>
              </a:tr>
              <a:tr h="327185">
                <a:tc>
                  <a:txBody>
                    <a:bodyPr/>
                    <a:lstStyle/>
                    <a:p>
                      <a:r>
                        <a:rPr lang="en-US" sz="1700" b="1"/>
                        <a:t>D4</a:t>
                      </a:r>
                    </a:p>
                  </a:txBody>
                  <a:tcPr marL="74360" marR="74360" marT="37180" marB="37180"/>
                </a:tc>
                <a:tc>
                  <a:txBody>
                    <a:bodyPr/>
                    <a:lstStyle/>
                    <a:p>
                      <a:pPr lvl="0">
                        <a:buNone/>
                      </a:pPr>
                      <a:r>
                        <a:rPr lang="en-US" sz="1700" b="1" i="0" u="none" strike="noStrike" noProof="0">
                          <a:solidFill>
                            <a:srgbClr val="00B0F0"/>
                          </a:solidFill>
                          <a:latin typeface="Century Gothic"/>
                        </a:rPr>
                        <a:t>Data input 4</a:t>
                      </a:r>
                      <a:endParaRPr lang="en-US" sz="1700" b="1">
                        <a:solidFill>
                          <a:srgbClr val="00B0F0"/>
                        </a:solidFill>
                      </a:endParaRPr>
                    </a:p>
                  </a:txBody>
                  <a:tcPr marL="74360" marR="74360" marT="37180" marB="37180"/>
                </a:tc>
                <a:tc>
                  <a:txBody>
                    <a:bodyPr/>
                    <a:lstStyle/>
                    <a:p>
                      <a:r>
                        <a:rPr lang="en-US" sz="1700"/>
                        <a:t>Any Pin</a:t>
                      </a:r>
                      <a:endParaRPr lang="en-US" sz="1700" dirty="0"/>
                    </a:p>
                  </a:txBody>
                  <a:tcPr marL="74360" marR="74360" marT="37180" marB="37180"/>
                </a:tc>
                <a:extLst>
                  <a:ext uri="{0D108BD9-81ED-4DB2-BD59-A6C34878D82A}">
                    <a16:rowId xmlns:a16="http://schemas.microsoft.com/office/drawing/2014/main" val="1318091154"/>
                  </a:ext>
                </a:extLst>
              </a:tr>
              <a:tr h="327185">
                <a:tc>
                  <a:txBody>
                    <a:bodyPr/>
                    <a:lstStyle/>
                    <a:p>
                      <a:r>
                        <a:rPr lang="en-US" sz="1700" b="1"/>
                        <a:t>D5</a:t>
                      </a:r>
                    </a:p>
                  </a:txBody>
                  <a:tcPr marL="74360" marR="74360" marT="37180" marB="37180"/>
                </a:tc>
                <a:tc>
                  <a:txBody>
                    <a:bodyPr/>
                    <a:lstStyle/>
                    <a:p>
                      <a:pPr lvl="0">
                        <a:buNone/>
                      </a:pPr>
                      <a:r>
                        <a:rPr lang="en-US" sz="1700" b="1" i="0" u="none" strike="noStrike" noProof="0">
                          <a:solidFill>
                            <a:srgbClr val="00B0F0"/>
                          </a:solidFill>
                          <a:latin typeface="Century Gothic"/>
                        </a:rPr>
                        <a:t>Data input 5</a:t>
                      </a:r>
                      <a:endParaRPr lang="en-US" sz="1700" b="1">
                        <a:solidFill>
                          <a:srgbClr val="00B0F0"/>
                        </a:solidFill>
                      </a:endParaRPr>
                    </a:p>
                  </a:txBody>
                  <a:tcPr marL="74360" marR="74360" marT="37180" marB="37180"/>
                </a:tc>
                <a:tc>
                  <a:txBody>
                    <a:bodyPr/>
                    <a:lstStyle/>
                    <a:p>
                      <a:r>
                        <a:rPr lang="en-US" sz="1700"/>
                        <a:t>Any Pin</a:t>
                      </a:r>
                      <a:endParaRPr lang="en-US" sz="1700" dirty="0"/>
                    </a:p>
                  </a:txBody>
                  <a:tcPr marL="74360" marR="74360" marT="37180" marB="37180"/>
                </a:tc>
                <a:extLst>
                  <a:ext uri="{0D108BD9-81ED-4DB2-BD59-A6C34878D82A}">
                    <a16:rowId xmlns:a16="http://schemas.microsoft.com/office/drawing/2014/main" val="1720556335"/>
                  </a:ext>
                </a:extLst>
              </a:tr>
              <a:tr h="327185">
                <a:tc>
                  <a:txBody>
                    <a:bodyPr/>
                    <a:lstStyle/>
                    <a:p>
                      <a:r>
                        <a:rPr lang="en-US" sz="1700" b="1"/>
                        <a:t>D6</a:t>
                      </a:r>
                    </a:p>
                  </a:txBody>
                  <a:tcPr marL="74360" marR="74360" marT="37180" marB="37180"/>
                </a:tc>
                <a:tc>
                  <a:txBody>
                    <a:bodyPr/>
                    <a:lstStyle/>
                    <a:p>
                      <a:pPr lvl="0">
                        <a:buNone/>
                      </a:pPr>
                      <a:r>
                        <a:rPr lang="en-US" sz="1700" b="1" i="0" u="none" strike="noStrike" noProof="0">
                          <a:solidFill>
                            <a:srgbClr val="00B0F0"/>
                          </a:solidFill>
                          <a:latin typeface="Century Gothic"/>
                        </a:rPr>
                        <a:t>Data input 6</a:t>
                      </a:r>
                      <a:endParaRPr lang="en-US" sz="1700" b="1">
                        <a:solidFill>
                          <a:srgbClr val="00B0F0"/>
                        </a:solidFill>
                      </a:endParaRPr>
                    </a:p>
                  </a:txBody>
                  <a:tcPr marL="74360" marR="74360" marT="37180" marB="37180"/>
                </a:tc>
                <a:tc>
                  <a:txBody>
                    <a:bodyPr/>
                    <a:lstStyle/>
                    <a:p>
                      <a:r>
                        <a:rPr lang="en-US" sz="1700"/>
                        <a:t>Any Pin</a:t>
                      </a:r>
                      <a:endParaRPr lang="en-US" sz="1700" dirty="0"/>
                    </a:p>
                  </a:txBody>
                  <a:tcPr marL="74360" marR="74360" marT="37180" marB="37180"/>
                </a:tc>
                <a:extLst>
                  <a:ext uri="{0D108BD9-81ED-4DB2-BD59-A6C34878D82A}">
                    <a16:rowId xmlns:a16="http://schemas.microsoft.com/office/drawing/2014/main" val="4182108449"/>
                  </a:ext>
                </a:extLst>
              </a:tr>
              <a:tr h="327185">
                <a:tc>
                  <a:txBody>
                    <a:bodyPr/>
                    <a:lstStyle/>
                    <a:p>
                      <a:r>
                        <a:rPr lang="en-US" sz="1700" b="1"/>
                        <a:t>D7</a:t>
                      </a:r>
                    </a:p>
                  </a:txBody>
                  <a:tcPr marL="74360" marR="74360" marT="37180" marB="37180"/>
                </a:tc>
                <a:tc>
                  <a:txBody>
                    <a:bodyPr/>
                    <a:lstStyle/>
                    <a:p>
                      <a:pPr lvl="0">
                        <a:buNone/>
                      </a:pPr>
                      <a:r>
                        <a:rPr lang="en-US" sz="1700" b="1" i="0" u="none" strike="noStrike" noProof="0">
                          <a:solidFill>
                            <a:srgbClr val="00B0F0"/>
                          </a:solidFill>
                          <a:latin typeface="Century Gothic"/>
                        </a:rPr>
                        <a:t>Data input 7</a:t>
                      </a:r>
                      <a:endParaRPr lang="en-US" sz="1700" b="1">
                        <a:solidFill>
                          <a:srgbClr val="00B0F0"/>
                        </a:solidFill>
                      </a:endParaRPr>
                    </a:p>
                  </a:txBody>
                  <a:tcPr marL="74360" marR="74360" marT="37180" marB="37180"/>
                </a:tc>
                <a:tc>
                  <a:txBody>
                    <a:bodyPr/>
                    <a:lstStyle/>
                    <a:p>
                      <a:r>
                        <a:rPr lang="en-US" sz="1700"/>
                        <a:t>Any Pin</a:t>
                      </a:r>
                      <a:endParaRPr lang="en-US" sz="1700" dirty="0"/>
                    </a:p>
                  </a:txBody>
                  <a:tcPr marL="74360" marR="74360" marT="37180" marB="37180"/>
                </a:tc>
                <a:extLst>
                  <a:ext uri="{0D108BD9-81ED-4DB2-BD59-A6C34878D82A}">
                    <a16:rowId xmlns:a16="http://schemas.microsoft.com/office/drawing/2014/main" val="3701463582"/>
                  </a:ext>
                </a:extLst>
              </a:tr>
              <a:tr h="327185">
                <a:tc>
                  <a:txBody>
                    <a:bodyPr/>
                    <a:lstStyle/>
                    <a:p>
                      <a:pPr lvl="0">
                        <a:buNone/>
                      </a:pPr>
                      <a:r>
                        <a:rPr lang="en-US" sz="1700" b="1"/>
                        <a:t>A</a:t>
                      </a:r>
                    </a:p>
                  </a:txBody>
                  <a:tcPr marL="74360" marR="74360" marT="37180" marB="37180"/>
                </a:tc>
                <a:tc>
                  <a:txBody>
                    <a:bodyPr/>
                    <a:lstStyle/>
                    <a:p>
                      <a:pPr lvl="0">
                        <a:buNone/>
                      </a:pPr>
                      <a:r>
                        <a:rPr lang="en-US" sz="1700" b="1">
                          <a:solidFill>
                            <a:srgbClr val="FF0000"/>
                          </a:solidFill>
                        </a:rPr>
                        <a:t>Anode</a:t>
                      </a:r>
                      <a:r>
                        <a:rPr lang="en-US" sz="1700" b="1"/>
                        <a:t> of backlight LED</a:t>
                      </a:r>
                      <a:endParaRPr lang="en-US" sz="1700" b="1" dirty="0"/>
                    </a:p>
                  </a:txBody>
                  <a:tcPr marL="74360" marR="74360" marT="37180" marB="37180"/>
                </a:tc>
                <a:tc>
                  <a:txBody>
                    <a:bodyPr/>
                    <a:lstStyle/>
                    <a:p>
                      <a:pPr lvl="0">
                        <a:buNone/>
                      </a:pPr>
                      <a:r>
                        <a:rPr lang="en-US" sz="1700"/>
                        <a:t>+5V of external power supply</a:t>
                      </a:r>
                      <a:endParaRPr lang="en-US" sz="1700" dirty="0"/>
                    </a:p>
                  </a:txBody>
                  <a:tcPr marL="74360" marR="74360" marT="37180" marB="37180"/>
                </a:tc>
                <a:extLst>
                  <a:ext uri="{0D108BD9-81ED-4DB2-BD59-A6C34878D82A}">
                    <a16:rowId xmlns:a16="http://schemas.microsoft.com/office/drawing/2014/main" val="3844020247"/>
                  </a:ext>
                </a:extLst>
              </a:tr>
              <a:tr h="327185">
                <a:tc>
                  <a:txBody>
                    <a:bodyPr/>
                    <a:lstStyle/>
                    <a:p>
                      <a:pPr lvl="0">
                        <a:buNone/>
                      </a:pPr>
                      <a:r>
                        <a:rPr lang="en-US" sz="1700" b="1"/>
                        <a:t>K</a:t>
                      </a:r>
                    </a:p>
                  </a:txBody>
                  <a:tcPr marL="74360" marR="74360" marT="37180" marB="37180"/>
                </a:tc>
                <a:tc>
                  <a:txBody>
                    <a:bodyPr/>
                    <a:lstStyle/>
                    <a:p>
                      <a:pPr lvl="0">
                        <a:buNone/>
                      </a:pPr>
                      <a:r>
                        <a:rPr lang="en-US" sz="1700" b="1"/>
                        <a:t>Cathode of backlight LED</a:t>
                      </a:r>
                      <a:endParaRPr lang="en-US" sz="1700" b="1" dirty="0"/>
                    </a:p>
                  </a:txBody>
                  <a:tcPr marL="74360" marR="74360" marT="37180" marB="37180"/>
                </a:tc>
                <a:tc>
                  <a:txBody>
                    <a:bodyPr/>
                    <a:lstStyle/>
                    <a:p>
                      <a:pPr lvl="0">
                        <a:buNone/>
                      </a:pPr>
                      <a:r>
                        <a:rPr lang="en-US" sz="1700"/>
                        <a:t>GND of external power supply</a:t>
                      </a:r>
                      <a:endParaRPr lang="en-US" sz="1700" dirty="0"/>
                    </a:p>
                  </a:txBody>
                  <a:tcPr marL="74360" marR="74360" marT="37180" marB="37180"/>
                </a:tc>
                <a:extLst>
                  <a:ext uri="{0D108BD9-81ED-4DB2-BD59-A6C34878D82A}">
                    <a16:rowId xmlns:a16="http://schemas.microsoft.com/office/drawing/2014/main" val="3436196782"/>
                  </a:ext>
                </a:extLst>
              </a:tr>
            </a:tbl>
          </a:graphicData>
        </a:graphic>
      </p:graphicFrame>
    </p:spTree>
    <p:extLst>
      <p:ext uri="{BB962C8B-B14F-4D97-AF65-F5344CB8AC3E}">
        <p14:creationId xmlns:p14="http://schemas.microsoft.com/office/powerpoint/2010/main" val="249653090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7263C3-36E4-416C-B5BE-1062BA4E36A6}"/>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b="0" i="0" kern="1200">
                <a:solidFill>
                  <a:srgbClr val="EBEBEB"/>
                </a:solidFill>
                <a:latin typeface="+mj-lt"/>
                <a:ea typeface="+mj-ea"/>
                <a:cs typeface="+mj-cs"/>
              </a:rPr>
              <a:t>Connection to the arduino</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Diagram, schematic&#10;&#10;Description automatically generated">
            <a:extLst>
              <a:ext uri="{FF2B5EF4-FFF2-40B4-BE49-F238E27FC236}">
                <a16:creationId xmlns:a16="http://schemas.microsoft.com/office/drawing/2014/main" id="{81293892-3701-4236-B854-E0C9EF7E8510}"/>
              </a:ext>
            </a:extLst>
          </p:cNvPr>
          <p:cNvPicPr>
            <a:picLocks noGrp="1" noChangeAspect="1"/>
          </p:cNvPicPr>
          <p:nvPr>
            <p:ph idx="1"/>
          </p:nvPr>
        </p:nvPicPr>
        <p:blipFill>
          <a:blip r:embed="rId6"/>
          <a:stretch>
            <a:fillRect/>
          </a:stretch>
        </p:blipFill>
        <p:spPr>
          <a:xfrm>
            <a:off x="394874" y="576262"/>
            <a:ext cx="6768621" cy="6002669"/>
          </a:xfrm>
          <a:prstGeom prst="rect">
            <a:avLst/>
          </a:prstGeom>
          <a:effectLst/>
        </p:spPr>
      </p:pic>
      <p:sp>
        <p:nvSpPr>
          <p:cNvPr id="5" name="TextBox 4">
            <a:extLst>
              <a:ext uri="{FF2B5EF4-FFF2-40B4-BE49-F238E27FC236}">
                <a16:creationId xmlns:a16="http://schemas.microsoft.com/office/drawing/2014/main" id="{B7EDE988-66B9-4611-BCE8-1070910C8A01}"/>
              </a:ext>
            </a:extLst>
          </p:cNvPr>
          <p:cNvSpPr txBox="1"/>
          <p:nvPr/>
        </p:nvSpPr>
        <p:spPr>
          <a:xfrm>
            <a:off x="8498682" y="5557837"/>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Credits:</a:t>
            </a:r>
          </a:p>
          <a:p>
            <a:pPr algn="l"/>
            <a:r>
              <a:rPr lang="en-US"/>
              <a:t>Arduino.cc</a:t>
            </a:r>
            <a:endParaRPr lang="en-US" dirty="0"/>
          </a:p>
        </p:txBody>
      </p:sp>
    </p:spTree>
    <p:extLst>
      <p:ext uri="{BB962C8B-B14F-4D97-AF65-F5344CB8AC3E}">
        <p14:creationId xmlns:p14="http://schemas.microsoft.com/office/powerpoint/2010/main" val="364387638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CB9CD4-DBB6-4B5C-BF54-8861D56E0D6F}"/>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b="0" i="0" kern="1200">
                <a:solidFill>
                  <a:srgbClr val="EBEBEB"/>
                </a:solidFill>
                <a:latin typeface="+mj-lt"/>
                <a:ea typeface="+mj-ea"/>
                <a:cs typeface="+mj-cs"/>
              </a:rPr>
              <a:t>Connection to the arduino</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a:extLst>
              <a:ext uri="{FF2B5EF4-FFF2-40B4-BE49-F238E27FC236}">
                <a16:creationId xmlns:a16="http://schemas.microsoft.com/office/drawing/2014/main" id="{E5C3EE8B-1E83-4B8C-8520-57F7429D6F93}"/>
              </a:ext>
            </a:extLst>
          </p:cNvPr>
          <p:cNvPicPr>
            <a:picLocks noGrp="1" noChangeAspect="1"/>
          </p:cNvPicPr>
          <p:nvPr>
            <p:ph idx="1"/>
          </p:nvPr>
        </p:nvPicPr>
        <p:blipFill>
          <a:blip r:embed="rId6"/>
          <a:stretch>
            <a:fillRect/>
          </a:stretch>
        </p:blipFill>
        <p:spPr>
          <a:xfrm>
            <a:off x="453355" y="1327404"/>
            <a:ext cx="6889786" cy="3786007"/>
          </a:xfrm>
          <a:prstGeom prst="rect">
            <a:avLst/>
          </a:prstGeom>
          <a:effectLst/>
        </p:spPr>
      </p:pic>
      <p:sp>
        <p:nvSpPr>
          <p:cNvPr id="5" name="TextBox 4">
            <a:extLst>
              <a:ext uri="{FF2B5EF4-FFF2-40B4-BE49-F238E27FC236}">
                <a16:creationId xmlns:a16="http://schemas.microsoft.com/office/drawing/2014/main" id="{91DBB122-3617-4900-AC17-4F482E8C41ED}"/>
              </a:ext>
            </a:extLst>
          </p:cNvPr>
          <p:cNvSpPr txBox="1"/>
          <p:nvPr/>
        </p:nvSpPr>
        <p:spPr>
          <a:xfrm>
            <a:off x="8605838" y="5772149"/>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Credits:</a:t>
            </a:r>
          </a:p>
          <a:p>
            <a:pPr algn="l"/>
            <a:r>
              <a:rPr lang="en-US"/>
              <a:t>Arduino.cc</a:t>
            </a:r>
            <a:endParaRPr lang="en-US" dirty="0"/>
          </a:p>
        </p:txBody>
      </p:sp>
    </p:spTree>
    <p:extLst>
      <p:ext uri="{BB962C8B-B14F-4D97-AF65-F5344CB8AC3E}">
        <p14:creationId xmlns:p14="http://schemas.microsoft.com/office/powerpoint/2010/main" val="233281096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56D7-2C16-44F3-A4E0-4DEFD1727A14}"/>
              </a:ext>
            </a:extLst>
          </p:cNvPr>
          <p:cNvSpPr>
            <a:spLocks noGrp="1"/>
          </p:cNvSpPr>
          <p:nvPr>
            <p:ph type="title"/>
          </p:nvPr>
        </p:nvSpPr>
        <p:spPr>
          <a:xfrm>
            <a:off x="646111" y="452718"/>
            <a:ext cx="9404723" cy="852843"/>
          </a:xfrm>
        </p:spPr>
        <p:txBody>
          <a:bodyPr/>
          <a:lstStyle/>
          <a:p>
            <a:r>
              <a:rPr lang="en-US"/>
              <a:t>Setting up the LCD in the arduino evironment</a:t>
            </a:r>
          </a:p>
        </p:txBody>
      </p:sp>
      <p:graphicFrame>
        <p:nvGraphicFramePr>
          <p:cNvPr id="1488" name="Diagram 1488">
            <a:extLst>
              <a:ext uri="{FF2B5EF4-FFF2-40B4-BE49-F238E27FC236}">
                <a16:creationId xmlns:a16="http://schemas.microsoft.com/office/drawing/2014/main" id="{730360A8-F2AD-4469-B4E8-A79D6F7EB9E4}"/>
              </a:ext>
            </a:extLst>
          </p:cNvPr>
          <p:cNvGraphicFramePr>
            <a:graphicFrameLocks noGrp="1"/>
          </p:cNvGraphicFramePr>
          <p:nvPr>
            <p:ph idx="1"/>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4855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6FD9-C41C-4F85-9C62-7540AD87627D}"/>
              </a:ext>
            </a:extLst>
          </p:cNvPr>
          <p:cNvSpPr>
            <a:spLocks noGrp="1"/>
          </p:cNvSpPr>
          <p:nvPr>
            <p:ph type="title"/>
          </p:nvPr>
        </p:nvSpPr>
        <p:spPr/>
        <p:txBody>
          <a:bodyPr/>
          <a:lstStyle/>
          <a:p>
            <a:r>
              <a:rPr lang="en-US"/>
              <a:t>Setting up the LCD in the arduino environment</a:t>
            </a:r>
          </a:p>
        </p:txBody>
      </p:sp>
      <p:graphicFrame>
        <p:nvGraphicFramePr>
          <p:cNvPr id="4" name="Table 4">
            <a:extLst>
              <a:ext uri="{FF2B5EF4-FFF2-40B4-BE49-F238E27FC236}">
                <a16:creationId xmlns:a16="http://schemas.microsoft.com/office/drawing/2014/main" id="{62D17C26-B482-4047-AFD1-1D75206CBB5C}"/>
              </a:ext>
            </a:extLst>
          </p:cNvPr>
          <p:cNvGraphicFramePr>
            <a:graphicFrameLocks noGrp="1"/>
          </p:cNvGraphicFramePr>
          <p:nvPr>
            <p:ph idx="1"/>
            <p:extLst>
              <p:ext uri="{D42A27DB-BD31-4B8C-83A1-F6EECF244321}">
                <p14:modId xmlns:p14="http://schemas.microsoft.com/office/powerpoint/2010/main" val="1078873684"/>
              </p:ext>
            </p:extLst>
          </p:nvPr>
        </p:nvGraphicFramePr>
        <p:xfrm>
          <a:off x="619124" y="2047874"/>
          <a:ext cx="10786710" cy="3328288"/>
        </p:xfrm>
        <a:graphic>
          <a:graphicData uri="http://schemas.openxmlformats.org/drawingml/2006/table">
            <a:tbl>
              <a:tblPr firstRow="1" bandRow="1">
                <a:tableStyleId>{5C22544A-7EE6-4342-B048-85BDC9FD1C3A}</a:tableStyleId>
              </a:tblPr>
              <a:tblGrid>
                <a:gridCol w="3748367">
                  <a:extLst>
                    <a:ext uri="{9D8B030D-6E8A-4147-A177-3AD203B41FA5}">
                      <a16:colId xmlns:a16="http://schemas.microsoft.com/office/drawing/2014/main" val="2470217174"/>
                    </a:ext>
                  </a:extLst>
                </a:gridCol>
                <a:gridCol w="7038343">
                  <a:extLst>
                    <a:ext uri="{9D8B030D-6E8A-4147-A177-3AD203B41FA5}">
                      <a16:colId xmlns:a16="http://schemas.microsoft.com/office/drawing/2014/main" val="1082208102"/>
                    </a:ext>
                  </a:extLst>
                </a:gridCol>
              </a:tblGrid>
              <a:tr h="460518">
                <a:tc>
                  <a:txBody>
                    <a:bodyPr/>
                    <a:lstStyle/>
                    <a:p>
                      <a:pPr algn="ctr"/>
                      <a:r>
                        <a:rPr lang="en-US"/>
                        <a:t>TO</a:t>
                      </a:r>
                    </a:p>
                  </a:txBody>
                  <a:tcPr/>
                </a:tc>
                <a:tc>
                  <a:txBody>
                    <a:bodyPr/>
                    <a:lstStyle/>
                    <a:p>
                      <a:pPr algn="ctr"/>
                      <a:r>
                        <a:rPr lang="en-US"/>
                        <a:t>Function</a:t>
                      </a:r>
                    </a:p>
                  </a:txBody>
                  <a:tcPr/>
                </a:tc>
                <a:extLst>
                  <a:ext uri="{0D108BD9-81ED-4DB2-BD59-A6C34878D82A}">
                    <a16:rowId xmlns:a16="http://schemas.microsoft.com/office/drawing/2014/main" val="3126751921"/>
                  </a:ext>
                </a:extLst>
              </a:tr>
              <a:tr h="460518">
                <a:tc>
                  <a:txBody>
                    <a:bodyPr/>
                    <a:lstStyle/>
                    <a:p>
                      <a:pPr algn="ctr"/>
                      <a:r>
                        <a:rPr lang="en-US"/>
                        <a:t>Include the liquidCrystal library</a:t>
                      </a:r>
                    </a:p>
                  </a:txBody>
                  <a:tcPr/>
                </a:tc>
                <a:tc>
                  <a:txBody>
                    <a:bodyPr/>
                    <a:lstStyle/>
                    <a:p>
                      <a:pPr lvl="0" algn="ctr">
                        <a:buNone/>
                      </a:pPr>
                      <a:r>
                        <a:rPr lang="en-US" sz="1800" b="0" i="0" u="none" strike="noStrike" noProof="0">
                          <a:latin typeface="Consolas"/>
                        </a:rPr>
                        <a:t>#include &lt;LiquidCrystal.h&gt;</a:t>
                      </a:r>
                      <a:endParaRPr lang="en-US"/>
                    </a:p>
                  </a:txBody>
                  <a:tcPr anchor="ctr"/>
                </a:tc>
                <a:extLst>
                  <a:ext uri="{0D108BD9-81ED-4DB2-BD59-A6C34878D82A}">
                    <a16:rowId xmlns:a16="http://schemas.microsoft.com/office/drawing/2014/main" val="2087665746"/>
                  </a:ext>
                </a:extLst>
              </a:tr>
              <a:tr h="1486216">
                <a:tc>
                  <a:txBody>
                    <a:bodyPr/>
                    <a:lstStyle/>
                    <a:p>
                      <a:pPr algn="ctr"/>
                      <a:r>
                        <a:rPr lang="en-US"/>
                        <a:t>Create a variable of type LiquidCrystal</a:t>
                      </a:r>
                      <a:endParaRPr lang="en-US" dirty="0"/>
                    </a:p>
                  </a:txBody>
                  <a:tcPr/>
                </a:tc>
                <a:tc>
                  <a:txBody>
                    <a:bodyPr/>
                    <a:lstStyle/>
                    <a:p>
                      <a:pPr lvl="0" algn="l">
                        <a:lnSpc>
                          <a:spcPct val="100000"/>
                        </a:lnSpc>
                        <a:spcBef>
                          <a:spcPts val="0"/>
                        </a:spcBef>
                        <a:spcAft>
                          <a:spcPts val="0"/>
                        </a:spcAft>
                        <a:buNone/>
                      </a:pPr>
                      <a:r>
                        <a:rPr lang="en-US" sz="1800" b="1" i="0" u="none" strike="noStrike" noProof="0"/>
                        <a:t>LiquidCrystal lcd(rs, enable, d4, d5, d6, d7) ;</a:t>
                      </a:r>
                      <a:endParaRPr lang="en-US" b="1"/>
                    </a:p>
                    <a:p>
                      <a:pPr lvl="0" algn="l">
                        <a:lnSpc>
                          <a:spcPct val="100000"/>
                        </a:lnSpc>
                        <a:spcBef>
                          <a:spcPts val="0"/>
                        </a:spcBef>
                        <a:spcAft>
                          <a:spcPts val="0"/>
                        </a:spcAft>
                        <a:buNone/>
                      </a:pPr>
                      <a:r>
                        <a:rPr lang="en-US" sz="1800" b="0" i="0" u="none" strike="noStrike" noProof="0"/>
                        <a:t>LiquidCrystal lcd(rs, rw, enable, d4, d5, d6, d7) ;</a:t>
                      </a:r>
                      <a:endParaRPr lang="en-US"/>
                    </a:p>
                    <a:p>
                      <a:pPr lvl="0" algn="l">
                        <a:lnSpc>
                          <a:spcPct val="100000"/>
                        </a:lnSpc>
                        <a:spcBef>
                          <a:spcPts val="0"/>
                        </a:spcBef>
                        <a:spcAft>
                          <a:spcPts val="0"/>
                        </a:spcAft>
                        <a:buNone/>
                      </a:pPr>
                      <a:r>
                        <a:rPr lang="en-US" sz="1800" b="0" i="0" u="none" strike="noStrike" noProof="0"/>
                        <a:t>LiquidCrystal lcd(rs, enable, d0, d1, d2, d3, d4, d5, d6, d7) ;</a:t>
                      </a:r>
                      <a:endParaRPr lang="en-US"/>
                    </a:p>
                    <a:p>
                      <a:pPr lvl="0" algn="l">
                        <a:buNone/>
                      </a:pPr>
                      <a:r>
                        <a:rPr lang="en-US" sz="1800" b="0" i="0" u="none" strike="noStrike" noProof="0"/>
                        <a:t>LiquidCrystal lcd(rs, rw, enable, d0, d1, d2, d3, d4, d5, d6, d7);</a:t>
                      </a:r>
                      <a:endParaRPr lang="en-US"/>
                    </a:p>
                  </a:txBody>
                  <a:tcPr anchor="ctr"/>
                </a:tc>
                <a:extLst>
                  <a:ext uri="{0D108BD9-81ED-4DB2-BD59-A6C34878D82A}">
                    <a16:rowId xmlns:a16="http://schemas.microsoft.com/office/drawing/2014/main" val="2735698295"/>
                  </a:ext>
                </a:extLst>
              </a:tr>
              <a:tr h="460518">
                <a:tc>
                  <a:txBody>
                    <a:bodyPr/>
                    <a:lstStyle/>
                    <a:p>
                      <a:pPr lvl="0" algn="ctr">
                        <a:buNone/>
                      </a:pPr>
                      <a:r>
                        <a:rPr lang="en-US"/>
                        <a:t>Assign pin numbers</a:t>
                      </a:r>
                      <a:endParaRPr lang="en-US" dirty="0"/>
                    </a:p>
                  </a:txBody>
                  <a:tcPr/>
                </a:tc>
                <a:tc>
                  <a:txBody>
                    <a:bodyPr/>
                    <a:lstStyle/>
                    <a:p>
                      <a:pPr lvl="0" algn="ctr">
                        <a:buNone/>
                      </a:pPr>
                      <a:r>
                        <a:rPr lang="en-US" sz="1800" b="0" i="0" u="none" strike="noStrike" noProof="0">
                          <a:latin typeface="Century Gothic"/>
                        </a:rPr>
                        <a:t>const int rs = 12, en = 11, d4 = 5, d5 = 4, d6 = 3, d7 = 2;</a:t>
                      </a:r>
                      <a:endParaRPr lang="en-US"/>
                    </a:p>
                  </a:txBody>
                  <a:tcPr anchor="ctr"/>
                </a:tc>
                <a:extLst>
                  <a:ext uri="{0D108BD9-81ED-4DB2-BD59-A6C34878D82A}">
                    <a16:rowId xmlns:a16="http://schemas.microsoft.com/office/drawing/2014/main" val="1175032763"/>
                  </a:ext>
                </a:extLst>
              </a:tr>
              <a:tr h="460518">
                <a:tc>
                  <a:txBody>
                    <a:bodyPr/>
                    <a:lstStyle/>
                    <a:p>
                      <a:pPr lvl="0" algn="ctr">
                        <a:buNone/>
                      </a:pPr>
                      <a:r>
                        <a:rPr lang="en-US"/>
                        <a:t>Initialize the LCD in void setup</a:t>
                      </a:r>
                      <a:endParaRPr lang="en-US" dirty="0"/>
                    </a:p>
                  </a:txBody>
                  <a:tcPr/>
                </a:tc>
                <a:tc>
                  <a:txBody>
                    <a:bodyPr/>
                    <a:lstStyle/>
                    <a:p>
                      <a:pPr lvl="0" algn="ctr">
                        <a:buNone/>
                      </a:pPr>
                      <a:r>
                        <a:rPr lang="en-US" sz="1800" b="0" i="1" u="none" strike="noStrike" noProof="0"/>
                        <a:t>lcd</a:t>
                      </a:r>
                      <a:r>
                        <a:rPr lang="en-US" sz="1800" b="0" i="0" u="none" strike="noStrike" noProof="0"/>
                        <a:t>.begin (cols, rows);</a:t>
                      </a:r>
                      <a:endParaRPr lang="en-US"/>
                    </a:p>
                  </a:txBody>
                  <a:tcPr anchor="ctr"/>
                </a:tc>
                <a:extLst>
                  <a:ext uri="{0D108BD9-81ED-4DB2-BD59-A6C34878D82A}">
                    <a16:rowId xmlns:a16="http://schemas.microsoft.com/office/drawing/2014/main" val="3941369923"/>
                  </a:ext>
                </a:extLst>
              </a:tr>
            </a:tbl>
          </a:graphicData>
        </a:graphic>
      </p:graphicFrame>
    </p:spTree>
    <p:extLst>
      <p:ext uri="{BB962C8B-B14F-4D97-AF65-F5344CB8AC3E}">
        <p14:creationId xmlns:p14="http://schemas.microsoft.com/office/powerpoint/2010/main" val="492084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C9DD-D3F4-4F43-9CA5-DF367E205FD0}"/>
              </a:ext>
            </a:extLst>
          </p:cNvPr>
          <p:cNvSpPr>
            <a:spLocks noGrp="1"/>
          </p:cNvSpPr>
          <p:nvPr>
            <p:ph type="title"/>
          </p:nvPr>
        </p:nvSpPr>
        <p:spPr>
          <a:xfrm>
            <a:off x="648930" y="629266"/>
            <a:ext cx="9252154" cy="1223983"/>
          </a:xfrm>
        </p:spPr>
        <p:txBody>
          <a:bodyPr>
            <a:normAutofit/>
          </a:bodyPr>
          <a:lstStyle/>
          <a:p>
            <a:pPr>
              <a:lnSpc>
                <a:spcPct val="90000"/>
              </a:lnSpc>
            </a:pPr>
            <a:r>
              <a:rPr lang="en-US" sz="3900"/>
              <a:t>Setting up the LCD in the arduino environment</a:t>
            </a:r>
          </a:p>
        </p:txBody>
      </p:sp>
      <p:pic>
        <p:nvPicPr>
          <p:cNvPr id="4" name="Picture 4" descr="Graphical user interface, text, application&#10;&#10;Description automatically generated">
            <a:extLst>
              <a:ext uri="{FF2B5EF4-FFF2-40B4-BE49-F238E27FC236}">
                <a16:creationId xmlns:a16="http://schemas.microsoft.com/office/drawing/2014/main" id="{DA8FA4EB-0C7A-46E1-894D-2618E28A2F49}"/>
              </a:ext>
            </a:extLst>
          </p:cNvPr>
          <p:cNvPicPr>
            <a:picLocks noChangeAspect="1"/>
          </p:cNvPicPr>
          <p:nvPr/>
        </p:nvPicPr>
        <p:blipFill rotWithShape="1">
          <a:blip r:embed="rId3"/>
          <a:srcRect r="14674" b="-270"/>
          <a:stretch/>
        </p:blipFill>
        <p:spPr>
          <a:xfrm>
            <a:off x="648930" y="1945057"/>
            <a:ext cx="6114403" cy="4422506"/>
          </a:xfrm>
          <a:prstGeom prst="rect">
            <a:avLst/>
          </a:prstGeom>
          <a:effectLst>
            <a:outerShdw blurRad="50800" dist="38100" dir="5400000" algn="t" rotWithShape="0">
              <a:prstClr val="black">
                <a:alpha val="43000"/>
              </a:prstClr>
            </a:outerShdw>
          </a:effectLst>
        </p:spPr>
      </p:pic>
      <p:sp>
        <p:nvSpPr>
          <p:cNvPr id="6" name="Content Placeholder 7">
            <a:extLst>
              <a:ext uri="{FF2B5EF4-FFF2-40B4-BE49-F238E27FC236}">
                <a16:creationId xmlns:a16="http://schemas.microsoft.com/office/drawing/2014/main" id="{8392E952-A93A-4AAF-9BDE-DDE549C5462B}"/>
              </a:ext>
            </a:extLst>
          </p:cNvPr>
          <p:cNvSpPr>
            <a:spLocks noGrp="1"/>
          </p:cNvSpPr>
          <p:nvPr>
            <p:ph idx="1"/>
          </p:nvPr>
        </p:nvSpPr>
        <p:spPr>
          <a:xfrm>
            <a:off x="6953158" y="2052214"/>
            <a:ext cx="4005035" cy="4196185"/>
          </a:xfrm>
        </p:spPr>
        <p:txBody>
          <a:bodyPr vert="horz" lIns="91440" tIns="45720" rIns="91440" bIns="45720" rtlCol="0" anchor="t">
            <a:normAutofit/>
          </a:bodyPr>
          <a:lstStyle/>
          <a:p>
            <a:r>
              <a:rPr lang="en-US"/>
              <a:t>We have setup the LCD  to work with the arduino. We can now start using it</a:t>
            </a:r>
          </a:p>
        </p:txBody>
      </p:sp>
    </p:spTree>
    <p:extLst>
      <p:ext uri="{BB962C8B-B14F-4D97-AF65-F5344CB8AC3E}">
        <p14:creationId xmlns:p14="http://schemas.microsoft.com/office/powerpoint/2010/main" val="233085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FD282-2210-4FC9-A209-8C7E272A0CD5}"/>
              </a:ext>
            </a:extLst>
          </p:cNvPr>
          <p:cNvSpPr>
            <a:spLocks noGrp="1"/>
          </p:cNvSpPr>
          <p:nvPr>
            <p:ph type="title"/>
          </p:nvPr>
        </p:nvSpPr>
        <p:spPr>
          <a:xfrm>
            <a:off x="646111" y="452718"/>
            <a:ext cx="9404723" cy="959999"/>
          </a:xfrm>
        </p:spPr>
        <p:txBody>
          <a:bodyPr/>
          <a:lstStyle/>
          <a:p>
            <a:r>
              <a:rPr lang="en-US" dirty="0"/>
              <a:t>Using LEDs with </a:t>
            </a:r>
            <a:r>
              <a:rPr lang="en-US" dirty="0" err="1"/>
              <a:t>arduino</a:t>
            </a:r>
          </a:p>
        </p:txBody>
      </p:sp>
      <p:sp>
        <p:nvSpPr>
          <p:cNvPr id="3" name="Content Placeholder 2">
            <a:extLst>
              <a:ext uri="{FF2B5EF4-FFF2-40B4-BE49-F238E27FC236}">
                <a16:creationId xmlns:a16="http://schemas.microsoft.com/office/drawing/2014/main" id="{AC84287F-5355-441E-825A-ADE77C3A924F}"/>
              </a:ext>
            </a:extLst>
          </p:cNvPr>
          <p:cNvSpPr>
            <a:spLocks noGrp="1"/>
          </p:cNvSpPr>
          <p:nvPr>
            <p:ph sz="half" idx="1"/>
          </p:nvPr>
        </p:nvSpPr>
        <p:spPr>
          <a:xfrm>
            <a:off x="1103312" y="1655763"/>
            <a:ext cx="4396339" cy="4600575"/>
          </a:xfrm>
        </p:spPr>
        <p:txBody>
          <a:bodyPr vert="horz" lIns="91440" tIns="45720" rIns="91440" bIns="45720" rtlCol="0" anchor="t">
            <a:normAutofit/>
          </a:bodyPr>
          <a:lstStyle/>
          <a:p>
            <a:pPr marL="0" indent="0">
              <a:buNone/>
            </a:pPr>
            <a:r>
              <a:rPr lang="en-US" sz="2400" dirty="0"/>
              <a:t>Why should I use resistors with LEDs?</a:t>
            </a:r>
          </a:p>
          <a:p>
            <a:pPr>
              <a:buFont typeface="Wingdings" charset="2"/>
              <a:buChar char="q"/>
            </a:pPr>
            <a:r>
              <a:rPr lang="en-US" dirty="0"/>
              <a:t>LEDs do not behave like resistors. The current through a resistor varies proportionally with the voltage.</a:t>
            </a:r>
          </a:p>
          <a:p>
            <a:pPr>
              <a:buClr>
                <a:srgbClr val="8AD0D6"/>
              </a:buClr>
              <a:buFont typeface="Wingdings" charset="2"/>
              <a:buChar char="q"/>
            </a:pPr>
            <a:r>
              <a:rPr lang="en-US" dirty="0"/>
              <a:t>But when an LED is connected to a power supply, it draws excess current and burns out.</a:t>
            </a:r>
          </a:p>
          <a:p>
            <a:pPr>
              <a:buClr>
                <a:srgbClr val="8AD0D6"/>
              </a:buClr>
              <a:buFont typeface="Wingdings" charset="2"/>
              <a:buChar char="q"/>
            </a:pPr>
            <a:r>
              <a:rPr lang="en-US" dirty="0"/>
              <a:t>To limit the amount of current flowing through the LED, a ballast resistor is hooked up in series to the resistor.</a:t>
            </a:r>
          </a:p>
        </p:txBody>
      </p:sp>
      <p:sp>
        <p:nvSpPr>
          <p:cNvPr id="4" name="Content Placeholder 3">
            <a:extLst>
              <a:ext uri="{FF2B5EF4-FFF2-40B4-BE49-F238E27FC236}">
                <a16:creationId xmlns:a16="http://schemas.microsoft.com/office/drawing/2014/main" id="{2124C027-351C-43EB-A748-77FA407BCE26}"/>
              </a:ext>
            </a:extLst>
          </p:cNvPr>
          <p:cNvSpPr>
            <a:spLocks noGrp="1"/>
          </p:cNvSpPr>
          <p:nvPr>
            <p:ph sz="half" idx="2"/>
          </p:nvPr>
        </p:nvSpPr>
        <p:spPr>
          <a:xfrm>
            <a:off x="5654493" y="1651280"/>
            <a:ext cx="4396341" cy="497401"/>
          </a:xfrm>
        </p:spPr>
        <p:txBody>
          <a:bodyPr vert="horz" lIns="91440" tIns="45720" rIns="91440" bIns="45720" rtlCol="0" anchor="t">
            <a:normAutofit/>
          </a:bodyPr>
          <a:lstStyle/>
          <a:p>
            <a:pPr marL="0" indent="0">
              <a:buNone/>
            </a:pPr>
            <a:r>
              <a:rPr lang="en-US" sz="2400" dirty="0"/>
              <a:t>Specifications of an LED:</a:t>
            </a:r>
          </a:p>
        </p:txBody>
      </p:sp>
      <p:graphicFrame>
        <p:nvGraphicFramePr>
          <p:cNvPr id="5" name="Table 5">
            <a:extLst>
              <a:ext uri="{FF2B5EF4-FFF2-40B4-BE49-F238E27FC236}">
                <a16:creationId xmlns:a16="http://schemas.microsoft.com/office/drawing/2014/main" id="{9E19634F-CC60-45EA-83FD-974ABD0A01C8}"/>
              </a:ext>
            </a:extLst>
          </p:cNvPr>
          <p:cNvGraphicFramePr>
            <a:graphicFrameLocks noGrp="1"/>
          </p:cNvGraphicFramePr>
          <p:nvPr>
            <p:extLst>
              <p:ext uri="{D42A27DB-BD31-4B8C-83A1-F6EECF244321}">
                <p14:modId xmlns:p14="http://schemas.microsoft.com/office/powerpoint/2010/main" val="1386398497"/>
              </p:ext>
            </p:extLst>
          </p:nvPr>
        </p:nvGraphicFramePr>
        <p:xfrm>
          <a:off x="5726906" y="2536031"/>
          <a:ext cx="4936182" cy="2750738"/>
        </p:xfrm>
        <a:graphic>
          <a:graphicData uri="http://schemas.openxmlformats.org/drawingml/2006/table">
            <a:tbl>
              <a:tblPr firstRow="1" bandRow="1">
                <a:tableStyleId>{5C22544A-7EE6-4342-B048-85BDC9FD1C3A}</a:tableStyleId>
              </a:tblPr>
              <a:tblGrid>
                <a:gridCol w="2468091">
                  <a:extLst>
                    <a:ext uri="{9D8B030D-6E8A-4147-A177-3AD203B41FA5}">
                      <a16:colId xmlns:a16="http://schemas.microsoft.com/office/drawing/2014/main" val="973056671"/>
                    </a:ext>
                  </a:extLst>
                </a:gridCol>
                <a:gridCol w="2468091">
                  <a:extLst>
                    <a:ext uri="{9D8B030D-6E8A-4147-A177-3AD203B41FA5}">
                      <a16:colId xmlns:a16="http://schemas.microsoft.com/office/drawing/2014/main" val="4143038213"/>
                    </a:ext>
                  </a:extLst>
                </a:gridCol>
              </a:tblGrid>
              <a:tr h="500133">
                <a:tc>
                  <a:txBody>
                    <a:bodyPr/>
                    <a:lstStyle/>
                    <a:p>
                      <a:pPr algn="ctr"/>
                      <a:r>
                        <a:rPr lang="en-US" dirty="0"/>
                        <a:t>Specification</a:t>
                      </a:r>
                    </a:p>
                  </a:txBody>
                  <a:tcPr anchor="ctr"/>
                </a:tc>
                <a:tc>
                  <a:txBody>
                    <a:bodyPr/>
                    <a:lstStyle/>
                    <a:p>
                      <a:pPr algn="ctr"/>
                      <a:r>
                        <a:rPr lang="en-US" dirty="0"/>
                        <a:t>Range</a:t>
                      </a:r>
                    </a:p>
                  </a:txBody>
                  <a:tcPr anchor="ctr"/>
                </a:tc>
                <a:extLst>
                  <a:ext uri="{0D108BD9-81ED-4DB2-BD59-A6C34878D82A}">
                    <a16:rowId xmlns:a16="http://schemas.microsoft.com/office/drawing/2014/main" val="1352833297"/>
                  </a:ext>
                </a:extLst>
              </a:tr>
              <a:tr h="1062786">
                <a:tc>
                  <a:txBody>
                    <a:bodyPr/>
                    <a:lstStyle/>
                    <a:p>
                      <a:pPr algn="ctr"/>
                      <a:r>
                        <a:rPr lang="en-US" dirty="0"/>
                        <a:t>Forward voltage</a:t>
                      </a:r>
                    </a:p>
                  </a:txBody>
                  <a:tcPr anchor="ctr"/>
                </a:tc>
                <a:tc>
                  <a:txBody>
                    <a:bodyPr/>
                    <a:lstStyle/>
                    <a:p>
                      <a:pPr algn="ctr"/>
                      <a:r>
                        <a:rPr lang="en-US" dirty="0"/>
                        <a:t>2.1V to 3.6V depending on the </a:t>
                      </a:r>
                      <a:r>
                        <a:rPr lang="en-US" dirty="0" err="1"/>
                        <a:t>colour</a:t>
                      </a:r>
                      <a:r>
                        <a:rPr lang="en-US" dirty="0"/>
                        <a:t> of the resistor</a:t>
                      </a:r>
                    </a:p>
                  </a:txBody>
                  <a:tcPr anchor="ctr"/>
                </a:tc>
                <a:extLst>
                  <a:ext uri="{0D108BD9-81ED-4DB2-BD59-A6C34878D82A}">
                    <a16:rowId xmlns:a16="http://schemas.microsoft.com/office/drawing/2014/main" val="2534999650"/>
                  </a:ext>
                </a:extLst>
              </a:tr>
              <a:tr h="437617">
                <a:tc>
                  <a:txBody>
                    <a:bodyPr/>
                    <a:lstStyle/>
                    <a:p>
                      <a:pPr algn="ctr"/>
                      <a:r>
                        <a:rPr lang="en-US" dirty="0"/>
                        <a:t>Forward current</a:t>
                      </a:r>
                    </a:p>
                  </a:txBody>
                  <a:tcPr anchor="ctr"/>
                </a:tc>
                <a:tc>
                  <a:txBody>
                    <a:bodyPr/>
                    <a:lstStyle/>
                    <a:p>
                      <a:pPr algn="ctr"/>
                      <a:r>
                        <a:rPr lang="en-US" dirty="0"/>
                        <a:t>10 mA to 30 mA</a:t>
                      </a:r>
                    </a:p>
                  </a:txBody>
                  <a:tcPr anchor="ctr"/>
                </a:tc>
                <a:extLst>
                  <a:ext uri="{0D108BD9-81ED-4DB2-BD59-A6C34878D82A}">
                    <a16:rowId xmlns:a16="http://schemas.microsoft.com/office/drawing/2014/main" val="1490735912"/>
                  </a:ext>
                </a:extLst>
              </a:tr>
              <a:tr h="750202">
                <a:tc>
                  <a:txBody>
                    <a:bodyPr/>
                    <a:lstStyle/>
                    <a:p>
                      <a:pPr lvl="0" algn="ctr">
                        <a:buNone/>
                      </a:pPr>
                      <a:r>
                        <a:rPr lang="en-US" dirty="0"/>
                        <a:t>Operating temperature</a:t>
                      </a:r>
                    </a:p>
                  </a:txBody>
                  <a:tcPr anchor="ctr"/>
                </a:tc>
                <a:tc>
                  <a:txBody>
                    <a:bodyPr/>
                    <a:lstStyle/>
                    <a:p>
                      <a:pPr lvl="0" algn="ctr">
                        <a:buNone/>
                      </a:pPr>
                      <a:r>
                        <a:rPr lang="en-US" dirty="0"/>
                        <a:t>Especially important for high power LEDs</a:t>
                      </a:r>
                    </a:p>
                  </a:txBody>
                  <a:tcPr anchor="ctr"/>
                </a:tc>
                <a:extLst>
                  <a:ext uri="{0D108BD9-81ED-4DB2-BD59-A6C34878D82A}">
                    <a16:rowId xmlns:a16="http://schemas.microsoft.com/office/drawing/2014/main" val="2292992496"/>
                  </a:ext>
                </a:extLst>
              </a:tr>
            </a:tbl>
          </a:graphicData>
        </a:graphic>
      </p:graphicFrame>
    </p:spTree>
    <p:extLst>
      <p:ext uri="{BB962C8B-B14F-4D97-AF65-F5344CB8AC3E}">
        <p14:creationId xmlns:p14="http://schemas.microsoft.com/office/powerpoint/2010/main" val="40421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35909-127F-49F5-BA99-BECD865B7E17}"/>
              </a:ext>
            </a:extLst>
          </p:cNvPr>
          <p:cNvSpPr>
            <a:spLocks noGrp="1"/>
          </p:cNvSpPr>
          <p:nvPr>
            <p:ph type="title"/>
          </p:nvPr>
        </p:nvSpPr>
        <p:spPr>
          <a:xfrm>
            <a:off x="646111" y="452718"/>
            <a:ext cx="9404723" cy="686156"/>
          </a:xfrm>
        </p:spPr>
        <p:txBody>
          <a:bodyPr/>
          <a:lstStyle/>
          <a:p>
            <a:r>
              <a:rPr lang="en-US"/>
              <a:t>Basic functions using the LCD</a:t>
            </a:r>
          </a:p>
        </p:txBody>
      </p:sp>
      <p:graphicFrame>
        <p:nvGraphicFramePr>
          <p:cNvPr id="7" name="Table 7">
            <a:extLst>
              <a:ext uri="{FF2B5EF4-FFF2-40B4-BE49-F238E27FC236}">
                <a16:creationId xmlns:a16="http://schemas.microsoft.com/office/drawing/2014/main" id="{3A8148F9-4D4C-43E3-BFF8-EBDFE4AA1AD8}"/>
              </a:ext>
            </a:extLst>
          </p:cNvPr>
          <p:cNvGraphicFramePr>
            <a:graphicFrameLocks noGrp="1"/>
          </p:cNvGraphicFramePr>
          <p:nvPr>
            <p:ph idx="1"/>
            <p:extLst>
              <p:ext uri="{D42A27DB-BD31-4B8C-83A1-F6EECF244321}">
                <p14:modId xmlns:p14="http://schemas.microsoft.com/office/powerpoint/2010/main" val="3224778210"/>
              </p:ext>
            </p:extLst>
          </p:nvPr>
        </p:nvGraphicFramePr>
        <p:xfrm>
          <a:off x="1103313" y="1433512"/>
          <a:ext cx="9375753" cy="3571240"/>
        </p:xfrm>
        <a:graphic>
          <a:graphicData uri="http://schemas.openxmlformats.org/drawingml/2006/table">
            <a:tbl>
              <a:tblPr firstRow="1" bandRow="1">
                <a:tableStyleId>{5C22544A-7EE6-4342-B048-85BDC9FD1C3A}</a:tableStyleId>
              </a:tblPr>
              <a:tblGrid>
                <a:gridCol w="3125251">
                  <a:extLst>
                    <a:ext uri="{9D8B030D-6E8A-4147-A177-3AD203B41FA5}">
                      <a16:colId xmlns:a16="http://schemas.microsoft.com/office/drawing/2014/main" val="1236979072"/>
                    </a:ext>
                  </a:extLst>
                </a:gridCol>
                <a:gridCol w="3125251">
                  <a:extLst>
                    <a:ext uri="{9D8B030D-6E8A-4147-A177-3AD203B41FA5}">
                      <a16:colId xmlns:a16="http://schemas.microsoft.com/office/drawing/2014/main" val="2137139534"/>
                    </a:ext>
                  </a:extLst>
                </a:gridCol>
                <a:gridCol w="3125251">
                  <a:extLst>
                    <a:ext uri="{9D8B030D-6E8A-4147-A177-3AD203B41FA5}">
                      <a16:colId xmlns:a16="http://schemas.microsoft.com/office/drawing/2014/main" val="3235953074"/>
                    </a:ext>
                  </a:extLst>
                </a:gridCol>
              </a:tblGrid>
              <a:tr h="370840">
                <a:tc>
                  <a:txBody>
                    <a:bodyPr/>
                    <a:lstStyle/>
                    <a:p>
                      <a:r>
                        <a:rPr lang="en-US"/>
                        <a:t>Function </a:t>
                      </a:r>
                      <a:endParaRPr lang="en-US" dirty="0"/>
                    </a:p>
                  </a:txBody>
                  <a:tcPr/>
                </a:tc>
                <a:tc>
                  <a:txBody>
                    <a:bodyPr/>
                    <a:lstStyle/>
                    <a:p>
                      <a:r>
                        <a:rPr lang="en-US"/>
                        <a:t>Syntax</a:t>
                      </a:r>
                    </a:p>
                  </a:txBody>
                  <a:tcPr/>
                </a:tc>
                <a:tc>
                  <a:txBody>
                    <a:bodyPr/>
                    <a:lstStyle/>
                    <a:p>
                      <a:pPr lvl="0">
                        <a:buNone/>
                      </a:pPr>
                      <a:r>
                        <a:rPr lang="en-US"/>
                        <a:t>Argument</a:t>
                      </a:r>
                      <a:endParaRPr lang="en-US" dirty="0"/>
                    </a:p>
                  </a:txBody>
                  <a:tcPr/>
                </a:tc>
                <a:extLst>
                  <a:ext uri="{0D108BD9-81ED-4DB2-BD59-A6C34878D82A}">
                    <a16:rowId xmlns:a16="http://schemas.microsoft.com/office/drawing/2014/main" val="3383247321"/>
                  </a:ext>
                </a:extLst>
              </a:tr>
              <a:tr h="370840">
                <a:tc>
                  <a:txBody>
                    <a:bodyPr/>
                    <a:lstStyle/>
                    <a:p>
                      <a:pPr algn="ctr"/>
                      <a:r>
                        <a:rPr lang="en-US" b="1"/>
                        <a:t>To clear the screen</a:t>
                      </a:r>
                    </a:p>
                  </a:txBody>
                  <a:tcPr/>
                </a:tc>
                <a:tc>
                  <a:txBody>
                    <a:bodyPr/>
                    <a:lstStyle/>
                    <a:p>
                      <a:pPr algn="ctr"/>
                      <a:r>
                        <a:rPr lang="en-US" b="1"/>
                        <a:t>lcd.clear()</a:t>
                      </a:r>
                    </a:p>
                  </a:txBody>
                  <a:tcPr/>
                </a:tc>
                <a:tc>
                  <a:txBody>
                    <a:bodyPr/>
                    <a:lstStyle/>
                    <a:p>
                      <a:pPr lvl="0" algn="ctr">
                        <a:buNone/>
                      </a:pPr>
                      <a:r>
                        <a:rPr lang="en-US" b="1"/>
                        <a:t>Does not take any arguments</a:t>
                      </a:r>
                    </a:p>
                  </a:txBody>
                  <a:tcPr/>
                </a:tc>
                <a:extLst>
                  <a:ext uri="{0D108BD9-81ED-4DB2-BD59-A6C34878D82A}">
                    <a16:rowId xmlns:a16="http://schemas.microsoft.com/office/drawing/2014/main" val="2046465989"/>
                  </a:ext>
                </a:extLst>
              </a:tr>
              <a:tr h="370840">
                <a:tc>
                  <a:txBody>
                    <a:bodyPr/>
                    <a:lstStyle/>
                    <a:p>
                      <a:pPr algn="ctr"/>
                      <a:r>
                        <a:rPr lang="en-US" b="1"/>
                        <a:t>To set Cursor position</a:t>
                      </a:r>
                    </a:p>
                  </a:txBody>
                  <a:tcPr/>
                </a:tc>
                <a:tc>
                  <a:txBody>
                    <a:bodyPr/>
                    <a:lstStyle/>
                    <a:p>
                      <a:pPr algn="ctr"/>
                      <a:r>
                        <a:rPr lang="en-US" b="1"/>
                        <a:t>lcd.setCursor(col,row);</a:t>
                      </a:r>
                    </a:p>
                  </a:txBody>
                  <a:tcPr/>
                </a:tc>
                <a:tc>
                  <a:txBody>
                    <a:bodyPr/>
                    <a:lstStyle/>
                    <a:p>
                      <a:pPr lvl="0" algn="ctr">
                        <a:buNone/>
                      </a:pPr>
                      <a:r>
                        <a:rPr lang="en-US" b="1"/>
                        <a:t>col : column</a:t>
                      </a:r>
                    </a:p>
                    <a:p>
                      <a:pPr lvl="0" algn="ctr">
                        <a:buNone/>
                      </a:pPr>
                      <a:r>
                        <a:rPr lang="en-US" b="1"/>
                        <a:t>row : Row</a:t>
                      </a:r>
                    </a:p>
                  </a:txBody>
                  <a:tcPr/>
                </a:tc>
                <a:extLst>
                  <a:ext uri="{0D108BD9-81ED-4DB2-BD59-A6C34878D82A}">
                    <a16:rowId xmlns:a16="http://schemas.microsoft.com/office/drawing/2014/main" val="1919411751"/>
                  </a:ext>
                </a:extLst>
              </a:tr>
              <a:tr h="370840">
                <a:tc>
                  <a:txBody>
                    <a:bodyPr/>
                    <a:lstStyle/>
                    <a:p>
                      <a:pPr algn="ctr"/>
                      <a:r>
                        <a:rPr lang="en-US" b="1"/>
                        <a:t>To display charcters on the lcd</a:t>
                      </a:r>
                    </a:p>
                  </a:txBody>
                  <a:tcPr/>
                </a:tc>
                <a:tc>
                  <a:txBody>
                    <a:bodyPr/>
                    <a:lstStyle/>
                    <a:p>
                      <a:pPr algn="ctr"/>
                      <a:r>
                        <a:rPr lang="en-US" b="1"/>
                        <a:t>lcd.print("Whatever");</a:t>
                      </a:r>
                    </a:p>
                  </a:txBody>
                  <a:tcPr/>
                </a:tc>
                <a:tc>
                  <a:txBody>
                    <a:bodyPr/>
                    <a:lstStyle/>
                    <a:p>
                      <a:pPr lvl="0" algn="ctr">
                        <a:buNone/>
                      </a:pPr>
                      <a:r>
                        <a:rPr lang="en-US" b="1"/>
                        <a:t>Type the text inside double quotes</a:t>
                      </a:r>
                    </a:p>
                  </a:txBody>
                  <a:tcPr/>
                </a:tc>
                <a:extLst>
                  <a:ext uri="{0D108BD9-81ED-4DB2-BD59-A6C34878D82A}">
                    <a16:rowId xmlns:a16="http://schemas.microsoft.com/office/drawing/2014/main" val="410040714"/>
                  </a:ext>
                </a:extLst>
              </a:tr>
              <a:tr h="370840">
                <a:tc>
                  <a:txBody>
                    <a:bodyPr/>
                    <a:lstStyle/>
                    <a:p>
                      <a:pPr algn="ctr"/>
                      <a:r>
                        <a:rPr lang="en-US" b="1"/>
                        <a:t>To show or hide cursor</a:t>
                      </a:r>
                    </a:p>
                  </a:txBody>
                  <a:tcPr/>
                </a:tc>
                <a:tc>
                  <a:txBody>
                    <a:bodyPr/>
                    <a:lstStyle/>
                    <a:p>
                      <a:pPr algn="ctr"/>
                      <a:r>
                        <a:rPr lang="en-US" b="1"/>
                        <a:t>lcd.cursor();</a:t>
                      </a:r>
                    </a:p>
                    <a:p>
                      <a:pPr lvl="0" algn="ctr">
                        <a:buNone/>
                      </a:pPr>
                      <a:r>
                        <a:rPr lang="en-US" b="1"/>
                        <a:t>lcd.noCursor();</a:t>
                      </a:r>
                    </a:p>
                  </a:txBody>
                  <a:tcPr/>
                </a:tc>
                <a:tc>
                  <a:txBody>
                    <a:bodyPr/>
                    <a:lstStyle/>
                    <a:p>
                      <a:pPr lvl="0" algn="ctr">
                        <a:buNone/>
                      </a:pPr>
                      <a:r>
                        <a:rPr lang="en-US" b="1"/>
                        <a:t>Does not take any arguments</a:t>
                      </a:r>
                    </a:p>
                  </a:txBody>
                  <a:tcPr/>
                </a:tc>
                <a:extLst>
                  <a:ext uri="{0D108BD9-81ED-4DB2-BD59-A6C34878D82A}">
                    <a16:rowId xmlns:a16="http://schemas.microsoft.com/office/drawing/2014/main" val="1709179723"/>
                  </a:ext>
                </a:extLst>
              </a:tr>
              <a:tr h="370840">
                <a:tc>
                  <a:txBody>
                    <a:bodyPr/>
                    <a:lstStyle/>
                    <a:p>
                      <a:pPr algn="ctr"/>
                      <a:r>
                        <a:rPr lang="en-US" b="1"/>
                        <a:t>To make cursor blink</a:t>
                      </a:r>
                    </a:p>
                  </a:txBody>
                  <a:tcPr/>
                </a:tc>
                <a:tc>
                  <a:txBody>
                    <a:bodyPr/>
                    <a:lstStyle/>
                    <a:p>
                      <a:pPr algn="ctr"/>
                      <a:r>
                        <a:rPr lang="en-US" b="1"/>
                        <a:t>lcd.blink();</a:t>
                      </a:r>
                    </a:p>
                    <a:p>
                      <a:pPr lvl="0" algn="ctr">
                        <a:buNone/>
                      </a:pPr>
                      <a:r>
                        <a:rPr lang="en-US" b="1"/>
                        <a:t>lcd.noBlink();</a:t>
                      </a:r>
                    </a:p>
                  </a:txBody>
                  <a:tcPr/>
                </a:tc>
                <a:tc>
                  <a:txBody>
                    <a:bodyPr/>
                    <a:lstStyle/>
                    <a:p>
                      <a:pPr lvl="0" algn="ctr">
                        <a:buNone/>
                      </a:pPr>
                      <a:r>
                        <a:rPr lang="en-US" b="1"/>
                        <a:t>Does not take any arguments</a:t>
                      </a:r>
                    </a:p>
                  </a:txBody>
                  <a:tcPr/>
                </a:tc>
                <a:extLst>
                  <a:ext uri="{0D108BD9-81ED-4DB2-BD59-A6C34878D82A}">
                    <a16:rowId xmlns:a16="http://schemas.microsoft.com/office/drawing/2014/main" val="3961262115"/>
                  </a:ext>
                </a:extLst>
              </a:tr>
            </a:tbl>
          </a:graphicData>
        </a:graphic>
      </p:graphicFrame>
      <p:graphicFrame>
        <p:nvGraphicFramePr>
          <p:cNvPr id="11" name="Table 11">
            <a:extLst>
              <a:ext uri="{FF2B5EF4-FFF2-40B4-BE49-F238E27FC236}">
                <a16:creationId xmlns:a16="http://schemas.microsoft.com/office/drawing/2014/main" id="{4260BB05-0554-4B86-83F6-3714A323B5E4}"/>
              </a:ext>
            </a:extLst>
          </p:cNvPr>
          <p:cNvGraphicFramePr>
            <a:graphicFrameLocks noGrp="1"/>
          </p:cNvGraphicFramePr>
          <p:nvPr>
            <p:extLst>
              <p:ext uri="{D42A27DB-BD31-4B8C-83A1-F6EECF244321}">
                <p14:modId xmlns:p14="http://schemas.microsoft.com/office/powerpoint/2010/main" val="3444943715"/>
              </p:ext>
            </p:extLst>
          </p:nvPr>
        </p:nvGraphicFramePr>
        <p:xfrm>
          <a:off x="988219" y="5322093"/>
          <a:ext cx="4989376" cy="1112520"/>
        </p:xfrm>
        <a:graphic>
          <a:graphicData uri="http://schemas.openxmlformats.org/drawingml/2006/table">
            <a:tbl>
              <a:tblPr firstRow="1" firstCol="1" bandRow="1">
                <a:tableStyleId>{F2DE63D5-997A-4646-A377-4702673A728D}</a:tableStyleId>
              </a:tblPr>
              <a:tblGrid>
                <a:gridCol w="623672">
                  <a:extLst>
                    <a:ext uri="{9D8B030D-6E8A-4147-A177-3AD203B41FA5}">
                      <a16:colId xmlns:a16="http://schemas.microsoft.com/office/drawing/2014/main" val="15782406"/>
                    </a:ext>
                  </a:extLst>
                </a:gridCol>
                <a:gridCol w="623672">
                  <a:extLst>
                    <a:ext uri="{9D8B030D-6E8A-4147-A177-3AD203B41FA5}">
                      <a16:colId xmlns:a16="http://schemas.microsoft.com/office/drawing/2014/main" val="1253424531"/>
                    </a:ext>
                  </a:extLst>
                </a:gridCol>
                <a:gridCol w="623672">
                  <a:extLst>
                    <a:ext uri="{9D8B030D-6E8A-4147-A177-3AD203B41FA5}">
                      <a16:colId xmlns:a16="http://schemas.microsoft.com/office/drawing/2014/main" val="1573586150"/>
                    </a:ext>
                  </a:extLst>
                </a:gridCol>
                <a:gridCol w="623672">
                  <a:extLst>
                    <a:ext uri="{9D8B030D-6E8A-4147-A177-3AD203B41FA5}">
                      <a16:colId xmlns:a16="http://schemas.microsoft.com/office/drawing/2014/main" val="2412102729"/>
                    </a:ext>
                  </a:extLst>
                </a:gridCol>
                <a:gridCol w="623672">
                  <a:extLst>
                    <a:ext uri="{9D8B030D-6E8A-4147-A177-3AD203B41FA5}">
                      <a16:colId xmlns:a16="http://schemas.microsoft.com/office/drawing/2014/main" val="1179089425"/>
                    </a:ext>
                  </a:extLst>
                </a:gridCol>
                <a:gridCol w="623672">
                  <a:extLst>
                    <a:ext uri="{9D8B030D-6E8A-4147-A177-3AD203B41FA5}">
                      <a16:colId xmlns:a16="http://schemas.microsoft.com/office/drawing/2014/main" val="2461020745"/>
                    </a:ext>
                  </a:extLst>
                </a:gridCol>
                <a:gridCol w="623672">
                  <a:extLst>
                    <a:ext uri="{9D8B030D-6E8A-4147-A177-3AD203B41FA5}">
                      <a16:colId xmlns:a16="http://schemas.microsoft.com/office/drawing/2014/main" val="4286586816"/>
                    </a:ext>
                  </a:extLst>
                </a:gridCol>
                <a:gridCol w="623672">
                  <a:extLst>
                    <a:ext uri="{9D8B030D-6E8A-4147-A177-3AD203B41FA5}">
                      <a16:colId xmlns:a16="http://schemas.microsoft.com/office/drawing/2014/main" val="2908880843"/>
                    </a:ext>
                  </a:extLst>
                </a:gridCol>
              </a:tblGrid>
              <a:tr h="370840">
                <a:tc>
                  <a:txBody>
                    <a:bodyPr/>
                    <a:lstStyle/>
                    <a:p>
                      <a:pPr marL="0" indent="0" algn="ctr">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pPr algn="ctr"/>
                      <a:r>
                        <a:rPr lang="en-US">
                          <a:solidFill>
                            <a:schemeClr val="tx1"/>
                          </a:solidFill>
                        </a:rPr>
                        <a:t>0</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pPr algn="ctr"/>
                      <a:r>
                        <a:rPr lang="en-US">
                          <a:solidFill>
                            <a:schemeClr val="tx1"/>
                          </a:solidFill>
                        </a:rPr>
                        <a:t>1</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pPr algn="ctr"/>
                      <a:r>
                        <a:rPr lang="en-US">
                          <a:solidFill>
                            <a:schemeClr val="tx1"/>
                          </a:solidFill>
                        </a:rPr>
                        <a:t>2</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pPr algn="ctr"/>
                      <a:r>
                        <a:rPr lang="en-US">
                          <a:solidFill>
                            <a:schemeClr val="tx1"/>
                          </a:solidFill>
                        </a:rPr>
                        <a:t>3</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pPr algn="ctr"/>
                      <a:r>
                        <a:rPr lang="en-US">
                          <a:solidFill>
                            <a:schemeClr val="tx1"/>
                          </a:solidFill>
                        </a:rPr>
                        <a:t>4</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pPr algn="ctr"/>
                      <a:r>
                        <a:rPr lang="en-US">
                          <a:solidFill>
                            <a:schemeClr val="tx1"/>
                          </a:solidFill>
                        </a:rPr>
                        <a:t>5</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pPr algn="ctr"/>
                      <a:r>
                        <a:rPr lang="en-US">
                          <a:solidFill>
                            <a:schemeClr val="tx1"/>
                          </a:solidFill>
                        </a:rPr>
                        <a:t>6</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extLst>
                  <a:ext uri="{0D108BD9-81ED-4DB2-BD59-A6C34878D82A}">
                    <a16:rowId xmlns:a16="http://schemas.microsoft.com/office/drawing/2014/main" val="1413089992"/>
                  </a:ext>
                </a:extLst>
              </a:tr>
              <a:tr h="370840">
                <a:tc>
                  <a:txBody>
                    <a:bodyPr/>
                    <a:lstStyle/>
                    <a:p>
                      <a:pPr marL="0" indent="0" algn="ctr">
                        <a:buNone/>
                      </a:pPr>
                      <a:r>
                        <a:rPr lang="en-US">
                          <a:solidFill>
                            <a:schemeClr val="bg1"/>
                          </a:solidFill>
                        </a:rPr>
                        <a:t>0</a:t>
                      </a: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10089530"/>
                  </a:ext>
                </a:extLst>
              </a:tr>
              <a:tr h="370840">
                <a:tc>
                  <a:txBody>
                    <a:bodyPr/>
                    <a:lstStyle/>
                    <a:p>
                      <a:pPr marL="0" indent="0" algn="ctr">
                        <a:buNone/>
                      </a:pPr>
                      <a:r>
                        <a:rPr lang="en-US">
                          <a:solidFill>
                            <a:schemeClr val="bg1"/>
                          </a:solidFill>
                        </a:rPr>
                        <a:t>1</a:t>
                      </a: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50302819"/>
                  </a:ext>
                </a:extLst>
              </a:tr>
            </a:tbl>
          </a:graphicData>
        </a:graphic>
      </p:graphicFrame>
      <p:graphicFrame>
        <p:nvGraphicFramePr>
          <p:cNvPr id="12" name="Table 12">
            <a:extLst>
              <a:ext uri="{FF2B5EF4-FFF2-40B4-BE49-F238E27FC236}">
                <a16:creationId xmlns:a16="http://schemas.microsoft.com/office/drawing/2014/main" id="{D53074BE-53CE-47F4-98F1-9A1545F7023B}"/>
              </a:ext>
            </a:extLst>
          </p:cNvPr>
          <p:cNvGraphicFramePr>
            <a:graphicFrameLocks noGrp="1"/>
          </p:cNvGraphicFramePr>
          <p:nvPr>
            <p:extLst>
              <p:ext uri="{D42A27DB-BD31-4B8C-83A1-F6EECF244321}">
                <p14:modId xmlns:p14="http://schemas.microsoft.com/office/powerpoint/2010/main" val="1465706291"/>
              </p:ext>
            </p:extLst>
          </p:nvPr>
        </p:nvGraphicFramePr>
        <p:xfrm>
          <a:off x="5988369" y="5330096"/>
          <a:ext cx="5096583" cy="1097280"/>
        </p:xfrm>
        <a:graphic>
          <a:graphicData uri="http://schemas.openxmlformats.org/drawingml/2006/table">
            <a:tbl>
              <a:tblPr firstRow="1" bandRow="1">
                <a:tableStyleId>{F2DE63D5-997A-4646-A377-4702673A728D}</a:tableStyleId>
              </a:tblPr>
              <a:tblGrid>
                <a:gridCol w="566287">
                  <a:extLst>
                    <a:ext uri="{9D8B030D-6E8A-4147-A177-3AD203B41FA5}">
                      <a16:colId xmlns:a16="http://schemas.microsoft.com/office/drawing/2014/main" val="2559236121"/>
                    </a:ext>
                  </a:extLst>
                </a:gridCol>
                <a:gridCol w="566287">
                  <a:extLst>
                    <a:ext uri="{9D8B030D-6E8A-4147-A177-3AD203B41FA5}">
                      <a16:colId xmlns:a16="http://schemas.microsoft.com/office/drawing/2014/main" val="220467322"/>
                    </a:ext>
                  </a:extLst>
                </a:gridCol>
                <a:gridCol w="566287">
                  <a:extLst>
                    <a:ext uri="{9D8B030D-6E8A-4147-A177-3AD203B41FA5}">
                      <a16:colId xmlns:a16="http://schemas.microsoft.com/office/drawing/2014/main" val="2144424768"/>
                    </a:ext>
                  </a:extLst>
                </a:gridCol>
                <a:gridCol w="566287">
                  <a:extLst>
                    <a:ext uri="{9D8B030D-6E8A-4147-A177-3AD203B41FA5}">
                      <a16:colId xmlns:a16="http://schemas.microsoft.com/office/drawing/2014/main" val="1184914537"/>
                    </a:ext>
                  </a:extLst>
                </a:gridCol>
                <a:gridCol w="566287">
                  <a:extLst>
                    <a:ext uri="{9D8B030D-6E8A-4147-A177-3AD203B41FA5}">
                      <a16:colId xmlns:a16="http://schemas.microsoft.com/office/drawing/2014/main" val="1124196998"/>
                    </a:ext>
                  </a:extLst>
                </a:gridCol>
                <a:gridCol w="566287">
                  <a:extLst>
                    <a:ext uri="{9D8B030D-6E8A-4147-A177-3AD203B41FA5}">
                      <a16:colId xmlns:a16="http://schemas.microsoft.com/office/drawing/2014/main" val="4260420604"/>
                    </a:ext>
                  </a:extLst>
                </a:gridCol>
                <a:gridCol w="566287">
                  <a:extLst>
                    <a:ext uri="{9D8B030D-6E8A-4147-A177-3AD203B41FA5}">
                      <a16:colId xmlns:a16="http://schemas.microsoft.com/office/drawing/2014/main" val="328766883"/>
                    </a:ext>
                  </a:extLst>
                </a:gridCol>
                <a:gridCol w="566287">
                  <a:extLst>
                    <a:ext uri="{9D8B030D-6E8A-4147-A177-3AD203B41FA5}">
                      <a16:colId xmlns:a16="http://schemas.microsoft.com/office/drawing/2014/main" val="1197744669"/>
                    </a:ext>
                  </a:extLst>
                </a:gridCol>
                <a:gridCol w="566287">
                  <a:extLst>
                    <a:ext uri="{9D8B030D-6E8A-4147-A177-3AD203B41FA5}">
                      <a16:colId xmlns:a16="http://schemas.microsoft.com/office/drawing/2014/main" val="916576377"/>
                    </a:ext>
                  </a:extLst>
                </a:gridCol>
              </a:tblGrid>
              <a:tr h="351606">
                <a:tc>
                  <a:txBody>
                    <a:bodyPr/>
                    <a:lstStyle/>
                    <a:p>
                      <a:r>
                        <a:rPr lang="en-US"/>
                        <a:t>7</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r>
                        <a:rPr lang="en-US"/>
                        <a:t>8</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r>
                        <a:rPr lang="en-US"/>
                        <a:t>9</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r>
                        <a:rPr lang="en-US"/>
                        <a:t>10</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r>
                        <a:rPr lang="en-US"/>
                        <a:t>11</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r>
                        <a:rPr lang="en-US"/>
                        <a:t>12</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r>
                        <a:rPr lang="en-US"/>
                        <a:t>13</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r>
                        <a:rPr lang="en-US"/>
                        <a:t>14</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r>
                        <a:rPr lang="en-US"/>
                        <a:t>15</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extLst>
                  <a:ext uri="{0D108BD9-81ED-4DB2-BD59-A6C34878D82A}">
                    <a16:rowId xmlns:a16="http://schemas.microsoft.com/office/drawing/2014/main" val="2788985234"/>
                  </a:ext>
                </a:extLst>
              </a:tr>
              <a:tr h="351606">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027750710"/>
                  </a:ext>
                </a:extLst>
              </a:tr>
              <a:tr h="351606">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07883783"/>
                  </a:ext>
                </a:extLst>
              </a:tr>
            </a:tbl>
          </a:graphicData>
        </a:graphic>
      </p:graphicFrame>
    </p:spTree>
    <p:extLst>
      <p:ext uri="{BB962C8B-B14F-4D97-AF65-F5344CB8AC3E}">
        <p14:creationId xmlns:p14="http://schemas.microsoft.com/office/powerpoint/2010/main" val="149142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83C2D-14C1-4915-A549-AA7A1B29DB33}"/>
              </a:ext>
            </a:extLst>
          </p:cNvPr>
          <p:cNvSpPr>
            <a:spLocks noGrp="1"/>
          </p:cNvSpPr>
          <p:nvPr>
            <p:ph type="title"/>
          </p:nvPr>
        </p:nvSpPr>
        <p:spPr>
          <a:xfrm>
            <a:off x="646111" y="452718"/>
            <a:ext cx="9404723" cy="936187"/>
          </a:xfrm>
        </p:spPr>
        <p:txBody>
          <a:bodyPr/>
          <a:lstStyle/>
          <a:p>
            <a:r>
              <a:rPr lang="en-US"/>
              <a:t>Scrolling using the LCD</a:t>
            </a:r>
          </a:p>
        </p:txBody>
      </p:sp>
      <p:graphicFrame>
        <p:nvGraphicFramePr>
          <p:cNvPr id="4" name="Table 4">
            <a:extLst>
              <a:ext uri="{FF2B5EF4-FFF2-40B4-BE49-F238E27FC236}">
                <a16:creationId xmlns:a16="http://schemas.microsoft.com/office/drawing/2014/main" id="{2286C05A-E061-487F-BEF1-5087788E0607}"/>
              </a:ext>
            </a:extLst>
          </p:cNvPr>
          <p:cNvGraphicFramePr>
            <a:graphicFrameLocks noGrp="1"/>
          </p:cNvGraphicFramePr>
          <p:nvPr>
            <p:ph idx="1"/>
            <p:extLst>
              <p:ext uri="{D42A27DB-BD31-4B8C-83A1-F6EECF244321}">
                <p14:modId xmlns:p14="http://schemas.microsoft.com/office/powerpoint/2010/main" val="3126370794"/>
              </p:ext>
            </p:extLst>
          </p:nvPr>
        </p:nvGraphicFramePr>
        <p:xfrm>
          <a:off x="750794" y="1658470"/>
          <a:ext cx="9107948" cy="4082057"/>
        </p:xfrm>
        <a:graphic>
          <a:graphicData uri="http://schemas.openxmlformats.org/drawingml/2006/table">
            <a:tbl>
              <a:tblPr firstRow="1" bandRow="1">
                <a:tableStyleId>{5C22544A-7EE6-4342-B048-85BDC9FD1C3A}</a:tableStyleId>
              </a:tblPr>
              <a:tblGrid>
                <a:gridCol w="4553974">
                  <a:extLst>
                    <a:ext uri="{9D8B030D-6E8A-4147-A177-3AD203B41FA5}">
                      <a16:colId xmlns:a16="http://schemas.microsoft.com/office/drawing/2014/main" val="507615743"/>
                    </a:ext>
                  </a:extLst>
                </a:gridCol>
                <a:gridCol w="4553974">
                  <a:extLst>
                    <a:ext uri="{9D8B030D-6E8A-4147-A177-3AD203B41FA5}">
                      <a16:colId xmlns:a16="http://schemas.microsoft.com/office/drawing/2014/main" val="1747439755"/>
                    </a:ext>
                  </a:extLst>
                </a:gridCol>
              </a:tblGrid>
              <a:tr h="583151">
                <a:tc>
                  <a:txBody>
                    <a:bodyPr/>
                    <a:lstStyle/>
                    <a:p>
                      <a:pPr algn="ctr"/>
                      <a:r>
                        <a:rPr lang="en-US" sz="2000" b="1" dirty="0"/>
                        <a:t>Function</a:t>
                      </a:r>
                    </a:p>
                  </a:txBody>
                  <a:tcPr/>
                </a:tc>
                <a:tc>
                  <a:txBody>
                    <a:bodyPr/>
                    <a:lstStyle/>
                    <a:p>
                      <a:pPr algn="ctr"/>
                      <a:r>
                        <a:rPr lang="en-US" sz="2000" b="1" dirty="0"/>
                        <a:t>Syntax</a:t>
                      </a:r>
                    </a:p>
                  </a:txBody>
                  <a:tcPr/>
                </a:tc>
                <a:extLst>
                  <a:ext uri="{0D108BD9-81ED-4DB2-BD59-A6C34878D82A}">
                    <a16:rowId xmlns:a16="http://schemas.microsoft.com/office/drawing/2014/main" val="2483404941"/>
                  </a:ext>
                </a:extLst>
              </a:tr>
              <a:tr h="583151">
                <a:tc>
                  <a:txBody>
                    <a:bodyPr/>
                    <a:lstStyle/>
                    <a:p>
                      <a:pPr lvl="0" algn="ctr">
                        <a:buNone/>
                      </a:pPr>
                      <a:r>
                        <a:rPr lang="en-US" sz="2000" b="1" dirty="0"/>
                        <a:t>Set scroll direction from left to right</a:t>
                      </a:r>
                    </a:p>
                  </a:txBody>
                  <a:tcPr/>
                </a:tc>
                <a:tc>
                  <a:txBody>
                    <a:bodyPr/>
                    <a:lstStyle/>
                    <a:p>
                      <a:pPr lvl="0" algn="ctr">
                        <a:buNone/>
                      </a:pPr>
                      <a:r>
                        <a:rPr lang="en-US" sz="2000" b="1" i="1" u="none" strike="noStrike" noProof="0" dirty="0" err="1"/>
                        <a:t>lcd</a:t>
                      </a:r>
                      <a:r>
                        <a:rPr lang="en-US" sz="2000" b="1" i="0" u="none" strike="noStrike" noProof="0" dirty="0" err="1"/>
                        <a:t>.leftToRight</a:t>
                      </a:r>
                      <a:r>
                        <a:rPr lang="en-US" sz="2000" b="1" i="0" u="none" strike="noStrike" noProof="0" dirty="0"/>
                        <a:t>();</a:t>
                      </a:r>
                      <a:endParaRPr lang="en-US" sz="2000" b="1" dirty="0"/>
                    </a:p>
                  </a:txBody>
                  <a:tcPr/>
                </a:tc>
                <a:extLst>
                  <a:ext uri="{0D108BD9-81ED-4DB2-BD59-A6C34878D82A}">
                    <a16:rowId xmlns:a16="http://schemas.microsoft.com/office/drawing/2014/main" val="3637906163"/>
                  </a:ext>
                </a:extLst>
              </a:tr>
              <a:tr h="583151">
                <a:tc>
                  <a:txBody>
                    <a:bodyPr/>
                    <a:lstStyle/>
                    <a:p>
                      <a:pPr lvl="0" algn="ctr">
                        <a:buNone/>
                      </a:pPr>
                      <a:r>
                        <a:rPr lang="en-US" sz="2000" b="1" i="0" u="none" strike="noStrike" noProof="0" dirty="0">
                          <a:latin typeface="Century Gothic"/>
                        </a:rPr>
                        <a:t>Set scroll direction from right to left</a:t>
                      </a:r>
                    </a:p>
                  </a:txBody>
                  <a:tcPr/>
                </a:tc>
                <a:tc>
                  <a:txBody>
                    <a:bodyPr/>
                    <a:lstStyle/>
                    <a:p>
                      <a:pPr lvl="0" algn="ctr">
                        <a:buNone/>
                      </a:pPr>
                      <a:r>
                        <a:rPr lang="en-US" sz="2000" b="1" i="1" u="none" strike="noStrike" noProof="0" dirty="0" err="1"/>
                        <a:t>lcd</a:t>
                      </a:r>
                      <a:r>
                        <a:rPr lang="en-US" sz="2000" b="1" i="0" u="none" strike="noStrike" noProof="0" dirty="0" err="1"/>
                        <a:t>.rightToLeft</a:t>
                      </a:r>
                      <a:r>
                        <a:rPr lang="en-US" sz="2000" b="1" i="0" u="none" strike="noStrike" noProof="0" dirty="0"/>
                        <a:t>() </a:t>
                      </a:r>
                      <a:endParaRPr lang="en-US" sz="2000" b="1" dirty="0"/>
                    </a:p>
                  </a:txBody>
                  <a:tcPr/>
                </a:tc>
                <a:extLst>
                  <a:ext uri="{0D108BD9-81ED-4DB2-BD59-A6C34878D82A}">
                    <a16:rowId xmlns:a16="http://schemas.microsoft.com/office/drawing/2014/main" val="1426215444"/>
                  </a:ext>
                </a:extLst>
              </a:tr>
              <a:tr h="583151">
                <a:tc>
                  <a:txBody>
                    <a:bodyPr/>
                    <a:lstStyle/>
                    <a:p>
                      <a:pPr algn="ctr"/>
                      <a:r>
                        <a:rPr lang="en-US" sz="2000" b="1" dirty="0"/>
                        <a:t>Scroll display one position left</a:t>
                      </a:r>
                    </a:p>
                  </a:txBody>
                  <a:tcPr/>
                </a:tc>
                <a:tc>
                  <a:txBody>
                    <a:bodyPr/>
                    <a:lstStyle/>
                    <a:p>
                      <a:pPr lvl="0" algn="ctr">
                        <a:buNone/>
                      </a:pPr>
                      <a:r>
                        <a:rPr lang="en-US" sz="2000" b="1" i="1" u="none" strike="noStrike" noProof="0" dirty="0" err="1">
                          <a:latin typeface="Century Gothic"/>
                        </a:rPr>
                        <a:t>lcd</a:t>
                      </a:r>
                      <a:r>
                        <a:rPr lang="en-US" sz="2000" b="1" i="0" u="none" strike="noStrike" noProof="0" dirty="0" err="1">
                          <a:latin typeface="Century Gothic"/>
                        </a:rPr>
                        <a:t>.scrollDisplayLeft</a:t>
                      </a:r>
                      <a:r>
                        <a:rPr lang="en-US" sz="2000" b="1" i="0" u="none" strike="noStrike" noProof="0" dirty="0">
                          <a:latin typeface="Century Gothic"/>
                        </a:rPr>
                        <a:t>();</a:t>
                      </a:r>
                      <a:endParaRPr lang="en-US" sz="2000" b="1" dirty="0"/>
                    </a:p>
                  </a:txBody>
                  <a:tcPr/>
                </a:tc>
                <a:extLst>
                  <a:ext uri="{0D108BD9-81ED-4DB2-BD59-A6C34878D82A}">
                    <a16:rowId xmlns:a16="http://schemas.microsoft.com/office/drawing/2014/main" val="510969341"/>
                  </a:ext>
                </a:extLst>
              </a:tr>
              <a:tr h="583151">
                <a:tc>
                  <a:txBody>
                    <a:bodyPr/>
                    <a:lstStyle/>
                    <a:p>
                      <a:pPr algn="ctr"/>
                      <a:r>
                        <a:rPr lang="en-US" sz="2000" b="1" dirty="0"/>
                        <a:t>Scroll display one position right</a:t>
                      </a:r>
                    </a:p>
                  </a:txBody>
                  <a:tcPr/>
                </a:tc>
                <a:tc>
                  <a:txBody>
                    <a:bodyPr/>
                    <a:lstStyle/>
                    <a:p>
                      <a:pPr lvl="0" algn="ctr">
                        <a:buNone/>
                      </a:pPr>
                      <a:r>
                        <a:rPr lang="en-US" sz="2000" b="1" i="1" u="none" strike="noStrike" noProof="0" dirty="0" err="1">
                          <a:latin typeface="Century Gothic"/>
                        </a:rPr>
                        <a:t>lcd</a:t>
                      </a:r>
                      <a:r>
                        <a:rPr lang="en-US" sz="2000" b="1" i="0" u="none" strike="noStrike" noProof="0" dirty="0" err="1">
                          <a:latin typeface="Century Gothic"/>
                        </a:rPr>
                        <a:t>.scrollDisplayRight</a:t>
                      </a:r>
                      <a:r>
                        <a:rPr lang="en-US" sz="2000" b="1" i="0" u="none" strike="noStrike" noProof="0" dirty="0">
                          <a:latin typeface="Century Gothic"/>
                        </a:rPr>
                        <a:t>();</a:t>
                      </a:r>
                      <a:endParaRPr lang="en-US" sz="2000" b="1" dirty="0"/>
                    </a:p>
                  </a:txBody>
                  <a:tcPr/>
                </a:tc>
                <a:extLst>
                  <a:ext uri="{0D108BD9-81ED-4DB2-BD59-A6C34878D82A}">
                    <a16:rowId xmlns:a16="http://schemas.microsoft.com/office/drawing/2014/main" val="3879544707"/>
                  </a:ext>
                </a:extLst>
              </a:tr>
              <a:tr h="583151">
                <a:tc>
                  <a:txBody>
                    <a:bodyPr/>
                    <a:lstStyle/>
                    <a:p>
                      <a:pPr algn="ctr"/>
                      <a:r>
                        <a:rPr lang="en-US" sz="2000" b="1" dirty="0"/>
                        <a:t>Automatically scroll left to right</a:t>
                      </a:r>
                    </a:p>
                  </a:txBody>
                  <a:tcPr/>
                </a:tc>
                <a:tc>
                  <a:txBody>
                    <a:bodyPr/>
                    <a:lstStyle/>
                    <a:p>
                      <a:pPr lvl="0" algn="ctr">
                        <a:buNone/>
                      </a:pPr>
                      <a:r>
                        <a:rPr lang="en-US" sz="2000" b="1" i="1" u="none" strike="noStrike" noProof="0" dirty="0" err="1">
                          <a:latin typeface="Century Gothic"/>
                        </a:rPr>
                        <a:t>lcd</a:t>
                      </a:r>
                      <a:r>
                        <a:rPr lang="en-US" sz="2000" b="1" i="0" u="none" strike="noStrike" noProof="0" dirty="0" err="1">
                          <a:latin typeface="Century Gothic"/>
                        </a:rPr>
                        <a:t>.autoscroll</a:t>
                      </a:r>
                      <a:r>
                        <a:rPr lang="en-US" sz="2000" b="1" i="0" u="none" strike="noStrike" noProof="0" dirty="0">
                          <a:latin typeface="Century Gothic"/>
                        </a:rPr>
                        <a:t>();</a:t>
                      </a:r>
                      <a:endParaRPr lang="en-US" sz="2000" b="1" dirty="0"/>
                    </a:p>
                  </a:txBody>
                  <a:tcPr/>
                </a:tc>
                <a:extLst>
                  <a:ext uri="{0D108BD9-81ED-4DB2-BD59-A6C34878D82A}">
                    <a16:rowId xmlns:a16="http://schemas.microsoft.com/office/drawing/2014/main" val="2228316466"/>
                  </a:ext>
                </a:extLst>
              </a:tr>
              <a:tr h="583151">
                <a:tc>
                  <a:txBody>
                    <a:bodyPr/>
                    <a:lstStyle/>
                    <a:p>
                      <a:pPr algn="ctr"/>
                      <a:r>
                        <a:rPr lang="en-US" sz="2000" b="1" dirty="0"/>
                        <a:t>Turn off automatic scrolling</a:t>
                      </a:r>
                    </a:p>
                  </a:txBody>
                  <a:tcPr/>
                </a:tc>
                <a:tc>
                  <a:txBody>
                    <a:bodyPr/>
                    <a:lstStyle/>
                    <a:p>
                      <a:pPr lvl="0" algn="ctr">
                        <a:buNone/>
                      </a:pPr>
                      <a:r>
                        <a:rPr lang="en-US" sz="2000" b="1" i="1" u="none" strike="noStrike" noProof="0" dirty="0" err="1">
                          <a:latin typeface="Century Gothic"/>
                        </a:rPr>
                        <a:t>lcd</a:t>
                      </a:r>
                      <a:r>
                        <a:rPr lang="en-US" sz="2000" b="1" i="0" u="none" strike="noStrike" noProof="0" dirty="0" err="1">
                          <a:latin typeface="Century Gothic"/>
                        </a:rPr>
                        <a:t>.noAutoscroll</a:t>
                      </a:r>
                      <a:r>
                        <a:rPr lang="en-US" sz="2000" b="1" i="0" u="none" strike="noStrike" noProof="0" dirty="0">
                          <a:latin typeface="Century Gothic"/>
                        </a:rPr>
                        <a:t>();</a:t>
                      </a:r>
                      <a:endParaRPr lang="en-US" sz="2000" b="1" dirty="0"/>
                    </a:p>
                  </a:txBody>
                  <a:tcPr/>
                </a:tc>
                <a:extLst>
                  <a:ext uri="{0D108BD9-81ED-4DB2-BD59-A6C34878D82A}">
                    <a16:rowId xmlns:a16="http://schemas.microsoft.com/office/drawing/2014/main" val="1344211966"/>
                  </a:ext>
                </a:extLst>
              </a:tr>
            </a:tbl>
          </a:graphicData>
        </a:graphic>
      </p:graphicFrame>
    </p:spTree>
    <p:extLst>
      <p:ext uri="{BB962C8B-B14F-4D97-AF65-F5344CB8AC3E}">
        <p14:creationId xmlns:p14="http://schemas.microsoft.com/office/powerpoint/2010/main" val="2222819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41C8-72D8-454B-98A6-DD8AE0F4D825}"/>
              </a:ext>
            </a:extLst>
          </p:cNvPr>
          <p:cNvSpPr>
            <a:spLocks noGrp="1"/>
          </p:cNvSpPr>
          <p:nvPr>
            <p:ph type="title"/>
          </p:nvPr>
        </p:nvSpPr>
        <p:spPr>
          <a:xfrm>
            <a:off x="646111" y="452718"/>
            <a:ext cx="9404723" cy="862648"/>
          </a:xfrm>
        </p:spPr>
        <p:txBody>
          <a:bodyPr/>
          <a:lstStyle/>
          <a:p>
            <a:r>
              <a:rPr lang="en-US" dirty="0"/>
              <a:t>Creating Custom Characters</a:t>
            </a:r>
          </a:p>
        </p:txBody>
      </p:sp>
      <p:sp>
        <p:nvSpPr>
          <p:cNvPr id="3" name="Content Placeholder 2">
            <a:extLst>
              <a:ext uri="{FF2B5EF4-FFF2-40B4-BE49-F238E27FC236}">
                <a16:creationId xmlns:a16="http://schemas.microsoft.com/office/drawing/2014/main" id="{890FFAD2-B457-48AC-A92F-923B1D8AFF0E}"/>
              </a:ext>
            </a:extLst>
          </p:cNvPr>
          <p:cNvSpPr>
            <a:spLocks noGrp="1"/>
          </p:cNvSpPr>
          <p:nvPr>
            <p:ph sz="half" idx="1"/>
          </p:nvPr>
        </p:nvSpPr>
        <p:spPr>
          <a:xfrm>
            <a:off x="699901" y="1623546"/>
            <a:ext cx="6884043" cy="4789674"/>
          </a:xfrm>
        </p:spPr>
        <p:txBody>
          <a:bodyPr vert="horz" lIns="91440" tIns="45720" rIns="91440" bIns="45720" rtlCol="0" anchor="t">
            <a:noAutofit/>
          </a:bodyPr>
          <a:lstStyle/>
          <a:p>
            <a:r>
              <a:rPr lang="en-US" sz="1900" dirty="0"/>
              <a:t>The </a:t>
            </a:r>
            <a:r>
              <a:rPr lang="en-US" sz="1900" dirty="0" err="1"/>
              <a:t>LiquidCrystal</a:t>
            </a:r>
            <a:r>
              <a:rPr lang="en-US" sz="1900" dirty="0"/>
              <a:t> library allows us to use create up to 8 custom characters such as smiley faces, hearts etc.</a:t>
            </a:r>
          </a:p>
          <a:p>
            <a:pPr>
              <a:buClr>
                <a:srgbClr val="8AD0D6"/>
              </a:buClr>
            </a:pPr>
            <a:r>
              <a:rPr lang="en-US" sz="1900" dirty="0"/>
              <a:t>Each cell is made of a 5x8 matrix. We can manipulate each pixel to create custom characters. </a:t>
            </a:r>
          </a:p>
          <a:p>
            <a:pPr>
              <a:buClr>
                <a:srgbClr val="8AD0D6"/>
              </a:buClr>
            </a:pPr>
            <a:r>
              <a:rPr lang="en-US" sz="1900" dirty="0"/>
              <a:t>For example the data for the this custom character is:</a:t>
            </a:r>
          </a:p>
          <a:p>
            <a:pPr marL="0" indent="0" algn="ctr">
              <a:lnSpc>
                <a:spcPct val="120000"/>
              </a:lnSpc>
              <a:spcBef>
                <a:spcPts val="200"/>
              </a:spcBef>
              <a:buClr>
                <a:srgbClr val="8AD0D6"/>
              </a:buClr>
              <a:buNone/>
            </a:pPr>
            <a:r>
              <a:rPr lang="en-US" sz="1900" dirty="0"/>
              <a:t>B00000,</a:t>
            </a:r>
          </a:p>
          <a:p>
            <a:pPr marL="0" indent="0" algn="ctr">
              <a:lnSpc>
                <a:spcPct val="120000"/>
              </a:lnSpc>
              <a:spcBef>
                <a:spcPts val="200"/>
              </a:spcBef>
              <a:buClr>
                <a:srgbClr val="8AD0D6"/>
              </a:buClr>
              <a:buNone/>
            </a:pPr>
            <a:r>
              <a:rPr lang="en-US" sz="1900" dirty="0"/>
              <a:t>B01010,</a:t>
            </a:r>
          </a:p>
          <a:p>
            <a:pPr marL="0" indent="0" algn="ctr">
              <a:lnSpc>
                <a:spcPct val="120000"/>
              </a:lnSpc>
              <a:spcBef>
                <a:spcPts val="200"/>
              </a:spcBef>
              <a:buClr>
                <a:srgbClr val="8AD0D6"/>
              </a:buClr>
              <a:buNone/>
            </a:pPr>
            <a:r>
              <a:rPr lang="en-US" sz="1900" dirty="0"/>
              <a:t>B00000,</a:t>
            </a:r>
          </a:p>
          <a:p>
            <a:pPr marL="0" indent="0" algn="ctr">
              <a:lnSpc>
                <a:spcPct val="120000"/>
              </a:lnSpc>
              <a:spcBef>
                <a:spcPts val="200"/>
              </a:spcBef>
              <a:buClr>
                <a:srgbClr val="8AD0D6"/>
              </a:buClr>
              <a:buNone/>
            </a:pPr>
            <a:r>
              <a:rPr lang="en-US" sz="1900" dirty="0"/>
              <a:t>B00000,</a:t>
            </a:r>
          </a:p>
          <a:p>
            <a:pPr marL="0" indent="0" algn="ctr">
              <a:lnSpc>
                <a:spcPct val="120000"/>
              </a:lnSpc>
              <a:spcBef>
                <a:spcPts val="200"/>
              </a:spcBef>
              <a:buClr>
                <a:srgbClr val="8AD0D6"/>
              </a:buClr>
              <a:buNone/>
            </a:pPr>
            <a:r>
              <a:rPr lang="en-US" sz="1900" dirty="0"/>
              <a:t>B10001,</a:t>
            </a:r>
          </a:p>
          <a:p>
            <a:pPr marL="0" indent="0" algn="ctr">
              <a:lnSpc>
                <a:spcPct val="120000"/>
              </a:lnSpc>
              <a:spcBef>
                <a:spcPts val="200"/>
              </a:spcBef>
              <a:buClr>
                <a:srgbClr val="8AD0D6"/>
              </a:buClr>
              <a:buNone/>
            </a:pPr>
            <a:r>
              <a:rPr lang="en-US" sz="1900" dirty="0"/>
              <a:t>B01010,</a:t>
            </a:r>
          </a:p>
          <a:p>
            <a:pPr marL="0" indent="0" algn="ctr">
              <a:lnSpc>
                <a:spcPct val="120000"/>
              </a:lnSpc>
              <a:spcBef>
                <a:spcPts val="200"/>
              </a:spcBef>
              <a:buClr>
                <a:srgbClr val="8AD0D6"/>
              </a:buClr>
              <a:buNone/>
            </a:pPr>
            <a:r>
              <a:rPr lang="en-US" sz="1900" dirty="0"/>
              <a:t>B00100,</a:t>
            </a:r>
          </a:p>
          <a:p>
            <a:pPr marL="0" indent="0" algn="ctr">
              <a:lnSpc>
                <a:spcPct val="120000"/>
              </a:lnSpc>
              <a:spcBef>
                <a:spcPts val="200"/>
              </a:spcBef>
              <a:buClr>
                <a:srgbClr val="8AD0D6"/>
              </a:buClr>
              <a:buNone/>
            </a:pPr>
            <a:r>
              <a:rPr lang="en-US" sz="1900" dirty="0"/>
              <a:t>B00000,</a:t>
            </a:r>
          </a:p>
        </p:txBody>
      </p:sp>
      <p:graphicFrame>
        <p:nvGraphicFramePr>
          <p:cNvPr id="5" name="Table 5">
            <a:extLst>
              <a:ext uri="{FF2B5EF4-FFF2-40B4-BE49-F238E27FC236}">
                <a16:creationId xmlns:a16="http://schemas.microsoft.com/office/drawing/2014/main" id="{52FB77ED-9EAD-465B-B84E-6B1B91A12712}"/>
              </a:ext>
            </a:extLst>
          </p:cNvPr>
          <p:cNvGraphicFramePr>
            <a:graphicFrameLocks noGrp="1"/>
          </p:cNvGraphicFramePr>
          <p:nvPr>
            <p:ph sz="half" idx="2"/>
            <p:extLst>
              <p:ext uri="{D42A27DB-BD31-4B8C-83A1-F6EECF244321}">
                <p14:modId xmlns:p14="http://schemas.microsoft.com/office/powerpoint/2010/main" val="2326283294"/>
              </p:ext>
            </p:extLst>
          </p:nvPr>
        </p:nvGraphicFramePr>
        <p:xfrm>
          <a:off x="7810499" y="1882588"/>
          <a:ext cx="2933320" cy="4114648"/>
        </p:xfrm>
        <a:graphic>
          <a:graphicData uri="http://schemas.openxmlformats.org/drawingml/2006/table">
            <a:tbl>
              <a:tblPr firstRow="1" bandRow="1">
                <a:tableStyleId>{D7AC3CCA-C797-4891-BE02-D94E43425B78}</a:tableStyleId>
              </a:tblPr>
              <a:tblGrid>
                <a:gridCol w="586664">
                  <a:extLst>
                    <a:ext uri="{9D8B030D-6E8A-4147-A177-3AD203B41FA5}">
                      <a16:colId xmlns:a16="http://schemas.microsoft.com/office/drawing/2014/main" val="2730997719"/>
                    </a:ext>
                  </a:extLst>
                </a:gridCol>
                <a:gridCol w="586664">
                  <a:extLst>
                    <a:ext uri="{9D8B030D-6E8A-4147-A177-3AD203B41FA5}">
                      <a16:colId xmlns:a16="http://schemas.microsoft.com/office/drawing/2014/main" val="1745374838"/>
                    </a:ext>
                  </a:extLst>
                </a:gridCol>
                <a:gridCol w="586664">
                  <a:extLst>
                    <a:ext uri="{9D8B030D-6E8A-4147-A177-3AD203B41FA5}">
                      <a16:colId xmlns:a16="http://schemas.microsoft.com/office/drawing/2014/main" val="3299058959"/>
                    </a:ext>
                  </a:extLst>
                </a:gridCol>
                <a:gridCol w="586664">
                  <a:extLst>
                    <a:ext uri="{9D8B030D-6E8A-4147-A177-3AD203B41FA5}">
                      <a16:colId xmlns:a16="http://schemas.microsoft.com/office/drawing/2014/main" val="2504120294"/>
                    </a:ext>
                  </a:extLst>
                </a:gridCol>
                <a:gridCol w="586664">
                  <a:extLst>
                    <a:ext uri="{9D8B030D-6E8A-4147-A177-3AD203B41FA5}">
                      <a16:colId xmlns:a16="http://schemas.microsoft.com/office/drawing/2014/main" val="3930751679"/>
                    </a:ext>
                  </a:extLst>
                </a:gridCol>
              </a:tblGrid>
              <a:tr h="51433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63349956"/>
                  </a:ext>
                </a:extLst>
              </a:tr>
              <a:tr h="514331">
                <a:tc>
                  <a:txBody>
                    <a:bodyPr/>
                    <a:lstStyle/>
                    <a:p>
                      <a:endParaRPr lang="en-US"/>
                    </a:p>
                  </a:txBody>
                  <a:tcPr/>
                </a:tc>
                <a:tc>
                  <a:txBody>
                    <a:bodyPr/>
                    <a:lstStyle/>
                    <a:p>
                      <a:endParaRPr lang="en-US"/>
                    </a:p>
                  </a:txBody>
                  <a:tcPr>
                    <a:solidFill>
                      <a:schemeClr val="tx1">
                        <a:lumMod val="85000"/>
                        <a:lumOff val="15000"/>
                      </a:schemeClr>
                    </a:solidFill>
                  </a:tcPr>
                </a:tc>
                <a:tc>
                  <a:txBody>
                    <a:bodyPr/>
                    <a:lstStyle/>
                    <a:p>
                      <a:endParaRPr lang="en-US"/>
                    </a:p>
                  </a:txBody>
                  <a:tcPr/>
                </a:tc>
                <a:tc>
                  <a:txBody>
                    <a:bodyPr/>
                    <a:lstStyle/>
                    <a:p>
                      <a:endParaRPr lang="en-US"/>
                    </a:p>
                  </a:txBody>
                  <a:tcPr>
                    <a:solidFill>
                      <a:schemeClr val="tx1">
                        <a:lumMod val="85000"/>
                        <a:lumOff val="15000"/>
                      </a:schemeClr>
                    </a:solidFill>
                  </a:tcPr>
                </a:tc>
                <a:tc>
                  <a:txBody>
                    <a:bodyPr/>
                    <a:lstStyle/>
                    <a:p>
                      <a:endParaRPr lang="en-US"/>
                    </a:p>
                  </a:txBody>
                  <a:tcPr/>
                </a:tc>
                <a:extLst>
                  <a:ext uri="{0D108BD9-81ED-4DB2-BD59-A6C34878D82A}">
                    <a16:rowId xmlns:a16="http://schemas.microsoft.com/office/drawing/2014/main" val="1943125731"/>
                  </a:ext>
                </a:extLst>
              </a:tr>
              <a:tr h="51433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5333138"/>
                  </a:ext>
                </a:extLst>
              </a:tr>
              <a:tr h="51433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52294800"/>
                  </a:ext>
                </a:extLst>
              </a:tr>
              <a:tr h="514331">
                <a:tc>
                  <a:txBody>
                    <a:bodyPr/>
                    <a:lstStyle/>
                    <a:p>
                      <a:endParaRPr lang="en-US"/>
                    </a:p>
                  </a:txBody>
                  <a:tcPr>
                    <a:solidFill>
                      <a:schemeClr val="tx1">
                        <a:lumMod val="85000"/>
                        <a:lumOff val="15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solidFill>
                      <a:schemeClr val="tx1">
                        <a:lumMod val="85000"/>
                        <a:lumOff val="15000"/>
                      </a:schemeClr>
                    </a:solidFill>
                  </a:tcPr>
                </a:tc>
                <a:extLst>
                  <a:ext uri="{0D108BD9-81ED-4DB2-BD59-A6C34878D82A}">
                    <a16:rowId xmlns:a16="http://schemas.microsoft.com/office/drawing/2014/main" val="1824397216"/>
                  </a:ext>
                </a:extLst>
              </a:tr>
              <a:tr h="514331">
                <a:tc>
                  <a:txBody>
                    <a:bodyPr/>
                    <a:lstStyle/>
                    <a:p>
                      <a:endParaRPr lang="en-US"/>
                    </a:p>
                  </a:txBody>
                  <a:tcPr/>
                </a:tc>
                <a:tc>
                  <a:txBody>
                    <a:bodyPr/>
                    <a:lstStyle/>
                    <a:p>
                      <a:endParaRPr lang="en-US"/>
                    </a:p>
                  </a:txBody>
                  <a:tcPr>
                    <a:solidFill>
                      <a:schemeClr val="tx1">
                        <a:lumMod val="85000"/>
                        <a:lumOff val="15000"/>
                      </a:schemeClr>
                    </a:solidFill>
                  </a:tcPr>
                </a:tc>
                <a:tc>
                  <a:txBody>
                    <a:bodyPr/>
                    <a:lstStyle/>
                    <a:p>
                      <a:endParaRPr lang="en-US"/>
                    </a:p>
                  </a:txBody>
                  <a:tcPr/>
                </a:tc>
                <a:tc>
                  <a:txBody>
                    <a:bodyPr/>
                    <a:lstStyle/>
                    <a:p>
                      <a:endParaRPr lang="en-US"/>
                    </a:p>
                  </a:txBody>
                  <a:tcPr>
                    <a:solidFill>
                      <a:schemeClr val="tx1">
                        <a:lumMod val="85000"/>
                        <a:lumOff val="15000"/>
                      </a:schemeClr>
                    </a:solidFill>
                  </a:tcPr>
                </a:tc>
                <a:tc>
                  <a:txBody>
                    <a:bodyPr/>
                    <a:lstStyle/>
                    <a:p>
                      <a:endParaRPr lang="en-US"/>
                    </a:p>
                  </a:txBody>
                  <a:tcPr/>
                </a:tc>
                <a:extLst>
                  <a:ext uri="{0D108BD9-81ED-4DB2-BD59-A6C34878D82A}">
                    <a16:rowId xmlns:a16="http://schemas.microsoft.com/office/drawing/2014/main" val="1101814260"/>
                  </a:ext>
                </a:extLst>
              </a:tr>
              <a:tr h="514331">
                <a:tc>
                  <a:txBody>
                    <a:bodyPr/>
                    <a:lstStyle/>
                    <a:p>
                      <a:endParaRPr lang="en-US"/>
                    </a:p>
                  </a:txBody>
                  <a:tcPr/>
                </a:tc>
                <a:tc>
                  <a:txBody>
                    <a:bodyPr/>
                    <a:lstStyle/>
                    <a:p>
                      <a:endParaRPr lang="en-US"/>
                    </a:p>
                  </a:txBody>
                  <a:tcPr/>
                </a:tc>
                <a:tc>
                  <a:txBody>
                    <a:bodyPr/>
                    <a:lstStyle/>
                    <a:p>
                      <a:endParaRPr lang="en-US"/>
                    </a:p>
                  </a:txBody>
                  <a:tcPr>
                    <a:solidFill>
                      <a:schemeClr val="tx1">
                        <a:lumMod val="85000"/>
                        <a:lumOff val="15000"/>
                      </a:schemeClr>
                    </a:solidFill>
                  </a:tcPr>
                </a:tc>
                <a:tc>
                  <a:txBody>
                    <a:bodyPr/>
                    <a:lstStyle/>
                    <a:p>
                      <a:endParaRPr lang="en-US"/>
                    </a:p>
                  </a:txBody>
                  <a:tcPr/>
                </a:tc>
                <a:tc>
                  <a:txBody>
                    <a:bodyPr/>
                    <a:lstStyle/>
                    <a:p>
                      <a:endParaRPr lang="en-US"/>
                    </a:p>
                  </a:txBody>
                  <a:tcPr/>
                </a:tc>
                <a:extLst>
                  <a:ext uri="{0D108BD9-81ED-4DB2-BD59-A6C34878D82A}">
                    <a16:rowId xmlns:a16="http://schemas.microsoft.com/office/drawing/2014/main" val="501645034"/>
                  </a:ext>
                </a:extLst>
              </a:tr>
              <a:tr h="51433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33005469"/>
                  </a:ext>
                </a:extLst>
              </a:tr>
            </a:tbl>
          </a:graphicData>
        </a:graphic>
      </p:graphicFrame>
    </p:spTree>
    <p:extLst>
      <p:ext uri="{BB962C8B-B14F-4D97-AF65-F5344CB8AC3E}">
        <p14:creationId xmlns:p14="http://schemas.microsoft.com/office/powerpoint/2010/main" val="759494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9634C-C088-4743-9825-C4629E7A23D4}"/>
              </a:ext>
            </a:extLst>
          </p:cNvPr>
          <p:cNvSpPr>
            <a:spLocks noGrp="1"/>
          </p:cNvSpPr>
          <p:nvPr>
            <p:ph type="title"/>
          </p:nvPr>
        </p:nvSpPr>
        <p:spPr>
          <a:xfrm>
            <a:off x="646111" y="452718"/>
            <a:ext cx="9404723" cy="862648"/>
          </a:xfrm>
        </p:spPr>
        <p:txBody>
          <a:bodyPr/>
          <a:lstStyle/>
          <a:p>
            <a:r>
              <a:rPr lang="en-US" dirty="0">
                <a:ea typeface="+mj-lt"/>
                <a:cs typeface="+mj-lt"/>
              </a:rPr>
              <a:t>Creating Custom Characters</a:t>
            </a:r>
            <a:endParaRPr lang="en-US" dirty="0"/>
          </a:p>
        </p:txBody>
      </p:sp>
      <p:sp>
        <p:nvSpPr>
          <p:cNvPr id="3" name="Content Placeholder 2">
            <a:extLst>
              <a:ext uri="{FF2B5EF4-FFF2-40B4-BE49-F238E27FC236}">
                <a16:creationId xmlns:a16="http://schemas.microsoft.com/office/drawing/2014/main" id="{A83BDEEC-FB3C-47FE-B66F-FB3387ADB5BD}"/>
              </a:ext>
            </a:extLst>
          </p:cNvPr>
          <p:cNvSpPr>
            <a:spLocks noGrp="1"/>
          </p:cNvSpPr>
          <p:nvPr>
            <p:ph sz="half" idx="1"/>
          </p:nvPr>
        </p:nvSpPr>
        <p:spPr>
          <a:xfrm>
            <a:off x="1103312" y="1724399"/>
            <a:ext cx="4396339" cy="4531939"/>
          </a:xfrm>
        </p:spPr>
        <p:txBody>
          <a:bodyPr vert="horz" lIns="91440" tIns="45720" rIns="91440" bIns="45720" rtlCol="0" anchor="t">
            <a:normAutofit lnSpcReduction="10000"/>
          </a:bodyPr>
          <a:lstStyle/>
          <a:p>
            <a:r>
              <a:rPr lang="en-US" dirty="0"/>
              <a:t>We put this data into an array like so:</a:t>
            </a:r>
          </a:p>
          <a:p>
            <a:pPr marL="0" indent="0">
              <a:buClr>
                <a:srgbClr val="8AD0D6"/>
              </a:buClr>
              <a:buNone/>
            </a:pPr>
            <a:r>
              <a:rPr lang="en-US" dirty="0"/>
              <a:t>         </a:t>
            </a:r>
            <a:r>
              <a:rPr lang="en-US" dirty="0">
                <a:latin typeface="Consolas"/>
              </a:rPr>
              <a:t>byte smiley[8] = {
    </a:t>
            </a:r>
            <a:r>
              <a:rPr lang="en-US" dirty="0">
                <a:latin typeface="Consolas"/>
                <a:ea typeface="+mj-lt"/>
                <a:cs typeface="+mj-lt"/>
              </a:rPr>
              <a:t>    B00000,
        B10001,
        B00000,
        B00000,
        B10001,
        B01110,
        B00000,</a:t>
            </a:r>
            <a:r>
              <a:rPr lang="en-US" dirty="0">
                <a:latin typeface="Consolas"/>
              </a:rPr>
              <a:t>
     };
</a:t>
            </a:r>
          </a:p>
        </p:txBody>
      </p:sp>
      <p:sp>
        <p:nvSpPr>
          <p:cNvPr id="4" name="Content Placeholder 3">
            <a:extLst>
              <a:ext uri="{FF2B5EF4-FFF2-40B4-BE49-F238E27FC236}">
                <a16:creationId xmlns:a16="http://schemas.microsoft.com/office/drawing/2014/main" id="{DF359447-6759-431D-BD66-A8B3121C2E6D}"/>
              </a:ext>
            </a:extLst>
          </p:cNvPr>
          <p:cNvSpPr>
            <a:spLocks noGrp="1"/>
          </p:cNvSpPr>
          <p:nvPr>
            <p:ph sz="half" idx="2"/>
          </p:nvPr>
        </p:nvSpPr>
        <p:spPr>
          <a:xfrm>
            <a:off x="5654493" y="1731122"/>
            <a:ext cx="4855782" cy="4525215"/>
          </a:xfrm>
        </p:spPr>
        <p:txBody>
          <a:bodyPr vert="horz" lIns="91440" tIns="45720" rIns="91440" bIns="45720" rtlCol="0" anchor="t">
            <a:normAutofit lnSpcReduction="10000"/>
          </a:bodyPr>
          <a:lstStyle/>
          <a:p>
            <a:r>
              <a:rPr lang="en-US" dirty="0">
                <a:ea typeface="+mj-lt"/>
                <a:cs typeface="+mj-lt"/>
              </a:rPr>
              <a:t>We can now use</a:t>
            </a:r>
          </a:p>
          <a:p>
            <a:pPr marL="0" indent="0">
              <a:buClr>
                <a:srgbClr val="8AD0D6"/>
              </a:buClr>
              <a:buNone/>
            </a:pPr>
            <a:r>
              <a:rPr lang="en-US" i="1" dirty="0">
                <a:ea typeface="+mj-lt"/>
                <a:cs typeface="+mj-lt"/>
              </a:rPr>
              <a:t>    </a:t>
            </a:r>
            <a:r>
              <a:rPr lang="en-US" sz="2400" dirty="0" err="1">
                <a:solidFill>
                  <a:schemeClr val="accent2"/>
                </a:solidFill>
              </a:rPr>
              <a:t>lcd.createChar</a:t>
            </a:r>
            <a:r>
              <a:rPr lang="en-US" sz="2400" dirty="0">
                <a:solidFill>
                  <a:schemeClr val="accent2"/>
                </a:solidFill>
              </a:rPr>
              <a:t>(num, data);</a:t>
            </a:r>
          </a:p>
          <a:p>
            <a:pPr marL="0" indent="0">
              <a:buNone/>
            </a:pPr>
            <a:r>
              <a:rPr lang="en-US" dirty="0">
                <a:ea typeface="+mj-lt"/>
                <a:cs typeface="+mj-lt"/>
              </a:rPr>
              <a:t>    To create a custom character</a:t>
            </a:r>
          </a:p>
          <a:p>
            <a:pPr marL="285750" indent="-285750"/>
            <a:r>
              <a:rPr lang="en-US" dirty="0"/>
              <a:t>For example,</a:t>
            </a:r>
          </a:p>
          <a:p>
            <a:pPr marL="0" indent="0">
              <a:buClr>
                <a:srgbClr val="8AD0D6"/>
              </a:buClr>
              <a:buNone/>
            </a:pPr>
            <a:r>
              <a:rPr lang="en-US" sz="2400" dirty="0">
                <a:solidFill>
                  <a:schemeClr val="accent2"/>
                </a:solidFill>
              </a:rPr>
              <a:t>   </a:t>
            </a:r>
            <a:r>
              <a:rPr lang="en-US" sz="2400" dirty="0" err="1">
                <a:solidFill>
                  <a:schemeClr val="accent2"/>
                </a:solidFill>
              </a:rPr>
              <a:t>lcd.createChar</a:t>
            </a:r>
            <a:r>
              <a:rPr lang="en-US" sz="2400" dirty="0">
                <a:solidFill>
                  <a:schemeClr val="accent2"/>
                </a:solidFill>
              </a:rPr>
              <a:t>(0, smiley);</a:t>
            </a:r>
          </a:p>
          <a:p>
            <a:pPr marL="0" indent="0">
              <a:buNone/>
            </a:pPr>
            <a:r>
              <a:rPr lang="en-US" dirty="0"/>
              <a:t>Creates a character using the data available is the array 'smiley'</a:t>
            </a:r>
          </a:p>
          <a:p>
            <a:r>
              <a:rPr lang="en-US" dirty="0"/>
              <a:t>This character is stored in the RAM of the LCD and can be addressed by using byte(0).</a:t>
            </a:r>
          </a:p>
        </p:txBody>
      </p:sp>
    </p:spTree>
    <p:extLst>
      <p:ext uri="{BB962C8B-B14F-4D97-AF65-F5344CB8AC3E}">
        <p14:creationId xmlns:p14="http://schemas.microsoft.com/office/powerpoint/2010/main" val="3357947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3B817F-7496-4977-84C8-4B9254B388A2}"/>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4600" b="0" i="0" kern="1200">
                <a:solidFill>
                  <a:srgbClr val="EBEBEB"/>
                </a:solidFill>
                <a:latin typeface="+mj-lt"/>
                <a:ea typeface="+mj-ea"/>
                <a:cs typeface="+mj-cs"/>
              </a:rPr>
              <a:t>Creating Custom Characters</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Graphical user interface, text, application&#10;&#10;Description automatically generated">
            <a:extLst>
              <a:ext uri="{FF2B5EF4-FFF2-40B4-BE49-F238E27FC236}">
                <a16:creationId xmlns:a16="http://schemas.microsoft.com/office/drawing/2014/main" id="{1100BC93-C7F7-4446-BF7F-3A17DF3CDC8B}"/>
              </a:ext>
            </a:extLst>
          </p:cNvPr>
          <p:cNvPicPr>
            <a:picLocks noGrp="1" noChangeAspect="1"/>
          </p:cNvPicPr>
          <p:nvPr>
            <p:ph idx="1"/>
          </p:nvPr>
        </p:nvPicPr>
        <p:blipFill rotWithShape="1">
          <a:blip r:embed="rId6"/>
          <a:srcRect r="19737" b="214"/>
          <a:stretch/>
        </p:blipFill>
        <p:spPr>
          <a:xfrm>
            <a:off x="274760" y="236590"/>
            <a:ext cx="6661996" cy="6360566"/>
          </a:xfrm>
          <a:prstGeom prst="rect">
            <a:avLst/>
          </a:prstGeom>
          <a:effectLst/>
        </p:spPr>
      </p:pic>
    </p:spTree>
    <p:extLst>
      <p:ext uri="{BB962C8B-B14F-4D97-AF65-F5344CB8AC3E}">
        <p14:creationId xmlns:p14="http://schemas.microsoft.com/office/powerpoint/2010/main" val="262493607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83C3C7C7-352D-4C5D-BBE4-78A53985580C}"/>
              </a:ext>
            </a:extLst>
          </p:cNvPr>
          <p:cNvSpPr>
            <a:spLocks noGrp="1"/>
          </p:cNvSpPr>
          <p:nvPr>
            <p:ph type="title"/>
          </p:nvPr>
        </p:nvSpPr>
        <p:spPr>
          <a:xfrm>
            <a:off x="648930" y="629266"/>
            <a:ext cx="6188190" cy="1622321"/>
          </a:xfrm>
        </p:spPr>
        <p:txBody>
          <a:bodyPr vert="horz" lIns="91440" tIns="45720" rIns="91440" bIns="45720" rtlCol="0" anchor="t">
            <a:normAutofit/>
          </a:bodyPr>
          <a:lstStyle/>
          <a:p>
            <a:r>
              <a:rPr lang="en-US">
                <a:solidFill>
                  <a:srgbClr val="EBEBEB"/>
                </a:solidFill>
              </a:rPr>
              <a:t>Servo motor and arduino</a:t>
            </a:r>
          </a:p>
        </p:txBody>
      </p:sp>
      <p:sp>
        <p:nvSpPr>
          <p:cNvPr id="3" name="Content Placeholder 2">
            <a:extLst>
              <a:ext uri="{FF2B5EF4-FFF2-40B4-BE49-F238E27FC236}">
                <a16:creationId xmlns:a16="http://schemas.microsoft.com/office/drawing/2014/main" id="{D62ECC47-6B67-4198-8AE5-00F8E54811C3}"/>
              </a:ext>
            </a:extLst>
          </p:cNvPr>
          <p:cNvSpPr>
            <a:spLocks noGrp="1"/>
          </p:cNvSpPr>
          <p:nvPr>
            <p:ph sz="half" idx="1"/>
          </p:nvPr>
        </p:nvSpPr>
        <p:spPr>
          <a:xfrm>
            <a:off x="648930" y="2438400"/>
            <a:ext cx="6188189" cy="3785419"/>
          </a:xfrm>
        </p:spPr>
        <p:txBody>
          <a:bodyPr vert="horz" lIns="91440" tIns="45720" rIns="91440" bIns="45720" rtlCol="0" anchor="t">
            <a:normAutofit/>
          </a:bodyPr>
          <a:lstStyle/>
          <a:p>
            <a:r>
              <a:rPr lang="en-US" sz="2000" dirty="0">
                <a:solidFill>
                  <a:srgbClr val="FFFFFF"/>
                </a:solidFill>
              </a:rPr>
              <a:t>A servo is a motor with feedback.</a:t>
            </a:r>
          </a:p>
          <a:p>
            <a:r>
              <a:rPr lang="en-US" sz="2000" dirty="0">
                <a:solidFill>
                  <a:srgbClr val="FFFFFF"/>
                </a:solidFill>
              </a:rPr>
              <a:t>Due to this we can accurately set the position at which the servo motor stops.</a:t>
            </a:r>
          </a:p>
          <a:p>
            <a:r>
              <a:rPr lang="en-US" sz="2000" dirty="0">
                <a:solidFill>
                  <a:srgbClr val="FFFFFF"/>
                </a:solidFill>
              </a:rPr>
              <a:t>Most inexpensive servos have a range of either 180° or 270°.</a:t>
            </a:r>
          </a:p>
          <a:p>
            <a:r>
              <a:rPr lang="en-US" sz="2000" dirty="0">
                <a:solidFill>
                  <a:srgbClr val="FFFFFF"/>
                </a:solidFill>
              </a:rPr>
              <a:t>The Servo motor has three wires:</a:t>
            </a:r>
          </a:p>
          <a:p>
            <a:pPr marL="800100" lvl="1" indent="-342900"/>
            <a:r>
              <a:rPr lang="en-US" sz="1800" dirty="0">
                <a:solidFill>
                  <a:srgbClr val="FF0000"/>
                </a:solidFill>
              </a:rPr>
              <a:t>+5V</a:t>
            </a:r>
          </a:p>
          <a:p>
            <a:pPr marL="800100" lvl="1" indent="-342900"/>
            <a:r>
              <a:rPr lang="en-US" sz="1800" dirty="0">
                <a:solidFill>
                  <a:schemeClr val="bg1"/>
                </a:solidFill>
              </a:rPr>
              <a:t>GND</a:t>
            </a:r>
          </a:p>
          <a:p>
            <a:pPr marL="800100" lvl="1" indent="-342900"/>
            <a:r>
              <a:rPr lang="en-US" sz="1800" dirty="0">
                <a:solidFill>
                  <a:srgbClr val="FFFF00"/>
                </a:solidFill>
              </a:rPr>
              <a:t>Signal</a:t>
            </a:r>
          </a:p>
          <a:p>
            <a:pPr marL="800100" lvl="1" indent="-342900"/>
            <a:endParaRPr lang="en-US" sz="1800">
              <a:solidFill>
                <a:srgbClr val="FFFFFF"/>
              </a:solidFill>
            </a:endParaRPr>
          </a:p>
        </p:txBody>
      </p:sp>
      <p:sp>
        <p:nvSpPr>
          <p:cNvPr id="25"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6" name="Picture 6" descr="Diagram&#10;&#10;Description automatically generated">
            <a:extLst>
              <a:ext uri="{FF2B5EF4-FFF2-40B4-BE49-F238E27FC236}">
                <a16:creationId xmlns:a16="http://schemas.microsoft.com/office/drawing/2014/main" id="{04A99D47-7E0F-447F-9641-DDAA8B876E96}"/>
              </a:ext>
            </a:extLst>
          </p:cNvPr>
          <p:cNvPicPr>
            <a:picLocks noChangeAspect="1"/>
          </p:cNvPicPr>
          <p:nvPr/>
        </p:nvPicPr>
        <p:blipFill rotWithShape="1">
          <a:blip r:embed="rId7"/>
          <a:srcRect l="3703" r="2" b="2"/>
          <a:stretch/>
        </p:blipFill>
        <p:spPr>
          <a:xfrm>
            <a:off x="7230352" y="2"/>
            <a:ext cx="4962068" cy="3428999"/>
          </a:xfrm>
          <a:custGeom>
            <a:avLst/>
            <a:gdLst/>
            <a:ahLst/>
            <a:cxnLst/>
            <a:rect l="l" t="t" r="r" b="b"/>
            <a:pathLst>
              <a:path w="4962068" h="3428999">
                <a:moveTo>
                  <a:pt x="0" y="0"/>
                </a:moveTo>
                <a:lnTo>
                  <a:pt x="1343538" y="0"/>
                </a:lnTo>
                <a:lnTo>
                  <a:pt x="1343538" y="1"/>
                </a:lnTo>
                <a:lnTo>
                  <a:pt x="4962068" y="1"/>
                </a:lnTo>
                <a:lnTo>
                  <a:pt x="4962067" y="3428999"/>
                </a:lnTo>
                <a:lnTo>
                  <a:pt x="250957" y="3428999"/>
                </a:lnTo>
                <a:lnTo>
                  <a:pt x="250957" y="3343961"/>
                </a:lnTo>
                <a:lnTo>
                  <a:pt x="251965" y="3201315"/>
                </a:lnTo>
                <a:lnTo>
                  <a:pt x="250957" y="3057297"/>
                </a:lnTo>
                <a:lnTo>
                  <a:pt x="248940" y="2911221"/>
                </a:lnTo>
                <a:lnTo>
                  <a:pt x="247091" y="2765146"/>
                </a:lnTo>
                <a:lnTo>
                  <a:pt x="243057" y="2617013"/>
                </a:lnTo>
                <a:lnTo>
                  <a:pt x="238855" y="2467509"/>
                </a:lnTo>
                <a:lnTo>
                  <a:pt x="233980" y="2318004"/>
                </a:lnTo>
                <a:lnTo>
                  <a:pt x="227089" y="2167128"/>
                </a:lnTo>
                <a:lnTo>
                  <a:pt x="218852" y="2014881"/>
                </a:lnTo>
                <a:lnTo>
                  <a:pt x="210952" y="1861947"/>
                </a:lnTo>
                <a:lnTo>
                  <a:pt x="200867" y="1709014"/>
                </a:lnTo>
                <a:lnTo>
                  <a:pt x="188764" y="1554023"/>
                </a:lnTo>
                <a:lnTo>
                  <a:pt x="176662" y="1401090"/>
                </a:lnTo>
                <a:lnTo>
                  <a:pt x="162710" y="1245413"/>
                </a:lnTo>
                <a:lnTo>
                  <a:pt x="147414" y="1089051"/>
                </a:lnTo>
                <a:lnTo>
                  <a:pt x="131278" y="934746"/>
                </a:lnTo>
                <a:lnTo>
                  <a:pt x="112452" y="778383"/>
                </a:lnTo>
                <a:lnTo>
                  <a:pt x="92281" y="622707"/>
                </a:lnTo>
                <a:lnTo>
                  <a:pt x="72278" y="466344"/>
                </a:lnTo>
                <a:lnTo>
                  <a:pt x="48914" y="310668"/>
                </a:lnTo>
                <a:lnTo>
                  <a:pt x="25045" y="155677"/>
                </a:lnTo>
                <a:close/>
              </a:path>
            </a:pathLst>
          </a:custGeom>
        </p:spPr>
      </p:pic>
      <p:pic>
        <p:nvPicPr>
          <p:cNvPr id="5" name="Picture 5">
            <a:extLst>
              <a:ext uri="{FF2B5EF4-FFF2-40B4-BE49-F238E27FC236}">
                <a16:creationId xmlns:a16="http://schemas.microsoft.com/office/drawing/2014/main" id="{4E04AAF7-F83E-47EC-B33B-90CA853D87F7}"/>
              </a:ext>
            </a:extLst>
          </p:cNvPr>
          <p:cNvPicPr>
            <a:picLocks noGrp="1" noChangeAspect="1"/>
          </p:cNvPicPr>
          <p:nvPr>
            <p:ph sz="half" idx="2"/>
          </p:nvPr>
        </p:nvPicPr>
        <p:blipFill rotWithShape="1">
          <a:blip r:embed="rId8"/>
          <a:srcRect r="3682" b="2"/>
          <a:stretch/>
        </p:blipFill>
        <p:spPr>
          <a:xfrm>
            <a:off x="7228756" y="3428997"/>
            <a:ext cx="4963244" cy="3429002"/>
          </a:xfrm>
          <a:custGeom>
            <a:avLst/>
            <a:gdLst/>
            <a:ahLst/>
            <a:cxnLst/>
            <a:rect l="l" t="t" r="r" b="b"/>
            <a:pathLst>
              <a:path w="4963244" h="3429002">
                <a:moveTo>
                  <a:pt x="252134" y="0"/>
                </a:moveTo>
                <a:lnTo>
                  <a:pt x="4963244" y="0"/>
                </a:lnTo>
                <a:lnTo>
                  <a:pt x="4963244" y="3429002"/>
                </a:lnTo>
                <a:lnTo>
                  <a:pt x="900697" y="3429002"/>
                </a:lnTo>
                <a:lnTo>
                  <a:pt x="900697" y="3429001"/>
                </a:lnTo>
                <a:lnTo>
                  <a:pt x="0" y="3429001"/>
                </a:lnTo>
                <a:lnTo>
                  <a:pt x="5883" y="3388539"/>
                </a:lnTo>
                <a:lnTo>
                  <a:pt x="23196" y="3269895"/>
                </a:lnTo>
                <a:lnTo>
                  <a:pt x="35299" y="3183484"/>
                </a:lnTo>
                <a:lnTo>
                  <a:pt x="48073" y="3080614"/>
                </a:lnTo>
                <a:lnTo>
                  <a:pt x="63369" y="2958542"/>
                </a:lnTo>
                <a:lnTo>
                  <a:pt x="79506" y="2823439"/>
                </a:lnTo>
                <a:lnTo>
                  <a:pt x="96483" y="2671192"/>
                </a:lnTo>
                <a:lnTo>
                  <a:pt x="114469" y="2505228"/>
                </a:lnTo>
                <a:lnTo>
                  <a:pt x="132454" y="2324863"/>
                </a:lnTo>
                <a:lnTo>
                  <a:pt x="150776" y="2132839"/>
                </a:lnTo>
                <a:lnTo>
                  <a:pt x="167753" y="1925727"/>
                </a:lnTo>
                <a:lnTo>
                  <a:pt x="184058" y="1709014"/>
                </a:lnTo>
                <a:lnTo>
                  <a:pt x="198849" y="1479957"/>
                </a:lnTo>
                <a:lnTo>
                  <a:pt x="212969" y="1241299"/>
                </a:lnTo>
                <a:lnTo>
                  <a:pt x="226248" y="992353"/>
                </a:lnTo>
                <a:lnTo>
                  <a:pt x="230955" y="864794"/>
                </a:lnTo>
                <a:lnTo>
                  <a:pt x="236165" y="734493"/>
                </a:lnTo>
                <a:lnTo>
                  <a:pt x="241040" y="602134"/>
                </a:lnTo>
                <a:lnTo>
                  <a:pt x="244234" y="469088"/>
                </a:lnTo>
                <a:lnTo>
                  <a:pt x="247091" y="333300"/>
                </a:lnTo>
                <a:lnTo>
                  <a:pt x="250117" y="196140"/>
                </a:lnTo>
                <a:lnTo>
                  <a:pt x="252134" y="56237"/>
                </a:lnTo>
                <a:close/>
              </a:path>
            </a:pathLst>
          </a:custGeom>
        </p:spPr>
      </p:pic>
    </p:spTree>
    <p:extLst>
      <p:ext uri="{BB962C8B-B14F-4D97-AF65-F5344CB8AC3E}">
        <p14:creationId xmlns:p14="http://schemas.microsoft.com/office/powerpoint/2010/main" val="1700583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09F4D5-28DC-4675-8AFC-4850FE1258A3}"/>
              </a:ext>
            </a:extLst>
          </p:cNvPr>
          <p:cNvSpPr>
            <a:spLocks noGrp="1"/>
          </p:cNvSpPr>
          <p:nvPr>
            <p:ph type="title"/>
          </p:nvPr>
        </p:nvSpPr>
        <p:spPr>
          <a:xfrm>
            <a:off x="643855" y="1007268"/>
            <a:ext cx="3108626" cy="1444752"/>
          </a:xfrm>
        </p:spPr>
        <p:txBody>
          <a:bodyPr vert="horz" lIns="91440" tIns="45720" rIns="91440" bIns="45720" rtlCol="0" anchor="b">
            <a:normAutofit/>
          </a:bodyPr>
          <a:lstStyle/>
          <a:p>
            <a:r>
              <a:rPr lang="en-US" sz="3200" b="0" i="0" kern="1200">
                <a:solidFill>
                  <a:srgbClr val="EBEBEB"/>
                </a:solidFill>
                <a:latin typeface="+mj-lt"/>
                <a:ea typeface="+mj-ea"/>
                <a:cs typeface="+mj-cs"/>
              </a:rPr>
              <a:t>Controlling the servo</a:t>
            </a:r>
          </a:p>
        </p:txBody>
      </p:sp>
      <p:sp>
        <p:nvSpPr>
          <p:cNvPr id="24"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8" name="Rectangle 27">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0DA2479-215F-4457-870D-AD9FD7E10A5E}"/>
              </a:ext>
            </a:extLst>
          </p:cNvPr>
          <p:cNvSpPr>
            <a:spLocks noGrp="1"/>
          </p:cNvSpPr>
          <p:nvPr>
            <p:ph sz="half" idx="1"/>
          </p:nvPr>
        </p:nvSpPr>
        <p:spPr>
          <a:xfrm>
            <a:off x="643855" y="2596135"/>
            <a:ext cx="3108057" cy="3697508"/>
          </a:xfrm>
        </p:spPr>
        <p:txBody>
          <a:bodyPr vert="horz" lIns="91440" tIns="45720" rIns="91440" bIns="45720" rtlCol="0">
            <a:normAutofit lnSpcReduction="10000"/>
          </a:bodyPr>
          <a:lstStyle/>
          <a:p>
            <a:r>
              <a:rPr lang="en-US" sz="1600">
                <a:solidFill>
                  <a:srgbClr val="FFFFFF"/>
                </a:solidFill>
              </a:rPr>
              <a:t>The position of the servo is controlled by feeding a square wave input to the signal pin of the servo motor.</a:t>
            </a:r>
          </a:p>
          <a:p>
            <a:r>
              <a:rPr lang="en-US" sz="1600">
                <a:solidFill>
                  <a:srgbClr val="FFFFFF"/>
                </a:solidFill>
              </a:rPr>
              <a:t>The pulse width of the square wave, I.e the amount of time the square wave is HIGH, will determine the position of the servo.</a:t>
            </a:r>
          </a:p>
          <a:p>
            <a:r>
              <a:rPr lang="en-US" sz="1600">
                <a:solidFill>
                  <a:srgbClr val="FFFFFF"/>
                </a:solidFill>
              </a:rPr>
              <a:t>An example of a servo with a span of 180° is given here.</a:t>
            </a:r>
          </a:p>
        </p:txBody>
      </p:sp>
      <p:pic>
        <p:nvPicPr>
          <p:cNvPr id="5" name="Picture 5" descr="Chart&#10;&#10;Description automatically generated">
            <a:extLst>
              <a:ext uri="{FF2B5EF4-FFF2-40B4-BE49-F238E27FC236}">
                <a16:creationId xmlns:a16="http://schemas.microsoft.com/office/drawing/2014/main" id="{0D45C4B0-F17B-440D-911A-4B3E45AD9F7E}"/>
              </a:ext>
            </a:extLst>
          </p:cNvPr>
          <p:cNvPicPr>
            <a:picLocks noGrp="1" noChangeAspect="1"/>
          </p:cNvPicPr>
          <p:nvPr>
            <p:ph sz="half" idx="2"/>
          </p:nvPr>
        </p:nvPicPr>
        <p:blipFill>
          <a:blip r:embed="rId6"/>
          <a:stretch>
            <a:fillRect/>
          </a:stretch>
        </p:blipFill>
        <p:spPr>
          <a:xfrm>
            <a:off x="4631733" y="1228572"/>
            <a:ext cx="7293565" cy="4641358"/>
          </a:xfrm>
          <a:prstGeom prst="rect">
            <a:avLst/>
          </a:prstGeom>
          <a:effectLst/>
        </p:spPr>
      </p:pic>
    </p:spTree>
    <p:extLst>
      <p:ext uri="{BB962C8B-B14F-4D97-AF65-F5344CB8AC3E}">
        <p14:creationId xmlns:p14="http://schemas.microsoft.com/office/powerpoint/2010/main" val="3798184877"/>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0F3D-1DAA-4B7C-AFB9-FBD002DACDC4}"/>
              </a:ext>
            </a:extLst>
          </p:cNvPr>
          <p:cNvSpPr>
            <a:spLocks noGrp="1"/>
          </p:cNvSpPr>
          <p:nvPr>
            <p:ph type="title"/>
          </p:nvPr>
        </p:nvSpPr>
        <p:spPr>
          <a:xfrm>
            <a:off x="646111" y="452718"/>
            <a:ext cx="9404723" cy="1067156"/>
          </a:xfrm>
        </p:spPr>
        <p:txBody>
          <a:bodyPr/>
          <a:lstStyle/>
          <a:p>
            <a:r>
              <a:rPr lang="en-US" dirty="0"/>
              <a:t>Controlling the servo</a:t>
            </a:r>
          </a:p>
        </p:txBody>
      </p:sp>
      <p:sp>
        <p:nvSpPr>
          <p:cNvPr id="3" name="Content Placeholder 2">
            <a:extLst>
              <a:ext uri="{FF2B5EF4-FFF2-40B4-BE49-F238E27FC236}">
                <a16:creationId xmlns:a16="http://schemas.microsoft.com/office/drawing/2014/main" id="{A861CEBE-3586-4E5C-8DFD-3DF70277C962}"/>
              </a:ext>
            </a:extLst>
          </p:cNvPr>
          <p:cNvSpPr>
            <a:spLocks noGrp="1"/>
          </p:cNvSpPr>
          <p:nvPr>
            <p:ph sz="half" idx="1"/>
          </p:nvPr>
        </p:nvSpPr>
        <p:spPr>
          <a:xfrm>
            <a:off x="1103312" y="1524794"/>
            <a:ext cx="4396339" cy="4731544"/>
          </a:xfrm>
        </p:spPr>
        <p:txBody>
          <a:bodyPr vert="horz" lIns="91440" tIns="45720" rIns="91440" bIns="45720" rtlCol="0" anchor="t">
            <a:normAutofit/>
          </a:bodyPr>
          <a:lstStyle/>
          <a:p>
            <a:r>
              <a:rPr lang="en-US" dirty="0"/>
              <a:t>The PWM signal is of frequency 50Hz, </a:t>
            </a:r>
            <a:r>
              <a:rPr lang="en-US" dirty="0" err="1"/>
              <a:t>I.e</a:t>
            </a:r>
            <a:r>
              <a:rPr lang="en-US" dirty="0"/>
              <a:t> the time period is 20ms.</a:t>
            </a:r>
          </a:p>
          <a:p>
            <a:pPr>
              <a:buClr>
                <a:srgbClr val="8AD0D6"/>
              </a:buClr>
            </a:pPr>
            <a:r>
              <a:rPr lang="en-US" dirty="0"/>
              <a:t>The ON time should vary between 1ms and 2ms. This can be executed in the </a:t>
            </a:r>
            <a:r>
              <a:rPr lang="en-US" dirty="0" err="1"/>
              <a:t>arduino</a:t>
            </a:r>
            <a:r>
              <a:rPr lang="en-US" dirty="0"/>
              <a:t> environment as shown.</a:t>
            </a:r>
          </a:p>
          <a:p>
            <a:pPr>
              <a:buClr>
                <a:srgbClr val="8AD0D6"/>
              </a:buClr>
            </a:pPr>
            <a:r>
              <a:rPr lang="en-US" dirty="0"/>
              <a:t>But this is a very inefficient and cumbersome way of controlling the servo position.</a:t>
            </a:r>
          </a:p>
          <a:p>
            <a:pPr>
              <a:buClr>
                <a:srgbClr val="8AD0D6"/>
              </a:buClr>
            </a:pPr>
            <a:endParaRPr lang="en-US" dirty="0"/>
          </a:p>
        </p:txBody>
      </p:sp>
      <p:pic>
        <p:nvPicPr>
          <p:cNvPr id="5" name="Picture 5" descr="Text&#10;&#10;Description automatically generated">
            <a:extLst>
              <a:ext uri="{FF2B5EF4-FFF2-40B4-BE49-F238E27FC236}">
                <a16:creationId xmlns:a16="http://schemas.microsoft.com/office/drawing/2014/main" id="{8E27199D-8BBC-4799-A2B1-CE075A7B7B84}"/>
              </a:ext>
            </a:extLst>
          </p:cNvPr>
          <p:cNvPicPr>
            <a:picLocks noGrp="1" noChangeAspect="1"/>
          </p:cNvPicPr>
          <p:nvPr>
            <p:ph sz="half" idx="2"/>
          </p:nvPr>
        </p:nvPicPr>
        <p:blipFill>
          <a:blip r:embed="rId2"/>
          <a:stretch>
            <a:fillRect/>
          </a:stretch>
        </p:blipFill>
        <p:spPr>
          <a:xfrm>
            <a:off x="5654493" y="1526378"/>
            <a:ext cx="5860809" cy="4128579"/>
          </a:xfrm>
        </p:spPr>
      </p:pic>
      <p:pic>
        <p:nvPicPr>
          <p:cNvPr id="8" name="Picture 5" descr="Chart&#10;&#10;Description automatically generated">
            <a:extLst>
              <a:ext uri="{FF2B5EF4-FFF2-40B4-BE49-F238E27FC236}">
                <a16:creationId xmlns:a16="http://schemas.microsoft.com/office/drawing/2014/main" id="{94667243-0CB6-471C-B6DC-04F8331BEB23}"/>
              </a:ext>
            </a:extLst>
          </p:cNvPr>
          <p:cNvPicPr>
            <a:picLocks noChangeAspect="1"/>
          </p:cNvPicPr>
          <p:nvPr/>
        </p:nvPicPr>
        <p:blipFill rotWithShape="1">
          <a:blip r:embed="rId3"/>
          <a:srcRect l="154" t="8184" r="48848" b="55797"/>
          <a:stretch/>
        </p:blipFill>
        <p:spPr>
          <a:xfrm>
            <a:off x="1191527" y="4589032"/>
            <a:ext cx="3719610" cy="1671748"/>
          </a:xfrm>
          <a:prstGeom prst="rect">
            <a:avLst/>
          </a:prstGeom>
          <a:effectLst/>
        </p:spPr>
      </p:pic>
    </p:spTree>
    <p:extLst>
      <p:ext uri="{BB962C8B-B14F-4D97-AF65-F5344CB8AC3E}">
        <p14:creationId xmlns:p14="http://schemas.microsoft.com/office/powerpoint/2010/main" val="2710784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1A7D3-9A1E-4AA3-BD08-DCA9D2C7A691}"/>
              </a:ext>
            </a:extLst>
          </p:cNvPr>
          <p:cNvSpPr>
            <a:spLocks noGrp="1"/>
          </p:cNvSpPr>
          <p:nvPr>
            <p:ph type="title"/>
          </p:nvPr>
        </p:nvSpPr>
        <p:spPr>
          <a:xfrm>
            <a:off x="646111" y="452718"/>
            <a:ext cx="9404723" cy="761795"/>
          </a:xfrm>
        </p:spPr>
        <p:txBody>
          <a:bodyPr/>
          <a:lstStyle/>
          <a:p>
            <a:r>
              <a:rPr lang="en-US" dirty="0"/>
              <a:t>Controlling the servo</a:t>
            </a:r>
          </a:p>
        </p:txBody>
      </p:sp>
      <p:sp>
        <p:nvSpPr>
          <p:cNvPr id="3" name="Content Placeholder 2">
            <a:extLst>
              <a:ext uri="{FF2B5EF4-FFF2-40B4-BE49-F238E27FC236}">
                <a16:creationId xmlns:a16="http://schemas.microsoft.com/office/drawing/2014/main" id="{87807D99-CDEE-4C77-9638-FFE16AA68A93}"/>
              </a:ext>
            </a:extLst>
          </p:cNvPr>
          <p:cNvSpPr>
            <a:spLocks noGrp="1"/>
          </p:cNvSpPr>
          <p:nvPr>
            <p:ph sz="half" idx="1"/>
          </p:nvPr>
        </p:nvSpPr>
        <p:spPr>
          <a:xfrm>
            <a:off x="1103312" y="1455458"/>
            <a:ext cx="5098807" cy="4800880"/>
          </a:xfrm>
        </p:spPr>
        <p:txBody>
          <a:bodyPr vert="horz" lIns="91440" tIns="45720" rIns="91440" bIns="45720" rtlCol="0" anchor="t">
            <a:normAutofit/>
          </a:bodyPr>
          <a:lstStyle/>
          <a:p>
            <a:r>
              <a:rPr lang="en-US" sz="2000" dirty="0"/>
              <a:t>Thankfully, </a:t>
            </a:r>
            <a:r>
              <a:rPr lang="en-US" sz="2000" dirty="0" err="1"/>
              <a:t>arduino</a:t>
            </a:r>
            <a:r>
              <a:rPr lang="en-US" sz="2000" dirty="0"/>
              <a:t> has a library which makes controlling a servo very easy.</a:t>
            </a:r>
          </a:p>
          <a:p>
            <a:pPr>
              <a:buClr>
                <a:srgbClr val="8AD0D6"/>
              </a:buClr>
            </a:pPr>
            <a:r>
              <a:rPr lang="en-US" sz="2000" dirty="0"/>
              <a:t>We setup the servo in the same way we setup the LCD. See right.</a:t>
            </a:r>
          </a:p>
          <a:p>
            <a:pPr>
              <a:buClr>
                <a:srgbClr val="8AD0D6"/>
              </a:buClr>
            </a:pPr>
            <a:r>
              <a:rPr lang="en-US" sz="2000" dirty="0"/>
              <a:t>The servo library supports </a:t>
            </a:r>
            <a:r>
              <a:rPr lang="en-US" sz="2000" dirty="0" err="1"/>
              <a:t>upto</a:t>
            </a:r>
            <a:r>
              <a:rPr lang="en-US" sz="2000" dirty="0"/>
              <a:t> 12 servos</a:t>
            </a:r>
          </a:p>
          <a:p>
            <a:pPr>
              <a:buClr>
                <a:srgbClr val="8AD0D6"/>
              </a:buClr>
            </a:pPr>
            <a:r>
              <a:rPr lang="en-US" sz="2000" dirty="0"/>
              <a:t>The power supply for the servo should NOT come from the </a:t>
            </a:r>
            <a:r>
              <a:rPr lang="en-US" sz="2000" dirty="0" err="1"/>
              <a:t>arduino</a:t>
            </a:r>
            <a:r>
              <a:rPr lang="en-US" sz="2000" dirty="0"/>
              <a:t>. An external power supply should be used. </a:t>
            </a:r>
          </a:p>
        </p:txBody>
      </p:sp>
      <p:pic>
        <p:nvPicPr>
          <p:cNvPr id="5" name="Picture 5" descr="Graphical user interface, text, application&#10;&#10;Description automatically generated">
            <a:extLst>
              <a:ext uri="{FF2B5EF4-FFF2-40B4-BE49-F238E27FC236}">
                <a16:creationId xmlns:a16="http://schemas.microsoft.com/office/drawing/2014/main" id="{8865DE53-1462-467C-B641-3796EF1E3D78}"/>
              </a:ext>
            </a:extLst>
          </p:cNvPr>
          <p:cNvPicPr>
            <a:picLocks noGrp="1" noChangeAspect="1"/>
          </p:cNvPicPr>
          <p:nvPr>
            <p:ph sz="half" idx="2"/>
          </p:nvPr>
        </p:nvPicPr>
        <p:blipFill rotWithShape="1">
          <a:blip r:embed="rId2"/>
          <a:srcRect t="4865" b="12162"/>
          <a:stretch/>
        </p:blipFill>
        <p:spPr>
          <a:xfrm>
            <a:off x="6610814" y="1506348"/>
            <a:ext cx="4788693" cy="3854398"/>
          </a:xfrm>
        </p:spPr>
      </p:pic>
    </p:spTree>
    <p:extLst>
      <p:ext uri="{BB962C8B-B14F-4D97-AF65-F5344CB8AC3E}">
        <p14:creationId xmlns:p14="http://schemas.microsoft.com/office/powerpoint/2010/main" val="2439894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A8A4-6771-41B5-B038-6D79C8B98E3F}"/>
              </a:ext>
            </a:extLst>
          </p:cNvPr>
          <p:cNvSpPr>
            <a:spLocks noGrp="1"/>
          </p:cNvSpPr>
          <p:nvPr>
            <p:ph type="title"/>
          </p:nvPr>
        </p:nvSpPr>
        <p:spPr/>
        <p:txBody>
          <a:bodyPr/>
          <a:lstStyle/>
          <a:p>
            <a:r>
              <a:rPr lang="en-US" dirty="0"/>
              <a:t>Basic functions </a:t>
            </a:r>
            <a:endParaRPr lang="en-US"/>
          </a:p>
        </p:txBody>
      </p:sp>
      <p:graphicFrame>
        <p:nvGraphicFramePr>
          <p:cNvPr id="4" name="Table 4">
            <a:extLst>
              <a:ext uri="{FF2B5EF4-FFF2-40B4-BE49-F238E27FC236}">
                <a16:creationId xmlns:a16="http://schemas.microsoft.com/office/drawing/2014/main" id="{2265C049-9897-4395-A35B-66211C46AAE5}"/>
              </a:ext>
            </a:extLst>
          </p:cNvPr>
          <p:cNvGraphicFramePr>
            <a:graphicFrameLocks noGrp="1"/>
          </p:cNvGraphicFramePr>
          <p:nvPr>
            <p:ph idx="1"/>
            <p:extLst>
              <p:ext uri="{D42A27DB-BD31-4B8C-83A1-F6EECF244321}">
                <p14:modId xmlns:p14="http://schemas.microsoft.com/office/powerpoint/2010/main" val="1612402720"/>
              </p:ext>
            </p:extLst>
          </p:nvPr>
        </p:nvGraphicFramePr>
        <p:xfrm>
          <a:off x="654843" y="1393031"/>
          <a:ext cx="10429432" cy="4291383"/>
        </p:xfrm>
        <a:graphic>
          <a:graphicData uri="http://schemas.openxmlformats.org/drawingml/2006/table">
            <a:tbl>
              <a:tblPr firstRow="1" bandRow="1">
                <a:tableStyleId>{5C22544A-7EE6-4342-B048-85BDC9FD1C3A}</a:tableStyleId>
              </a:tblPr>
              <a:tblGrid>
                <a:gridCol w="2543396">
                  <a:extLst>
                    <a:ext uri="{9D8B030D-6E8A-4147-A177-3AD203B41FA5}">
                      <a16:colId xmlns:a16="http://schemas.microsoft.com/office/drawing/2014/main" val="2439101847"/>
                    </a:ext>
                  </a:extLst>
                </a:gridCol>
                <a:gridCol w="4554456">
                  <a:extLst>
                    <a:ext uri="{9D8B030D-6E8A-4147-A177-3AD203B41FA5}">
                      <a16:colId xmlns:a16="http://schemas.microsoft.com/office/drawing/2014/main" val="966463106"/>
                    </a:ext>
                  </a:extLst>
                </a:gridCol>
                <a:gridCol w="3331580">
                  <a:extLst>
                    <a:ext uri="{9D8B030D-6E8A-4147-A177-3AD203B41FA5}">
                      <a16:colId xmlns:a16="http://schemas.microsoft.com/office/drawing/2014/main" val="1947129510"/>
                    </a:ext>
                  </a:extLst>
                </a:gridCol>
              </a:tblGrid>
              <a:tr h="440796">
                <a:tc>
                  <a:txBody>
                    <a:bodyPr/>
                    <a:lstStyle/>
                    <a:p>
                      <a:pPr algn="ctr"/>
                      <a:r>
                        <a:rPr lang="en-US" sz="1900" dirty="0"/>
                        <a:t>Function</a:t>
                      </a:r>
                    </a:p>
                  </a:txBody>
                  <a:tcPr anchor="ctr"/>
                </a:tc>
                <a:tc>
                  <a:txBody>
                    <a:bodyPr/>
                    <a:lstStyle/>
                    <a:p>
                      <a:pPr algn="ctr"/>
                      <a:r>
                        <a:rPr lang="en-US" sz="1900" dirty="0"/>
                        <a:t>Syntax</a:t>
                      </a:r>
                    </a:p>
                  </a:txBody>
                  <a:tcPr anchor="ctr"/>
                </a:tc>
                <a:tc>
                  <a:txBody>
                    <a:bodyPr/>
                    <a:lstStyle/>
                    <a:p>
                      <a:pPr algn="ctr"/>
                      <a:r>
                        <a:rPr lang="en-US" sz="1900" dirty="0"/>
                        <a:t>Argument</a:t>
                      </a:r>
                    </a:p>
                  </a:txBody>
                  <a:tcPr anchor="ctr"/>
                </a:tc>
                <a:extLst>
                  <a:ext uri="{0D108BD9-81ED-4DB2-BD59-A6C34878D82A}">
                    <a16:rowId xmlns:a16="http://schemas.microsoft.com/office/drawing/2014/main" val="3650038774"/>
                  </a:ext>
                </a:extLst>
              </a:tr>
              <a:tr h="881592">
                <a:tc>
                  <a:txBody>
                    <a:bodyPr/>
                    <a:lstStyle/>
                    <a:p>
                      <a:pPr algn="ctr"/>
                      <a:r>
                        <a:rPr lang="en-US" sz="1900" dirty="0"/>
                        <a:t>Set the servo to a certain position</a:t>
                      </a:r>
                    </a:p>
                  </a:txBody>
                  <a:tcPr anchor="ctr"/>
                </a:tc>
                <a:tc>
                  <a:txBody>
                    <a:bodyPr/>
                    <a:lstStyle/>
                    <a:p>
                      <a:pPr lvl="0" algn="ctr">
                        <a:buNone/>
                      </a:pPr>
                      <a:r>
                        <a:rPr lang="en-US" sz="1900" b="0" i="0" u="none" strike="noStrike" noProof="0" dirty="0" err="1">
                          <a:latin typeface="Consolas"/>
                        </a:rPr>
                        <a:t>servo.write</a:t>
                      </a:r>
                      <a:r>
                        <a:rPr lang="en-US" sz="1900" b="0" i="0" u="none" strike="noStrike" noProof="0" dirty="0">
                          <a:latin typeface="Consolas"/>
                        </a:rPr>
                        <a:t>(angle)</a:t>
                      </a:r>
                      <a:endParaRPr lang="en-US" sz="1900" dirty="0"/>
                    </a:p>
                  </a:txBody>
                  <a:tcPr anchor="ctr"/>
                </a:tc>
                <a:tc>
                  <a:txBody>
                    <a:bodyPr/>
                    <a:lstStyle/>
                    <a:p>
                      <a:pPr algn="ctr"/>
                      <a:r>
                        <a:rPr lang="en-US" sz="1900" dirty="0"/>
                        <a:t>The angle between 0 and 180</a:t>
                      </a:r>
                    </a:p>
                  </a:txBody>
                  <a:tcPr anchor="ctr"/>
                </a:tc>
                <a:extLst>
                  <a:ext uri="{0D108BD9-81ED-4DB2-BD59-A6C34878D82A}">
                    <a16:rowId xmlns:a16="http://schemas.microsoft.com/office/drawing/2014/main" val="250391038"/>
                  </a:ext>
                </a:extLst>
              </a:tr>
              <a:tr h="1416843">
                <a:tc>
                  <a:txBody>
                    <a:bodyPr/>
                    <a:lstStyle/>
                    <a:p>
                      <a:pPr algn="ctr"/>
                      <a:r>
                        <a:rPr lang="en-US" sz="1900" dirty="0"/>
                        <a:t>Set the servo to a certain position</a:t>
                      </a:r>
                    </a:p>
                  </a:txBody>
                  <a:tcPr anchor="ctr"/>
                </a:tc>
                <a:tc>
                  <a:txBody>
                    <a:bodyPr/>
                    <a:lstStyle/>
                    <a:p>
                      <a:pPr lvl="0" algn="ctr">
                        <a:buNone/>
                      </a:pPr>
                      <a:r>
                        <a:rPr lang="en-US" sz="1900" b="0" i="0" u="none" strike="noStrike" noProof="0" dirty="0" err="1">
                          <a:latin typeface="Consolas"/>
                        </a:rPr>
                        <a:t>servo.writeMicroseconds</a:t>
                      </a:r>
                      <a:r>
                        <a:rPr lang="en-US" sz="1900" b="0" i="0" u="none" strike="noStrike" noProof="0" dirty="0">
                          <a:latin typeface="Consolas"/>
                        </a:rPr>
                        <a:t>(mS);</a:t>
                      </a:r>
                      <a:endParaRPr lang="en-US" sz="1900" dirty="0"/>
                    </a:p>
                  </a:txBody>
                  <a:tcPr anchor="ctr"/>
                </a:tc>
                <a:tc>
                  <a:txBody>
                    <a:bodyPr/>
                    <a:lstStyle/>
                    <a:p>
                      <a:pPr algn="ctr"/>
                      <a:r>
                        <a:rPr lang="en-US" sz="1900" dirty="0"/>
                        <a:t>The ON time of the pulse. Typically between 1000 and 2000 µS which is 1ms and 2ms</a:t>
                      </a:r>
                    </a:p>
                  </a:txBody>
                  <a:tcPr anchor="ctr"/>
                </a:tc>
                <a:extLst>
                  <a:ext uri="{0D108BD9-81ED-4DB2-BD59-A6C34878D82A}">
                    <a16:rowId xmlns:a16="http://schemas.microsoft.com/office/drawing/2014/main" val="1667549894"/>
                  </a:ext>
                </a:extLst>
              </a:tr>
              <a:tr h="881592">
                <a:tc>
                  <a:txBody>
                    <a:bodyPr/>
                    <a:lstStyle/>
                    <a:p>
                      <a:pPr algn="ctr"/>
                      <a:r>
                        <a:rPr lang="en-US" sz="1900" dirty="0"/>
                        <a:t>Read the position of the servo*</a:t>
                      </a:r>
                    </a:p>
                  </a:txBody>
                  <a:tcPr anchor="ctr"/>
                </a:tc>
                <a:tc>
                  <a:txBody>
                    <a:bodyPr/>
                    <a:lstStyle/>
                    <a:p>
                      <a:pPr lvl="0" algn="ctr">
                        <a:buNone/>
                      </a:pPr>
                      <a:r>
                        <a:rPr lang="en-US" sz="1900" b="0" i="0" u="none" strike="noStrike" noProof="0" dirty="0" err="1">
                          <a:latin typeface="Consolas"/>
                        </a:rPr>
                        <a:t>servo.read</a:t>
                      </a:r>
                      <a:r>
                        <a:rPr lang="en-US" sz="1900" b="0" i="0" u="none" strike="noStrike" noProof="0" dirty="0">
                          <a:latin typeface="Consolas"/>
                        </a:rPr>
                        <a:t>()</a:t>
                      </a:r>
                      <a:endParaRPr lang="en-US" sz="1900" dirty="0"/>
                    </a:p>
                  </a:txBody>
                  <a:tcPr anchor="ctr"/>
                </a:tc>
                <a:tc>
                  <a:txBody>
                    <a:bodyPr/>
                    <a:lstStyle/>
                    <a:p>
                      <a:pPr algn="ctr"/>
                      <a:r>
                        <a:rPr lang="en-US" sz="1900" dirty="0"/>
                        <a:t>Spits out the angle of the servo- between 0 and 180</a:t>
                      </a:r>
                    </a:p>
                  </a:txBody>
                  <a:tcPr anchor="ctr"/>
                </a:tc>
                <a:extLst>
                  <a:ext uri="{0D108BD9-81ED-4DB2-BD59-A6C34878D82A}">
                    <a16:rowId xmlns:a16="http://schemas.microsoft.com/office/drawing/2014/main" val="646096325"/>
                  </a:ext>
                </a:extLst>
              </a:tr>
              <a:tr h="613966">
                <a:tc>
                  <a:txBody>
                    <a:bodyPr/>
                    <a:lstStyle/>
                    <a:p>
                      <a:pPr lvl="0" algn="ctr">
                        <a:buNone/>
                      </a:pPr>
                      <a:r>
                        <a:rPr lang="en-US" sz="1900" dirty="0"/>
                        <a:t>Detach the servo from its pin</a:t>
                      </a:r>
                    </a:p>
                  </a:txBody>
                  <a:tcPr anchor="ctr"/>
                </a:tc>
                <a:tc>
                  <a:txBody>
                    <a:bodyPr/>
                    <a:lstStyle/>
                    <a:p>
                      <a:pPr lvl="0" algn="ctr">
                        <a:buNone/>
                      </a:pPr>
                      <a:r>
                        <a:rPr lang="en-US" sz="1900" b="0" i="0" u="none" strike="noStrike" noProof="0" dirty="0" err="1">
                          <a:latin typeface="Consolas"/>
                        </a:rPr>
                        <a:t>servo.detach</a:t>
                      </a:r>
                      <a:r>
                        <a:rPr lang="en-US" sz="1900" b="0" i="0" u="none" strike="noStrike" noProof="0" dirty="0">
                          <a:latin typeface="Consolas"/>
                        </a:rPr>
                        <a:t>()</a:t>
                      </a:r>
                      <a:endParaRPr lang="en-US" sz="1900" dirty="0"/>
                    </a:p>
                  </a:txBody>
                  <a:tcPr anchor="ctr"/>
                </a:tc>
                <a:tc>
                  <a:txBody>
                    <a:bodyPr/>
                    <a:lstStyle/>
                    <a:p>
                      <a:pPr lvl="0" algn="ctr">
                        <a:buNone/>
                      </a:pPr>
                      <a:r>
                        <a:rPr lang="en-US" sz="1900" dirty="0"/>
                        <a:t>Takes no argument</a:t>
                      </a:r>
                    </a:p>
                  </a:txBody>
                  <a:tcPr anchor="ctr"/>
                </a:tc>
                <a:extLst>
                  <a:ext uri="{0D108BD9-81ED-4DB2-BD59-A6C34878D82A}">
                    <a16:rowId xmlns:a16="http://schemas.microsoft.com/office/drawing/2014/main" val="170754618"/>
                  </a:ext>
                </a:extLst>
              </a:tr>
            </a:tbl>
          </a:graphicData>
        </a:graphic>
      </p:graphicFrame>
      <p:sp>
        <p:nvSpPr>
          <p:cNvPr id="5" name="TextBox 4">
            <a:extLst>
              <a:ext uri="{FF2B5EF4-FFF2-40B4-BE49-F238E27FC236}">
                <a16:creationId xmlns:a16="http://schemas.microsoft.com/office/drawing/2014/main" id="{24DCAED3-E483-4100-8E38-0DA0C9DDBB80}"/>
              </a:ext>
            </a:extLst>
          </p:cNvPr>
          <p:cNvSpPr txBox="1"/>
          <p:nvPr/>
        </p:nvSpPr>
        <p:spPr>
          <a:xfrm>
            <a:off x="5212556" y="6045993"/>
            <a:ext cx="86367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servo does not have any mechanism to report its angle. </a:t>
            </a:r>
            <a:r>
              <a:rPr lang="en-US" dirty="0" err="1"/>
              <a:t>Servo.read</a:t>
            </a:r>
            <a:r>
              <a:rPr lang="en-US" dirty="0"/>
              <a:t>() simply reports the previous input to write().</a:t>
            </a:r>
          </a:p>
        </p:txBody>
      </p:sp>
    </p:spTree>
    <p:extLst>
      <p:ext uri="{BB962C8B-B14F-4D97-AF65-F5344CB8AC3E}">
        <p14:creationId xmlns:p14="http://schemas.microsoft.com/office/powerpoint/2010/main" val="1326919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A60E1-7424-4FD0-98B6-67604487E85B}"/>
              </a:ext>
            </a:extLst>
          </p:cNvPr>
          <p:cNvSpPr>
            <a:spLocks noGrp="1"/>
          </p:cNvSpPr>
          <p:nvPr>
            <p:ph type="title"/>
          </p:nvPr>
        </p:nvSpPr>
        <p:spPr/>
        <p:txBody>
          <a:bodyPr/>
          <a:lstStyle/>
          <a:p>
            <a:r>
              <a:rPr lang="en-US" dirty="0"/>
              <a:t>Using LED</a:t>
            </a:r>
            <a:r>
              <a:rPr lang="en-US" sz="2800" dirty="0"/>
              <a:t>S</a:t>
            </a:r>
            <a:r>
              <a:rPr lang="en-US" dirty="0"/>
              <a:t> with </a:t>
            </a:r>
            <a:r>
              <a:rPr lang="en-US" dirty="0" err="1"/>
              <a:t>arduino</a:t>
            </a:r>
            <a:endParaRPr lang="en-US" dirty="0"/>
          </a:p>
        </p:txBody>
      </p:sp>
      <p:sp>
        <p:nvSpPr>
          <p:cNvPr id="3" name="Content Placeholder 2">
            <a:extLst>
              <a:ext uri="{FF2B5EF4-FFF2-40B4-BE49-F238E27FC236}">
                <a16:creationId xmlns:a16="http://schemas.microsoft.com/office/drawing/2014/main" id="{2DDF9A38-96A5-4955-96B4-A1C04A877F3F}"/>
              </a:ext>
            </a:extLst>
          </p:cNvPr>
          <p:cNvSpPr>
            <a:spLocks noGrp="1"/>
          </p:cNvSpPr>
          <p:nvPr>
            <p:ph sz="half" idx="1"/>
          </p:nvPr>
        </p:nvSpPr>
        <p:spPr/>
        <p:txBody>
          <a:bodyPr vert="horz" lIns="91440" tIns="45720" rIns="91440" bIns="45720" rtlCol="0" anchor="t">
            <a:normAutofit/>
          </a:bodyPr>
          <a:lstStyle/>
          <a:p>
            <a:pPr marL="0" indent="0">
              <a:buNone/>
            </a:pPr>
            <a:r>
              <a:rPr lang="en-US" dirty="0"/>
              <a:t>Data that you need:</a:t>
            </a:r>
          </a:p>
          <a:p>
            <a:r>
              <a:rPr lang="en-US"/>
              <a:t>Current consumption of the LED</a:t>
            </a:r>
          </a:p>
          <a:p>
            <a:pPr>
              <a:buClr>
                <a:srgbClr val="8AD0D6"/>
              </a:buClr>
            </a:pPr>
            <a:r>
              <a:rPr lang="en-US" dirty="0"/>
              <a:t>Voltage drop of the LED</a:t>
            </a:r>
          </a:p>
          <a:p>
            <a:pPr>
              <a:buClr>
                <a:srgbClr val="8AD0D6"/>
              </a:buClr>
            </a:pPr>
            <a:r>
              <a:rPr lang="en-US" dirty="0"/>
              <a:t>Supply voltage ( 5V here)</a:t>
            </a:r>
          </a:p>
        </p:txBody>
      </p:sp>
      <p:graphicFrame>
        <p:nvGraphicFramePr>
          <p:cNvPr id="5" name="Table 5">
            <a:extLst>
              <a:ext uri="{FF2B5EF4-FFF2-40B4-BE49-F238E27FC236}">
                <a16:creationId xmlns:a16="http://schemas.microsoft.com/office/drawing/2014/main" id="{0A0E50C4-6734-454C-B37F-2C9125758085}"/>
              </a:ext>
            </a:extLst>
          </p:cNvPr>
          <p:cNvGraphicFramePr>
            <a:graphicFrameLocks noGrp="1"/>
          </p:cNvGraphicFramePr>
          <p:nvPr>
            <p:ph sz="half" idx="2"/>
            <p:extLst>
              <p:ext uri="{D42A27DB-BD31-4B8C-83A1-F6EECF244321}">
                <p14:modId xmlns:p14="http://schemas.microsoft.com/office/powerpoint/2010/main" val="3781535654"/>
              </p:ext>
            </p:extLst>
          </p:nvPr>
        </p:nvGraphicFramePr>
        <p:xfrm>
          <a:off x="5654675" y="2055813"/>
          <a:ext cx="4395788" cy="2250440"/>
        </p:xfrm>
        <a:graphic>
          <a:graphicData uri="http://schemas.openxmlformats.org/drawingml/2006/table">
            <a:tbl>
              <a:tblPr firstRow="1" bandRow="1">
                <a:tableStyleId>{5C22544A-7EE6-4342-B048-85BDC9FD1C3A}</a:tableStyleId>
              </a:tblPr>
              <a:tblGrid>
                <a:gridCol w="2197894">
                  <a:extLst>
                    <a:ext uri="{9D8B030D-6E8A-4147-A177-3AD203B41FA5}">
                      <a16:colId xmlns:a16="http://schemas.microsoft.com/office/drawing/2014/main" val="1340715468"/>
                    </a:ext>
                  </a:extLst>
                </a:gridCol>
                <a:gridCol w="2197894">
                  <a:extLst>
                    <a:ext uri="{9D8B030D-6E8A-4147-A177-3AD203B41FA5}">
                      <a16:colId xmlns:a16="http://schemas.microsoft.com/office/drawing/2014/main" val="1726484622"/>
                    </a:ext>
                  </a:extLst>
                </a:gridCol>
              </a:tblGrid>
              <a:tr h="370840">
                <a:tc>
                  <a:txBody>
                    <a:bodyPr/>
                    <a:lstStyle/>
                    <a:p>
                      <a:pPr algn="ctr"/>
                      <a:r>
                        <a:rPr lang="en-US" sz="2000" dirty="0" err="1"/>
                        <a:t>Colour</a:t>
                      </a:r>
                    </a:p>
                  </a:txBody>
                  <a:tcPr/>
                </a:tc>
                <a:tc>
                  <a:txBody>
                    <a:bodyPr/>
                    <a:lstStyle/>
                    <a:p>
                      <a:pPr algn="ctr"/>
                      <a:r>
                        <a:rPr lang="en-US" sz="2000" dirty="0"/>
                        <a:t>Voltage drop</a:t>
                      </a:r>
                    </a:p>
                  </a:txBody>
                  <a:tcPr/>
                </a:tc>
                <a:extLst>
                  <a:ext uri="{0D108BD9-81ED-4DB2-BD59-A6C34878D82A}">
                    <a16:rowId xmlns:a16="http://schemas.microsoft.com/office/drawing/2014/main" val="3085667912"/>
                  </a:ext>
                </a:extLst>
              </a:tr>
              <a:tr h="370840">
                <a:tc>
                  <a:txBody>
                    <a:bodyPr/>
                    <a:lstStyle/>
                    <a:p>
                      <a:pPr algn="ctr"/>
                      <a:r>
                        <a:rPr lang="en-US" dirty="0"/>
                        <a:t>White</a:t>
                      </a:r>
                    </a:p>
                  </a:txBody>
                  <a:tcPr/>
                </a:tc>
                <a:tc>
                  <a:txBody>
                    <a:bodyPr/>
                    <a:lstStyle/>
                    <a:p>
                      <a:pPr algn="ctr"/>
                      <a:r>
                        <a:rPr lang="en-US" dirty="0"/>
                        <a:t>2.2</a:t>
                      </a:r>
                    </a:p>
                  </a:txBody>
                  <a:tcPr/>
                </a:tc>
                <a:extLst>
                  <a:ext uri="{0D108BD9-81ED-4DB2-BD59-A6C34878D82A}">
                    <a16:rowId xmlns:a16="http://schemas.microsoft.com/office/drawing/2014/main" val="1172878371"/>
                  </a:ext>
                </a:extLst>
              </a:tr>
              <a:tr h="370840">
                <a:tc>
                  <a:txBody>
                    <a:bodyPr/>
                    <a:lstStyle/>
                    <a:p>
                      <a:pPr algn="ctr"/>
                      <a:r>
                        <a:rPr lang="en-US" dirty="0"/>
                        <a:t>Blue</a:t>
                      </a:r>
                    </a:p>
                  </a:txBody>
                  <a:tcPr/>
                </a:tc>
                <a:tc>
                  <a:txBody>
                    <a:bodyPr/>
                    <a:lstStyle/>
                    <a:p>
                      <a:pPr algn="ctr"/>
                      <a:r>
                        <a:rPr lang="en-US" dirty="0"/>
                        <a:t>3.6</a:t>
                      </a:r>
                    </a:p>
                  </a:txBody>
                  <a:tcPr/>
                </a:tc>
                <a:extLst>
                  <a:ext uri="{0D108BD9-81ED-4DB2-BD59-A6C34878D82A}">
                    <a16:rowId xmlns:a16="http://schemas.microsoft.com/office/drawing/2014/main" val="3650971484"/>
                  </a:ext>
                </a:extLst>
              </a:tr>
              <a:tr h="370840">
                <a:tc>
                  <a:txBody>
                    <a:bodyPr/>
                    <a:lstStyle/>
                    <a:p>
                      <a:pPr algn="ctr"/>
                      <a:r>
                        <a:rPr lang="en-US" dirty="0"/>
                        <a:t>Red</a:t>
                      </a:r>
                    </a:p>
                  </a:txBody>
                  <a:tcPr/>
                </a:tc>
                <a:tc>
                  <a:txBody>
                    <a:bodyPr/>
                    <a:lstStyle/>
                    <a:p>
                      <a:pPr algn="ctr"/>
                      <a:r>
                        <a:rPr lang="en-US" dirty="0"/>
                        <a:t>2.0</a:t>
                      </a:r>
                    </a:p>
                  </a:txBody>
                  <a:tcPr/>
                </a:tc>
                <a:extLst>
                  <a:ext uri="{0D108BD9-81ED-4DB2-BD59-A6C34878D82A}">
                    <a16:rowId xmlns:a16="http://schemas.microsoft.com/office/drawing/2014/main" val="2878163822"/>
                  </a:ext>
                </a:extLst>
              </a:tr>
              <a:tr h="370840">
                <a:tc>
                  <a:txBody>
                    <a:bodyPr/>
                    <a:lstStyle/>
                    <a:p>
                      <a:pPr algn="ctr"/>
                      <a:r>
                        <a:rPr lang="en-US" dirty="0"/>
                        <a:t>Yellow</a:t>
                      </a:r>
                    </a:p>
                  </a:txBody>
                  <a:tcPr/>
                </a:tc>
                <a:tc>
                  <a:txBody>
                    <a:bodyPr/>
                    <a:lstStyle/>
                    <a:p>
                      <a:pPr algn="ctr"/>
                      <a:r>
                        <a:rPr lang="en-US" dirty="0"/>
                        <a:t>2.1</a:t>
                      </a:r>
                    </a:p>
                  </a:txBody>
                  <a:tcPr/>
                </a:tc>
                <a:extLst>
                  <a:ext uri="{0D108BD9-81ED-4DB2-BD59-A6C34878D82A}">
                    <a16:rowId xmlns:a16="http://schemas.microsoft.com/office/drawing/2014/main" val="3504231522"/>
                  </a:ext>
                </a:extLst>
              </a:tr>
              <a:tr h="370840">
                <a:tc>
                  <a:txBody>
                    <a:bodyPr/>
                    <a:lstStyle/>
                    <a:p>
                      <a:pPr algn="ctr"/>
                      <a:r>
                        <a:rPr lang="en-US" dirty="0"/>
                        <a:t>Green</a:t>
                      </a:r>
                    </a:p>
                  </a:txBody>
                  <a:tcPr/>
                </a:tc>
                <a:tc>
                  <a:txBody>
                    <a:bodyPr/>
                    <a:lstStyle/>
                    <a:p>
                      <a:pPr algn="ctr"/>
                      <a:r>
                        <a:rPr lang="en-US" dirty="0"/>
                        <a:t>2.1</a:t>
                      </a:r>
                    </a:p>
                  </a:txBody>
                  <a:tcPr/>
                </a:tc>
                <a:extLst>
                  <a:ext uri="{0D108BD9-81ED-4DB2-BD59-A6C34878D82A}">
                    <a16:rowId xmlns:a16="http://schemas.microsoft.com/office/drawing/2014/main" val="2949022477"/>
                  </a:ext>
                </a:extLst>
              </a:tr>
            </a:tbl>
          </a:graphicData>
        </a:graphic>
      </p:graphicFrame>
      <p:sp>
        <p:nvSpPr>
          <p:cNvPr id="6" name="TextBox 5">
            <a:extLst>
              <a:ext uri="{FF2B5EF4-FFF2-40B4-BE49-F238E27FC236}">
                <a16:creationId xmlns:a16="http://schemas.microsoft.com/office/drawing/2014/main" id="{C6230615-5F66-4AA8-920C-F205E62BC851}"/>
              </a:ext>
            </a:extLst>
          </p:cNvPr>
          <p:cNvSpPr txBox="1"/>
          <p:nvPr/>
        </p:nvSpPr>
        <p:spPr>
          <a:xfrm>
            <a:off x="5653087" y="4470865"/>
            <a:ext cx="43981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Most LEDs draw between 10 to 30 mA</a:t>
            </a:r>
          </a:p>
        </p:txBody>
      </p:sp>
      <p:grpSp>
        <p:nvGrpSpPr>
          <p:cNvPr id="9" name="Group 8">
            <a:extLst>
              <a:ext uri="{FF2B5EF4-FFF2-40B4-BE49-F238E27FC236}">
                <a16:creationId xmlns:a16="http://schemas.microsoft.com/office/drawing/2014/main" id="{39455A42-6AEB-4AFE-A882-B564C2F37059}"/>
              </a:ext>
            </a:extLst>
          </p:cNvPr>
          <p:cNvGrpSpPr/>
          <p:nvPr/>
        </p:nvGrpSpPr>
        <p:grpSpPr>
          <a:xfrm>
            <a:off x="1183341" y="4276164"/>
            <a:ext cx="3269876" cy="1464283"/>
            <a:chOff x="1104900" y="4085664"/>
            <a:chExt cx="3269876" cy="1464283"/>
          </a:xfrm>
        </p:grpSpPr>
        <p:sp>
          <p:nvSpPr>
            <p:cNvPr id="4" name="TextBox 3">
              <a:extLst>
                <a:ext uri="{FF2B5EF4-FFF2-40B4-BE49-F238E27FC236}">
                  <a16:creationId xmlns:a16="http://schemas.microsoft.com/office/drawing/2014/main" id="{B40DA8DA-C2D8-4C78-813C-0B9321C8F567}"/>
                </a:ext>
              </a:extLst>
            </p:cNvPr>
            <p:cNvSpPr txBox="1"/>
            <p:nvPr/>
          </p:nvSpPr>
          <p:spPr>
            <a:xfrm>
              <a:off x="1104900" y="4085664"/>
              <a:ext cx="326987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0B0F0"/>
                  </a:solidFill>
                  <a:latin typeface="Sylfaen"/>
                </a:rPr>
                <a:t>R = V</a:t>
              </a:r>
              <a:r>
                <a:rPr lang="en-US" sz="4000" baseline="-25000" dirty="0">
                  <a:solidFill>
                    <a:srgbClr val="00B0F0"/>
                  </a:solidFill>
                  <a:latin typeface="Sylfaen"/>
                </a:rPr>
                <a:t>s</a:t>
              </a:r>
              <a:r>
                <a:rPr lang="en-US" sz="4000">
                  <a:solidFill>
                    <a:srgbClr val="00B0F0"/>
                  </a:solidFill>
                  <a:latin typeface="Sylfaen"/>
                </a:rPr>
                <a:t> – V</a:t>
              </a:r>
              <a:r>
                <a:rPr lang="en-US" sz="4000" baseline="-25000">
                  <a:solidFill>
                    <a:srgbClr val="00B0F0"/>
                  </a:solidFill>
                  <a:latin typeface="Sylfaen"/>
                </a:rPr>
                <a:t>led</a:t>
              </a:r>
              <a:endParaRPr lang="en-US" sz="4000" dirty="0">
                <a:solidFill>
                  <a:srgbClr val="00B0F0"/>
                </a:solidFill>
                <a:latin typeface="Sylfaen"/>
              </a:endParaRPr>
            </a:p>
          </p:txBody>
        </p:sp>
        <p:cxnSp>
          <p:nvCxnSpPr>
            <p:cNvPr id="7" name="Straight Arrow Connector 6">
              <a:extLst>
                <a:ext uri="{FF2B5EF4-FFF2-40B4-BE49-F238E27FC236}">
                  <a16:creationId xmlns:a16="http://schemas.microsoft.com/office/drawing/2014/main" id="{B6A3C882-CFF4-4854-B5FC-1B446ACE5039}"/>
                </a:ext>
              </a:extLst>
            </p:cNvPr>
            <p:cNvCxnSpPr/>
            <p:nvPr/>
          </p:nvCxnSpPr>
          <p:spPr>
            <a:xfrm>
              <a:off x="1904441" y="4840381"/>
              <a:ext cx="2017057" cy="11205"/>
            </a:xfrm>
            <a:prstGeom prst="straightConnector1">
              <a:avLst/>
            </a:prstGeom>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8CEAD08F-2F28-4500-9945-C53136D0529C}"/>
                </a:ext>
              </a:extLst>
            </p:cNvPr>
            <p:cNvSpPr txBox="1"/>
            <p:nvPr/>
          </p:nvSpPr>
          <p:spPr>
            <a:xfrm>
              <a:off x="2679327" y="4842061"/>
              <a:ext cx="457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a:solidFill>
                    <a:srgbClr val="00B0F0"/>
                  </a:solidFill>
                  <a:latin typeface="Sylfaen"/>
                </a:rPr>
                <a:t>I</a:t>
              </a:r>
              <a:endParaRPr lang="en-US" sz="4000" dirty="0">
                <a:solidFill>
                  <a:srgbClr val="00B0F0"/>
                </a:solidFill>
                <a:latin typeface="Sylfaen"/>
              </a:endParaRPr>
            </a:p>
          </p:txBody>
        </p:sp>
      </p:grpSp>
      <p:pic>
        <p:nvPicPr>
          <p:cNvPr id="17" name="Picture 17" descr="A picture containing text, shoji, crossword puzzle&#10;&#10;Description automatically generated">
            <a:extLst>
              <a:ext uri="{FF2B5EF4-FFF2-40B4-BE49-F238E27FC236}">
                <a16:creationId xmlns:a16="http://schemas.microsoft.com/office/drawing/2014/main" id="{B76287CC-44AA-4763-9607-3F37F653CE3F}"/>
              </a:ext>
            </a:extLst>
          </p:cNvPr>
          <p:cNvPicPr>
            <a:picLocks noChangeAspect="1"/>
          </p:cNvPicPr>
          <p:nvPr/>
        </p:nvPicPr>
        <p:blipFill rotWithShape="1">
          <a:blip r:embed="rId2"/>
          <a:srcRect l="306" t="11527" r="221" b="8824"/>
          <a:stretch/>
        </p:blipFill>
        <p:spPr>
          <a:xfrm>
            <a:off x="5210568" y="5009461"/>
            <a:ext cx="5293842" cy="1518354"/>
          </a:xfrm>
          <a:prstGeom prst="rect">
            <a:avLst/>
          </a:prstGeom>
        </p:spPr>
      </p:pic>
    </p:spTree>
    <p:extLst>
      <p:ext uri="{BB962C8B-B14F-4D97-AF65-F5344CB8AC3E}">
        <p14:creationId xmlns:p14="http://schemas.microsoft.com/office/powerpoint/2010/main" val="3614674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FD282-2210-4FC9-A209-8C7E272A0CD5}"/>
              </a:ext>
            </a:extLst>
          </p:cNvPr>
          <p:cNvSpPr>
            <a:spLocks noGrp="1"/>
          </p:cNvSpPr>
          <p:nvPr>
            <p:ph type="title"/>
          </p:nvPr>
        </p:nvSpPr>
        <p:spPr>
          <a:xfrm>
            <a:off x="646111" y="452718"/>
            <a:ext cx="9404723" cy="959999"/>
          </a:xfrm>
        </p:spPr>
        <p:txBody>
          <a:bodyPr/>
          <a:lstStyle/>
          <a:p>
            <a:r>
              <a:rPr lang="en-US" dirty="0"/>
              <a:t>Using Motors with Arduino</a:t>
            </a:r>
          </a:p>
        </p:txBody>
      </p:sp>
      <p:sp>
        <p:nvSpPr>
          <p:cNvPr id="3" name="Content Placeholder 2">
            <a:extLst>
              <a:ext uri="{FF2B5EF4-FFF2-40B4-BE49-F238E27FC236}">
                <a16:creationId xmlns:a16="http://schemas.microsoft.com/office/drawing/2014/main" id="{AC84287F-5355-441E-825A-ADE77C3A924F}"/>
              </a:ext>
            </a:extLst>
          </p:cNvPr>
          <p:cNvSpPr>
            <a:spLocks noGrp="1"/>
          </p:cNvSpPr>
          <p:nvPr>
            <p:ph sz="half" idx="1"/>
          </p:nvPr>
        </p:nvSpPr>
        <p:spPr>
          <a:xfrm>
            <a:off x="1103312" y="1655763"/>
            <a:ext cx="4396339" cy="4600575"/>
          </a:xfrm>
        </p:spPr>
        <p:txBody>
          <a:bodyPr vert="horz" lIns="91440" tIns="45720" rIns="91440" bIns="45720" rtlCol="0" anchor="t">
            <a:normAutofit lnSpcReduction="10000"/>
          </a:bodyPr>
          <a:lstStyle/>
          <a:p>
            <a:pPr marL="0" indent="0">
              <a:buNone/>
            </a:pPr>
            <a:r>
              <a:rPr lang="en-US" sz="2400" dirty="0"/>
              <a:t>Very often we are required to incorporate motion into circuits and the simplest way to do that is with the help of some motors.</a:t>
            </a:r>
          </a:p>
          <a:p>
            <a:pPr marL="0" indent="0">
              <a:buNone/>
            </a:pPr>
            <a:endParaRPr lang="en-US" sz="2400" dirty="0"/>
          </a:p>
          <a:p>
            <a:pPr marL="0" indent="0">
              <a:buNone/>
            </a:pPr>
            <a:r>
              <a:rPr lang="en-US" sz="2400" dirty="0"/>
              <a:t>Motors work on the principle of Fleming’s Left Hand Rule, where a current carrying conductor in a magnetic field experiences a magnetic field.</a:t>
            </a:r>
          </a:p>
        </p:txBody>
      </p:sp>
      <p:pic>
        <p:nvPicPr>
          <p:cNvPr id="9" name="Picture 8">
            <a:extLst>
              <a:ext uri="{FF2B5EF4-FFF2-40B4-BE49-F238E27FC236}">
                <a16:creationId xmlns:a16="http://schemas.microsoft.com/office/drawing/2014/main" id="{172EBC16-D719-4AC7-9376-9415CEB898F9}"/>
              </a:ext>
            </a:extLst>
          </p:cNvPr>
          <p:cNvPicPr>
            <a:picLocks noChangeAspect="1"/>
          </p:cNvPicPr>
          <p:nvPr/>
        </p:nvPicPr>
        <p:blipFill>
          <a:blip r:embed="rId2"/>
          <a:stretch>
            <a:fillRect/>
          </a:stretch>
        </p:blipFill>
        <p:spPr>
          <a:xfrm>
            <a:off x="6936995" y="1795243"/>
            <a:ext cx="3684631" cy="3684631"/>
          </a:xfrm>
          <a:prstGeom prst="rect">
            <a:avLst/>
          </a:prstGeom>
        </p:spPr>
      </p:pic>
    </p:spTree>
    <p:extLst>
      <p:ext uri="{BB962C8B-B14F-4D97-AF65-F5344CB8AC3E}">
        <p14:creationId xmlns:p14="http://schemas.microsoft.com/office/powerpoint/2010/main" val="2981055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A60E1-7424-4FD0-98B6-67604487E85B}"/>
              </a:ext>
            </a:extLst>
          </p:cNvPr>
          <p:cNvSpPr>
            <a:spLocks noGrp="1"/>
          </p:cNvSpPr>
          <p:nvPr>
            <p:ph type="title"/>
          </p:nvPr>
        </p:nvSpPr>
        <p:spPr/>
        <p:txBody>
          <a:bodyPr/>
          <a:lstStyle/>
          <a:p>
            <a:r>
              <a:rPr lang="en-US" dirty="0"/>
              <a:t>Using a H-Bridge</a:t>
            </a:r>
          </a:p>
        </p:txBody>
      </p:sp>
      <p:sp>
        <p:nvSpPr>
          <p:cNvPr id="3" name="Content Placeholder 2">
            <a:extLst>
              <a:ext uri="{FF2B5EF4-FFF2-40B4-BE49-F238E27FC236}">
                <a16:creationId xmlns:a16="http://schemas.microsoft.com/office/drawing/2014/main" id="{2DDF9A38-96A5-4955-96B4-A1C04A877F3F}"/>
              </a:ext>
            </a:extLst>
          </p:cNvPr>
          <p:cNvSpPr>
            <a:spLocks noGrp="1"/>
          </p:cNvSpPr>
          <p:nvPr>
            <p:ph sz="half" idx="1"/>
          </p:nvPr>
        </p:nvSpPr>
        <p:spPr>
          <a:xfrm>
            <a:off x="1103312" y="2060575"/>
            <a:ext cx="6153165" cy="3761385"/>
          </a:xfrm>
        </p:spPr>
        <p:txBody>
          <a:bodyPr vert="horz" lIns="91440" tIns="45720" rIns="91440" bIns="45720" rtlCol="0" anchor="t">
            <a:normAutofit fontScale="92500" lnSpcReduction="10000"/>
          </a:bodyPr>
          <a:lstStyle/>
          <a:p>
            <a:pPr marL="0" indent="0">
              <a:buNone/>
            </a:pPr>
            <a:r>
              <a:rPr lang="en-US" dirty="0"/>
              <a:t>One thing to keep in mind when it comes to microcontrollers and motors, THEY MUST NEVER BE CONNECTED TO EACH OTHER DIRECTLY!</a:t>
            </a:r>
          </a:p>
          <a:p>
            <a:pPr marL="0" indent="0">
              <a:buNone/>
            </a:pPr>
            <a:r>
              <a:rPr lang="en-US" dirty="0"/>
              <a:t>An Arduino can at most output only 250 mA from each of its pins but a motor requires a lot of current to start, this excessive current can damage the Arduino.</a:t>
            </a:r>
          </a:p>
          <a:p>
            <a:pPr marL="0" indent="0">
              <a:buNone/>
            </a:pPr>
            <a:endParaRPr lang="en-US" dirty="0"/>
          </a:p>
          <a:p>
            <a:pPr marL="0" indent="0">
              <a:buNone/>
            </a:pPr>
            <a:r>
              <a:rPr lang="en-US" dirty="0"/>
              <a:t>To get around this problem we use an external power supply and transistors as switches to control the power to the motor.</a:t>
            </a:r>
          </a:p>
          <a:p>
            <a:pPr marL="0" indent="0">
              <a:buNone/>
            </a:pPr>
            <a:endParaRPr lang="en-US" dirty="0"/>
          </a:p>
          <a:p>
            <a:pPr marL="0" indent="0">
              <a:buNone/>
            </a:pPr>
            <a:r>
              <a:rPr lang="en-US" dirty="0"/>
              <a:t>One such widely used design is a H-Bridge.</a:t>
            </a:r>
          </a:p>
          <a:p>
            <a:pPr marL="0" indent="0">
              <a:buNone/>
            </a:pPr>
            <a:endParaRPr lang="en-US" dirty="0"/>
          </a:p>
        </p:txBody>
      </p:sp>
      <p:pic>
        <p:nvPicPr>
          <p:cNvPr id="13" name="Picture 12">
            <a:extLst>
              <a:ext uri="{FF2B5EF4-FFF2-40B4-BE49-F238E27FC236}">
                <a16:creationId xmlns:a16="http://schemas.microsoft.com/office/drawing/2014/main" id="{982C96AB-4642-443F-B27B-E1572759B107}"/>
              </a:ext>
            </a:extLst>
          </p:cNvPr>
          <p:cNvPicPr>
            <a:picLocks noChangeAspect="1"/>
          </p:cNvPicPr>
          <p:nvPr/>
        </p:nvPicPr>
        <p:blipFill>
          <a:blip r:embed="rId2"/>
          <a:stretch>
            <a:fillRect/>
          </a:stretch>
        </p:blipFill>
        <p:spPr>
          <a:xfrm>
            <a:off x="7794618" y="1224791"/>
            <a:ext cx="3377805" cy="4710131"/>
          </a:xfrm>
          <a:prstGeom prst="rect">
            <a:avLst/>
          </a:prstGeom>
        </p:spPr>
      </p:pic>
    </p:spTree>
    <p:extLst>
      <p:ext uri="{BB962C8B-B14F-4D97-AF65-F5344CB8AC3E}">
        <p14:creationId xmlns:p14="http://schemas.microsoft.com/office/powerpoint/2010/main" val="3566840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70656-C0E0-449F-BEBF-6B36435DDB94}"/>
              </a:ext>
            </a:extLst>
          </p:cNvPr>
          <p:cNvSpPr>
            <a:spLocks noGrp="1"/>
          </p:cNvSpPr>
          <p:nvPr>
            <p:ph type="title"/>
          </p:nvPr>
        </p:nvSpPr>
        <p:spPr>
          <a:xfrm>
            <a:off x="650669" y="629266"/>
            <a:ext cx="6161192" cy="780084"/>
          </a:xfrm>
        </p:spPr>
        <p:txBody>
          <a:bodyPr vert="horz" lIns="91440" tIns="45720" rIns="91440" bIns="45720" rtlCol="0" anchor="t">
            <a:normAutofit/>
          </a:bodyPr>
          <a:lstStyle/>
          <a:p>
            <a:pPr>
              <a:lnSpc>
                <a:spcPct val="90000"/>
              </a:lnSpc>
            </a:pPr>
            <a:r>
              <a:rPr lang="en-US" sz="3600" dirty="0"/>
              <a:t>H-Bridge</a:t>
            </a:r>
          </a:p>
        </p:txBody>
      </p:sp>
      <p:pic>
        <p:nvPicPr>
          <p:cNvPr id="7" name="Picture 6">
            <a:extLst>
              <a:ext uri="{FF2B5EF4-FFF2-40B4-BE49-F238E27FC236}">
                <a16:creationId xmlns:a16="http://schemas.microsoft.com/office/drawing/2014/main" id="{7890C135-91C1-4AED-8761-41B849992DDA}"/>
              </a:ext>
            </a:extLst>
          </p:cNvPr>
          <p:cNvPicPr>
            <a:picLocks noChangeAspect="1"/>
          </p:cNvPicPr>
          <p:nvPr/>
        </p:nvPicPr>
        <p:blipFill>
          <a:blip r:embed="rId2"/>
          <a:stretch>
            <a:fillRect/>
          </a:stretch>
        </p:blipFill>
        <p:spPr>
          <a:xfrm>
            <a:off x="9618711" y="2233519"/>
            <a:ext cx="2251846" cy="3113151"/>
          </a:xfrm>
          <a:prstGeom prst="rect">
            <a:avLst/>
          </a:prstGeom>
        </p:spPr>
      </p:pic>
      <p:pic>
        <p:nvPicPr>
          <p:cNvPr id="9" name="Picture 8">
            <a:extLst>
              <a:ext uri="{FF2B5EF4-FFF2-40B4-BE49-F238E27FC236}">
                <a16:creationId xmlns:a16="http://schemas.microsoft.com/office/drawing/2014/main" id="{444B64D2-97E6-487F-8468-DFC5BBF7A095}"/>
              </a:ext>
            </a:extLst>
          </p:cNvPr>
          <p:cNvPicPr>
            <a:picLocks noChangeAspect="1"/>
          </p:cNvPicPr>
          <p:nvPr/>
        </p:nvPicPr>
        <p:blipFill>
          <a:blip r:embed="rId3"/>
          <a:stretch>
            <a:fillRect/>
          </a:stretch>
        </p:blipFill>
        <p:spPr>
          <a:xfrm>
            <a:off x="6353213" y="2233519"/>
            <a:ext cx="2262224" cy="3113153"/>
          </a:xfrm>
          <a:prstGeom prst="rect">
            <a:avLst/>
          </a:prstGeom>
        </p:spPr>
      </p:pic>
      <p:sp>
        <p:nvSpPr>
          <p:cNvPr id="11" name="Content Placeholder 10">
            <a:extLst>
              <a:ext uri="{FF2B5EF4-FFF2-40B4-BE49-F238E27FC236}">
                <a16:creationId xmlns:a16="http://schemas.microsoft.com/office/drawing/2014/main" id="{EBBFF414-2DD9-42AA-8C7B-0439666825E6}"/>
              </a:ext>
            </a:extLst>
          </p:cNvPr>
          <p:cNvSpPr>
            <a:spLocks noGrp="1"/>
          </p:cNvSpPr>
          <p:nvPr>
            <p:ph sz="half" idx="1"/>
          </p:nvPr>
        </p:nvSpPr>
        <p:spPr/>
        <p:txBody>
          <a:bodyPr>
            <a:normAutofit/>
          </a:bodyPr>
          <a:lstStyle/>
          <a:p>
            <a:r>
              <a:rPr lang="en-US" dirty="0"/>
              <a:t>A DC motor spins either backward or forward, depending on how you connect the plus and the minus.</a:t>
            </a:r>
          </a:p>
          <a:p>
            <a:r>
              <a:rPr lang="en-US" dirty="0"/>
              <a:t>If you close switch 1 and 4, you have plus connected to the left side of the motor and minus to the other side. And the motor will start spinning in one direction.</a:t>
            </a:r>
          </a:p>
          <a:p>
            <a:r>
              <a:rPr lang="en-US" dirty="0"/>
              <a:t>If you instead close switch 2 and 3, you have plus connected to the right side and minus to the left side. And the motor spins in the opposite direction.</a:t>
            </a:r>
            <a:endParaRPr lang="en-IN" dirty="0"/>
          </a:p>
        </p:txBody>
      </p:sp>
    </p:spTree>
    <p:extLst>
      <p:ext uri="{BB962C8B-B14F-4D97-AF65-F5344CB8AC3E}">
        <p14:creationId xmlns:p14="http://schemas.microsoft.com/office/powerpoint/2010/main" val="2956441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70656-C0E0-449F-BEBF-6B36435DDB94}"/>
              </a:ext>
            </a:extLst>
          </p:cNvPr>
          <p:cNvSpPr>
            <a:spLocks noGrp="1"/>
          </p:cNvSpPr>
          <p:nvPr>
            <p:ph type="title"/>
          </p:nvPr>
        </p:nvSpPr>
        <p:spPr>
          <a:xfrm>
            <a:off x="650669" y="629266"/>
            <a:ext cx="3330328" cy="1641986"/>
          </a:xfrm>
        </p:spPr>
        <p:txBody>
          <a:bodyPr vert="horz" lIns="91440" tIns="45720" rIns="91440" bIns="45720" rtlCol="0" anchor="t">
            <a:normAutofit/>
          </a:bodyPr>
          <a:lstStyle/>
          <a:p>
            <a:pPr>
              <a:lnSpc>
                <a:spcPct val="90000"/>
              </a:lnSpc>
            </a:pPr>
            <a:r>
              <a:rPr lang="en-US" sz="3600" dirty="0"/>
              <a:t>Adjust speed using PWM</a:t>
            </a:r>
          </a:p>
        </p:txBody>
      </p:sp>
      <p:sp>
        <p:nvSpPr>
          <p:cNvPr id="3" name="Content Placeholder 2">
            <a:extLst>
              <a:ext uri="{FF2B5EF4-FFF2-40B4-BE49-F238E27FC236}">
                <a16:creationId xmlns:a16="http://schemas.microsoft.com/office/drawing/2014/main" id="{1F35B87E-B54D-420F-89C0-0B2D7CEAEA54}"/>
              </a:ext>
            </a:extLst>
          </p:cNvPr>
          <p:cNvSpPr>
            <a:spLocks noGrp="1"/>
          </p:cNvSpPr>
          <p:nvPr>
            <p:ph sz="half" idx="1"/>
          </p:nvPr>
        </p:nvSpPr>
        <p:spPr>
          <a:xfrm>
            <a:off x="650669" y="2438400"/>
            <a:ext cx="3330328" cy="3809999"/>
          </a:xfrm>
        </p:spPr>
        <p:txBody>
          <a:bodyPr vert="horz" lIns="91440" tIns="45720" rIns="91440" bIns="45720" rtlCol="0" anchor="t">
            <a:normAutofit/>
          </a:bodyPr>
          <a:lstStyle/>
          <a:p>
            <a:pPr marL="285750" indent="-285750"/>
            <a:r>
              <a:rPr lang="en-US" dirty="0"/>
              <a:t>This is the actual circuit inside the IC.</a:t>
            </a:r>
          </a:p>
          <a:p>
            <a:pPr marL="285750" indent="-285750"/>
            <a:r>
              <a:rPr lang="en-US" dirty="0"/>
              <a:t>By adding another switch at VCC and turning it ON and OFF at different frequencies, we can adjust the speed of the motor.</a:t>
            </a:r>
          </a:p>
          <a:p>
            <a:pPr marL="285750" indent="-285750"/>
            <a:r>
              <a:rPr lang="en-US" dirty="0"/>
              <a:t>This pin is also called the Enable pin and is controlled with PWM signals to vary the speed.</a:t>
            </a:r>
          </a:p>
        </p:txBody>
      </p:sp>
      <p:pic>
        <p:nvPicPr>
          <p:cNvPr id="15" name="Picture 14">
            <a:extLst>
              <a:ext uri="{FF2B5EF4-FFF2-40B4-BE49-F238E27FC236}">
                <a16:creationId xmlns:a16="http://schemas.microsoft.com/office/drawing/2014/main" id="{E9FE3562-B5D0-41E3-A265-15DA7D29E5D1}"/>
              </a:ext>
            </a:extLst>
          </p:cNvPr>
          <p:cNvPicPr>
            <a:picLocks noChangeAspect="1"/>
          </p:cNvPicPr>
          <p:nvPr/>
        </p:nvPicPr>
        <p:blipFill>
          <a:blip r:embed="rId2"/>
          <a:stretch>
            <a:fillRect/>
          </a:stretch>
        </p:blipFill>
        <p:spPr>
          <a:xfrm>
            <a:off x="5002445" y="2438400"/>
            <a:ext cx="6121167" cy="3359469"/>
          </a:xfrm>
          <a:prstGeom prst="rect">
            <a:avLst/>
          </a:prstGeom>
        </p:spPr>
      </p:pic>
    </p:spTree>
    <p:extLst>
      <p:ext uri="{BB962C8B-B14F-4D97-AF65-F5344CB8AC3E}">
        <p14:creationId xmlns:p14="http://schemas.microsoft.com/office/powerpoint/2010/main" val="1134053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26DBA-79C7-4566-BBBF-99D953C2284F}"/>
              </a:ext>
            </a:extLst>
          </p:cNvPr>
          <p:cNvSpPr>
            <a:spLocks noGrp="1"/>
          </p:cNvSpPr>
          <p:nvPr>
            <p:ph type="title"/>
          </p:nvPr>
        </p:nvSpPr>
        <p:spPr>
          <a:xfrm>
            <a:off x="646111" y="452718"/>
            <a:ext cx="9404723" cy="817825"/>
          </a:xfrm>
        </p:spPr>
        <p:txBody>
          <a:bodyPr/>
          <a:lstStyle/>
          <a:p>
            <a:r>
              <a:rPr lang="en-US" dirty="0"/>
              <a:t>Interrupts and </a:t>
            </a:r>
            <a:r>
              <a:rPr lang="en-US" dirty="0" err="1"/>
              <a:t>arduino</a:t>
            </a:r>
            <a:endParaRPr lang="en-US" dirty="0"/>
          </a:p>
        </p:txBody>
      </p:sp>
      <p:sp>
        <p:nvSpPr>
          <p:cNvPr id="4" name="Content Placeholder 3">
            <a:extLst>
              <a:ext uri="{FF2B5EF4-FFF2-40B4-BE49-F238E27FC236}">
                <a16:creationId xmlns:a16="http://schemas.microsoft.com/office/drawing/2014/main" id="{37B9CF09-C7A4-4726-8A63-D5507A22DCEC}"/>
              </a:ext>
            </a:extLst>
          </p:cNvPr>
          <p:cNvSpPr>
            <a:spLocks noGrp="1"/>
          </p:cNvSpPr>
          <p:nvPr>
            <p:ph sz="half" idx="2"/>
          </p:nvPr>
        </p:nvSpPr>
        <p:spPr>
          <a:xfrm>
            <a:off x="646111" y="1734390"/>
            <a:ext cx="5838579" cy="4381184"/>
          </a:xfrm>
        </p:spPr>
        <p:txBody>
          <a:bodyPr vert="horz" lIns="91440" tIns="45720" rIns="91440" bIns="45720" rtlCol="0" anchor="t">
            <a:normAutofit/>
          </a:bodyPr>
          <a:lstStyle/>
          <a:p>
            <a:r>
              <a:rPr lang="en-US" dirty="0"/>
              <a:t>Interrupts stop the current work of Arduino such that some other work can be done.</a:t>
            </a:r>
          </a:p>
          <a:p>
            <a:r>
              <a:rPr lang="en-US" dirty="0"/>
              <a:t>The main program is running and performing some function in a circuit. However, when an interrupt occurs the main program halts while another routine is carried out. When this routine finishes, the processor goes back to the main routine again</a:t>
            </a:r>
          </a:p>
          <a:p>
            <a:r>
              <a:rPr lang="en-US" dirty="0"/>
              <a:t>Most Arduino designs have two hardware interrupts (referred to as "interrupt0" and "interrupt1") hard-wired to digital I/O pins 2 and 3, respectively.</a:t>
            </a:r>
          </a:p>
        </p:txBody>
      </p:sp>
    </p:spTree>
    <p:extLst>
      <p:ext uri="{BB962C8B-B14F-4D97-AF65-F5344CB8AC3E}">
        <p14:creationId xmlns:p14="http://schemas.microsoft.com/office/powerpoint/2010/main" val="29605297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4DCF-F1B5-492E-8DAE-3DA022317AC2}"/>
              </a:ext>
            </a:extLst>
          </p:cNvPr>
          <p:cNvSpPr>
            <a:spLocks noGrp="1"/>
          </p:cNvSpPr>
          <p:nvPr>
            <p:ph type="title"/>
          </p:nvPr>
        </p:nvSpPr>
        <p:spPr>
          <a:xfrm>
            <a:off x="646111" y="452718"/>
            <a:ext cx="9404723" cy="900468"/>
          </a:xfrm>
        </p:spPr>
        <p:txBody>
          <a:bodyPr/>
          <a:lstStyle/>
          <a:p>
            <a:r>
              <a:rPr lang="en-US" dirty="0"/>
              <a:t>Interrupts (example)</a:t>
            </a:r>
          </a:p>
        </p:txBody>
      </p:sp>
      <p:sp>
        <p:nvSpPr>
          <p:cNvPr id="23" name="TextBox 22">
            <a:extLst>
              <a:ext uri="{FF2B5EF4-FFF2-40B4-BE49-F238E27FC236}">
                <a16:creationId xmlns:a16="http://schemas.microsoft.com/office/drawing/2014/main" id="{97F4881D-4EC5-44CC-9467-D9EE46E0A7DB}"/>
              </a:ext>
            </a:extLst>
          </p:cNvPr>
          <p:cNvSpPr txBox="1"/>
          <p:nvPr/>
        </p:nvSpPr>
        <p:spPr>
          <a:xfrm>
            <a:off x="646111" y="1719463"/>
            <a:ext cx="8758342" cy="4801314"/>
          </a:xfrm>
          <a:prstGeom prst="rect">
            <a:avLst/>
          </a:prstGeom>
          <a:noFill/>
        </p:spPr>
        <p:txBody>
          <a:bodyPr wrap="square">
            <a:spAutoFit/>
          </a:bodyPr>
          <a:lstStyle/>
          <a:p>
            <a:r>
              <a:rPr lang="en-IN" dirty="0"/>
              <a:t>int pin = 2; //define interrupt pin to 2</a:t>
            </a:r>
          </a:p>
          <a:p>
            <a:r>
              <a:rPr lang="en-IN" dirty="0"/>
              <a:t>volatile int state = LOW; // To make sure variables shared between an ISR</a:t>
            </a:r>
          </a:p>
          <a:p>
            <a:r>
              <a:rPr lang="en-IN" dirty="0"/>
              <a:t>//the main program are updated </a:t>
            </a:r>
            <a:r>
              <a:rPr lang="en-IN" dirty="0" err="1"/>
              <a:t>correctly,declare</a:t>
            </a:r>
            <a:r>
              <a:rPr lang="en-IN" dirty="0"/>
              <a:t> them as volatile.</a:t>
            </a:r>
          </a:p>
          <a:p>
            <a:endParaRPr lang="en-IN" dirty="0"/>
          </a:p>
          <a:p>
            <a:r>
              <a:rPr lang="en-IN" dirty="0"/>
              <a:t>void setup() {</a:t>
            </a:r>
          </a:p>
          <a:p>
            <a:r>
              <a:rPr lang="en-IN" dirty="0"/>
              <a:t>   </a:t>
            </a:r>
            <a:r>
              <a:rPr lang="en-IN" dirty="0" err="1"/>
              <a:t>pinMode</a:t>
            </a:r>
            <a:r>
              <a:rPr lang="en-IN" dirty="0"/>
              <a:t>(13, OUTPUT); //set pin 13 as output</a:t>
            </a:r>
          </a:p>
          <a:p>
            <a:r>
              <a:rPr lang="en-IN" dirty="0"/>
              <a:t>   </a:t>
            </a:r>
            <a:r>
              <a:rPr lang="en-IN" dirty="0" err="1"/>
              <a:t>attachInterrupt</a:t>
            </a:r>
            <a:r>
              <a:rPr lang="en-IN" dirty="0"/>
              <a:t>(</a:t>
            </a:r>
            <a:r>
              <a:rPr lang="en-IN" dirty="0" err="1"/>
              <a:t>digitalPinToInterrupt</a:t>
            </a:r>
            <a:r>
              <a:rPr lang="en-IN" dirty="0"/>
              <a:t>(pin), blink, CHANGE);</a:t>
            </a:r>
          </a:p>
          <a:p>
            <a:r>
              <a:rPr lang="en-IN" dirty="0"/>
              <a:t>   //interrupt at pin 2 blink ISR when pin to change the value</a:t>
            </a:r>
          </a:p>
          <a:p>
            <a:r>
              <a:rPr lang="en-IN" dirty="0"/>
              <a:t>} </a:t>
            </a:r>
          </a:p>
          <a:p>
            <a:r>
              <a:rPr lang="en-IN" dirty="0"/>
              <a:t>void blink() { </a:t>
            </a:r>
          </a:p>
          <a:p>
            <a:r>
              <a:rPr lang="en-IN" dirty="0"/>
              <a:t>   //ISR function</a:t>
            </a:r>
          </a:p>
          <a:p>
            <a:r>
              <a:rPr lang="en-IN" dirty="0"/>
              <a:t>   state = !state; //toggle the state when the interrupt occurs</a:t>
            </a:r>
          </a:p>
          <a:p>
            <a:r>
              <a:rPr lang="en-IN" dirty="0"/>
              <a:t>}</a:t>
            </a:r>
          </a:p>
          <a:p>
            <a:r>
              <a:rPr lang="en-IN" dirty="0"/>
              <a:t>void loop() { </a:t>
            </a:r>
          </a:p>
          <a:p>
            <a:r>
              <a:rPr lang="en-IN" dirty="0"/>
              <a:t>   </a:t>
            </a:r>
            <a:r>
              <a:rPr lang="en-IN" dirty="0" err="1"/>
              <a:t>digitalWrite</a:t>
            </a:r>
            <a:r>
              <a:rPr lang="en-IN" dirty="0"/>
              <a:t>(13, state); //pin 13 equal the state value</a:t>
            </a:r>
          </a:p>
          <a:p>
            <a:r>
              <a:rPr lang="en-IN" dirty="0"/>
              <a:t>} </a:t>
            </a:r>
          </a:p>
          <a:p>
            <a:endParaRPr lang="en-IN" dirty="0"/>
          </a:p>
        </p:txBody>
      </p:sp>
    </p:spTree>
    <p:extLst>
      <p:ext uri="{BB962C8B-B14F-4D97-AF65-F5344CB8AC3E}">
        <p14:creationId xmlns:p14="http://schemas.microsoft.com/office/powerpoint/2010/main" val="548901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A8A4-6771-41B5-B038-6D79C8B98E3F}"/>
              </a:ext>
            </a:extLst>
          </p:cNvPr>
          <p:cNvSpPr>
            <a:spLocks noGrp="1"/>
          </p:cNvSpPr>
          <p:nvPr>
            <p:ph type="title"/>
          </p:nvPr>
        </p:nvSpPr>
        <p:spPr>
          <a:xfrm>
            <a:off x="646111" y="452718"/>
            <a:ext cx="10113044" cy="1400530"/>
          </a:xfrm>
        </p:spPr>
        <p:txBody>
          <a:bodyPr/>
          <a:lstStyle/>
          <a:p>
            <a:r>
              <a:rPr lang="en-US" dirty="0"/>
              <a:t>Some really helpful </a:t>
            </a:r>
            <a:r>
              <a:rPr lang="en-US" dirty="0" err="1"/>
              <a:t>Youtube</a:t>
            </a:r>
            <a:r>
              <a:rPr lang="en-US" dirty="0"/>
              <a:t> Channels</a:t>
            </a:r>
          </a:p>
        </p:txBody>
      </p:sp>
      <p:sp>
        <p:nvSpPr>
          <p:cNvPr id="6" name="Content Placeholder 5">
            <a:extLst>
              <a:ext uri="{FF2B5EF4-FFF2-40B4-BE49-F238E27FC236}">
                <a16:creationId xmlns:a16="http://schemas.microsoft.com/office/drawing/2014/main" id="{D4675DB8-8D09-4EEB-AA50-41AB111CE647}"/>
              </a:ext>
            </a:extLst>
          </p:cNvPr>
          <p:cNvSpPr>
            <a:spLocks noGrp="1"/>
          </p:cNvSpPr>
          <p:nvPr>
            <p:ph idx="1"/>
          </p:nvPr>
        </p:nvSpPr>
        <p:spPr/>
        <p:txBody>
          <a:bodyPr/>
          <a:lstStyle/>
          <a:p>
            <a:r>
              <a:rPr lang="en-US" dirty="0" err="1">
                <a:latin typeface="Arial" panose="020B0604020202020204" pitchFamily="34" charset="0"/>
                <a:cs typeface="Arial" panose="020B0604020202020204" pitchFamily="34" charset="0"/>
              </a:rPr>
              <a:t>Andries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Spiess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Ben Eater</a:t>
            </a:r>
          </a:p>
          <a:p>
            <a:r>
              <a:rPr lang="en-US" dirty="0">
                <a:latin typeface="Arial" panose="020B0604020202020204" pitchFamily="34" charset="0"/>
                <a:cs typeface="Arial" panose="020B0604020202020204" pitchFamily="34" charset="0"/>
              </a:rPr>
              <a:t>Core Electronics</a:t>
            </a:r>
          </a:p>
          <a:p>
            <a:r>
              <a:rPr lang="en-US" dirty="0" err="1">
                <a:latin typeface="Arial" panose="020B0604020202020204" pitchFamily="34" charset="0"/>
                <a:cs typeface="Arial" panose="020B0604020202020204" pitchFamily="34" charset="0"/>
              </a:rPr>
              <a:t>DroneBot</a:t>
            </a:r>
            <a:r>
              <a:rPr lang="en-US" dirty="0">
                <a:latin typeface="Arial" panose="020B0604020202020204" pitchFamily="34" charset="0"/>
                <a:cs typeface="Arial" panose="020B0604020202020204" pitchFamily="34" charset="0"/>
              </a:rPr>
              <a:t> Workshop</a:t>
            </a:r>
          </a:p>
          <a:p>
            <a:r>
              <a:rPr lang="en-US" dirty="0">
                <a:latin typeface="Arial" panose="020B0604020202020204" pitchFamily="34" charset="0"/>
                <a:cs typeface="Arial" panose="020B0604020202020204" pitchFamily="34" charset="0"/>
              </a:rPr>
              <a:t>EEV Blog</a:t>
            </a:r>
          </a:p>
          <a:p>
            <a:r>
              <a:rPr lang="en-US" dirty="0" err="1">
                <a:latin typeface="Arial" panose="020B0604020202020204" pitchFamily="34" charset="0"/>
                <a:cs typeface="Arial" panose="020B0604020202020204" pitchFamily="34" charset="0"/>
              </a:rPr>
              <a:t>ElectroBOOM</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Great Scott</a:t>
            </a:r>
          </a:p>
          <a:p>
            <a:r>
              <a:rPr lang="en-US" dirty="0">
                <a:latin typeface="Arial" panose="020B0604020202020204" pitchFamily="34" charset="0"/>
                <a:cs typeface="Arial" panose="020B0604020202020204" pitchFamily="34" charset="0"/>
              </a:rPr>
              <a:t>The 8-Bit Guy</a:t>
            </a:r>
          </a:p>
          <a:p>
            <a:r>
              <a:rPr lang="en-IN" i="0" dirty="0">
                <a:effectLst/>
                <a:latin typeface="Arial" panose="020B0604020202020204" pitchFamily="34" charset="0"/>
                <a:cs typeface="Arial" panose="020B0604020202020204" pitchFamily="34" charset="0"/>
              </a:rPr>
              <a:t>Zack Freedman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5755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B78EA4-47EF-4D44-B942-246A33A41AE4}"/>
              </a:ext>
            </a:extLst>
          </p:cNvPr>
          <p:cNvSpPr/>
          <p:nvPr/>
        </p:nvSpPr>
        <p:spPr>
          <a:xfrm>
            <a:off x="4269581" y="388145"/>
            <a:ext cx="5548311" cy="600074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8570656-C0E0-449F-BEBF-6B36435DDB94}"/>
              </a:ext>
            </a:extLst>
          </p:cNvPr>
          <p:cNvSpPr>
            <a:spLocks noGrp="1"/>
          </p:cNvSpPr>
          <p:nvPr>
            <p:ph type="title"/>
          </p:nvPr>
        </p:nvSpPr>
        <p:spPr>
          <a:xfrm>
            <a:off x="650669" y="629266"/>
            <a:ext cx="3330328" cy="1641986"/>
          </a:xfrm>
        </p:spPr>
        <p:txBody>
          <a:bodyPr vert="horz" lIns="91440" tIns="45720" rIns="91440" bIns="45720" rtlCol="0" anchor="t">
            <a:normAutofit/>
          </a:bodyPr>
          <a:lstStyle/>
          <a:p>
            <a:pPr>
              <a:lnSpc>
                <a:spcPct val="90000"/>
              </a:lnSpc>
            </a:pPr>
            <a:r>
              <a:rPr lang="en-US" sz="3600"/>
              <a:t>Adjust brightness using PWM</a:t>
            </a:r>
          </a:p>
        </p:txBody>
      </p:sp>
      <p:sp>
        <p:nvSpPr>
          <p:cNvPr id="26" name="Rectangle 25">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F35B87E-B54D-420F-89C0-0B2D7CEAEA54}"/>
              </a:ext>
            </a:extLst>
          </p:cNvPr>
          <p:cNvSpPr>
            <a:spLocks noGrp="1"/>
          </p:cNvSpPr>
          <p:nvPr>
            <p:ph sz="half" idx="1"/>
          </p:nvPr>
        </p:nvSpPr>
        <p:spPr>
          <a:xfrm>
            <a:off x="650669" y="2438400"/>
            <a:ext cx="3330328" cy="3809999"/>
          </a:xfrm>
        </p:spPr>
        <p:txBody>
          <a:bodyPr vert="horz" lIns="91440" tIns="45720" rIns="91440" bIns="45720" rtlCol="0" anchor="t">
            <a:normAutofit/>
          </a:bodyPr>
          <a:lstStyle/>
          <a:p>
            <a:pPr marL="285750" indent="-285750"/>
            <a:r>
              <a:rPr lang="en-US" dirty="0"/>
              <a:t>Certain pins on the </a:t>
            </a:r>
            <a:r>
              <a:rPr lang="en-US" dirty="0" err="1"/>
              <a:t>arduino</a:t>
            </a:r>
            <a:r>
              <a:rPr lang="en-US" dirty="0"/>
              <a:t> can output square waves of varying duty cycle. These pins are marked PWM.</a:t>
            </a:r>
          </a:p>
          <a:p>
            <a:r>
              <a:rPr lang="en-US" dirty="0"/>
              <a:t>By rapidly switching the LED on and off, we can fool the eye into thinking that the LED is varying in brightness.</a:t>
            </a:r>
          </a:p>
          <a:p>
            <a:r>
              <a:rPr lang="en-US" dirty="0"/>
              <a:t>The duration of ON time is called pulse width.</a:t>
            </a:r>
          </a:p>
        </p:txBody>
      </p:sp>
      <p:pic>
        <p:nvPicPr>
          <p:cNvPr id="12" name="Picture 12" descr="Diagram&#10;&#10;Description automatically generated">
            <a:extLst>
              <a:ext uri="{FF2B5EF4-FFF2-40B4-BE49-F238E27FC236}">
                <a16:creationId xmlns:a16="http://schemas.microsoft.com/office/drawing/2014/main" id="{6F9C45C7-5EEA-4419-A008-6D45DA559BBC}"/>
              </a:ext>
            </a:extLst>
          </p:cNvPr>
          <p:cNvPicPr>
            <a:picLocks noGrp="1" noChangeAspect="1"/>
          </p:cNvPicPr>
          <p:nvPr>
            <p:ph sz="half" idx="2"/>
          </p:nvPr>
        </p:nvPicPr>
        <p:blipFill>
          <a:blip r:embed="rId7"/>
          <a:stretch>
            <a:fillRect/>
          </a:stretch>
        </p:blipFill>
        <p:spPr>
          <a:xfrm>
            <a:off x="4411663" y="462756"/>
            <a:ext cx="5345906" cy="5791200"/>
          </a:xfrm>
        </p:spPr>
      </p:pic>
    </p:spTree>
    <p:extLst>
      <p:ext uri="{BB962C8B-B14F-4D97-AF65-F5344CB8AC3E}">
        <p14:creationId xmlns:p14="http://schemas.microsoft.com/office/powerpoint/2010/main" val="45341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A46D8-1088-4DDC-B32B-4F36F0BAFB1D}"/>
              </a:ext>
            </a:extLst>
          </p:cNvPr>
          <p:cNvSpPr>
            <a:spLocks noGrp="1"/>
          </p:cNvSpPr>
          <p:nvPr>
            <p:ph type="title"/>
          </p:nvPr>
        </p:nvSpPr>
        <p:spPr>
          <a:xfrm>
            <a:off x="643855" y="1447799"/>
            <a:ext cx="3108626" cy="1444752"/>
          </a:xfrm>
        </p:spPr>
        <p:txBody>
          <a:bodyPr vert="horz" lIns="91440" tIns="45720" rIns="91440" bIns="45720" rtlCol="0" anchor="b">
            <a:normAutofit/>
          </a:bodyPr>
          <a:lstStyle/>
          <a:p>
            <a:r>
              <a:rPr lang="en-US" sz="3200" b="0" i="0" kern="1200">
                <a:solidFill>
                  <a:srgbClr val="EBEBEB"/>
                </a:solidFill>
                <a:latin typeface="+mj-lt"/>
                <a:ea typeface="+mj-ea"/>
                <a:cs typeface="+mj-cs"/>
              </a:rPr>
              <a:t>How do we use PWM?</a:t>
            </a:r>
          </a:p>
        </p:txBody>
      </p:sp>
      <p:sp>
        <p:nvSpPr>
          <p:cNvPr id="24"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8" name="Rectangle 27">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433E7FD-C401-459D-A4FA-99F0170C29C4}"/>
              </a:ext>
            </a:extLst>
          </p:cNvPr>
          <p:cNvSpPr>
            <a:spLocks noGrp="1"/>
          </p:cNvSpPr>
          <p:nvPr>
            <p:ph sz="half" idx="1"/>
          </p:nvPr>
        </p:nvSpPr>
        <p:spPr>
          <a:xfrm>
            <a:off x="322387" y="3012853"/>
            <a:ext cx="3900171" cy="3376040"/>
          </a:xfrm>
        </p:spPr>
        <p:txBody>
          <a:bodyPr vert="horz" lIns="91440" tIns="45720" rIns="91440" bIns="45720" rtlCol="0" anchor="t">
            <a:normAutofit/>
          </a:bodyPr>
          <a:lstStyle/>
          <a:p>
            <a:r>
              <a:rPr lang="en-US" sz="2000">
                <a:solidFill>
                  <a:srgbClr val="FFFFFF"/>
                </a:solidFill>
              </a:rPr>
              <a:t>The function to use is :</a:t>
            </a:r>
          </a:p>
          <a:p>
            <a:pPr marL="0" indent="0">
              <a:buNone/>
            </a:pPr>
            <a:r>
              <a:rPr lang="en-US" dirty="0">
                <a:solidFill>
                  <a:srgbClr val="FFFFFF"/>
                </a:solidFill>
              </a:rPr>
              <a:t> </a:t>
            </a:r>
            <a:r>
              <a:rPr lang="en-US" sz="1500" dirty="0">
                <a:solidFill>
                  <a:srgbClr val="FFFFFF"/>
                </a:solidFill>
              </a:rPr>
              <a:t>     </a:t>
            </a:r>
            <a:r>
              <a:rPr lang="en-US" sz="2400">
                <a:solidFill>
                  <a:schemeClr val="accent2"/>
                </a:solidFill>
              </a:rPr>
              <a:t>analogWrite(pin , val);</a:t>
            </a:r>
          </a:p>
          <a:p>
            <a:r>
              <a:rPr lang="en-US" sz="2000">
                <a:solidFill>
                  <a:srgbClr val="FFFFFF"/>
                </a:solidFill>
              </a:rPr>
              <a:t>Where val is a number between 0 and 255.</a:t>
            </a:r>
          </a:p>
          <a:p>
            <a:r>
              <a:rPr lang="en-US" sz="2000">
                <a:solidFill>
                  <a:srgbClr val="FFFFFF"/>
                </a:solidFill>
              </a:rPr>
              <a:t>This varies the duty cycle of the pulse, which varies the brightness of the LED</a:t>
            </a:r>
            <a:endParaRPr lang="en-US" sz="2000" dirty="0">
              <a:solidFill>
                <a:srgbClr val="FFFFFF"/>
              </a:solidFill>
            </a:endParaRPr>
          </a:p>
        </p:txBody>
      </p:sp>
      <p:pic>
        <p:nvPicPr>
          <p:cNvPr id="5" name="Picture 5" descr="Graphical user interface, text, application&#10;&#10;Description automatically generated">
            <a:extLst>
              <a:ext uri="{FF2B5EF4-FFF2-40B4-BE49-F238E27FC236}">
                <a16:creationId xmlns:a16="http://schemas.microsoft.com/office/drawing/2014/main" id="{384B26CC-F42C-48E0-8525-B389CB8FE7FD}"/>
              </a:ext>
            </a:extLst>
          </p:cNvPr>
          <p:cNvPicPr>
            <a:picLocks noGrp="1" noChangeAspect="1"/>
          </p:cNvPicPr>
          <p:nvPr>
            <p:ph sz="half" idx="2"/>
          </p:nvPr>
        </p:nvPicPr>
        <p:blipFill>
          <a:blip r:embed="rId6"/>
          <a:stretch>
            <a:fillRect/>
          </a:stretch>
        </p:blipFill>
        <p:spPr>
          <a:xfrm>
            <a:off x="4763291" y="1293018"/>
            <a:ext cx="6768511" cy="5262561"/>
          </a:xfrm>
          <a:prstGeom prst="rect">
            <a:avLst/>
          </a:prstGeom>
          <a:effectLst/>
        </p:spPr>
      </p:pic>
    </p:spTree>
    <p:extLst>
      <p:ext uri="{BB962C8B-B14F-4D97-AF65-F5344CB8AC3E}">
        <p14:creationId xmlns:p14="http://schemas.microsoft.com/office/powerpoint/2010/main" val="97340457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CECD0-828A-4BF8-8E0A-153B9B120387}"/>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3600" b="0" i="0" kern="1200">
                <a:solidFill>
                  <a:srgbClr val="EBEBEB"/>
                </a:solidFill>
                <a:latin typeface="+mj-lt"/>
                <a:ea typeface="+mj-ea"/>
                <a:cs typeface="+mj-cs"/>
              </a:rPr>
              <a:t>Using High Power LEDs with arduino</a:t>
            </a:r>
          </a:p>
        </p:txBody>
      </p:sp>
      <p:sp>
        <p:nvSpPr>
          <p:cNvPr id="2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5" descr="Diagram&#10;&#10;Description automatically generated">
            <a:extLst>
              <a:ext uri="{FF2B5EF4-FFF2-40B4-BE49-F238E27FC236}">
                <a16:creationId xmlns:a16="http://schemas.microsoft.com/office/drawing/2014/main" id="{C3CF8E85-17B4-46D1-92D8-CBA5FA0BD341}"/>
              </a:ext>
            </a:extLst>
          </p:cNvPr>
          <p:cNvPicPr>
            <a:picLocks noGrp="1" noChangeAspect="1"/>
          </p:cNvPicPr>
          <p:nvPr>
            <p:ph sz="half" idx="2"/>
          </p:nvPr>
        </p:nvPicPr>
        <p:blipFill rotWithShape="1">
          <a:blip r:embed="rId6"/>
          <a:srcRect l="18992" t="46099" r="387"/>
          <a:stretch/>
        </p:blipFill>
        <p:spPr>
          <a:xfrm>
            <a:off x="5701086" y="2478803"/>
            <a:ext cx="6319045" cy="3864923"/>
          </a:xfrm>
          <a:prstGeom prst="rect">
            <a:avLst/>
          </a:prstGeom>
          <a:effectLst/>
        </p:spPr>
      </p:pic>
      <p:sp>
        <p:nvSpPr>
          <p:cNvPr id="28" name="Rectangle 2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E36D972-9443-4F13-A3FA-0F92CFF0740F}"/>
              </a:ext>
            </a:extLst>
          </p:cNvPr>
          <p:cNvSpPr>
            <a:spLocks noGrp="1"/>
          </p:cNvSpPr>
          <p:nvPr>
            <p:ph sz="half" idx="1"/>
          </p:nvPr>
        </p:nvSpPr>
        <p:spPr>
          <a:xfrm>
            <a:off x="648931" y="1926432"/>
            <a:ext cx="4166509" cy="4297387"/>
          </a:xfrm>
        </p:spPr>
        <p:txBody>
          <a:bodyPr vert="horz" lIns="91440" tIns="45720" rIns="91440" bIns="45720" rtlCol="0">
            <a:normAutofit/>
          </a:bodyPr>
          <a:lstStyle/>
          <a:p>
            <a:pPr>
              <a:lnSpc>
                <a:spcPct val="90000"/>
              </a:lnSpc>
            </a:pPr>
            <a:r>
              <a:rPr lang="en-US" sz="2000">
                <a:solidFill>
                  <a:srgbClr val="EBEBEB"/>
                </a:solidFill>
              </a:rPr>
              <a:t>Small LEDs such as the ones we have been using now can be powered by the arduino pins.</a:t>
            </a:r>
          </a:p>
          <a:p>
            <a:pPr>
              <a:lnSpc>
                <a:spcPct val="90000"/>
              </a:lnSpc>
            </a:pPr>
            <a:r>
              <a:rPr lang="en-US" sz="2000">
                <a:solidFill>
                  <a:srgbClr val="EBEBEB"/>
                </a:solidFill>
              </a:rPr>
              <a:t>The arduino pin can typically handle current upto 40mA</a:t>
            </a:r>
          </a:p>
          <a:p>
            <a:pPr>
              <a:lnSpc>
                <a:spcPct val="90000"/>
              </a:lnSpc>
            </a:pPr>
            <a:r>
              <a:rPr lang="en-US" sz="2000">
                <a:solidFill>
                  <a:srgbClr val="EBEBEB"/>
                </a:solidFill>
              </a:rPr>
              <a:t>Any LED which draws more than 40mA should not be driven by the microcontroller.</a:t>
            </a:r>
          </a:p>
          <a:p>
            <a:pPr>
              <a:lnSpc>
                <a:spcPct val="90000"/>
              </a:lnSpc>
            </a:pPr>
            <a:r>
              <a:rPr lang="en-US" sz="2000">
                <a:solidFill>
                  <a:srgbClr val="EBEBEB"/>
                </a:solidFill>
              </a:rPr>
              <a:t>The easiest ways to drive high loads are:</a:t>
            </a:r>
          </a:p>
          <a:p>
            <a:pPr marL="800100" lvl="1" indent="-342900">
              <a:lnSpc>
                <a:spcPct val="90000"/>
              </a:lnSpc>
            </a:pPr>
            <a:r>
              <a:rPr lang="en-US" sz="1800">
                <a:solidFill>
                  <a:srgbClr val="EBEBEB"/>
                </a:solidFill>
              </a:rPr>
              <a:t>Using a transistor</a:t>
            </a:r>
          </a:p>
          <a:p>
            <a:pPr marL="800100" lvl="1">
              <a:lnSpc>
                <a:spcPct val="90000"/>
              </a:lnSpc>
            </a:pPr>
            <a:r>
              <a:rPr lang="en-US" sz="1800">
                <a:solidFill>
                  <a:srgbClr val="EBEBEB"/>
                </a:solidFill>
              </a:rPr>
              <a:t>Using a relay</a:t>
            </a:r>
          </a:p>
          <a:p>
            <a:pPr>
              <a:lnSpc>
                <a:spcPct val="90000"/>
              </a:lnSpc>
            </a:pPr>
            <a:endParaRPr lang="en-US" sz="2000">
              <a:solidFill>
                <a:srgbClr val="EBEBEB"/>
              </a:solidFill>
            </a:endParaRPr>
          </a:p>
        </p:txBody>
      </p:sp>
      <p:sp>
        <p:nvSpPr>
          <p:cNvPr id="6" name="TextBox 5">
            <a:extLst>
              <a:ext uri="{FF2B5EF4-FFF2-40B4-BE49-F238E27FC236}">
                <a16:creationId xmlns:a16="http://schemas.microsoft.com/office/drawing/2014/main" id="{7AE0E9CA-5495-4FF3-BE1C-BE0C20510479}"/>
              </a:ext>
            </a:extLst>
          </p:cNvPr>
          <p:cNvSpPr txBox="1"/>
          <p:nvPr/>
        </p:nvSpPr>
        <p:spPr>
          <a:xfrm>
            <a:off x="759619" y="6224587"/>
            <a:ext cx="333851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Picture Credit: lastminuteengineers.com</a:t>
            </a:r>
          </a:p>
        </p:txBody>
      </p:sp>
      <p:grpSp>
        <p:nvGrpSpPr>
          <p:cNvPr id="13" name="Group 12">
            <a:extLst>
              <a:ext uri="{FF2B5EF4-FFF2-40B4-BE49-F238E27FC236}">
                <a16:creationId xmlns:a16="http://schemas.microsoft.com/office/drawing/2014/main" id="{A89085A9-F9A9-4FC0-BD30-50CC9B8940EC}"/>
              </a:ext>
            </a:extLst>
          </p:cNvPr>
          <p:cNvGrpSpPr/>
          <p:nvPr/>
        </p:nvGrpSpPr>
        <p:grpSpPr>
          <a:xfrm>
            <a:off x="6424618" y="501294"/>
            <a:ext cx="3864763" cy="2173156"/>
            <a:chOff x="6424618" y="501294"/>
            <a:chExt cx="3864763" cy="2173156"/>
          </a:xfrm>
        </p:grpSpPr>
        <p:pic>
          <p:nvPicPr>
            <p:cNvPr id="7" name="Picture 7" descr="A picture containing chart&#10;&#10;Description automatically generated">
              <a:extLst>
                <a:ext uri="{FF2B5EF4-FFF2-40B4-BE49-F238E27FC236}">
                  <a16:creationId xmlns:a16="http://schemas.microsoft.com/office/drawing/2014/main" id="{C0F6DC13-CF44-4ABE-995D-6693151CDCEB}"/>
                </a:ext>
              </a:extLst>
            </p:cNvPr>
            <p:cNvPicPr>
              <a:picLocks noChangeAspect="1"/>
            </p:cNvPicPr>
            <p:nvPr/>
          </p:nvPicPr>
          <p:blipFill>
            <a:blip r:embed="rId7"/>
            <a:stretch>
              <a:fillRect/>
            </a:stretch>
          </p:blipFill>
          <p:spPr>
            <a:xfrm>
              <a:off x="7260431" y="501294"/>
              <a:ext cx="802482" cy="1104818"/>
            </a:xfrm>
            <a:prstGeom prst="rect">
              <a:avLst/>
            </a:prstGeom>
          </p:spPr>
        </p:pic>
        <p:cxnSp>
          <p:nvCxnSpPr>
            <p:cNvPr id="8" name="Straight Arrow Connector 7">
              <a:extLst>
                <a:ext uri="{FF2B5EF4-FFF2-40B4-BE49-F238E27FC236}">
                  <a16:creationId xmlns:a16="http://schemas.microsoft.com/office/drawing/2014/main" id="{47A19E0D-6626-4C45-B586-E60C15D15DBF}"/>
                </a:ext>
              </a:extLst>
            </p:cNvPr>
            <p:cNvCxnSpPr/>
            <p:nvPr/>
          </p:nvCxnSpPr>
          <p:spPr>
            <a:xfrm>
              <a:off x="6424618" y="1614793"/>
              <a:ext cx="2" cy="1000126"/>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DA920DAA-B02A-49A8-8B52-ACB178168840}"/>
                </a:ext>
              </a:extLst>
            </p:cNvPr>
            <p:cNvSpPr txBox="1"/>
            <p:nvPr/>
          </p:nvSpPr>
          <p:spPr>
            <a:xfrm>
              <a:off x="9105900" y="1366836"/>
              <a:ext cx="1183481" cy="830997"/>
            </a:xfrm>
            <a:prstGeom prst="rect">
              <a:avLst/>
            </a:prstGeom>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0000"/>
                  </a:solidFill>
                </a:rPr>
                <a:t>LED Driver</a:t>
              </a:r>
            </a:p>
          </p:txBody>
        </p:sp>
        <p:cxnSp>
          <p:nvCxnSpPr>
            <p:cNvPr id="21" name="Straight Arrow Connector 20">
              <a:extLst>
                <a:ext uri="{FF2B5EF4-FFF2-40B4-BE49-F238E27FC236}">
                  <a16:creationId xmlns:a16="http://schemas.microsoft.com/office/drawing/2014/main" id="{7B522233-C691-4C56-94FA-781D2F9FB213}"/>
                </a:ext>
              </a:extLst>
            </p:cNvPr>
            <p:cNvCxnSpPr>
              <a:cxnSpLocks/>
            </p:cNvCxnSpPr>
            <p:nvPr/>
          </p:nvCxnSpPr>
          <p:spPr>
            <a:xfrm>
              <a:off x="7829550" y="1578767"/>
              <a:ext cx="1285874" cy="3"/>
            </a:xfrm>
            <a:prstGeom prst="straightConnector1">
              <a:avLst/>
            </a:prstGeom>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1C2D89FB-65B3-491C-817A-231C2B895D33}"/>
                </a:ext>
              </a:extLst>
            </p:cNvPr>
            <p:cNvCxnSpPr>
              <a:cxnSpLocks/>
            </p:cNvCxnSpPr>
            <p:nvPr/>
          </p:nvCxnSpPr>
          <p:spPr>
            <a:xfrm>
              <a:off x="6436519" y="1602579"/>
              <a:ext cx="1190625" cy="3"/>
            </a:xfrm>
            <a:prstGeom prst="straightConnector1">
              <a:avLst/>
            </a:prstGeom>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49F402F0-AF98-4FE4-ABBC-7217519FF6D1}"/>
                </a:ext>
              </a:extLst>
            </p:cNvPr>
            <p:cNvCxnSpPr>
              <a:cxnSpLocks/>
            </p:cNvCxnSpPr>
            <p:nvPr/>
          </p:nvCxnSpPr>
          <p:spPr>
            <a:xfrm>
              <a:off x="6722274" y="1960073"/>
              <a:ext cx="2" cy="714377"/>
            </a:xfrm>
            <a:prstGeom prst="straightConnector1">
              <a:avLst/>
            </a:prstGeom>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4B960212-266B-4D64-8F45-C384284C8282}"/>
                </a:ext>
              </a:extLst>
            </p:cNvPr>
            <p:cNvCxnSpPr>
              <a:cxnSpLocks/>
            </p:cNvCxnSpPr>
            <p:nvPr/>
          </p:nvCxnSpPr>
          <p:spPr>
            <a:xfrm>
              <a:off x="6722268" y="1935954"/>
              <a:ext cx="2464591" cy="3"/>
            </a:xfrm>
            <a:prstGeom prst="straightConnector1">
              <a:avLst/>
            </a:prstGeom>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92718860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26DBA-79C7-4566-BBBF-99D953C2284F}"/>
              </a:ext>
            </a:extLst>
          </p:cNvPr>
          <p:cNvSpPr>
            <a:spLocks noGrp="1"/>
          </p:cNvSpPr>
          <p:nvPr>
            <p:ph type="title"/>
          </p:nvPr>
        </p:nvSpPr>
        <p:spPr>
          <a:xfrm>
            <a:off x="646111" y="452718"/>
            <a:ext cx="9404723" cy="817825"/>
          </a:xfrm>
        </p:spPr>
        <p:txBody>
          <a:bodyPr/>
          <a:lstStyle/>
          <a:p>
            <a:r>
              <a:rPr lang="en-US"/>
              <a:t>Buttons and arduino</a:t>
            </a:r>
          </a:p>
        </p:txBody>
      </p:sp>
      <p:pic>
        <p:nvPicPr>
          <p:cNvPr id="5" name="Picture 5" descr="Diagram&#10;&#10;Description automatically generated">
            <a:extLst>
              <a:ext uri="{FF2B5EF4-FFF2-40B4-BE49-F238E27FC236}">
                <a16:creationId xmlns:a16="http://schemas.microsoft.com/office/drawing/2014/main" id="{7966A1A4-E972-4C73-B5E2-8758FF14133C}"/>
              </a:ext>
            </a:extLst>
          </p:cNvPr>
          <p:cNvPicPr>
            <a:picLocks noGrp="1" noChangeAspect="1"/>
          </p:cNvPicPr>
          <p:nvPr>
            <p:ph sz="half" idx="1"/>
          </p:nvPr>
        </p:nvPicPr>
        <p:blipFill>
          <a:blip r:embed="rId2"/>
          <a:stretch>
            <a:fillRect/>
          </a:stretch>
        </p:blipFill>
        <p:spPr>
          <a:xfrm>
            <a:off x="1070655" y="1578723"/>
            <a:ext cx="3294841" cy="4677615"/>
          </a:xfrm>
        </p:spPr>
      </p:pic>
      <p:sp>
        <p:nvSpPr>
          <p:cNvPr id="4" name="Content Placeholder 3">
            <a:extLst>
              <a:ext uri="{FF2B5EF4-FFF2-40B4-BE49-F238E27FC236}">
                <a16:creationId xmlns:a16="http://schemas.microsoft.com/office/drawing/2014/main" id="{37B9CF09-C7A4-4726-8A63-D5507A22DCEC}"/>
              </a:ext>
            </a:extLst>
          </p:cNvPr>
          <p:cNvSpPr>
            <a:spLocks noGrp="1"/>
          </p:cNvSpPr>
          <p:nvPr>
            <p:ph sz="half" idx="2"/>
          </p:nvPr>
        </p:nvSpPr>
        <p:spPr>
          <a:xfrm>
            <a:off x="4809150" y="1585445"/>
            <a:ext cx="5241684" cy="4670892"/>
          </a:xfrm>
        </p:spPr>
        <p:txBody>
          <a:bodyPr vert="horz" lIns="91440" tIns="45720" rIns="91440" bIns="45720" rtlCol="0" anchor="t">
            <a:normAutofit lnSpcReduction="10000"/>
          </a:bodyPr>
          <a:lstStyle/>
          <a:p>
            <a:r>
              <a:rPr lang="en-US"/>
              <a:t>Here, when the momentary switch is unpressed, the pin of the arduino is connected to ground through the resistor R, I.e the pin reads LOW.</a:t>
            </a:r>
            <a:endParaRPr lang="en-US" dirty="0"/>
          </a:p>
          <a:p>
            <a:pPr>
              <a:buClr>
                <a:srgbClr val="8AD0D6"/>
              </a:buClr>
            </a:pPr>
            <a:r>
              <a:rPr lang="en-US"/>
              <a:t>When the switch is pressed, the pin is connected to 5V, I.e the pin reads HIGH.</a:t>
            </a:r>
            <a:endParaRPr lang="en-US" dirty="0"/>
          </a:p>
          <a:p>
            <a:pPr>
              <a:buClr>
                <a:srgbClr val="8AD0D6"/>
              </a:buClr>
            </a:pPr>
            <a:r>
              <a:rPr lang="en-US"/>
              <a:t>While the theory is sound, we encounter a problem</a:t>
            </a:r>
            <a:r>
              <a:rPr lang="en-US" dirty="0"/>
              <a:t> </a:t>
            </a:r>
            <a:r>
              <a:rPr lang="en-US"/>
              <a:t>when implementing the circuit.</a:t>
            </a:r>
            <a:endParaRPr lang="en-US" dirty="0"/>
          </a:p>
          <a:p>
            <a:pPr>
              <a:buClr>
                <a:srgbClr val="8AD0D6"/>
              </a:buClr>
            </a:pPr>
            <a:r>
              <a:rPr lang="en-US"/>
              <a:t>The</a:t>
            </a:r>
            <a:r>
              <a:rPr lang="en-US" dirty="0"/>
              <a:t> </a:t>
            </a:r>
            <a:r>
              <a:rPr lang="en-US"/>
              <a:t>momentary switch relies on two metal contacts touching each other. However, due to the mechanical nature of these switches, multiple transitions can occur even when you press the switch only once.</a:t>
            </a:r>
            <a:endParaRPr lang="en-US" dirty="0"/>
          </a:p>
          <a:p>
            <a:pPr>
              <a:buClr>
                <a:srgbClr val="8AD0D6"/>
              </a:buClr>
            </a:pPr>
            <a:r>
              <a:rPr lang="en-US"/>
              <a:t>This fools the program into thinking that the button was pushed multiple times.</a:t>
            </a:r>
            <a:endParaRPr lang="en-US" dirty="0"/>
          </a:p>
        </p:txBody>
      </p:sp>
    </p:spTree>
    <p:extLst>
      <p:ext uri="{BB962C8B-B14F-4D97-AF65-F5344CB8AC3E}">
        <p14:creationId xmlns:p14="http://schemas.microsoft.com/office/powerpoint/2010/main" val="3480740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4DCF-F1B5-492E-8DAE-3DA022317AC2}"/>
              </a:ext>
            </a:extLst>
          </p:cNvPr>
          <p:cNvSpPr>
            <a:spLocks noGrp="1"/>
          </p:cNvSpPr>
          <p:nvPr>
            <p:ph type="title"/>
          </p:nvPr>
        </p:nvSpPr>
        <p:spPr>
          <a:xfrm>
            <a:off x="646111" y="452718"/>
            <a:ext cx="9404723" cy="900468"/>
          </a:xfrm>
        </p:spPr>
        <p:txBody>
          <a:bodyPr/>
          <a:lstStyle/>
          <a:p>
            <a:r>
              <a:rPr lang="en-US"/>
              <a:t>Button 'Bouncing'</a:t>
            </a:r>
          </a:p>
        </p:txBody>
      </p:sp>
      <p:sp>
        <p:nvSpPr>
          <p:cNvPr id="3" name="Text Placeholder 2">
            <a:extLst>
              <a:ext uri="{FF2B5EF4-FFF2-40B4-BE49-F238E27FC236}">
                <a16:creationId xmlns:a16="http://schemas.microsoft.com/office/drawing/2014/main" id="{D41DD949-CF5E-407A-9B69-67775E4A4999}"/>
              </a:ext>
            </a:extLst>
          </p:cNvPr>
          <p:cNvSpPr>
            <a:spLocks noGrp="1"/>
          </p:cNvSpPr>
          <p:nvPr>
            <p:ph type="body" idx="1"/>
          </p:nvPr>
        </p:nvSpPr>
        <p:spPr>
          <a:xfrm>
            <a:off x="1103313" y="1428750"/>
            <a:ext cx="4396338" cy="576262"/>
          </a:xfrm>
        </p:spPr>
        <p:txBody>
          <a:bodyPr/>
          <a:lstStyle/>
          <a:p>
            <a:r>
              <a:rPr lang="en-US"/>
              <a:t>Expected output at 'pin'</a:t>
            </a:r>
          </a:p>
        </p:txBody>
      </p:sp>
      <p:pic>
        <p:nvPicPr>
          <p:cNvPr id="8" name="Picture 8">
            <a:extLst>
              <a:ext uri="{FF2B5EF4-FFF2-40B4-BE49-F238E27FC236}">
                <a16:creationId xmlns:a16="http://schemas.microsoft.com/office/drawing/2014/main" id="{69FE290C-2A43-451C-9842-4AF5C700A812}"/>
              </a:ext>
            </a:extLst>
          </p:cNvPr>
          <p:cNvPicPr>
            <a:picLocks noGrp="1" noChangeAspect="1"/>
          </p:cNvPicPr>
          <p:nvPr>
            <p:ph sz="half" idx="2"/>
          </p:nvPr>
        </p:nvPicPr>
        <p:blipFill>
          <a:blip r:embed="rId2"/>
          <a:stretch>
            <a:fillRect/>
          </a:stretch>
        </p:blipFill>
        <p:spPr>
          <a:xfrm>
            <a:off x="1034551" y="1859757"/>
            <a:ext cx="3640893" cy="4682330"/>
          </a:xfrm>
        </p:spPr>
      </p:pic>
      <p:sp>
        <p:nvSpPr>
          <p:cNvPr id="5" name="Text Placeholder 4">
            <a:extLst>
              <a:ext uri="{FF2B5EF4-FFF2-40B4-BE49-F238E27FC236}">
                <a16:creationId xmlns:a16="http://schemas.microsoft.com/office/drawing/2014/main" id="{C2A09036-6C6B-4158-97E3-F0B66725933C}"/>
              </a:ext>
            </a:extLst>
          </p:cNvPr>
          <p:cNvSpPr>
            <a:spLocks noGrp="1"/>
          </p:cNvSpPr>
          <p:nvPr>
            <p:ph type="body" sz="quarter" idx="3"/>
          </p:nvPr>
        </p:nvSpPr>
        <p:spPr>
          <a:xfrm>
            <a:off x="5654495" y="1428750"/>
            <a:ext cx="4396339" cy="576262"/>
          </a:xfrm>
        </p:spPr>
        <p:txBody>
          <a:bodyPr/>
          <a:lstStyle/>
          <a:p>
            <a:r>
              <a:rPr lang="en-US"/>
              <a:t>Actual output at 'pin'</a:t>
            </a:r>
          </a:p>
        </p:txBody>
      </p:sp>
      <p:pic>
        <p:nvPicPr>
          <p:cNvPr id="7" name="Picture 7">
            <a:extLst>
              <a:ext uri="{FF2B5EF4-FFF2-40B4-BE49-F238E27FC236}">
                <a16:creationId xmlns:a16="http://schemas.microsoft.com/office/drawing/2014/main" id="{F792B9A2-91A3-454F-A820-3B8E25FF9C70}"/>
              </a:ext>
            </a:extLst>
          </p:cNvPr>
          <p:cNvPicPr>
            <a:picLocks noGrp="1" noChangeAspect="1"/>
          </p:cNvPicPr>
          <p:nvPr>
            <p:ph sz="quarter" idx="4"/>
          </p:nvPr>
        </p:nvPicPr>
        <p:blipFill rotWithShape="1">
          <a:blip r:embed="rId3"/>
          <a:srcRect l="5527" r="3316" b="4082"/>
          <a:stretch/>
        </p:blipFill>
        <p:spPr>
          <a:xfrm>
            <a:off x="6100859" y="2264965"/>
            <a:ext cx="4881192" cy="3859909"/>
          </a:xfrm>
        </p:spPr>
      </p:pic>
      <p:cxnSp>
        <p:nvCxnSpPr>
          <p:cNvPr id="12" name="Straight Arrow Connector 11">
            <a:extLst>
              <a:ext uri="{FF2B5EF4-FFF2-40B4-BE49-F238E27FC236}">
                <a16:creationId xmlns:a16="http://schemas.microsoft.com/office/drawing/2014/main" id="{334E5B92-E4E4-44F1-A7FF-63664DC0D66B}"/>
              </a:ext>
            </a:extLst>
          </p:cNvPr>
          <p:cNvCxnSpPr/>
          <p:nvPr/>
        </p:nvCxnSpPr>
        <p:spPr>
          <a:xfrm flipV="1">
            <a:off x="1364457" y="5269705"/>
            <a:ext cx="1285874" cy="0"/>
          </a:xfrm>
          <a:prstGeom prst="straightConnector1">
            <a:avLst/>
          </a:prstGeom>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D83F5D56-7521-4AF7-957C-64C125051067}"/>
              </a:ext>
            </a:extLst>
          </p:cNvPr>
          <p:cNvCxnSpPr>
            <a:cxnSpLocks/>
          </p:cNvCxnSpPr>
          <p:nvPr/>
        </p:nvCxnSpPr>
        <p:spPr>
          <a:xfrm flipV="1">
            <a:off x="2638426" y="3114673"/>
            <a:ext cx="1643061" cy="23812"/>
          </a:xfrm>
          <a:prstGeom prst="straightConnector1">
            <a:avLst/>
          </a:prstGeom>
        </p:spPr>
        <p:style>
          <a:lnRef idx="3">
            <a:schemeClr val="accent3"/>
          </a:lnRef>
          <a:fillRef idx="0">
            <a:schemeClr val="accent3"/>
          </a:fillRef>
          <a:effectRef idx="2">
            <a:schemeClr val="accent3"/>
          </a:effectRef>
          <a:fontRef idx="minor">
            <a:schemeClr val="tx1"/>
          </a:fontRef>
        </p:style>
      </p:cxnSp>
      <p:cxnSp>
        <p:nvCxnSpPr>
          <p:cNvPr id="15" name="Straight Arrow Connector 14">
            <a:extLst>
              <a:ext uri="{FF2B5EF4-FFF2-40B4-BE49-F238E27FC236}">
                <a16:creationId xmlns:a16="http://schemas.microsoft.com/office/drawing/2014/main" id="{46F2C8EE-CCF8-42BA-BFC2-E9B784649174}"/>
              </a:ext>
            </a:extLst>
          </p:cNvPr>
          <p:cNvCxnSpPr>
            <a:cxnSpLocks/>
          </p:cNvCxnSpPr>
          <p:nvPr/>
        </p:nvCxnSpPr>
        <p:spPr>
          <a:xfrm flipH="1" flipV="1">
            <a:off x="2638425" y="3174203"/>
            <a:ext cx="1" cy="2095499"/>
          </a:xfrm>
          <a:prstGeom prst="straightConnector1">
            <a:avLst/>
          </a:prstGeom>
        </p:spPr>
        <p:style>
          <a:lnRef idx="3">
            <a:schemeClr val="accent3"/>
          </a:lnRef>
          <a:fillRef idx="0">
            <a:schemeClr val="accent3"/>
          </a:fillRef>
          <a:effectRef idx="2">
            <a:schemeClr val="accent3"/>
          </a:effectRef>
          <a:fontRef idx="minor">
            <a:schemeClr val="tx1"/>
          </a:fontRef>
        </p:style>
      </p:cxnSp>
      <p:sp>
        <p:nvSpPr>
          <p:cNvPr id="16" name="TextBox 15">
            <a:extLst>
              <a:ext uri="{FF2B5EF4-FFF2-40B4-BE49-F238E27FC236}">
                <a16:creationId xmlns:a16="http://schemas.microsoft.com/office/drawing/2014/main" id="{A5A0417A-15AE-4526-AFDC-281874BEFBDB}"/>
              </a:ext>
            </a:extLst>
          </p:cNvPr>
          <p:cNvSpPr txBox="1"/>
          <p:nvPr/>
        </p:nvSpPr>
        <p:spPr>
          <a:xfrm>
            <a:off x="831056" y="508158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rgbClr val="FFFF00"/>
                </a:solidFill>
              </a:rPr>
              <a:t>0V</a:t>
            </a:r>
          </a:p>
        </p:txBody>
      </p:sp>
      <p:sp>
        <p:nvSpPr>
          <p:cNvPr id="17" name="TextBox 16">
            <a:extLst>
              <a:ext uri="{FF2B5EF4-FFF2-40B4-BE49-F238E27FC236}">
                <a16:creationId xmlns:a16="http://schemas.microsoft.com/office/drawing/2014/main" id="{4506B02E-2765-423E-A48C-1D42A9CA8ED6}"/>
              </a:ext>
            </a:extLst>
          </p:cNvPr>
          <p:cNvSpPr txBox="1"/>
          <p:nvPr/>
        </p:nvSpPr>
        <p:spPr>
          <a:xfrm>
            <a:off x="831056" y="298608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FF00"/>
                </a:solidFill>
              </a:rPr>
              <a:t>5V</a:t>
            </a:r>
          </a:p>
        </p:txBody>
      </p:sp>
    </p:spTree>
    <p:extLst>
      <p:ext uri="{BB962C8B-B14F-4D97-AF65-F5344CB8AC3E}">
        <p14:creationId xmlns:p14="http://schemas.microsoft.com/office/powerpoint/2010/main" val="145814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27CB5-477B-4874-86A5-0602DA37E128}"/>
              </a:ext>
            </a:extLst>
          </p:cNvPr>
          <p:cNvSpPr>
            <a:spLocks noGrp="1"/>
          </p:cNvSpPr>
          <p:nvPr>
            <p:ph type="title"/>
          </p:nvPr>
        </p:nvSpPr>
        <p:spPr/>
        <p:txBody>
          <a:bodyPr/>
          <a:lstStyle/>
          <a:p>
            <a:r>
              <a:rPr lang="en-US" dirty="0"/>
              <a:t>Fix it in Hardware!</a:t>
            </a:r>
          </a:p>
        </p:txBody>
      </p:sp>
      <p:sp>
        <p:nvSpPr>
          <p:cNvPr id="3" name="Text Placeholder 2">
            <a:extLst>
              <a:ext uri="{FF2B5EF4-FFF2-40B4-BE49-F238E27FC236}">
                <a16:creationId xmlns:a16="http://schemas.microsoft.com/office/drawing/2014/main" id="{DCAFE598-6E61-45D0-A7E9-4895A68A2644}"/>
              </a:ext>
            </a:extLst>
          </p:cNvPr>
          <p:cNvSpPr>
            <a:spLocks noGrp="1"/>
          </p:cNvSpPr>
          <p:nvPr>
            <p:ph type="body" idx="1"/>
          </p:nvPr>
        </p:nvSpPr>
        <p:spPr>
          <a:xfrm>
            <a:off x="652463" y="5120105"/>
            <a:ext cx="2940050" cy="576262"/>
          </a:xfrm>
        </p:spPr>
        <p:txBody>
          <a:bodyPr/>
          <a:lstStyle/>
          <a:p>
            <a:r>
              <a:rPr lang="en-US" dirty="0"/>
              <a:t>Using a low pass filter</a:t>
            </a:r>
          </a:p>
        </p:txBody>
      </p:sp>
      <p:pic>
        <p:nvPicPr>
          <p:cNvPr id="12" name="Picture 12" descr="Diagram, schematic&#10;&#10;Description automatically generated">
            <a:extLst>
              <a:ext uri="{FF2B5EF4-FFF2-40B4-BE49-F238E27FC236}">
                <a16:creationId xmlns:a16="http://schemas.microsoft.com/office/drawing/2014/main" id="{9DF11901-EE75-4742-8554-50137E8665A8}"/>
              </a:ext>
            </a:extLst>
          </p:cNvPr>
          <p:cNvPicPr>
            <a:picLocks noGrp="1" noChangeAspect="1"/>
          </p:cNvPicPr>
          <p:nvPr>
            <p:ph type="pic" idx="15"/>
          </p:nvPr>
        </p:nvPicPr>
        <p:blipFill rotWithShape="1">
          <a:blip r:embed="rId2"/>
          <a:srcRect l="-48" t="360" b="-584"/>
          <a:stretch/>
        </p:blipFill>
        <p:spPr>
          <a:xfrm>
            <a:off x="651051" y="1352551"/>
            <a:ext cx="2858120" cy="3226283"/>
          </a:xfrm>
        </p:spPr>
      </p:pic>
      <p:sp>
        <p:nvSpPr>
          <p:cNvPr id="5" name="Text Placeholder 4">
            <a:extLst>
              <a:ext uri="{FF2B5EF4-FFF2-40B4-BE49-F238E27FC236}">
                <a16:creationId xmlns:a16="http://schemas.microsoft.com/office/drawing/2014/main" id="{425A2B11-18EA-4C29-B4CC-C4C9D0088A6E}"/>
              </a:ext>
            </a:extLst>
          </p:cNvPr>
          <p:cNvSpPr>
            <a:spLocks noGrp="1"/>
          </p:cNvSpPr>
          <p:nvPr>
            <p:ph type="body" sz="half" idx="18"/>
          </p:nvPr>
        </p:nvSpPr>
        <p:spPr>
          <a:xfrm>
            <a:off x="652463" y="5624930"/>
            <a:ext cx="2940050" cy="659189"/>
          </a:xfrm>
        </p:spPr>
        <p:txBody>
          <a:bodyPr/>
          <a:lstStyle/>
          <a:p>
            <a:r>
              <a:rPr lang="en-US" dirty="0"/>
              <a:t>The time constant </a:t>
            </a:r>
            <a:r>
              <a:rPr lang="en-US" dirty="0" err="1"/>
              <a:t>RxC</a:t>
            </a:r>
            <a:r>
              <a:rPr lang="en-US" dirty="0"/>
              <a:t> should equal the bounce time</a:t>
            </a:r>
          </a:p>
        </p:txBody>
      </p:sp>
      <p:sp>
        <p:nvSpPr>
          <p:cNvPr id="6" name="Text Placeholder 5">
            <a:extLst>
              <a:ext uri="{FF2B5EF4-FFF2-40B4-BE49-F238E27FC236}">
                <a16:creationId xmlns:a16="http://schemas.microsoft.com/office/drawing/2014/main" id="{DAE8E633-48D6-4BEA-9ECC-1217D4911517}"/>
              </a:ext>
            </a:extLst>
          </p:cNvPr>
          <p:cNvSpPr>
            <a:spLocks noGrp="1"/>
          </p:cNvSpPr>
          <p:nvPr>
            <p:ph type="body" sz="quarter" idx="3"/>
          </p:nvPr>
        </p:nvSpPr>
        <p:spPr>
          <a:xfrm>
            <a:off x="3889375" y="5048668"/>
            <a:ext cx="2930525" cy="576262"/>
          </a:xfrm>
        </p:spPr>
        <p:txBody>
          <a:bodyPr/>
          <a:lstStyle/>
          <a:p>
            <a:r>
              <a:rPr lang="en-US" dirty="0"/>
              <a:t>Using an SR flip-flop</a:t>
            </a:r>
          </a:p>
        </p:txBody>
      </p:sp>
      <p:sp>
        <p:nvSpPr>
          <p:cNvPr id="9" name="Text Placeholder 8">
            <a:extLst>
              <a:ext uri="{FF2B5EF4-FFF2-40B4-BE49-F238E27FC236}">
                <a16:creationId xmlns:a16="http://schemas.microsoft.com/office/drawing/2014/main" id="{92E35C70-F9A8-45B9-8CD1-3F0467DEA1D3}"/>
              </a:ext>
            </a:extLst>
          </p:cNvPr>
          <p:cNvSpPr>
            <a:spLocks noGrp="1"/>
          </p:cNvSpPr>
          <p:nvPr>
            <p:ph type="body" sz="quarter" idx="13"/>
          </p:nvPr>
        </p:nvSpPr>
        <p:spPr>
          <a:xfrm>
            <a:off x="8065293" y="5120105"/>
            <a:ext cx="2932113" cy="576262"/>
          </a:xfrm>
        </p:spPr>
        <p:txBody>
          <a:bodyPr/>
          <a:lstStyle/>
          <a:p>
            <a:r>
              <a:rPr lang="en-US" dirty="0"/>
              <a:t>Using a </a:t>
            </a:r>
            <a:r>
              <a:rPr lang="en-US" dirty="0" err="1"/>
              <a:t>schmitt</a:t>
            </a:r>
            <a:r>
              <a:rPr lang="en-US" dirty="0"/>
              <a:t> trigger</a:t>
            </a:r>
          </a:p>
        </p:txBody>
      </p:sp>
      <p:pic>
        <p:nvPicPr>
          <p:cNvPr id="17" name="Picture 17" descr="Diagram, schematic&#10;&#10;Description automatically generated">
            <a:extLst>
              <a:ext uri="{FF2B5EF4-FFF2-40B4-BE49-F238E27FC236}">
                <a16:creationId xmlns:a16="http://schemas.microsoft.com/office/drawing/2014/main" id="{E16F6918-1A2B-48D7-A304-0252D75045C8}"/>
              </a:ext>
            </a:extLst>
          </p:cNvPr>
          <p:cNvPicPr>
            <a:picLocks noGrp="1" noChangeAspect="1"/>
          </p:cNvPicPr>
          <p:nvPr>
            <p:ph type="pic" idx="22"/>
          </p:nvPr>
        </p:nvPicPr>
        <p:blipFill rotWithShape="1">
          <a:blip r:embed="rId3"/>
          <a:srcRect t="-1828" r="-407" b="-556"/>
          <a:stretch/>
        </p:blipFill>
        <p:spPr>
          <a:xfrm>
            <a:off x="7362032" y="1349096"/>
            <a:ext cx="3729846" cy="2791774"/>
          </a:xfrm>
        </p:spPr>
      </p:pic>
      <p:pic>
        <p:nvPicPr>
          <p:cNvPr id="16" name="Picture 16" descr="Diagram&#10;&#10;Description automatically generated">
            <a:extLst>
              <a:ext uri="{FF2B5EF4-FFF2-40B4-BE49-F238E27FC236}">
                <a16:creationId xmlns:a16="http://schemas.microsoft.com/office/drawing/2014/main" id="{916B2827-28D3-4AB8-B36C-6E54B6EEC981}"/>
              </a:ext>
            </a:extLst>
          </p:cNvPr>
          <p:cNvPicPr>
            <a:picLocks noGrp="1" noChangeAspect="1"/>
          </p:cNvPicPr>
          <p:nvPr>
            <p:ph type="pic" idx="21"/>
          </p:nvPr>
        </p:nvPicPr>
        <p:blipFill rotWithShape="1">
          <a:blip r:embed="rId4"/>
          <a:srcRect l="1626" t="985" r="-1626" b="-3263"/>
          <a:stretch/>
        </p:blipFill>
        <p:spPr>
          <a:xfrm>
            <a:off x="3889374" y="1352550"/>
            <a:ext cx="2930528" cy="2470222"/>
          </a:xfrm>
        </p:spPr>
      </p:pic>
    </p:spTree>
    <p:extLst>
      <p:ext uri="{BB962C8B-B14F-4D97-AF65-F5344CB8AC3E}">
        <p14:creationId xmlns:p14="http://schemas.microsoft.com/office/powerpoint/2010/main" val="1701774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TF00001246</Template>
  <TotalTime>1</TotalTime>
  <Words>2507</Words>
  <Application>Microsoft Office PowerPoint</Application>
  <PresentationFormat>Widescreen</PresentationFormat>
  <Paragraphs>344</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Century Gothic</vt:lpstr>
      <vt:lpstr>Consolas</vt:lpstr>
      <vt:lpstr>Sylfaen</vt:lpstr>
      <vt:lpstr>Wingdings</vt:lpstr>
      <vt:lpstr>Wingdings 3</vt:lpstr>
      <vt:lpstr>Ion</vt:lpstr>
      <vt:lpstr>Enhancement program</vt:lpstr>
      <vt:lpstr>Using LEDs with arduino</vt:lpstr>
      <vt:lpstr>Using LEDS with arduino</vt:lpstr>
      <vt:lpstr>Adjust brightness using PWM</vt:lpstr>
      <vt:lpstr>How do we use PWM?</vt:lpstr>
      <vt:lpstr>Using High Power LEDs with arduino</vt:lpstr>
      <vt:lpstr>Buttons and arduino</vt:lpstr>
      <vt:lpstr>Button 'Bouncing'</vt:lpstr>
      <vt:lpstr>Fix it in Hardware!</vt:lpstr>
      <vt:lpstr>Fix it in software!</vt:lpstr>
      <vt:lpstr>Buttons and arduino: A simpler approach</vt:lpstr>
      <vt:lpstr>LCDs - Introduction</vt:lpstr>
      <vt:lpstr>LCD pinout example : 16x2</vt:lpstr>
      <vt:lpstr>What does each pin do?</vt:lpstr>
      <vt:lpstr>Connection to the arduino</vt:lpstr>
      <vt:lpstr>Connection to the arduino</vt:lpstr>
      <vt:lpstr>Setting up the LCD in the arduino evironment</vt:lpstr>
      <vt:lpstr>Setting up the LCD in the arduino environment</vt:lpstr>
      <vt:lpstr>Setting up the LCD in the arduino environment</vt:lpstr>
      <vt:lpstr>Basic functions using the LCD</vt:lpstr>
      <vt:lpstr>Scrolling using the LCD</vt:lpstr>
      <vt:lpstr>Creating Custom Characters</vt:lpstr>
      <vt:lpstr>Creating Custom Characters</vt:lpstr>
      <vt:lpstr>Creating Custom Characters</vt:lpstr>
      <vt:lpstr>Servo motor and arduino</vt:lpstr>
      <vt:lpstr>Controlling the servo</vt:lpstr>
      <vt:lpstr>Controlling the servo</vt:lpstr>
      <vt:lpstr>Controlling the servo</vt:lpstr>
      <vt:lpstr>Basic functions </vt:lpstr>
      <vt:lpstr>Using Motors with Arduino</vt:lpstr>
      <vt:lpstr>Using a H-Bridge</vt:lpstr>
      <vt:lpstr>H-Bridge</vt:lpstr>
      <vt:lpstr>Adjust speed using PWM</vt:lpstr>
      <vt:lpstr>Interrupts and arduino</vt:lpstr>
      <vt:lpstr>Interrupts (example)</vt:lpstr>
      <vt:lpstr>Some really helpful Youtube Channels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Vakesan M</cp:lastModifiedBy>
  <cp:revision>1532</cp:revision>
  <dcterms:created xsi:type="dcterms:W3CDTF">2021-03-03T04:22:42Z</dcterms:created>
  <dcterms:modified xsi:type="dcterms:W3CDTF">2021-04-04T04:42:41Z</dcterms:modified>
</cp:coreProperties>
</file>