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E98BB0-A178-4392-8F00-DB99C769606C}">
  <a:tblStyle styleId="{E3E98BB0-A178-4392-8F00-DB99C769606C}"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81D9F62-2BF8-4550-9634-BA13E4274359}" styleName="Table_1">
    <a:wholeTbl>
      <a:tcTxStyle b="off" i="off">
        <a:font>
          <a:latin typeface="Tenorite"/>
          <a:ea typeface="Tenorite"/>
          <a:cs typeface="Tenorite"/>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a:band2H>
    <a:band1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a:seCell>
    <a:swCell>
      <a:tcTxStyle/>
    </a:swCell>
    <a:firstRow>
      <a:tcTxStyle b="on" i="off">
        <a:font>
          <a:latin typeface="Tenorite"/>
          <a:ea typeface="Tenorite"/>
          <a:cs typeface="Tenorite"/>
        </a:font>
        <a:schemeClr val="lt1"/>
      </a:tcTxStyle>
      <a:tcStyle>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9dff5d4a1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29dff5d4a1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dff5d4a11_2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29dff5d4a11_2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416040" y="4434840"/>
            <a:ext cx="4941771" cy="112220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6416041" y="5586890"/>
            <a:ext cx="4941770" cy="39666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2"/>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117" name="Shape 117"/>
        <p:cNvGrpSpPr/>
        <p:nvPr/>
      </p:nvGrpSpPr>
      <p:grpSpPr>
        <a:xfrm>
          <a:off x="0" y="0"/>
          <a:ext cx="0" cy="0"/>
          <a:chOff x="0" y="0"/>
          <a:chExt cx="0" cy="0"/>
        </a:xfrm>
      </p:grpSpPr>
      <p:sp>
        <p:nvSpPr>
          <p:cNvPr id="118" name="Google Shape;118;p1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1"/>
          <p:cNvSpPr/>
          <p:nvPr>
            <p:ph idx="2" type="pic"/>
          </p:nvPr>
        </p:nvSpPr>
        <p:spPr>
          <a:xfrm>
            <a:off x="1487181" y="2886074"/>
            <a:ext cx="1845511" cy="1845511"/>
          </a:xfrm>
          <a:prstGeom prst="rect">
            <a:avLst/>
          </a:prstGeom>
          <a:solidFill>
            <a:srgbClr val="F2F2F2"/>
          </a:solidFill>
          <a:ln>
            <a:noFill/>
          </a:ln>
        </p:spPr>
      </p:sp>
      <p:sp>
        <p:nvSpPr>
          <p:cNvPr id="120" name="Google Shape;120;p11"/>
          <p:cNvSpPr txBox="1"/>
          <p:nvPr>
            <p:ph idx="1" type="body"/>
          </p:nvPr>
        </p:nvSpPr>
        <p:spPr>
          <a:xfrm>
            <a:off x="1311558" y="5084524"/>
            <a:ext cx="2196619"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1" name="Google Shape;121;p11"/>
          <p:cNvSpPr txBox="1"/>
          <p:nvPr>
            <p:ph idx="3" type="body"/>
          </p:nvPr>
        </p:nvSpPr>
        <p:spPr>
          <a:xfrm>
            <a:off x="1487181" y="5464114"/>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11"/>
          <p:cNvSpPr/>
          <p:nvPr>
            <p:ph idx="4" type="pic"/>
          </p:nvPr>
        </p:nvSpPr>
        <p:spPr>
          <a:xfrm>
            <a:off x="3836914" y="2886074"/>
            <a:ext cx="1845511" cy="1845511"/>
          </a:xfrm>
          <a:prstGeom prst="rect">
            <a:avLst/>
          </a:prstGeom>
          <a:solidFill>
            <a:srgbClr val="F2F2F2"/>
          </a:solidFill>
          <a:ln>
            <a:noFill/>
          </a:ln>
        </p:spPr>
      </p:sp>
      <p:sp>
        <p:nvSpPr>
          <p:cNvPr id="123" name="Google Shape;123;p11"/>
          <p:cNvSpPr txBox="1"/>
          <p:nvPr>
            <p:ph idx="5" type="body"/>
          </p:nvPr>
        </p:nvSpPr>
        <p:spPr>
          <a:xfrm>
            <a:off x="3707607" y="5099206"/>
            <a:ext cx="2145049"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11"/>
          <p:cNvSpPr txBox="1"/>
          <p:nvPr>
            <p:ph idx="6" type="body"/>
          </p:nvPr>
        </p:nvSpPr>
        <p:spPr>
          <a:xfrm>
            <a:off x="3836913" y="5478796"/>
            <a:ext cx="1855949"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11"/>
          <p:cNvSpPr/>
          <p:nvPr>
            <p:ph idx="7" type="pic"/>
          </p:nvPr>
        </p:nvSpPr>
        <p:spPr>
          <a:xfrm>
            <a:off x="6327578" y="2886074"/>
            <a:ext cx="1845511" cy="1845511"/>
          </a:xfrm>
          <a:prstGeom prst="rect">
            <a:avLst/>
          </a:prstGeom>
          <a:solidFill>
            <a:srgbClr val="F2F2F2"/>
          </a:solidFill>
          <a:ln>
            <a:noFill/>
          </a:ln>
        </p:spPr>
      </p:sp>
      <p:sp>
        <p:nvSpPr>
          <p:cNvPr id="126" name="Google Shape;126;p11"/>
          <p:cNvSpPr txBox="1"/>
          <p:nvPr>
            <p:ph idx="8" type="body"/>
          </p:nvPr>
        </p:nvSpPr>
        <p:spPr>
          <a:xfrm>
            <a:off x="6198271" y="5099206"/>
            <a:ext cx="2132985"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11"/>
          <p:cNvSpPr txBox="1"/>
          <p:nvPr>
            <p:ph idx="9" type="body"/>
          </p:nvPr>
        </p:nvSpPr>
        <p:spPr>
          <a:xfrm>
            <a:off x="6327577" y="5478796"/>
            <a:ext cx="1845511"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11"/>
          <p:cNvSpPr/>
          <p:nvPr>
            <p:ph idx="13" type="pic"/>
          </p:nvPr>
        </p:nvSpPr>
        <p:spPr>
          <a:xfrm>
            <a:off x="8747458" y="2886074"/>
            <a:ext cx="1845511" cy="1845511"/>
          </a:xfrm>
          <a:prstGeom prst="rect">
            <a:avLst/>
          </a:prstGeom>
          <a:solidFill>
            <a:srgbClr val="F2F2F2"/>
          </a:solidFill>
          <a:ln>
            <a:noFill/>
          </a:ln>
        </p:spPr>
      </p:sp>
      <p:sp>
        <p:nvSpPr>
          <p:cNvPr id="129" name="Google Shape;129;p11"/>
          <p:cNvSpPr txBox="1"/>
          <p:nvPr>
            <p:ph idx="14" type="body"/>
          </p:nvPr>
        </p:nvSpPr>
        <p:spPr>
          <a:xfrm>
            <a:off x="8618152" y="5084524"/>
            <a:ext cx="2132984"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11"/>
          <p:cNvSpPr txBox="1"/>
          <p:nvPr>
            <p:ph idx="15" type="body"/>
          </p:nvPr>
        </p:nvSpPr>
        <p:spPr>
          <a:xfrm>
            <a:off x="8747458" y="5464114"/>
            <a:ext cx="184551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cxnSp>
        <p:nvCxnSpPr>
          <p:cNvPr id="131" name="Google Shape;131;p11"/>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132" name="Google Shape;132;p11"/>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sp>
        <p:nvSpPr>
          <p:cNvPr id="133" name="Google Shape;1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9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136" name="Shape 136"/>
        <p:cNvGrpSpPr/>
        <p:nvPr/>
      </p:nvGrpSpPr>
      <p:grpSpPr>
        <a:xfrm>
          <a:off x="0" y="0"/>
          <a:ext cx="0" cy="0"/>
          <a:chOff x="0" y="0"/>
          <a:chExt cx="0" cy="0"/>
        </a:xfrm>
      </p:grpSpPr>
      <p:sp>
        <p:nvSpPr>
          <p:cNvPr id="137" name="Google Shape;13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2"/>
          <p:cNvSpPr txBox="1"/>
          <p:nvPr>
            <p:ph idx="1" type="body"/>
          </p:nvPr>
        </p:nvSpPr>
        <p:spPr>
          <a:xfrm>
            <a:off x="748749" y="1361938"/>
            <a:ext cx="6765925" cy="4968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2"/>
          <p:cNvSpPr/>
          <p:nvPr>
            <p:ph idx="2" type="chart"/>
          </p:nvPr>
        </p:nvSpPr>
        <p:spPr>
          <a:xfrm>
            <a:off x="838200" y="2286002"/>
            <a:ext cx="6094270" cy="354214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0" name="Google Shape;140;p12"/>
          <p:cNvSpPr txBox="1"/>
          <p:nvPr>
            <p:ph idx="3" type="body"/>
          </p:nvPr>
        </p:nvSpPr>
        <p:spPr>
          <a:xfrm>
            <a:off x="7858125" y="2284624"/>
            <a:ext cx="3147332" cy="3063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100"/>
              <a:buNone/>
              <a:defRPr sz="1100"/>
            </a:lvl4pPr>
            <a:lvl5pPr indent="-228600" lvl="4" marL="2286000" algn="l">
              <a:lnSpc>
                <a:spcPct val="90000"/>
              </a:lnSpc>
              <a:spcBef>
                <a:spcPts val="500"/>
              </a:spcBef>
              <a:spcAft>
                <a:spcPts val="0"/>
              </a:spcAft>
              <a:buClr>
                <a:schemeClr val="dk1"/>
              </a:buClr>
              <a:buSzPts val="1100"/>
              <a:buNone/>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12"/>
          <p:cNvSpPr txBox="1"/>
          <p:nvPr>
            <p:ph idx="4" type="body"/>
          </p:nvPr>
        </p:nvSpPr>
        <p:spPr>
          <a:xfrm>
            <a:off x="7858125" y="2779713"/>
            <a:ext cx="3148013" cy="3095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200"/>
              <a:buNone/>
              <a:defRPr sz="1200">
                <a:solidFill>
                  <a:srgbClr val="595959"/>
                </a:solidFill>
              </a:defRPr>
            </a:lvl1pPr>
            <a:lvl2pPr indent="-228600" lvl="1" marL="914400" algn="l">
              <a:lnSpc>
                <a:spcPct val="90000"/>
              </a:lnSpc>
              <a:spcBef>
                <a:spcPts val="500"/>
              </a:spcBef>
              <a:spcAft>
                <a:spcPts val="0"/>
              </a:spcAft>
              <a:buClr>
                <a:srgbClr val="595959"/>
              </a:buClr>
              <a:buSzPts val="1100"/>
              <a:buNone/>
              <a:defRPr sz="1100">
                <a:solidFill>
                  <a:srgbClr val="595959"/>
                </a:solidFill>
              </a:defRPr>
            </a:lvl2pPr>
            <a:lvl3pPr indent="-228600" lvl="2" marL="1371600" algn="l">
              <a:lnSpc>
                <a:spcPct val="90000"/>
              </a:lnSpc>
              <a:spcBef>
                <a:spcPts val="500"/>
              </a:spcBef>
              <a:spcAft>
                <a:spcPts val="0"/>
              </a:spcAft>
              <a:buClr>
                <a:srgbClr val="595959"/>
              </a:buClr>
              <a:buSzPts val="1050"/>
              <a:buNone/>
              <a:defRPr sz="1050">
                <a:solidFill>
                  <a:srgbClr val="595959"/>
                </a:solidFill>
              </a:defRPr>
            </a:lvl3pPr>
            <a:lvl4pPr indent="-228600" lvl="3" marL="1828800" algn="l">
              <a:lnSpc>
                <a:spcPct val="90000"/>
              </a:lnSpc>
              <a:spcBef>
                <a:spcPts val="500"/>
              </a:spcBef>
              <a:spcAft>
                <a:spcPts val="0"/>
              </a:spcAft>
              <a:buClr>
                <a:srgbClr val="595959"/>
              </a:buClr>
              <a:buSzPts val="1000"/>
              <a:buNone/>
              <a:defRPr sz="1000">
                <a:solidFill>
                  <a:srgbClr val="595959"/>
                </a:solidFill>
              </a:defRPr>
            </a:lvl4pPr>
            <a:lvl5pPr indent="-228600" lvl="4" marL="2286000" algn="l">
              <a:lnSpc>
                <a:spcPct val="90000"/>
              </a:lnSpc>
              <a:spcBef>
                <a:spcPts val="500"/>
              </a:spcBef>
              <a:spcAft>
                <a:spcPts val="0"/>
              </a:spcAft>
              <a:buClr>
                <a:srgbClr val="595959"/>
              </a:buClr>
              <a:buSzPts val="1000"/>
              <a:buNone/>
              <a:defRPr sz="1000">
                <a:solidFill>
                  <a:srgbClr val="59595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145" name="Shape 145"/>
        <p:cNvGrpSpPr/>
        <p:nvPr/>
      </p:nvGrpSpPr>
      <p:grpSpPr>
        <a:xfrm>
          <a:off x="0" y="0"/>
          <a:ext cx="0" cy="0"/>
          <a:chOff x="0" y="0"/>
          <a:chExt cx="0" cy="0"/>
        </a:xfrm>
      </p:grpSpPr>
      <p:sp>
        <p:nvSpPr>
          <p:cNvPr id="146" name="Google Shape;1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9" name="Google Shape;149;p13"/>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150" name="Google Shape;150;p13"/>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sp>
        <p:nvSpPr>
          <p:cNvPr id="151" name="Google Shape;15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13"/>
          <p:cNvSpPr txBox="1"/>
          <p:nvPr>
            <p:ph idx="1" type="body"/>
          </p:nvPr>
        </p:nvSpPr>
        <p:spPr>
          <a:xfrm>
            <a:off x="838200" y="2138363"/>
            <a:ext cx="10515600" cy="3695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53" name="Shape 153"/>
        <p:cNvGrpSpPr/>
        <p:nvPr/>
      </p:nvGrpSpPr>
      <p:grpSpPr>
        <a:xfrm>
          <a:off x="0" y="0"/>
          <a:ext cx="0" cy="0"/>
          <a:chOff x="0" y="0"/>
          <a:chExt cx="0" cy="0"/>
        </a:xfrm>
      </p:grpSpPr>
      <p:sp>
        <p:nvSpPr>
          <p:cNvPr id="154" name="Google Shape;154;p14"/>
          <p:cNvSpPr txBox="1"/>
          <p:nvPr>
            <p:ph type="title"/>
          </p:nvPr>
        </p:nvSpPr>
        <p:spPr>
          <a:xfrm>
            <a:off x="54768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4"/>
          <p:cNvSpPr txBox="1"/>
          <p:nvPr>
            <p:ph idx="1" type="body"/>
          </p:nvPr>
        </p:nvSpPr>
        <p:spPr>
          <a:xfrm>
            <a:off x="5476875" y="3682546"/>
            <a:ext cx="5111750" cy="152558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156" name="Google Shape;156;p14"/>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157" name="Google Shape;157;p14"/>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sp>
        <p:nvSpPr>
          <p:cNvPr id="158" name="Google Shape;1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61" name="Shape 161"/>
        <p:cNvGrpSpPr/>
        <p:nvPr/>
      </p:nvGrpSpPr>
      <p:grpSpPr>
        <a:xfrm>
          <a:off x="0" y="0"/>
          <a:ext cx="0" cy="0"/>
          <a:chOff x="0" y="0"/>
          <a:chExt cx="0" cy="0"/>
        </a:xfrm>
      </p:grpSpPr>
      <p:sp>
        <p:nvSpPr>
          <p:cNvPr id="162" name="Google Shape;162;p15"/>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15"/>
          <p:cNvSpPr txBox="1"/>
          <p:nvPr>
            <p:ph idx="1" type="subTitle"/>
          </p:nvPr>
        </p:nvSpPr>
        <p:spPr>
          <a:xfrm>
            <a:off x="4267200" y="3238103"/>
            <a:ext cx="4179570" cy="2004161"/>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64" name="Google Shape;164;p15"/>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165" name="Google Shape;165;p15"/>
          <p:cNvSpPr txBox="1"/>
          <p:nvPr>
            <p:ph idx="10" type="dt"/>
          </p:nvPr>
        </p:nvSpPr>
        <p:spPr>
          <a:xfrm>
            <a:off x="4267200" y="6356350"/>
            <a:ext cx="17743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5"/>
          <p:cNvSpPr txBox="1"/>
          <p:nvPr>
            <p:ph idx="11" type="ftr"/>
          </p:nvPr>
        </p:nvSpPr>
        <p:spPr>
          <a:xfrm>
            <a:off x="6479721" y="6356350"/>
            <a:ext cx="266155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5"/>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168" name="Shape 168"/>
        <p:cNvGrpSpPr/>
        <p:nvPr/>
      </p:nvGrpSpPr>
      <p:grpSpPr>
        <a:xfrm>
          <a:off x="0" y="0"/>
          <a:ext cx="0" cy="0"/>
          <a:chOff x="0" y="0"/>
          <a:chExt cx="0" cy="0"/>
        </a:xfrm>
      </p:grpSpPr>
      <p:sp>
        <p:nvSpPr>
          <p:cNvPr id="169" name="Google Shape;169;p16"/>
          <p:cNvSpPr txBox="1"/>
          <p:nvPr>
            <p:ph type="ctrTitle"/>
          </p:nvPr>
        </p:nvSpPr>
        <p:spPr>
          <a:xfrm>
            <a:off x="6991350" y="2571235"/>
            <a:ext cx="4179570" cy="171553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0" name="Google Shape;170;p16"/>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bg>
      <p:bgPr>
        <a:solidFill>
          <a:schemeClr val="dk1"/>
        </a:solidFill>
      </p:bgPr>
    </p:bg>
    <p:spTree>
      <p:nvGrpSpPr>
        <p:cNvPr id="171" name="Shape 171"/>
        <p:cNvGrpSpPr/>
        <p:nvPr/>
      </p:nvGrpSpPr>
      <p:grpSpPr>
        <a:xfrm>
          <a:off x="0" y="0"/>
          <a:ext cx="0" cy="0"/>
          <a:chOff x="0" y="0"/>
          <a:chExt cx="0" cy="0"/>
        </a:xfrm>
      </p:grpSpPr>
      <p:sp>
        <p:nvSpPr>
          <p:cNvPr id="172" name="Google Shape;172;p17"/>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3" name="Google Shape;173;p17"/>
          <p:cNvPicPr preferRelativeResize="0"/>
          <p:nvPr/>
        </p:nvPicPr>
        <p:blipFill rotWithShape="1">
          <a:blip r:embed="rId2">
            <a:alphaModFix/>
          </a:blip>
          <a:srcRect b="0" l="0" r="0" t="0"/>
          <a:stretch/>
        </p:blipFill>
        <p:spPr>
          <a:xfrm>
            <a:off x="1465141" y="2358007"/>
            <a:ext cx="2438400" cy="2019300"/>
          </a:xfrm>
          <a:prstGeom prst="rect">
            <a:avLst/>
          </a:prstGeom>
          <a:noFill/>
          <a:ln>
            <a:noFill/>
          </a:ln>
        </p:spPr>
      </p:pic>
      <p:pic>
        <p:nvPicPr>
          <p:cNvPr id="174" name="Google Shape;174;p17"/>
          <p:cNvPicPr preferRelativeResize="0"/>
          <p:nvPr/>
        </p:nvPicPr>
        <p:blipFill rotWithShape="1">
          <a:blip r:embed="rId3">
            <a:alphaModFix/>
          </a:blip>
          <a:srcRect b="0" l="0" r="0" t="0"/>
          <a:stretch/>
        </p:blipFill>
        <p:spPr>
          <a:xfrm>
            <a:off x="5000625" y="2531837"/>
            <a:ext cx="2190750" cy="1943100"/>
          </a:xfrm>
          <a:prstGeom prst="rect">
            <a:avLst/>
          </a:prstGeom>
          <a:noFill/>
          <a:ln>
            <a:noFill/>
          </a:ln>
        </p:spPr>
      </p:pic>
      <p:pic>
        <p:nvPicPr>
          <p:cNvPr id="175" name="Google Shape;175;p17"/>
          <p:cNvPicPr preferRelativeResize="0"/>
          <p:nvPr/>
        </p:nvPicPr>
        <p:blipFill rotWithShape="1">
          <a:blip r:embed="rId4">
            <a:alphaModFix/>
          </a:blip>
          <a:srcRect b="0" l="0" r="0" t="0"/>
          <a:stretch/>
        </p:blipFill>
        <p:spPr>
          <a:xfrm>
            <a:off x="8345608" y="2421056"/>
            <a:ext cx="2324100" cy="2057400"/>
          </a:xfrm>
          <a:prstGeom prst="rect">
            <a:avLst/>
          </a:prstGeom>
          <a:noFill/>
          <a:ln>
            <a:noFill/>
          </a:ln>
        </p:spPr>
      </p:pic>
      <p:sp>
        <p:nvSpPr>
          <p:cNvPr id="176" name="Google Shape;176;p17"/>
          <p:cNvSpPr txBox="1"/>
          <p:nvPr>
            <p:ph idx="1" type="body"/>
          </p:nvPr>
        </p:nvSpPr>
        <p:spPr>
          <a:xfrm>
            <a:off x="2063855"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7" name="Google Shape;177;p17"/>
          <p:cNvSpPr txBox="1"/>
          <p:nvPr>
            <p:ph idx="2" type="body"/>
          </p:nvPr>
        </p:nvSpPr>
        <p:spPr>
          <a:xfrm>
            <a:off x="5475514"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8" name="Google Shape;178;p17"/>
          <p:cNvSpPr txBox="1"/>
          <p:nvPr>
            <p:ph idx="3" type="body"/>
          </p:nvPr>
        </p:nvSpPr>
        <p:spPr>
          <a:xfrm>
            <a:off x="8887174" y="3064615"/>
            <a:ext cx="1240971" cy="82391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4000"/>
              <a:buNone/>
              <a:defRPr sz="4000" cap="none">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9" name="Google Shape;179;p17"/>
          <p:cNvSpPr txBox="1"/>
          <p:nvPr>
            <p:ph idx="4" type="body"/>
          </p:nvPr>
        </p:nvSpPr>
        <p:spPr>
          <a:xfrm>
            <a:off x="1129698" y="4824188"/>
            <a:ext cx="3124093" cy="462927"/>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sz="2000" cap="none">
                <a:solidFill>
                  <a:schemeClr val="lt1"/>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17"/>
          <p:cNvSpPr txBox="1"/>
          <p:nvPr>
            <p:ph idx="5" type="body"/>
          </p:nvPr>
        </p:nvSpPr>
        <p:spPr>
          <a:xfrm>
            <a:off x="1129698" y="5280763"/>
            <a:ext cx="3124093"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1400"/>
              <a:buNone/>
              <a:defRPr sz="1400" cap="none">
                <a:solidFill>
                  <a:schemeClr val="lt1"/>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7"/>
          <p:cNvSpPr txBox="1"/>
          <p:nvPr>
            <p:ph idx="6" type="body"/>
          </p:nvPr>
        </p:nvSpPr>
        <p:spPr>
          <a:xfrm>
            <a:off x="4526261" y="4824188"/>
            <a:ext cx="3139479"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2000"/>
              <a:buNone/>
              <a:defRPr sz="2000" cap="none">
                <a:solidFill>
                  <a:schemeClr val="lt1"/>
                </a:solidFill>
              </a:defRPr>
            </a:lvl1pPr>
            <a:lvl2pPr indent="-228600" lvl="1" marL="914400" algn="l">
              <a:lnSpc>
                <a:spcPct val="100000"/>
              </a:lnSpc>
              <a:spcBef>
                <a:spcPts val="500"/>
              </a:spcBef>
              <a:spcAft>
                <a:spcPts val="0"/>
              </a:spcAft>
              <a:buClr>
                <a:schemeClr val="lt1"/>
              </a:buClr>
              <a:buSzPts val="2000"/>
              <a:buNone/>
              <a:defRPr sz="2000" cap="none">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7"/>
          <p:cNvSpPr txBox="1"/>
          <p:nvPr>
            <p:ph idx="7" type="body"/>
          </p:nvPr>
        </p:nvSpPr>
        <p:spPr>
          <a:xfrm>
            <a:off x="4526261" y="5280763"/>
            <a:ext cx="3139479"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1400"/>
              <a:buNone/>
              <a:defRPr sz="1400" cap="none">
                <a:solidFill>
                  <a:schemeClr val="lt1"/>
                </a:solidFill>
              </a:defRPr>
            </a:lvl1pPr>
            <a:lvl2pPr indent="-228600" lvl="1" marL="914400" algn="ctr">
              <a:lnSpc>
                <a:spcPct val="100000"/>
              </a:lnSpc>
              <a:spcBef>
                <a:spcPts val="500"/>
              </a:spcBef>
              <a:spcAft>
                <a:spcPts val="0"/>
              </a:spcAft>
              <a:buClr>
                <a:schemeClr val="lt1"/>
              </a:buClr>
              <a:buSzPts val="1400"/>
              <a:buNone/>
              <a:defRPr sz="1400" cap="none">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7"/>
          <p:cNvSpPr txBox="1"/>
          <p:nvPr>
            <p:ph idx="8" type="body"/>
          </p:nvPr>
        </p:nvSpPr>
        <p:spPr>
          <a:xfrm>
            <a:off x="7938210" y="4824188"/>
            <a:ext cx="3124093" cy="462927"/>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2000"/>
              <a:buNone/>
              <a:defRPr sz="2000" cap="none">
                <a:solidFill>
                  <a:schemeClr val="lt1"/>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7"/>
          <p:cNvSpPr txBox="1"/>
          <p:nvPr>
            <p:ph idx="9" type="body"/>
          </p:nvPr>
        </p:nvSpPr>
        <p:spPr>
          <a:xfrm>
            <a:off x="7938210" y="5280763"/>
            <a:ext cx="3124093" cy="46292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1400"/>
              <a:buNone/>
              <a:defRPr sz="1400" cap="none">
                <a:solidFill>
                  <a:schemeClr val="lt1"/>
                </a:solidFill>
              </a:defRPr>
            </a:lvl1pPr>
            <a:lvl2pPr indent="-228600" lvl="1" marL="914400" algn="l">
              <a:lnSpc>
                <a:spcPct val="100000"/>
              </a:lnSpc>
              <a:spcBef>
                <a:spcPts val="500"/>
              </a:spcBef>
              <a:spcAft>
                <a:spcPts val="0"/>
              </a:spcAft>
              <a:buClr>
                <a:schemeClr val="lt1"/>
              </a:buClr>
              <a:buSzPts val="1400"/>
              <a:buNone/>
              <a:defRPr sz="1400">
                <a:solidFill>
                  <a:schemeClr val="lt1"/>
                </a:solidFill>
              </a:defRPr>
            </a:lvl2pPr>
            <a:lvl3pPr indent="-228600" lvl="2" marL="1371600" algn="l">
              <a:lnSpc>
                <a:spcPct val="100000"/>
              </a:lnSpc>
              <a:spcBef>
                <a:spcPts val="500"/>
              </a:spcBef>
              <a:spcAft>
                <a:spcPts val="0"/>
              </a:spcAft>
              <a:buClr>
                <a:schemeClr val="lt1"/>
              </a:buClr>
              <a:buSzPts val="1400"/>
              <a:buNone/>
              <a:defRPr sz="1400">
                <a:solidFill>
                  <a:schemeClr val="lt1"/>
                </a:solidFill>
              </a:defRPr>
            </a:lvl3pPr>
            <a:lvl4pPr indent="-228600" lvl="3" marL="1828800" algn="l">
              <a:lnSpc>
                <a:spcPct val="100000"/>
              </a:lnSpc>
              <a:spcBef>
                <a:spcPts val="500"/>
              </a:spcBef>
              <a:spcAft>
                <a:spcPts val="0"/>
              </a:spcAft>
              <a:buClr>
                <a:schemeClr val="lt1"/>
              </a:buClr>
              <a:buSzPts val="1400"/>
              <a:buNone/>
              <a:defRPr sz="1400">
                <a:solidFill>
                  <a:schemeClr val="lt1"/>
                </a:solidFill>
              </a:defRPr>
            </a:lvl4pPr>
            <a:lvl5pPr indent="-228600" lvl="4" marL="2286000" algn="l">
              <a:lnSpc>
                <a:spcPct val="100000"/>
              </a:lnSpc>
              <a:spcBef>
                <a:spcPts val="5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p:cSld name="Quadrant">
    <p:spTree>
      <p:nvGrpSpPr>
        <p:cNvPr id="188" name="Shape 188"/>
        <p:cNvGrpSpPr/>
        <p:nvPr/>
      </p:nvGrpSpPr>
      <p:grpSpPr>
        <a:xfrm>
          <a:off x="0" y="0"/>
          <a:ext cx="0" cy="0"/>
          <a:chOff x="0" y="0"/>
          <a:chExt cx="0" cy="0"/>
        </a:xfrm>
      </p:grpSpPr>
      <p:sp>
        <p:nvSpPr>
          <p:cNvPr id="189" name="Google Shape;18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90" name="Google Shape;190;p18"/>
          <p:cNvCxnSpPr>
            <a:endCxn id="191" idx="1"/>
          </p:cNvCxnSpPr>
          <p:nvPr/>
        </p:nvCxnSpPr>
        <p:spPr>
          <a:xfrm>
            <a:off x="2315649" y="3774842"/>
            <a:ext cx="7624800" cy="0"/>
          </a:xfrm>
          <a:prstGeom prst="straightConnector1">
            <a:avLst/>
          </a:prstGeom>
          <a:noFill/>
          <a:ln cap="flat" cmpd="sng" w="44450">
            <a:solidFill>
              <a:schemeClr val="dk1"/>
            </a:solidFill>
            <a:prstDash val="solid"/>
            <a:miter lim="800000"/>
            <a:headEnd len="sm" w="sm" type="none"/>
            <a:tailEnd len="sm" w="sm" type="none"/>
          </a:ln>
        </p:spPr>
      </p:cxnSp>
      <p:cxnSp>
        <p:nvCxnSpPr>
          <p:cNvPr id="192" name="Google Shape;192;p18"/>
          <p:cNvCxnSpPr/>
          <p:nvPr/>
        </p:nvCxnSpPr>
        <p:spPr>
          <a:xfrm flipH="1" rot="10800000">
            <a:off x="6096000" y="2091972"/>
            <a:ext cx="4678" cy="3376818"/>
          </a:xfrm>
          <a:prstGeom prst="straightConnector1">
            <a:avLst/>
          </a:prstGeom>
          <a:noFill/>
          <a:ln cap="flat" cmpd="sng" w="44450">
            <a:solidFill>
              <a:schemeClr val="dk1"/>
            </a:solidFill>
            <a:prstDash val="solid"/>
            <a:miter lim="800000"/>
            <a:headEnd len="sm" w="sm" type="none"/>
            <a:tailEnd len="sm" w="sm" type="none"/>
          </a:ln>
        </p:spPr>
      </p:cxnSp>
      <p:sp>
        <p:nvSpPr>
          <p:cNvPr id="193" name="Google Shape;193;p18"/>
          <p:cNvSpPr txBox="1"/>
          <p:nvPr>
            <p:ph idx="1" type="body"/>
          </p:nvPr>
        </p:nvSpPr>
        <p:spPr>
          <a:xfrm>
            <a:off x="5242517" y="1599947"/>
            <a:ext cx="1706965" cy="4920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18"/>
          <p:cNvSpPr txBox="1"/>
          <p:nvPr>
            <p:ph idx="2" type="body"/>
          </p:nvPr>
        </p:nvSpPr>
        <p:spPr>
          <a:xfrm>
            <a:off x="3738732" y="2378452"/>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1050"/>
              <a:buNone/>
              <a:defRPr sz="105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18"/>
          <p:cNvSpPr txBox="1"/>
          <p:nvPr>
            <p:ph idx="3" type="body"/>
          </p:nvPr>
        </p:nvSpPr>
        <p:spPr>
          <a:xfrm>
            <a:off x="7522269" y="2169263"/>
            <a:ext cx="1706965" cy="104857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1400"/>
              <a:buNone/>
              <a:defRPr b="1"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18"/>
          <p:cNvSpPr txBox="1"/>
          <p:nvPr>
            <p:ph idx="4" type="body"/>
          </p:nvPr>
        </p:nvSpPr>
        <p:spPr>
          <a:xfrm>
            <a:off x="921894" y="3528829"/>
            <a:ext cx="1393863"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18"/>
          <p:cNvSpPr txBox="1"/>
          <p:nvPr>
            <p:ph idx="5" type="body"/>
          </p:nvPr>
        </p:nvSpPr>
        <p:spPr>
          <a:xfrm>
            <a:off x="9940449" y="3528829"/>
            <a:ext cx="1380681"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18"/>
          <p:cNvSpPr txBox="1"/>
          <p:nvPr>
            <p:ph idx="6" type="body"/>
          </p:nvPr>
        </p:nvSpPr>
        <p:spPr>
          <a:xfrm>
            <a:off x="2637747" y="4634331"/>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1050"/>
              <a:buNone/>
              <a:defRPr sz="105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18"/>
          <p:cNvSpPr txBox="1"/>
          <p:nvPr>
            <p:ph idx="7" type="body"/>
          </p:nvPr>
        </p:nvSpPr>
        <p:spPr>
          <a:xfrm>
            <a:off x="4175224" y="4459860"/>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1050"/>
              <a:buNone/>
              <a:defRPr sz="105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18"/>
          <p:cNvSpPr txBox="1"/>
          <p:nvPr>
            <p:ph idx="8" type="body"/>
          </p:nvPr>
        </p:nvSpPr>
        <p:spPr>
          <a:xfrm>
            <a:off x="6552714" y="4321788"/>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1050"/>
              <a:buNone/>
              <a:defRPr sz="105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18"/>
          <p:cNvSpPr txBox="1"/>
          <p:nvPr>
            <p:ph idx="9" type="body"/>
          </p:nvPr>
        </p:nvSpPr>
        <p:spPr>
          <a:xfrm>
            <a:off x="5242517" y="5468790"/>
            <a:ext cx="1706965" cy="492025"/>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000"/>
              </a:spcBef>
              <a:spcAft>
                <a:spcPts val="0"/>
              </a:spcAft>
              <a:buClr>
                <a:schemeClr val="dk1"/>
              </a:buClr>
              <a:buSzPts val="1400"/>
              <a:buNone/>
              <a:defRPr sz="14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18"/>
          <p:cNvSpPr txBox="1"/>
          <p:nvPr>
            <p:ph idx="13" type="body"/>
          </p:nvPr>
        </p:nvSpPr>
        <p:spPr>
          <a:xfrm>
            <a:off x="7801857" y="5195673"/>
            <a:ext cx="1183179" cy="4920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1050"/>
              <a:buNone/>
              <a:defRPr sz="105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205" name="Shape 205"/>
        <p:cNvGrpSpPr/>
        <p:nvPr/>
      </p:nvGrpSpPr>
      <p:grpSpPr>
        <a:xfrm>
          <a:off x="0" y="0"/>
          <a:ext cx="0" cy="0"/>
          <a:chOff x="0" y="0"/>
          <a:chExt cx="0" cy="0"/>
        </a:xfrm>
      </p:grpSpPr>
      <p:pic>
        <p:nvPicPr>
          <p:cNvPr id="206" name="Google Shape;206;p19"/>
          <p:cNvPicPr preferRelativeResize="0"/>
          <p:nvPr/>
        </p:nvPicPr>
        <p:blipFill rotWithShape="1">
          <a:blip r:embed="rId2">
            <a:alphaModFix/>
          </a:blip>
          <a:srcRect b="23070" l="0" r="41824" t="18301"/>
          <a:stretch/>
        </p:blipFill>
        <p:spPr>
          <a:xfrm flipH="1">
            <a:off x="0" y="0"/>
            <a:ext cx="5441888" cy="6858000"/>
          </a:xfrm>
          <a:custGeom>
            <a:rect b="b" l="l" r="r" t="t"/>
            <a:pathLst>
              <a:path extrusionOk="0" h="6858000" w="5441888">
                <a:moveTo>
                  <a:pt x="5441888" y="0"/>
                </a:moveTo>
                <a:lnTo>
                  <a:pt x="0" y="0"/>
                </a:lnTo>
                <a:lnTo>
                  <a:pt x="0" y="6858000"/>
                </a:lnTo>
                <a:lnTo>
                  <a:pt x="5441888" y="6858000"/>
                </a:lnTo>
                <a:close/>
              </a:path>
            </a:pathLst>
          </a:custGeom>
          <a:noFill/>
          <a:ln>
            <a:noFill/>
          </a:ln>
        </p:spPr>
      </p:pic>
      <p:sp>
        <p:nvSpPr>
          <p:cNvPr id="207" name="Google Shape;207;p19"/>
          <p:cNvSpPr txBox="1"/>
          <p:nvPr>
            <p:ph type="title"/>
          </p:nvPr>
        </p:nvSpPr>
        <p:spPr>
          <a:xfrm>
            <a:off x="5920169" y="1152771"/>
            <a:ext cx="5431971" cy="84630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19"/>
          <p:cNvSpPr txBox="1"/>
          <p:nvPr>
            <p:ph idx="1" type="body"/>
          </p:nvPr>
        </p:nvSpPr>
        <p:spPr>
          <a:xfrm>
            <a:off x="5922254" y="246951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9"/>
          <p:cNvSpPr txBox="1"/>
          <p:nvPr>
            <p:ph idx="2" type="body"/>
          </p:nvPr>
        </p:nvSpPr>
        <p:spPr>
          <a:xfrm>
            <a:off x="5921828" y="279894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19"/>
          <p:cNvSpPr txBox="1"/>
          <p:nvPr>
            <p:ph idx="3" type="body"/>
          </p:nvPr>
        </p:nvSpPr>
        <p:spPr>
          <a:xfrm>
            <a:off x="5922254" y="356931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19"/>
          <p:cNvSpPr txBox="1"/>
          <p:nvPr>
            <p:ph idx="4" type="body"/>
          </p:nvPr>
        </p:nvSpPr>
        <p:spPr>
          <a:xfrm>
            <a:off x="5921828" y="389873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19"/>
          <p:cNvSpPr txBox="1"/>
          <p:nvPr>
            <p:ph idx="5" type="body"/>
          </p:nvPr>
        </p:nvSpPr>
        <p:spPr>
          <a:xfrm>
            <a:off x="5922254" y="466910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9"/>
          <p:cNvSpPr txBox="1"/>
          <p:nvPr>
            <p:ph idx="6" type="body"/>
          </p:nvPr>
        </p:nvSpPr>
        <p:spPr>
          <a:xfrm>
            <a:off x="5921828" y="499853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217" name="Shape 217"/>
        <p:cNvGrpSpPr/>
        <p:nvPr/>
      </p:nvGrpSpPr>
      <p:grpSpPr>
        <a:xfrm>
          <a:off x="0" y="0"/>
          <a:ext cx="0" cy="0"/>
          <a:chOff x="0" y="0"/>
          <a:chExt cx="0" cy="0"/>
        </a:xfrm>
      </p:grpSpPr>
      <p:sp>
        <p:nvSpPr>
          <p:cNvPr id="218" name="Google Shape;218;p20"/>
          <p:cNvSpPr/>
          <p:nvPr/>
        </p:nvSpPr>
        <p:spPr>
          <a:xfrm>
            <a:off x="0" y="3057683"/>
            <a:ext cx="12191998" cy="201019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0"/>
          <p:cNvSpPr txBox="1"/>
          <p:nvPr>
            <p:ph idx="1" type="body"/>
          </p:nvPr>
        </p:nvSpPr>
        <p:spPr>
          <a:xfrm>
            <a:off x="914399" y="3354712"/>
            <a:ext cx="731520" cy="457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1"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20"/>
          <p:cNvSpPr txBox="1"/>
          <p:nvPr>
            <p:ph idx="2" type="body"/>
          </p:nvPr>
        </p:nvSpPr>
        <p:spPr>
          <a:xfrm>
            <a:off x="19659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20"/>
          <p:cNvSpPr txBox="1"/>
          <p:nvPr>
            <p:ph idx="3" type="body"/>
          </p:nvPr>
        </p:nvSpPr>
        <p:spPr>
          <a:xfrm>
            <a:off x="275388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20"/>
          <p:cNvSpPr txBox="1"/>
          <p:nvPr>
            <p:ph idx="4" type="body"/>
          </p:nvPr>
        </p:nvSpPr>
        <p:spPr>
          <a:xfrm>
            <a:off x="354180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20"/>
          <p:cNvSpPr txBox="1"/>
          <p:nvPr>
            <p:ph idx="5" type="body"/>
          </p:nvPr>
        </p:nvSpPr>
        <p:spPr>
          <a:xfrm>
            <a:off x="432972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20"/>
          <p:cNvSpPr txBox="1"/>
          <p:nvPr>
            <p:ph idx="6" type="body"/>
          </p:nvPr>
        </p:nvSpPr>
        <p:spPr>
          <a:xfrm>
            <a:off x="511764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20"/>
          <p:cNvSpPr txBox="1"/>
          <p:nvPr>
            <p:ph idx="7" type="body"/>
          </p:nvPr>
        </p:nvSpPr>
        <p:spPr>
          <a:xfrm>
            <a:off x="59055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0"/>
          <p:cNvSpPr txBox="1"/>
          <p:nvPr>
            <p:ph idx="8" type="body"/>
          </p:nvPr>
        </p:nvSpPr>
        <p:spPr>
          <a:xfrm>
            <a:off x="669348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20"/>
          <p:cNvSpPr txBox="1"/>
          <p:nvPr>
            <p:ph idx="9" type="body"/>
          </p:nvPr>
        </p:nvSpPr>
        <p:spPr>
          <a:xfrm>
            <a:off x="748140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20"/>
          <p:cNvSpPr txBox="1"/>
          <p:nvPr>
            <p:ph idx="13" type="body"/>
          </p:nvPr>
        </p:nvSpPr>
        <p:spPr>
          <a:xfrm>
            <a:off x="826932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20"/>
          <p:cNvSpPr txBox="1"/>
          <p:nvPr>
            <p:ph idx="14" type="body"/>
          </p:nvPr>
        </p:nvSpPr>
        <p:spPr>
          <a:xfrm>
            <a:off x="905724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20"/>
          <p:cNvSpPr txBox="1"/>
          <p:nvPr>
            <p:ph idx="15" type="body"/>
          </p:nvPr>
        </p:nvSpPr>
        <p:spPr>
          <a:xfrm>
            <a:off x="9845160"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20"/>
          <p:cNvSpPr txBox="1"/>
          <p:nvPr>
            <p:ph idx="16" type="body"/>
          </p:nvPr>
        </p:nvSpPr>
        <p:spPr>
          <a:xfrm>
            <a:off x="10633085" y="3502152"/>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20"/>
          <p:cNvSpPr txBox="1"/>
          <p:nvPr>
            <p:ph idx="17" type="body"/>
          </p:nvPr>
        </p:nvSpPr>
        <p:spPr>
          <a:xfrm>
            <a:off x="914400" y="4292468"/>
            <a:ext cx="731520" cy="457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b="1"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20"/>
          <p:cNvSpPr txBox="1"/>
          <p:nvPr>
            <p:ph idx="18" type="body"/>
          </p:nvPr>
        </p:nvSpPr>
        <p:spPr>
          <a:xfrm>
            <a:off x="1969915"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20"/>
          <p:cNvSpPr txBox="1"/>
          <p:nvPr>
            <p:ph idx="19" type="body"/>
          </p:nvPr>
        </p:nvSpPr>
        <p:spPr>
          <a:xfrm>
            <a:off x="2757602"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20"/>
          <p:cNvSpPr txBox="1"/>
          <p:nvPr>
            <p:ph idx="20" type="body"/>
          </p:nvPr>
        </p:nvSpPr>
        <p:spPr>
          <a:xfrm>
            <a:off x="3545289"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20"/>
          <p:cNvSpPr txBox="1"/>
          <p:nvPr>
            <p:ph idx="21" type="body"/>
          </p:nvPr>
        </p:nvSpPr>
        <p:spPr>
          <a:xfrm>
            <a:off x="4332976"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20"/>
          <p:cNvSpPr txBox="1"/>
          <p:nvPr>
            <p:ph idx="22" type="body"/>
          </p:nvPr>
        </p:nvSpPr>
        <p:spPr>
          <a:xfrm>
            <a:off x="5120663"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20"/>
          <p:cNvSpPr txBox="1"/>
          <p:nvPr>
            <p:ph idx="23" type="body"/>
          </p:nvPr>
        </p:nvSpPr>
        <p:spPr>
          <a:xfrm>
            <a:off x="5908350"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20"/>
          <p:cNvSpPr txBox="1"/>
          <p:nvPr>
            <p:ph idx="24" type="body"/>
          </p:nvPr>
        </p:nvSpPr>
        <p:spPr>
          <a:xfrm>
            <a:off x="6696037"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20"/>
          <p:cNvSpPr txBox="1"/>
          <p:nvPr>
            <p:ph idx="25" type="body"/>
          </p:nvPr>
        </p:nvSpPr>
        <p:spPr>
          <a:xfrm>
            <a:off x="7483724"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20"/>
          <p:cNvSpPr txBox="1"/>
          <p:nvPr>
            <p:ph idx="26" type="body"/>
          </p:nvPr>
        </p:nvSpPr>
        <p:spPr>
          <a:xfrm>
            <a:off x="8271411"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20"/>
          <p:cNvSpPr txBox="1"/>
          <p:nvPr>
            <p:ph idx="27" type="body"/>
          </p:nvPr>
        </p:nvSpPr>
        <p:spPr>
          <a:xfrm>
            <a:off x="9059098"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20"/>
          <p:cNvSpPr txBox="1"/>
          <p:nvPr>
            <p:ph idx="28" type="body"/>
          </p:nvPr>
        </p:nvSpPr>
        <p:spPr>
          <a:xfrm>
            <a:off x="9846785"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20"/>
          <p:cNvSpPr txBox="1"/>
          <p:nvPr>
            <p:ph idx="29" type="body"/>
          </p:nvPr>
        </p:nvSpPr>
        <p:spPr>
          <a:xfrm>
            <a:off x="10634472" y="4425696"/>
            <a:ext cx="640080" cy="20177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000"/>
              <a:buNone/>
              <a:defRPr sz="1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20"/>
          <p:cNvSpPr/>
          <p:nvPr/>
        </p:nvSpPr>
        <p:spPr>
          <a:xfrm>
            <a:off x="929640" y="4034785"/>
            <a:ext cx="10332720" cy="45719"/>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247" name="Google Shape;2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23070" l="0" r="28340" t="18301"/>
          <a:stretch/>
        </p:blipFill>
        <p:spPr>
          <a:xfrm>
            <a:off x="5488815" y="0"/>
            <a:ext cx="6703185" cy="6858000"/>
          </a:xfrm>
          <a:prstGeom prst="rect">
            <a:avLst/>
          </a:prstGeom>
          <a:noFill/>
          <a:ln>
            <a:noFill/>
          </a:ln>
        </p:spPr>
      </p:pic>
      <p:sp>
        <p:nvSpPr>
          <p:cNvPr id="21" name="Google Shape;21;p3"/>
          <p:cNvSpPr txBox="1"/>
          <p:nvPr>
            <p:ph type="title"/>
          </p:nvPr>
        </p:nvSpPr>
        <p:spPr>
          <a:xfrm>
            <a:off x="1333499" y="1020445"/>
            <a:ext cx="3171825"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333499" y="2924175"/>
            <a:ext cx="3171825"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400"/>
              <a:buNone/>
              <a:defRPr sz="1400">
                <a:solidFill>
                  <a:schemeClr val="lt1"/>
                </a:solidFill>
              </a:defRPr>
            </a:lvl1pPr>
            <a:lvl2pPr indent="-228600" lvl="1" marL="914400" algn="l">
              <a:lnSpc>
                <a:spcPct val="120000"/>
              </a:lnSpc>
              <a:spcBef>
                <a:spcPts val="1000"/>
              </a:spcBef>
              <a:spcAft>
                <a:spcPts val="0"/>
              </a:spcAft>
              <a:buClr>
                <a:schemeClr val="lt1"/>
              </a:buClr>
              <a:buSzPts val="1400"/>
              <a:buNone/>
              <a:defRPr sz="1400">
                <a:solidFill>
                  <a:schemeClr val="lt1"/>
                </a:solidFill>
              </a:defRPr>
            </a:lvl2pPr>
            <a:lvl3pPr indent="-228600" lvl="2" marL="1371600" algn="l">
              <a:lnSpc>
                <a:spcPct val="120000"/>
              </a:lnSpc>
              <a:spcBef>
                <a:spcPts val="1000"/>
              </a:spcBef>
              <a:spcAft>
                <a:spcPts val="0"/>
              </a:spcAft>
              <a:buClr>
                <a:schemeClr val="lt1"/>
              </a:buClr>
              <a:buSzPts val="1400"/>
              <a:buNone/>
              <a:defRPr sz="1400">
                <a:solidFill>
                  <a:schemeClr val="lt1"/>
                </a:solidFill>
              </a:defRPr>
            </a:lvl3pPr>
            <a:lvl4pPr indent="-228600" lvl="3" marL="1828800" algn="l">
              <a:lnSpc>
                <a:spcPct val="120000"/>
              </a:lnSpc>
              <a:spcBef>
                <a:spcPts val="1000"/>
              </a:spcBef>
              <a:spcAft>
                <a:spcPts val="0"/>
              </a:spcAft>
              <a:buClr>
                <a:schemeClr val="lt1"/>
              </a:buClr>
              <a:buSzPts val="1400"/>
              <a:buNone/>
              <a:defRPr sz="1400">
                <a:solidFill>
                  <a:schemeClr val="lt1"/>
                </a:solidFill>
              </a:defRPr>
            </a:lvl4pPr>
            <a:lvl5pPr indent="-228600" lvl="4" marL="2286000" algn="l">
              <a:lnSpc>
                <a:spcPct val="120000"/>
              </a:lnSpc>
              <a:spcBef>
                <a:spcPts val="1000"/>
              </a:spcBef>
              <a:spcAft>
                <a:spcPts val="0"/>
              </a:spcAft>
              <a:buClr>
                <a:schemeClr val="lt1"/>
              </a:buClr>
              <a:buSzPts val="1400"/>
              <a:buNone/>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1333500" y="6356350"/>
            <a:ext cx="985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2669886" y="6356349"/>
            <a:ext cx="24828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250" name="Shape 250"/>
        <p:cNvGrpSpPr/>
        <p:nvPr/>
      </p:nvGrpSpPr>
      <p:grpSpPr>
        <a:xfrm>
          <a:off x="0" y="0"/>
          <a:ext cx="0" cy="0"/>
          <a:chOff x="0" y="0"/>
          <a:chExt cx="0" cy="0"/>
        </a:xfrm>
      </p:grpSpPr>
      <p:sp>
        <p:nvSpPr>
          <p:cNvPr id="251" name="Google Shape;251;p21"/>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21"/>
          <p:cNvSpPr/>
          <p:nvPr>
            <p:ph idx="2" type="pic"/>
          </p:nvPr>
        </p:nvSpPr>
        <p:spPr>
          <a:xfrm>
            <a:off x="1877176" y="2428875"/>
            <a:ext cx="1066800" cy="1066800"/>
          </a:xfrm>
          <a:prstGeom prst="rect">
            <a:avLst/>
          </a:prstGeom>
          <a:solidFill>
            <a:schemeClr val="lt1"/>
          </a:solidFill>
          <a:ln>
            <a:noFill/>
          </a:ln>
        </p:spPr>
      </p:sp>
      <p:sp>
        <p:nvSpPr>
          <p:cNvPr id="253" name="Google Shape;253;p21"/>
          <p:cNvSpPr txBox="1"/>
          <p:nvPr>
            <p:ph idx="1" type="body"/>
          </p:nvPr>
        </p:nvSpPr>
        <p:spPr>
          <a:xfrm>
            <a:off x="1500168"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4" name="Google Shape;254;p21"/>
          <p:cNvSpPr txBox="1"/>
          <p:nvPr>
            <p:ph idx="3" type="body"/>
          </p:nvPr>
        </p:nvSpPr>
        <p:spPr>
          <a:xfrm>
            <a:off x="1390120" y="3782039"/>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5" name="Google Shape;255;p21"/>
          <p:cNvSpPr/>
          <p:nvPr>
            <p:ph idx="4" type="pic"/>
          </p:nvPr>
        </p:nvSpPr>
        <p:spPr>
          <a:xfrm>
            <a:off x="4226270" y="2428875"/>
            <a:ext cx="1066800" cy="1066800"/>
          </a:xfrm>
          <a:prstGeom prst="rect">
            <a:avLst/>
          </a:prstGeom>
          <a:solidFill>
            <a:schemeClr val="lt1"/>
          </a:solidFill>
          <a:ln>
            <a:noFill/>
          </a:ln>
        </p:spPr>
      </p:sp>
      <p:sp>
        <p:nvSpPr>
          <p:cNvPr id="256" name="Google Shape;256;p21"/>
          <p:cNvSpPr txBox="1"/>
          <p:nvPr>
            <p:ph idx="5" type="body"/>
          </p:nvPr>
        </p:nvSpPr>
        <p:spPr>
          <a:xfrm>
            <a:off x="3849262" y="3669060"/>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7" name="Google Shape;257;p21"/>
          <p:cNvSpPr txBox="1"/>
          <p:nvPr>
            <p:ph idx="6" type="body"/>
          </p:nvPr>
        </p:nvSpPr>
        <p:spPr>
          <a:xfrm>
            <a:off x="3739214" y="3796721"/>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58" name="Google Shape;258;p21"/>
          <p:cNvSpPr/>
          <p:nvPr>
            <p:ph idx="7" type="pic"/>
          </p:nvPr>
        </p:nvSpPr>
        <p:spPr>
          <a:xfrm>
            <a:off x="6716934" y="2428875"/>
            <a:ext cx="1066800" cy="1066800"/>
          </a:xfrm>
          <a:prstGeom prst="rect">
            <a:avLst/>
          </a:prstGeom>
          <a:solidFill>
            <a:schemeClr val="lt1"/>
          </a:solidFill>
          <a:ln>
            <a:noFill/>
          </a:ln>
        </p:spPr>
      </p:sp>
      <p:sp>
        <p:nvSpPr>
          <p:cNvPr id="259" name="Google Shape;259;p21"/>
          <p:cNvSpPr txBox="1"/>
          <p:nvPr>
            <p:ph idx="8" type="body"/>
          </p:nvPr>
        </p:nvSpPr>
        <p:spPr>
          <a:xfrm>
            <a:off x="6339926" y="3669060"/>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0" name="Google Shape;260;p21"/>
          <p:cNvSpPr txBox="1"/>
          <p:nvPr>
            <p:ph idx="9" type="body"/>
          </p:nvPr>
        </p:nvSpPr>
        <p:spPr>
          <a:xfrm>
            <a:off x="6217963" y="3796721"/>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1" name="Google Shape;261;p21"/>
          <p:cNvSpPr/>
          <p:nvPr>
            <p:ph idx="13" type="pic"/>
          </p:nvPr>
        </p:nvSpPr>
        <p:spPr>
          <a:xfrm>
            <a:off x="9136814" y="2428875"/>
            <a:ext cx="1066800" cy="1066800"/>
          </a:xfrm>
          <a:prstGeom prst="rect">
            <a:avLst/>
          </a:prstGeom>
          <a:solidFill>
            <a:schemeClr val="lt1"/>
          </a:solidFill>
          <a:ln>
            <a:noFill/>
          </a:ln>
        </p:spPr>
      </p:sp>
      <p:sp>
        <p:nvSpPr>
          <p:cNvPr id="262" name="Google Shape;262;p21"/>
          <p:cNvSpPr txBox="1"/>
          <p:nvPr>
            <p:ph idx="14" type="body"/>
          </p:nvPr>
        </p:nvSpPr>
        <p:spPr>
          <a:xfrm>
            <a:off x="8759806" y="3654378"/>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3" name="Google Shape;263;p21"/>
          <p:cNvSpPr txBox="1"/>
          <p:nvPr>
            <p:ph idx="15" type="body"/>
          </p:nvPr>
        </p:nvSpPr>
        <p:spPr>
          <a:xfrm>
            <a:off x="8634432" y="3782039"/>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4" name="Google Shape;264;p21"/>
          <p:cNvSpPr/>
          <p:nvPr>
            <p:ph idx="16" type="pic"/>
          </p:nvPr>
        </p:nvSpPr>
        <p:spPr>
          <a:xfrm>
            <a:off x="1877176" y="4287711"/>
            <a:ext cx="1066800" cy="1066800"/>
          </a:xfrm>
          <a:prstGeom prst="rect">
            <a:avLst/>
          </a:prstGeom>
          <a:solidFill>
            <a:schemeClr val="lt1"/>
          </a:solidFill>
          <a:ln>
            <a:noFill/>
          </a:ln>
        </p:spPr>
      </p:sp>
      <p:sp>
        <p:nvSpPr>
          <p:cNvPr id="265" name="Google Shape;265;p21"/>
          <p:cNvSpPr txBox="1"/>
          <p:nvPr>
            <p:ph idx="17" type="body"/>
          </p:nvPr>
        </p:nvSpPr>
        <p:spPr>
          <a:xfrm>
            <a:off x="1500168"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6" name="Google Shape;266;p21"/>
          <p:cNvSpPr txBox="1"/>
          <p:nvPr>
            <p:ph idx="18" type="body"/>
          </p:nvPr>
        </p:nvSpPr>
        <p:spPr>
          <a:xfrm>
            <a:off x="1390120" y="5640875"/>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7" name="Google Shape;267;p21"/>
          <p:cNvSpPr/>
          <p:nvPr>
            <p:ph idx="19" type="pic"/>
          </p:nvPr>
        </p:nvSpPr>
        <p:spPr>
          <a:xfrm>
            <a:off x="4226270" y="4287711"/>
            <a:ext cx="1066800" cy="1066800"/>
          </a:xfrm>
          <a:prstGeom prst="rect">
            <a:avLst/>
          </a:prstGeom>
          <a:solidFill>
            <a:schemeClr val="lt1"/>
          </a:solidFill>
          <a:ln>
            <a:noFill/>
          </a:ln>
        </p:spPr>
      </p:sp>
      <p:sp>
        <p:nvSpPr>
          <p:cNvPr id="268" name="Google Shape;268;p21"/>
          <p:cNvSpPr txBox="1"/>
          <p:nvPr>
            <p:ph idx="20" type="body"/>
          </p:nvPr>
        </p:nvSpPr>
        <p:spPr>
          <a:xfrm>
            <a:off x="3849262" y="5527896"/>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9" name="Google Shape;269;p21"/>
          <p:cNvSpPr txBox="1"/>
          <p:nvPr>
            <p:ph idx="21" type="body"/>
          </p:nvPr>
        </p:nvSpPr>
        <p:spPr>
          <a:xfrm>
            <a:off x="3739214" y="5655557"/>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0" name="Google Shape;270;p21"/>
          <p:cNvSpPr/>
          <p:nvPr>
            <p:ph idx="22" type="pic"/>
          </p:nvPr>
        </p:nvSpPr>
        <p:spPr>
          <a:xfrm>
            <a:off x="6716934" y="4287711"/>
            <a:ext cx="1066800" cy="1066800"/>
          </a:xfrm>
          <a:prstGeom prst="rect">
            <a:avLst/>
          </a:prstGeom>
          <a:solidFill>
            <a:schemeClr val="lt1"/>
          </a:solidFill>
          <a:ln>
            <a:noFill/>
          </a:ln>
        </p:spPr>
      </p:sp>
      <p:sp>
        <p:nvSpPr>
          <p:cNvPr id="271" name="Google Shape;271;p21"/>
          <p:cNvSpPr txBox="1"/>
          <p:nvPr>
            <p:ph idx="23" type="body"/>
          </p:nvPr>
        </p:nvSpPr>
        <p:spPr>
          <a:xfrm>
            <a:off x="6339926" y="5527896"/>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2" name="Google Shape;272;p21"/>
          <p:cNvSpPr txBox="1"/>
          <p:nvPr>
            <p:ph idx="24" type="body"/>
          </p:nvPr>
        </p:nvSpPr>
        <p:spPr>
          <a:xfrm>
            <a:off x="6229878" y="5655557"/>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3" name="Google Shape;273;p21"/>
          <p:cNvSpPr/>
          <p:nvPr>
            <p:ph idx="25" type="pic"/>
          </p:nvPr>
        </p:nvSpPr>
        <p:spPr>
          <a:xfrm>
            <a:off x="9136814" y="4287711"/>
            <a:ext cx="1066800" cy="1066800"/>
          </a:xfrm>
          <a:prstGeom prst="rect">
            <a:avLst/>
          </a:prstGeom>
          <a:solidFill>
            <a:schemeClr val="lt1"/>
          </a:solidFill>
          <a:ln>
            <a:noFill/>
          </a:ln>
        </p:spPr>
      </p:sp>
      <p:sp>
        <p:nvSpPr>
          <p:cNvPr id="274" name="Google Shape;274;p21"/>
          <p:cNvSpPr txBox="1"/>
          <p:nvPr>
            <p:ph idx="26" type="body"/>
          </p:nvPr>
        </p:nvSpPr>
        <p:spPr>
          <a:xfrm>
            <a:off x="8759806" y="5513214"/>
            <a:ext cx="1828800" cy="34306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5" name="Google Shape;275;p21"/>
          <p:cNvSpPr txBox="1"/>
          <p:nvPr>
            <p:ph idx="27" type="body"/>
          </p:nvPr>
        </p:nvSpPr>
        <p:spPr>
          <a:xfrm>
            <a:off x="8634432" y="5640875"/>
            <a:ext cx="2057400" cy="34306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76" name="Google Shape;27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98989"/>
                </a:solidFill>
                <a:latin typeface="Arial"/>
                <a:ea typeface="Arial"/>
                <a:cs typeface="Arial"/>
                <a:sym typeface="Arial"/>
              </a:defRPr>
            </a:lvl1pPr>
            <a:lvl2pPr indent="0" lvl="1" marL="0" algn="r">
              <a:spcBef>
                <a:spcPts val="0"/>
              </a:spcBef>
              <a:buNone/>
              <a:defRPr sz="900">
                <a:solidFill>
                  <a:srgbClr val="898989"/>
                </a:solidFill>
                <a:latin typeface="Arial"/>
                <a:ea typeface="Arial"/>
                <a:cs typeface="Arial"/>
                <a:sym typeface="Arial"/>
              </a:defRPr>
            </a:lvl2pPr>
            <a:lvl3pPr indent="0" lvl="2" marL="0" algn="r">
              <a:spcBef>
                <a:spcPts val="0"/>
              </a:spcBef>
              <a:buNone/>
              <a:defRPr sz="900">
                <a:solidFill>
                  <a:srgbClr val="898989"/>
                </a:solidFill>
                <a:latin typeface="Arial"/>
                <a:ea typeface="Arial"/>
                <a:cs typeface="Arial"/>
                <a:sym typeface="Arial"/>
              </a:defRPr>
            </a:lvl3pPr>
            <a:lvl4pPr indent="0" lvl="3" marL="0" algn="r">
              <a:spcBef>
                <a:spcPts val="0"/>
              </a:spcBef>
              <a:buNone/>
              <a:defRPr sz="900">
                <a:solidFill>
                  <a:srgbClr val="898989"/>
                </a:solidFill>
                <a:latin typeface="Arial"/>
                <a:ea typeface="Arial"/>
                <a:cs typeface="Arial"/>
                <a:sym typeface="Arial"/>
              </a:defRPr>
            </a:lvl4pPr>
            <a:lvl5pPr indent="0" lvl="4" marL="0" algn="r">
              <a:spcBef>
                <a:spcPts val="0"/>
              </a:spcBef>
              <a:buNone/>
              <a:defRPr sz="900">
                <a:solidFill>
                  <a:srgbClr val="898989"/>
                </a:solidFill>
                <a:latin typeface="Arial"/>
                <a:ea typeface="Arial"/>
                <a:cs typeface="Arial"/>
                <a:sym typeface="Arial"/>
              </a:defRPr>
            </a:lvl5pPr>
            <a:lvl6pPr indent="0" lvl="5" marL="0" algn="r">
              <a:spcBef>
                <a:spcPts val="0"/>
              </a:spcBef>
              <a:buNone/>
              <a:defRPr sz="900">
                <a:solidFill>
                  <a:srgbClr val="898989"/>
                </a:solidFill>
                <a:latin typeface="Arial"/>
                <a:ea typeface="Arial"/>
                <a:cs typeface="Arial"/>
                <a:sym typeface="Arial"/>
              </a:defRPr>
            </a:lvl6pPr>
            <a:lvl7pPr indent="0" lvl="6" marL="0" algn="r">
              <a:spcBef>
                <a:spcPts val="0"/>
              </a:spcBef>
              <a:buNone/>
              <a:defRPr sz="900">
                <a:solidFill>
                  <a:srgbClr val="898989"/>
                </a:solidFill>
                <a:latin typeface="Arial"/>
                <a:ea typeface="Arial"/>
                <a:cs typeface="Arial"/>
                <a:sym typeface="Arial"/>
              </a:defRPr>
            </a:lvl7pPr>
            <a:lvl8pPr indent="0" lvl="7" marL="0" algn="r">
              <a:spcBef>
                <a:spcPts val="0"/>
              </a:spcBef>
              <a:buNone/>
              <a:defRPr sz="900">
                <a:solidFill>
                  <a:srgbClr val="898989"/>
                </a:solidFill>
                <a:latin typeface="Arial"/>
                <a:ea typeface="Arial"/>
                <a:cs typeface="Arial"/>
                <a:sym typeface="Arial"/>
              </a:defRPr>
            </a:lvl8pPr>
            <a:lvl9pPr indent="0" lvl="8" marL="0" algn="r">
              <a:spcBef>
                <a:spcPts val="0"/>
              </a:spcBef>
              <a:buNone/>
              <a:defRPr sz="9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79" name="Google Shape;279;p21"/>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280" name="Google Shape;280;p21"/>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Funding">
    <p:bg>
      <p:bgPr>
        <a:solidFill>
          <a:schemeClr val="lt1"/>
        </a:solidFill>
      </p:bgPr>
    </p:bg>
    <p:spTree>
      <p:nvGrpSpPr>
        <p:cNvPr id="281" name="Shape 281"/>
        <p:cNvGrpSpPr/>
        <p:nvPr/>
      </p:nvGrpSpPr>
      <p:grpSpPr>
        <a:xfrm>
          <a:off x="0" y="0"/>
          <a:ext cx="0" cy="0"/>
          <a:chOff x="0" y="0"/>
          <a:chExt cx="0" cy="0"/>
        </a:xfrm>
      </p:grpSpPr>
      <p:cxnSp>
        <p:nvCxnSpPr>
          <p:cNvPr id="282" name="Google Shape;282;p22"/>
          <p:cNvCxnSpPr/>
          <p:nvPr/>
        </p:nvCxnSpPr>
        <p:spPr>
          <a:xfrm flipH="1">
            <a:off x="0" y="0"/>
            <a:ext cx="1238250" cy="1328057"/>
          </a:xfrm>
          <a:prstGeom prst="straightConnector1">
            <a:avLst/>
          </a:prstGeom>
          <a:noFill/>
          <a:ln cap="flat" cmpd="sng" w="9525">
            <a:solidFill>
              <a:schemeClr val="dk1"/>
            </a:solidFill>
            <a:prstDash val="solid"/>
            <a:miter lim="800000"/>
            <a:headEnd len="sm" w="sm" type="none"/>
            <a:tailEnd len="sm" w="sm" type="none"/>
          </a:ln>
        </p:spPr>
      </p:cxnSp>
      <p:cxnSp>
        <p:nvCxnSpPr>
          <p:cNvPr id="283" name="Google Shape;283;p22"/>
          <p:cNvCxnSpPr/>
          <p:nvPr/>
        </p:nvCxnSpPr>
        <p:spPr>
          <a:xfrm flipH="1">
            <a:off x="0" y="0"/>
            <a:ext cx="3790950" cy="892177"/>
          </a:xfrm>
          <a:prstGeom prst="straightConnector1">
            <a:avLst/>
          </a:prstGeom>
          <a:noFill/>
          <a:ln cap="flat" cmpd="sng" w="9525">
            <a:solidFill>
              <a:schemeClr val="dk1"/>
            </a:solidFill>
            <a:prstDash val="solid"/>
            <a:miter lim="800000"/>
            <a:headEnd len="sm" w="sm" type="none"/>
            <a:tailEnd len="sm" w="sm" type="none"/>
          </a:ln>
        </p:spPr>
      </p:cxnSp>
      <p:sp>
        <p:nvSpPr>
          <p:cNvPr id="284" name="Google Shape;284;p22"/>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22"/>
          <p:cNvSpPr txBox="1"/>
          <p:nvPr>
            <p:ph idx="1" type="body"/>
          </p:nvPr>
        </p:nvSpPr>
        <p:spPr>
          <a:xfrm>
            <a:off x="1075447" y="2118642"/>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6" name="Google Shape;286;p22"/>
          <p:cNvSpPr txBox="1"/>
          <p:nvPr>
            <p:ph idx="2" type="body"/>
          </p:nvPr>
        </p:nvSpPr>
        <p:spPr>
          <a:xfrm>
            <a:off x="838200" y="3788813"/>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7" name="Google Shape;287;p22"/>
          <p:cNvSpPr txBox="1"/>
          <p:nvPr>
            <p:ph idx="3" type="body"/>
          </p:nvPr>
        </p:nvSpPr>
        <p:spPr>
          <a:xfrm>
            <a:off x="838200" y="4464810"/>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8" name="Google Shape;288;p22"/>
          <p:cNvSpPr txBox="1"/>
          <p:nvPr>
            <p:ph idx="4" type="body"/>
          </p:nvPr>
        </p:nvSpPr>
        <p:spPr>
          <a:xfrm>
            <a:off x="838200" y="5120722"/>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22"/>
          <p:cNvSpPr txBox="1"/>
          <p:nvPr>
            <p:ph idx="5" type="body"/>
          </p:nvPr>
        </p:nvSpPr>
        <p:spPr>
          <a:xfrm>
            <a:off x="3811391" y="2118642"/>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22"/>
          <p:cNvSpPr txBox="1"/>
          <p:nvPr>
            <p:ph idx="6" type="body"/>
          </p:nvPr>
        </p:nvSpPr>
        <p:spPr>
          <a:xfrm>
            <a:off x="3562665" y="3788813"/>
            <a:ext cx="2342205"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1" name="Google Shape;291;p22"/>
          <p:cNvSpPr txBox="1"/>
          <p:nvPr>
            <p:ph idx="7" type="body"/>
          </p:nvPr>
        </p:nvSpPr>
        <p:spPr>
          <a:xfrm>
            <a:off x="3562665" y="4464810"/>
            <a:ext cx="2342205"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2" name="Google Shape;292;p22"/>
          <p:cNvSpPr txBox="1"/>
          <p:nvPr>
            <p:ph idx="8" type="body"/>
          </p:nvPr>
        </p:nvSpPr>
        <p:spPr>
          <a:xfrm>
            <a:off x="3562665" y="5120722"/>
            <a:ext cx="2342205"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22"/>
          <p:cNvSpPr txBox="1"/>
          <p:nvPr>
            <p:ph idx="9" type="body"/>
          </p:nvPr>
        </p:nvSpPr>
        <p:spPr>
          <a:xfrm>
            <a:off x="6524377" y="2118642"/>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22"/>
          <p:cNvSpPr txBox="1"/>
          <p:nvPr>
            <p:ph idx="13" type="body"/>
          </p:nvPr>
        </p:nvSpPr>
        <p:spPr>
          <a:xfrm>
            <a:off x="6298609" y="3788813"/>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5" name="Google Shape;295;p22"/>
          <p:cNvSpPr txBox="1"/>
          <p:nvPr>
            <p:ph idx="14" type="body"/>
          </p:nvPr>
        </p:nvSpPr>
        <p:spPr>
          <a:xfrm>
            <a:off x="6298609" y="4464810"/>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6" name="Google Shape;296;p22"/>
          <p:cNvSpPr txBox="1"/>
          <p:nvPr>
            <p:ph idx="15" type="body"/>
          </p:nvPr>
        </p:nvSpPr>
        <p:spPr>
          <a:xfrm>
            <a:off x="6298609" y="5120722"/>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7" name="Google Shape;297;p22"/>
          <p:cNvSpPr txBox="1"/>
          <p:nvPr>
            <p:ph idx="16" type="body"/>
          </p:nvPr>
        </p:nvSpPr>
        <p:spPr>
          <a:xfrm>
            <a:off x="9260321" y="2118642"/>
            <a:ext cx="1856232" cy="166420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600"/>
              <a:buNone/>
              <a:defRPr sz="16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8" name="Google Shape;298;p22"/>
          <p:cNvSpPr txBox="1"/>
          <p:nvPr>
            <p:ph idx="17" type="body"/>
          </p:nvPr>
        </p:nvSpPr>
        <p:spPr>
          <a:xfrm>
            <a:off x="9023074" y="3788457"/>
            <a:ext cx="2330726" cy="804859"/>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chemeClr val="dk1"/>
              </a:buClr>
              <a:buSzPts val="3200"/>
              <a:buNone/>
              <a:defRPr sz="32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9" name="Google Shape;299;p22"/>
          <p:cNvSpPr txBox="1"/>
          <p:nvPr>
            <p:ph idx="18" type="body"/>
          </p:nvPr>
        </p:nvSpPr>
        <p:spPr>
          <a:xfrm>
            <a:off x="9023074" y="4464454"/>
            <a:ext cx="2330726" cy="438505"/>
          </a:xfrm>
          <a:prstGeom prst="rect">
            <a:avLst/>
          </a:prstGeom>
          <a:noFill/>
          <a:ln>
            <a:noFill/>
          </a:ln>
        </p:spPr>
        <p:txBody>
          <a:bodyPr anchorCtr="0" anchor="b" bIns="45700" lIns="0" spcFirstLastPara="1" rIns="0" wrap="square" tIns="45700">
            <a:noAutofit/>
          </a:bodyPr>
          <a:lstStyle>
            <a:lvl1pPr indent="-228600" lvl="0" marL="4572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0" name="Google Shape;300;p22"/>
          <p:cNvSpPr txBox="1"/>
          <p:nvPr>
            <p:ph idx="19" type="body"/>
          </p:nvPr>
        </p:nvSpPr>
        <p:spPr>
          <a:xfrm>
            <a:off x="9023074" y="5120366"/>
            <a:ext cx="2330726" cy="853167"/>
          </a:xfrm>
          <a:prstGeom prst="rect">
            <a:avLst/>
          </a:prstGeom>
          <a:noFill/>
          <a:ln>
            <a:noFill/>
          </a:ln>
        </p:spPr>
        <p:txBody>
          <a:bodyPr anchorCtr="0" anchor="t" bIns="45700" lIns="0" spcFirstLastPara="1" rIns="0" wrap="square" tIns="45700">
            <a:normAutofit/>
          </a:bodyPr>
          <a:lstStyle>
            <a:lvl1pPr indent="-228600" lvl="0" marL="457200" algn="ctr">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1243104"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4"/>
          <p:cNvSpPr txBox="1"/>
          <p:nvPr>
            <p:ph idx="2" type="body"/>
          </p:nvPr>
        </p:nvSpPr>
        <p:spPr>
          <a:xfrm>
            <a:off x="1243104"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3" type="body"/>
          </p:nvPr>
        </p:nvSpPr>
        <p:spPr>
          <a:xfrm>
            <a:off x="4647665" y="2776936"/>
            <a:ext cx="289667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4"/>
          <p:cNvSpPr txBox="1"/>
          <p:nvPr>
            <p:ph idx="4" type="body"/>
          </p:nvPr>
        </p:nvSpPr>
        <p:spPr>
          <a:xfrm>
            <a:off x="4647665" y="3834606"/>
            <a:ext cx="2896671"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2" name="Google Shape;32;p4"/>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33" name="Google Shape;33;p4"/>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sp>
        <p:nvSpPr>
          <p:cNvPr id="34" name="Google Shape;34;p4"/>
          <p:cNvSpPr txBox="1"/>
          <p:nvPr>
            <p:ph idx="5" type="body"/>
          </p:nvPr>
        </p:nvSpPr>
        <p:spPr>
          <a:xfrm>
            <a:off x="8066421" y="2776936"/>
            <a:ext cx="2882475"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4"/>
          <p:cNvSpPr txBox="1"/>
          <p:nvPr>
            <p:ph idx="6" type="body"/>
          </p:nvPr>
        </p:nvSpPr>
        <p:spPr>
          <a:xfrm>
            <a:off x="8066421" y="3834606"/>
            <a:ext cx="2882475"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39" name="Shape 39"/>
        <p:cNvGrpSpPr/>
        <p:nvPr/>
      </p:nvGrpSpPr>
      <p:grpSpPr>
        <a:xfrm>
          <a:off x="0" y="0"/>
          <a:ext cx="0" cy="0"/>
          <a:chOff x="0" y="0"/>
          <a:chExt cx="0" cy="0"/>
        </a:xfrm>
      </p:grpSpPr>
      <p:sp>
        <p:nvSpPr>
          <p:cNvPr id="40" name="Google Shape;40;p5"/>
          <p:cNvSpPr/>
          <p:nvPr/>
        </p:nvSpPr>
        <p:spPr>
          <a:xfrm>
            <a:off x="2113884" y="0"/>
            <a:ext cx="10078116" cy="68580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5"/>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148318" y="1481138"/>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dk1"/>
              </a:buClr>
              <a:buSzPts val="1600"/>
              <a:buNone/>
              <a:defRPr sz="16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
          <p:cNvSpPr txBox="1"/>
          <p:nvPr>
            <p:ph idx="2" type="body"/>
          </p:nvPr>
        </p:nvSpPr>
        <p:spPr>
          <a:xfrm>
            <a:off x="714375" y="2557463"/>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dk1"/>
              </a:buClr>
              <a:buSzPts val="1600"/>
              <a:buNone/>
              <a:defRPr sz="16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
          <p:cNvSpPr txBox="1"/>
          <p:nvPr>
            <p:ph idx="3" type="body"/>
          </p:nvPr>
        </p:nvSpPr>
        <p:spPr>
          <a:xfrm>
            <a:off x="1320800" y="3633788"/>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dk1"/>
              </a:buClr>
              <a:buSzPts val="1600"/>
              <a:buNone/>
              <a:defRPr sz="16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
          <p:cNvSpPr txBox="1"/>
          <p:nvPr>
            <p:ph idx="4" type="body"/>
          </p:nvPr>
        </p:nvSpPr>
        <p:spPr>
          <a:xfrm>
            <a:off x="1905000" y="4710114"/>
            <a:ext cx="2141764" cy="514350"/>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dk1"/>
              </a:buClr>
              <a:buSzPts val="1600"/>
              <a:buNone/>
              <a:defRPr sz="16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5" type="body"/>
          </p:nvPr>
        </p:nvSpPr>
        <p:spPr>
          <a:xfrm>
            <a:off x="4401535" y="1594478"/>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
          <p:cNvSpPr txBox="1"/>
          <p:nvPr>
            <p:ph idx="6" type="body"/>
          </p:nvPr>
        </p:nvSpPr>
        <p:spPr>
          <a:xfrm>
            <a:off x="4986028" y="2673328"/>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7" type="body"/>
          </p:nvPr>
        </p:nvSpPr>
        <p:spPr>
          <a:xfrm>
            <a:off x="5576937" y="3755394"/>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
          <p:cNvSpPr txBox="1"/>
          <p:nvPr>
            <p:ph idx="8" type="body"/>
          </p:nvPr>
        </p:nvSpPr>
        <p:spPr>
          <a:xfrm>
            <a:off x="6175279" y="4824430"/>
            <a:ext cx="5539095" cy="101084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0" name="Google Shape;50;p5"/>
          <p:cNvCxnSpPr/>
          <p:nvPr/>
        </p:nvCxnSpPr>
        <p:spPr>
          <a:xfrm>
            <a:off x="4353515" y="5023933"/>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51" name="Google Shape;51;p5"/>
          <p:cNvCxnSpPr/>
          <p:nvPr/>
        </p:nvCxnSpPr>
        <p:spPr>
          <a:xfrm>
            <a:off x="3759917" y="3948451"/>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52" name="Google Shape;52;p5"/>
          <p:cNvCxnSpPr/>
          <p:nvPr/>
        </p:nvCxnSpPr>
        <p:spPr>
          <a:xfrm>
            <a:off x="3173453" y="2872686"/>
            <a:ext cx="1513211" cy="0"/>
          </a:xfrm>
          <a:prstGeom prst="straightConnector1">
            <a:avLst/>
          </a:prstGeom>
          <a:noFill/>
          <a:ln cap="flat" cmpd="sng" w="9525">
            <a:solidFill>
              <a:schemeClr val="dk1"/>
            </a:solidFill>
            <a:prstDash val="solid"/>
            <a:miter lim="800000"/>
            <a:headEnd len="sm" w="sm" type="none"/>
            <a:tailEnd len="sm" w="sm" type="none"/>
          </a:ln>
        </p:spPr>
      </p:cxnSp>
      <p:cxnSp>
        <p:nvCxnSpPr>
          <p:cNvPr id="53" name="Google Shape;53;p5"/>
          <p:cNvCxnSpPr/>
          <p:nvPr/>
        </p:nvCxnSpPr>
        <p:spPr>
          <a:xfrm>
            <a:off x="2586263" y="1796083"/>
            <a:ext cx="1513211" cy="0"/>
          </a:xfrm>
          <a:prstGeom prst="straightConnector1">
            <a:avLst/>
          </a:prstGeom>
          <a:noFill/>
          <a:ln cap="flat" cmpd="sng" w="9525">
            <a:solidFill>
              <a:schemeClr val="dk1"/>
            </a:solidFill>
            <a:prstDash val="solid"/>
            <a:miter lim="800000"/>
            <a:headEnd len="sm" w="sm" type="none"/>
            <a:tailEnd len="sm" w="sm" type="none"/>
          </a:ln>
        </p:spPr>
      </p:cxnSp>
      <p:sp>
        <p:nvSpPr>
          <p:cNvPr id="54" name="Google Shape;5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6175279" y="6356350"/>
            <a:ext cx="180871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888888"/>
                </a:solidFill>
                <a:latin typeface="Arial"/>
                <a:ea typeface="Arial"/>
                <a:cs typeface="Arial"/>
                <a:sym typeface="Arial"/>
              </a:defRPr>
            </a:lvl1pPr>
            <a:lvl2pPr indent="0" lvl="1" marL="0" algn="r">
              <a:spcBef>
                <a:spcPts val="0"/>
              </a:spcBef>
              <a:buNone/>
              <a:defRPr b="0" i="0" sz="900" u="none" cap="none" strike="noStrike">
                <a:solidFill>
                  <a:srgbClr val="888888"/>
                </a:solidFill>
                <a:latin typeface="Arial"/>
                <a:ea typeface="Arial"/>
                <a:cs typeface="Arial"/>
                <a:sym typeface="Arial"/>
              </a:defRPr>
            </a:lvl2pPr>
            <a:lvl3pPr indent="0" lvl="2" marL="0" algn="r">
              <a:spcBef>
                <a:spcPts val="0"/>
              </a:spcBef>
              <a:buNone/>
              <a:defRPr b="0" i="0" sz="900" u="none" cap="none" strike="noStrike">
                <a:solidFill>
                  <a:srgbClr val="888888"/>
                </a:solidFill>
                <a:latin typeface="Arial"/>
                <a:ea typeface="Arial"/>
                <a:cs typeface="Arial"/>
                <a:sym typeface="Arial"/>
              </a:defRPr>
            </a:lvl3pPr>
            <a:lvl4pPr indent="0" lvl="3" marL="0" algn="r">
              <a:spcBef>
                <a:spcPts val="0"/>
              </a:spcBef>
              <a:buNone/>
              <a:defRPr b="0" i="0" sz="900" u="none" cap="none" strike="noStrike">
                <a:solidFill>
                  <a:srgbClr val="888888"/>
                </a:solidFill>
                <a:latin typeface="Arial"/>
                <a:ea typeface="Arial"/>
                <a:cs typeface="Arial"/>
                <a:sym typeface="Arial"/>
              </a:defRPr>
            </a:lvl4pPr>
            <a:lvl5pPr indent="0" lvl="4" marL="0" algn="r">
              <a:spcBef>
                <a:spcPts val="0"/>
              </a:spcBef>
              <a:buNone/>
              <a:defRPr b="0" i="0" sz="900" u="none" cap="none" strike="noStrike">
                <a:solidFill>
                  <a:srgbClr val="888888"/>
                </a:solidFill>
                <a:latin typeface="Arial"/>
                <a:ea typeface="Arial"/>
                <a:cs typeface="Arial"/>
                <a:sym typeface="Arial"/>
              </a:defRPr>
            </a:lvl5pPr>
            <a:lvl6pPr indent="0" lvl="5" marL="0" algn="r">
              <a:spcBef>
                <a:spcPts val="0"/>
              </a:spcBef>
              <a:buNone/>
              <a:defRPr b="0" i="0" sz="900" u="none" cap="none" strike="noStrike">
                <a:solidFill>
                  <a:srgbClr val="888888"/>
                </a:solidFill>
                <a:latin typeface="Arial"/>
                <a:ea typeface="Arial"/>
                <a:cs typeface="Arial"/>
                <a:sym typeface="Arial"/>
              </a:defRPr>
            </a:lvl6pPr>
            <a:lvl7pPr indent="0" lvl="6" marL="0" algn="r">
              <a:spcBef>
                <a:spcPts val="0"/>
              </a:spcBef>
              <a:buNone/>
              <a:defRPr b="0" i="0" sz="900" u="none" cap="none" strike="noStrike">
                <a:solidFill>
                  <a:srgbClr val="888888"/>
                </a:solidFill>
                <a:latin typeface="Arial"/>
                <a:ea typeface="Arial"/>
                <a:cs typeface="Arial"/>
                <a:sym typeface="Arial"/>
              </a:defRPr>
            </a:lvl7pPr>
            <a:lvl8pPr indent="0" lvl="7" marL="0" algn="r">
              <a:spcBef>
                <a:spcPts val="0"/>
              </a:spcBef>
              <a:buNone/>
              <a:defRPr b="0" i="0" sz="900" u="none" cap="none" strike="noStrike">
                <a:solidFill>
                  <a:srgbClr val="888888"/>
                </a:solidFill>
                <a:latin typeface="Arial"/>
                <a:ea typeface="Arial"/>
                <a:cs typeface="Arial"/>
                <a:sym typeface="Arial"/>
              </a:defRPr>
            </a:lvl8pPr>
            <a:lvl9pPr indent="0" lvl="8" mar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bg>
      <p:bgPr>
        <a:solidFill>
          <a:schemeClr val="dk1"/>
        </a:solidFill>
      </p:bgPr>
    </p:bg>
    <p:spTree>
      <p:nvGrpSpPr>
        <p:cNvPr id="57" name="Shape 57"/>
        <p:cNvGrpSpPr/>
        <p:nvPr/>
      </p:nvGrpSpPr>
      <p:grpSpPr>
        <a:xfrm>
          <a:off x="0" y="0"/>
          <a:ext cx="0" cy="0"/>
          <a:chOff x="0" y="0"/>
          <a:chExt cx="0" cy="0"/>
        </a:xfrm>
      </p:grpSpPr>
      <p:sp>
        <p:nvSpPr>
          <p:cNvPr id="58" name="Google Shape;58;p6"/>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
          <p:cNvSpPr txBox="1"/>
          <p:nvPr>
            <p:ph idx="1" type="body"/>
          </p:nvPr>
        </p:nvSpPr>
        <p:spPr>
          <a:xfrm>
            <a:off x="1485900" y="2563123"/>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6"/>
          <p:cNvSpPr txBox="1"/>
          <p:nvPr>
            <p:ph idx="2" type="body"/>
          </p:nvPr>
        </p:nvSpPr>
        <p:spPr>
          <a:xfrm>
            <a:off x="1485664" y="3070348"/>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6"/>
          <p:cNvSpPr txBox="1"/>
          <p:nvPr>
            <p:ph idx="3" type="body"/>
          </p:nvPr>
        </p:nvSpPr>
        <p:spPr>
          <a:xfrm>
            <a:off x="6673004" y="2563123"/>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6"/>
          <p:cNvSpPr txBox="1"/>
          <p:nvPr>
            <p:ph idx="4" type="body"/>
          </p:nvPr>
        </p:nvSpPr>
        <p:spPr>
          <a:xfrm>
            <a:off x="6673143" y="3070348"/>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6"/>
          <p:cNvSpPr txBox="1"/>
          <p:nvPr>
            <p:ph idx="5" type="body"/>
          </p:nvPr>
        </p:nvSpPr>
        <p:spPr>
          <a:xfrm>
            <a:off x="1485899" y="4319431"/>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6"/>
          <p:cNvSpPr txBox="1"/>
          <p:nvPr>
            <p:ph idx="6" type="body"/>
          </p:nvPr>
        </p:nvSpPr>
        <p:spPr>
          <a:xfrm>
            <a:off x="1486412" y="4826656"/>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6"/>
          <p:cNvSpPr txBox="1"/>
          <p:nvPr>
            <p:ph idx="7" type="body"/>
          </p:nvPr>
        </p:nvSpPr>
        <p:spPr>
          <a:xfrm>
            <a:off x="6672630" y="4319431"/>
            <a:ext cx="4031945" cy="36512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6"/>
          <p:cNvSpPr txBox="1"/>
          <p:nvPr>
            <p:ph idx="8" type="body"/>
          </p:nvPr>
        </p:nvSpPr>
        <p:spPr>
          <a:xfrm>
            <a:off x="6673143" y="4826656"/>
            <a:ext cx="4031030" cy="1057308"/>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6"/>
          <p:cNvCxnSpPr/>
          <p:nvPr/>
        </p:nvCxnSpPr>
        <p:spPr>
          <a:xfrm>
            <a:off x="8688388" y="0"/>
            <a:ext cx="3503612" cy="2352957"/>
          </a:xfrm>
          <a:prstGeom prst="straightConnector1">
            <a:avLst/>
          </a:prstGeom>
          <a:noFill/>
          <a:ln cap="flat" cmpd="sng" w="9525">
            <a:solidFill>
              <a:schemeClr val="accent1"/>
            </a:solidFill>
            <a:prstDash val="solid"/>
            <a:miter lim="800000"/>
            <a:headEnd len="sm" w="sm" type="none"/>
            <a:tailEnd len="sm" w="sm" type="none"/>
          </a:ln>
        </p:spPr>
      </p:cxnSp>
      <p:cxnSp>
        <p:nvCxnSpPr>
          <p:cNvPr id="71" name="Google Shape;71;p6"/>
          <p:cNvCxnSpPr/>
          <p:nvPr/>
        </p:nvCxnSpPr>
        <p:spPr>
          <a:xfrm>
            <a:off x="9720943" y="0"/>
            <a:ext cx="2471057" cy="2699032"/>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bg>
      <p:bgPr>
        <a:solidFill>
          <a:schemeClr val="lt1"/>
        </a:solidFill>
      </p:bgPr>
    </p:bg>
    <p:spTree>
      <p:nvGrpSpPr>
        <p:cNvPr id="72" name="Shape 72"/>
        <p:cNvGrpSpPr/>
        <p:nvPr/>
      </p:nvGrpSpPr>
      <p:grpSpPr>
        <a:xfrm>
          <a:off x="0" y="0"/>
          <a:ext cx="0" cy="0"/>
          <a:chOff x="0" y="0"/>
          <a:chExt cx="0" cy="0"/>
        </a:xfrm>
      </p:grpSpPr>
      <p:sp>
        <p:nvSpPr>
          <p:cNvPr id="73" name="Google Shape;73;p7"/>
          <p:cNvSpPr txBox="1"/>
          <p:nvPr>
            <p:ph type="title"/>
          </p:nvPr>
        </p:nvSpPr>
        <p:spPr>
          <a:xfrm>
            <a:off x="1508760" y="4156405"/>
            <a:ext cx="313944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
          <p:cNvSpPr txBox="1"/>
          <p:nvPr>
            <p:ph idx="1" type="body"/>
          </p:nvPr>
        </p:nvSpPr>
        <p:spPr>
          <a:xfrm>
            <a:off x="5922254" y="153063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
          <p:cNvSpPr txBox="1"/>
          <p:nvPr>
            <p:ph idx="2" type="body"/>
          </p:nvPr>
        </p:nvSpPr>
        <p:spPr>
          <a:xfrm>
            <a:off x="5921828" y="186006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
          <p:cNvSpPr txBox="1"/>
          <p:nvPr>
            <p:ph idx="3" type="body"/>
          </p:nvPr>
        </p:nvSpPr>
        <p:spPr>
          <a:xfrm>
            <a:off x="5922254" y="263043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
          <p:cNvSpPr txBox="1"/>
          <p:nvPr>
            <p:ph idx="4" type="body"/>
          </p:nvPr>
        </p:nvSpPr>
        <p:spPr>
          <a:xfrm>
            <a:off x="5921828" y="295985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7"/>
          <p:cNvSpPr txBox="1"/>
          <p:nvPr>
            <p:ph idx="5" type="body"/>
          </p:nvPr>
        </p:nvSpPr>
        <p:spPr>
          <a:xfrm>
            <a:off x="5922254" y="373022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7"/>
          <p:cNvSpPr txBox="1"/>
          <p:nvPr>
            <p:ph idx="6" type="body"/>
          </p:nvPr>
        </p:nvSpPr>
        <p:spPr>
          <a:xfrm>
            <a:off x="5921828" y="405965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7"/>
          <p:cNvSpPr txBox="1"/>
          <p:nvPr>
            <p:ph idx="7" type="body"/>
          </p:nvPr>
        </p:nvSpPr>
        <p:spPr>
          <a:xfrm>
            <a:off x="5920106" y="4830024"/>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
          <p:cNvSpPr txBox="1"/>
          <p:nvPr>
            <p:ph idx="8" type="body"/>
          </p:nvPr>
        </p:nvSpPr>
        <p:spPr>
          <a:xfrm>
            <a:off x="5919680" y="5159449"/>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7"/>
          <p:cNvSpPr txBox="1"/>
          <p:nvPr>
            <p:ph idx="10" type="dt"/>
          </p:nvPr>
        </p:nvSpPr>
        <p:spPr>
          <a:xfrm>
            <a:off x="5919680" y="6356350"/>
            <a:ext cx="94751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1" type="ftr"/>
          </p:nvPr>
        </p:nvSpPr>
        <p:spPr>
          <a:xfrm>
            <a:off x="7161955" y="6356350"/>
            <a:ext cx="32439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5" name="Google Shape;85;p7"/>
          <p:cNvPicPr preferRelativeResize="0"/>
          <p:nvPr/>
        </p:nvPicPr>
        <p:blipFill rotWithShape="1">
          <a:blip r:embed="rId2">
            <a:alphaModFix/>
          </a:blip>
          <a:srcRect b="22673" l="39434" r="0" t="20278"/>
          <a:stretch/>
        </p:blipFill>
        <p:spPr>
          <a:xfrm>
            <a:off x="-4696" y="-1"/>
            <a:ext cx="4896735" cy="43859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bg>
      <p:bgPr>
        <a:solidFill>
          <a:schemeClr val="accent1"/>
        </a:solidFill>
      </p:bgPr>
    </p:bg>
    <p:spTree>
      <p:nvGrpSpPr>
        <p:cNvPr id="86" name="Shape 86"/>
        <p:cNvGrpSpPr/>
        <p:nvPr/>
      </p:nvGrpSpPr>
      <p:grpSpPr>
        <a:xfrm>
          <a:off x="0" y="0"/>
          <a:ext cx="0" cy="0"/>
          <a:chOff x="0" y="0"/>
          <a:chExt cx="0" cy="0"/>
        </a:xfrm>
      </p:grpSpPr>
      <p:sp>
        <p:nvSpPr>
          <p:cNvPr id="87" name="Google Shape;87;p8"/>
          <p:cNvSpPr txBox="1"/>
          <p:nvPr>
            <p:ph type="title"/>
          </p:nvPr>
        </p:nvSpPr>
        <p:spPr>
          <a:xfrm>
            <a:off x="1362075" y="1671639"/>
            <a:ext cx="5111750"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8"/>
          <p:cNvSpPr txBox="1"/>
          <p:nvPr>
            <p:ph idx="1" type="body"/>
          </p:nvPr>
        </p:nvSpPr>
        <p:spPr>
          <a:xfrm>
            <a:off x="1362075" y="3660774"/>
            <a:ext cx="5111750" cy="1525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cxnSp>
        <p:nvCxnSpPr>
          <p:cNvPr id="89" name="Google Shape;89;p8"/>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90" name="Google Shape;90;p8"/>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sp>
        <p:nvSpPr>
          <p:cNvPr id="91" name="Google Shape;9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8"/>
          <p:cNvSpPr txBox="1"/>
          <p:nvPr>
            <p:ph idx="11" type="ftr"/>
          </p:nvPr>
        </p:nvSpPr>
        <p:spPr>
          <a:xfrm>
            <a:off x="5224463" y="6356350"/>
            <a:ext cx="17430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94" name="Shape 94"/>
        <p:cNvGrpSpPr/>
        <p:nvPr/>
      </p:nvGrpSpPr>
      <p:grpSpPr>
        <a:xfrm>
          <a:off x="0" y="0"/>
          <a:ext cx="0" cy="0"/>
          <a:chOff x="0" y="0"/>
          <a:chExt cx="0" cy="0"/>
        </a:xfrm>
      </p:grpSpPr>
      <p:pic>
        <p:nvPicPr>
          <p:cNvPr id="95" name="Google Shape;95;p9"/>
          <p:cNvPicPr preferRelativeResize="0"/>
          <p:nvPr/>
        </p:nvPicPr>
        <p:blipFill rotWithShape="1">
          <a:blip r:embed="rId2">
            <a:alphaModFix/>
          </a:blip>
          <a:srcRect b="0" l="0" r="0" t="0"/>
          <a:stretch/>
        </p:blipFill>
        <p:spPr>
          <a:xfrm>
            <a:off x="0" y="0"/>
            <a:ext cx="5581650" cy="6858000"/>
          </a:xfrm>
          <a:prstGeom prst="rect">
            <a:avLst/>
          </a:prstGeom>
          <a:noFill/>
          <a:ln>
            <a:noFill/>
          </a:ln>
        </p:spPr>
      </p:pic>
      <p:sp>
        <p:nvSpPr>
          <p:cNvPr id="96" name="Google Shape;96;p9"/>
          <p:cNvSpPr txBox="1"/>
          <p:nvPr>
            <p:ph type="title"/>
          </p:nvPr>
        </p:nvSpPr>
        <p:spPr>
          <a:xfrm>
            <a:off x="5920169" y="1152771"/>
            <a:ext cx="5431971" cy="84630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7" name="Google Shape;97;p9"/>
          <p:cNvCxnSpPr/>
          <p:nvPr/>
        </p:nvCxnSpPr>
        <p:spPr>
          <a:xfrm flipH="1" rot="10800000">
            <a:off x="2209800" y="0"/>
            <a:ext cx="2438400" cy="6858000"/>
          </a:xfrm>
          <a:prstGeom prst="straightConnector1">
            <a:avLst/>
          </a:prstGeom>
          <a:noFill/>
          <a:ln cap="flat" cmpd="sng" w="9525">
            <a:solidFill>
              <a:schemeClr val="dk1"/>
            </a:solidFill>
            <a:prstDash val="solid"/>
            <a:miter lim="800000"/>
            <a:headEnd len="sm" w="sm" type="none"/>
            <a:tailEnd len="sm" w="sm" type="none"/>
          </a:ln>
        </p:spPr>
      </p:cxnSp>
      <p:sp>
        <p:nvSpPr>
          <p:cNvPr id="98" name="Google Shape;98;p9"/>
          <p:cNvSpPr txBox="1"/>
          <p:nvPr>
            <p:ph idx="1" type="body"/>
          </p:nvPr>
        </p:nvSpPr>
        <p:spPr>
          <a:xfrm>
            <a:off x="5922254" y="2469515"/>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9"/>
          <p:cNvSpPr txBox="1"/>
          <p:nvPr>
            <p:ph idx="2" type="body"/>
          </p:nvPr>
        </p:nvSpPr>
        <p:spPr>
          <a:xfrm>
            <a:off x="5921828" y="2798940"/>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9"/>
          <p:cNvSpPr txBox="1"/>
          <p:nvPr>
            <p:ph idx="3" type="body"/>
          </p:nvPr>
        </p:nvSpPr>
        <p:spPr>
          <a:xfrm>
            <a:off x="5922254" y="3569311"/>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9"/>
          <p:cNvSpPr txBox="1"/>
          <p:nvPr>
            <p:ph idx="4" type="body"/>
          </p:nvPr>
        </p:nvSpPr>
        <p:spPr>
          <a:xfrm>
            <a:off x="5921828" y="3898736"/>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9"/>
          <p:cNvSpPr txBox="1"/>
          <p:nvPr>
            <p:ph idx="5" type="body"/>
          </p:nvPr>
        </p:nvSpPr>
        <p:spPr>
          <a:xfrm>
            <a:off x="5922254" y="4669107"/>
            <a:ext cx="5433204" cy="3651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9"/>
          <p:cNvSpPr txBox="1"/>
          <p:nvPr>
            <p:ph idx="6" type="body"/>
          </p:nvPr>
        </p:nvSpPr>
        <p:spPr>
          <a:xfrm>
            <a:off x="5921828" y="4998532"/>
            <a:ext cx="5431971" cy="5579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Font typeface="Arial"/>
              <a:buNone/>
              <a:defRPr sz="14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9"/>
          <p:cNvSpPr txBox="1"/>
          <p:nvPr>
            <p:ph idx="10" type="dt"/>
          </p:nvPr>
        </p:nvSpPr>
        <p:spPr>
          <a:xfrm>
            <a:off x="5919680" y="6356350"/>
            <a:ext cx="94751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1" type="ftr"/>
          </p:nvPr>
        </p:nvSpPr>
        <p:spPr>
          <a:xfrm>
            <a:off x="7161955" y="6356350"/>
            <a:ext cx="3243942"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
          <p:cNvSpPr txBox="1"/>
          <p:nvPr>
            <p:ph idx="12" type="sldNum"/>
          </p:nvPr>
        </p:nvSpPr>
        <p:spPr>
          <a:xfrm>
            <a:off x="10700656" y="6356350"/>
            <a:ext cx="6531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07" name="Shape 107"/>
        <p:cNvGrpSpPr/>
        <p:nvPr/>
      </p:nvGrpSpPr>
      <p:grpSpPr>
        <a:xfrm>
          <a:off x="0" y="0"/>
          <a:ext cx="0" cy="0"/>
          <a:chOff x="0" y="0"/>
          <a:chExt cx="0" cy="0"/>
        </a:xfrm>
      </p:grpSpPr>
      <p:sp>
        <p:nvSpPr>
          <p:cNvPr id="108" name="Google Shape;108;p10"/>
          <p:cNvSpPr txBox="1"/>
          <p:nvPr>
            <p:ph type="title"/>
          </p:nvPr>
        </p:nvSpPr>
        <p:spPr>
          <a:xfrm>
            <a:off x="2933700" y="892177"/>
            <a:ext cx="842168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0"/>
          <p:cNvSpPr txBox="1"/>
          <p:nvPr>
            <p:ph idx="1" type="body"/>
          </p:nvPr>
        </p:nvSpPr>
        <p:spPr>
          <a:xfrm>
            <a:off x="2933700" y="2776936"/>
            <a:ext cx="39243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10"/>
          <p:cNvSpPr txBox="1"/>
          <p:nvPr>
            <p:ph idx="2" type="body"/>
          </p:nvPr>
        </p:nvSpPr>
        <p:spPr>
          <a:xfrm>
            <a:off x="2933700" y="3834606"/>
            <a:ext cx="3924300"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0"/>
          <p:cNvSpPr txBox="1"/>
          <p:nvPr>
            <p:ph idx="3" type="body"/>
          </p:nvPr>
        </p:nvSpPr>
        <p:spPr>
          <a:xfrm>
            <a:off x="7410173" y="2776936"/>
            <a:ext cx="394362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2" name="Google Shape;112;p10"/>
          <p:cNvSpPr txBox="1"/>
          <p:nvPr>
            <p:ph idx="4" type="body"/>
          </p:nvPr>
        </p:nvSpPr>
        <p:spPr>
          <a:xfrm>
            <a:off x="7410173" y="3834606"/>
            <a:ext cx="3943627" cy="19978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400"/>
              <a:buNone/>
              <a:defRPr sz="14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400"/>
              <a:buNone/>
              <a:defRPr sz="1400"/>
            </a:lvl3pPr>
            <a:lvl4pPr indent="-228600" lvl="3" marL="1828800" algn="l">
              <a:lnSpc>
                <a:spcPct val="100000"/>
              </a:lnSpc>
              <a:spcBef>
                <a:spcPts val="500"/>
              </a:spcBef>
              <a:spcAft>
                <a:spcPts val="0"/>
              </a:spcAft>
              <a:buClr>
                <a:schemeClr val="dk1"/>
              </a:buClr>
              <a:buSzPts val="1400"/>
              <a:buNone/>
              <a:defRPr sz="1400"/>
            </a:lvl4pPr>
            <a:lvl5pPr indent="-228600" lvl="4" marL="2286000" algn="l">
              <a:lnSpc>
                <a:spcPct val="10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Arial"/>
                <a:ea typeface="Arial"/>
                <a:cs typeface="Arial"/>
                <a:sym typeface="Arial"/>
              </a:defRPr>
            </a:lvl1pPr>
            <a:lvl2pPr indent="0" lvl="1" marL="0" algn="r">
              <a:spcBef>
                <a:spcPts val="0"/>
              </a:spcBef>
              <a:buNone/>
              <a:defRPr sz="900">
                <a:solidFill>
                  <a:srgbClr val="888888"/>
                </a:solidFill>
                <a:latin typeface="Arial"/>
                <a:ea typeface="Arial"/>
                <a:cs typeface="Arial"/>
                <a:sym typeface="Arial"/>
              </a:defRPr>
            </a:lvl2pPr>
            <a:lvl3pPr indent="0" lvl="2" marL="0" algn="r">
              <a:spcBef>
                <a:spcPts val="0"/>
              </a:spcBef>
              <a:buNone/>
              <a:defRPr sz="900">
                <a:solidFill>
                  <a:srgbClr val="888888"/>
                </a:solidFill>
                <a:latin typeface="Arial"/>
                <a:ea typeface="Arial"/>
                <a:cs typeface="Arial"/>
                <a:sym typeface="Arial"/>
              </a:defRPr>
            </a:lvl3pPr>
            <a:lvl4pPr indent="0" lvl="3" marL="0" algn="r">
              <a:spcBef>
                <a:spcPts val="0"/>
              </a:spcBef>
              <a:buNone/>
              <a:defRPr sz="900">
                <a:solidFill>
                  <a:srgbClr val="888888"/>
                </a:solidFill>
                <a:latin typeface="Arial"/>
                <a:ea typeface="Arial"/>
                <a:cs typeface="Arial"/>
                <a:sym typeface="Arial"/>
              </a:defRPr>
            </a:lvl4pPr>
            <a:lvl5pPr indent="0" lvl="4" marL="0" algn="r">
              <a:spcBef>
                <a:spcPts val="0"/>
              </a:spcBef>
              <a:buNone/>
              <a:defRPr sz="900">
                <a:solidFill>
                  <a:srgbClr val="888888"/>
                </a:solidFill>
                <a:latin typeface="Arial"/>
                <a:ea typeface="Arial"/>
                <a:cs typeface="Arial"/>
                <a:sym typeface="Arial"/>
              </a:defRPr>
            </a:lvl5pPr>
            <a:lvl6pPr indent="0" lvl="5" marL="0" algn="r">
              <a:spcBef>
                <a:spcPts val="0"/>
              </a:spcBef>
              <a:buNone/>
              <a:defRPr sz="900">
                <a:solidFill>
                  <a:srgbClr val="888888"/>
                </a:solidFill>
                <a:latin typeface="Arial"/>
                <a:ea typeface="Arial"/>
                <a:cs typeface="Arial"/>
                <a:sym typeface="Arial"/>
              </a:defRPr>
            </a:lvl6pPr>
            <a:lvl7pPr indent="0" lvl="6" marL="0" algn="r">
              <a:spcBef>
                <a:spcPts val="0"/>
              </a:spcBef>
              <a:buNone/>
              <a:defRPr sz="900">
                <a:solidFill>
                  <a:srgbClr val="888888"/>
                </a:solidFill>
                <a:latin typeface="Arial"/>
                <a:ea typeface="Arial"/>
                <a:cs typeface="Arial"/>
                <a:sym typeface="Arial"/>
              </a:defRPr>
            </a:lvl7pPr>
            <a:lvl8pPr indent="0" lvl="7" marL="0" algn="r">
              <a:spcBef>
                <a:spcPts val="0"/>
              </a:spcBef>
              <a:buNone/>
              <a:defRPr sz="900">
                <a:solidFill>
                  <a:srgbClr val="888888"/>
                </a:solidFill>
                <a:latin typeface="Arial"/>
                <a:ea typeface="Arial"/>
                <a:cs typeface="Arial"/>
                <a:sym typeface="Arial"/>
              </a:defRPr>
            </a:lvl8pPr>
            <a:lvl9pPr indent="0" lvl="8" marL="0" algn="r">
              <a:spcBef>
                <a:spcPts val="0"/>
              </a:spcBef>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6" name="Google Shape;116;p10"/>
          <p:cNvPicPr preferRelativeResize="0"/>
          <p:nvPr/>
        </p:nvPicPr>
        <p:blipFill rotWithShape="1">
          <a:blip r:embed="rId2">
            <a:alphaModFix/>
          </a:blip>
          <a:srcRect b="22673" l="39434" r="0" t="20278"/>
          <a:stretch/>
        </p:blipFill>
        <p:spPr>
          <a:xfrm>
            <a:off x="25785" y="0"/>
            <a:ext cx="4368030" cy="391239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2.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6.png"/><Relationship Id="rId9"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17.png"/><Relationship Id="rId7" Type="http://schemas.openxmlformats.org/officeDocument/2006/relationships/image" Target="../media/image31.png"/><Relationship Id="rId8"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ph type="ctrTitle"/>
          </p:nvPr>
        </p:nvSpPr>
        <p:spPr>
          <a:xfrm>
            <a:off x="6416040" y="3429000"/>
            <a:ext cx="4941771" cy="2128042"/>
          </a:xfrm>
          <a:prstGeom prst="rect">
            <a:avLst/>
          </a:prstGeom>
          <a:noFill/>
          <a:ln>
            <a:noFill/>
          </a:ln>
        </p:spPr>
        <p:txBody>
          <a:bodyPr anchorCtr="0" anchor="b" bIns="45700" lIns="91425" spcFirstLastPara="1" rIns="91425" wrap="square" tIns="45700">
            <a:noAutofit/>
          </a:bodyPr>
          <a:lstStyle/>
          <a:p>
            <a:pPr indent="0" lvl="0" marL="0" rtl="0" algn="l">
              <a:lnSpc>
                <a:spcPct val="107000"/>
              </a:lnSpc>
              <a:spcBef>
                <a:spcPts val="0"/>
              </a:spcBef>
              <a:spcAft>
                <a:spcPts val="0"/>
              </a:spcAft>
              <a:buClr>
                <a:schemeClr val="dk1"/>
              </a:buClr>
              <a:buSzPts val="3200"/>
              <a:buFont typeface="Arial"/>
              <a:buNone/>
            </a:pPr>
            <a:r>
              <a:rPr lang="en-US" sz="3200"/>
              <a:t>ESTIMATION OF RETURNS SPILLOVER AMONG THE EMERGING ECONOMIES</a:t>
            </a:r>
            <a:endParaRPr/>
          </a:p>
        </p:txBody>
      </p:sp>
      <p:sp>
        <p:nvSpPr>
          <p:cNvPr id="309" name="Google Shape;309;p23"/>
          <p:cNvSpPr txBox="1"/>
          <p:nvPr>
            <p:ph idx="1" type="subTitle"/>
          </p:nvPr>
        </p:nvSpPr>
        <p:spPr>
          <a:xfrm>
            <a:off x="6416041" y="5586890"/>
            <a:ext cx="4941900" cy="763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600"/>
              <a:buNone/>
            </a:pPr>
            <a:r>
              <a:rPr lang="en-US"/>
              <a:t>EVIDENCE FROM A GARCH COPULA QUANTILE REGRESSION-BASED CoVaR MODEL</a:t>
            </a:r>
            <a:endParaRPr/>
          </a:p>
          <a:p>
            <a:pPr indent="0" lvl="0" marL="0" rtl="0" algn="l">
              <a:lnSpc>
                <a:spcPct val="100000"/>
              </a:lnSpc>
              <a:spcBef>
                <a:spcPts val="1000"/>
              </a:spcBef>
              <a:spcAft>
                <a:spcPts val="0"/>
              </a:spcAft>
              <a:buClr>
                <a:schemeClr val="dk1"/>
              </a:buClr>
              <a:buSzPts val="1600"/>
              <a:buNone/>
            </a:pPr>
            <a:r>
              <a:t/>
            </a:r>
            <a:endParaRPr/>
          </a:p>
        </p:txBody>
      </p:sp>
      <p:sp>
        <p:nvSpPr>
          <p:cNvPr id="310" name="Google Shape;310;p23"/>
          <p:cNvSpPr txBox="1"/>
          <p:nvPr/>
        </p:nvSpPr>
        <p:spPr>
          <a:xfrm>
            <a:off x="255525" y="4885450"/>
            <a:ext cx="5886900" cy="18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rPr>
              <a:t>By Group 6:</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Akshat Sandeep Goel	2020B3A70283G</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Deeptanshu Prakash	2020B3A71840G</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Anish S Kamath		2020B3A71085G</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Alben D’Souza			2020B3A71833G</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Anushka Nair			2020B5A41624G</a:t>
            </a:r>
            <a:endParaRPr sz="2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353917" y="29189"/>
            <a:ext cx="842168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1" lang="en-US" sz="3200"/>
              <a:t>RESULTS</a:t>
            </a:r>
            <a:endParaRPr/>
          </a:p>
        </p:txBody>
      </p:sp>
      <p:graphicFrame>
        <p:nvGraphicFramePr>
          <p:cNvPr id="417" name="Google Shape;417;p32"/>
          <p:cNvGraphicFramePr/>
          <p:nvPr/>
        </p:nvGraphicFramePr>
        <p:xfrm>
          <a:off x="3665863" y="624628"/>
          <a:ext cx="3000000" cy="3000000"/>
        </p:xfrm>
        <a:graphic>
          <a:graphicData uri="http://schemas.openxmlformats.org/drawingml/2006/table">
            <a:tbl>
              <a:tblPr bandRow="1" firstRow="1">
                <a:noFill/>
                <a:tableStyleId>{281D9F62-2BF8-4550-9634-BA13E4274359}</a:tableStyleId>
              </a:tblPr>
              <a:tblGrid>
                <a:gridCol w="1557050"/>
                <a:gridCol w="1557050"/>
                <a:gridCol w="1557050"/>
                <a:gridCol w="1557050"/>
              </a:tblGrid>
              <a:tr h="364650">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COUNTRIES</a:t>
                      </a:r>
                      <a:endParaRPr sz="18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MEAN</a:t>
                      </a:r>
                      <a:endParaRPr sz="18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STD DEV</a:t>
                      </a:r>
                      <a:endParaRPr sz="18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RANK</a:t>
                      </a:r>
                      <a:endParaRPr sz="1800" u="none" cap="none" strike="noStrike">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65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India</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-1.55348 </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0.09880</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65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China</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-1.42972</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0.08924 </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4</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65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Brazil</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-1.36715 </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0.24856</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5</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050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South Korea</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-1.43353 </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0.07169</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3</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65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Mexico</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-0.95904</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0.43837</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6</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465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Indonesia</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-1.44179</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0.12145</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2</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18" name="Google Shape;418;p32"/>
          <p:cNvSpPr txBox="1"/>
          <p:nvPr/>
        </p:nvSpPr>
        <p:spPr>
          <a:xfrm>
            <a:off x="3668617" y="363556"/>
            <a:ext cx="27432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Downside Risk Spillover</a:t>
            </a:r>
            <a:endParaRPr sz="1800">
              <a:solidFill>
                <a:schemeClr val="dk1"/>
              </a:solidFill>
              <a:latin typeface="Arial"/>
              <a:ea typeface="Arial"/>
              <a:cs typeface="Arial"/>
              <a:sym typeface="Arial"/>
            </a:endParaRPr>
          </a:p>
        </p:txBody>
      </p:sp>
      <p:graphicFrame>
        <p:nvGraphicFramePr>
          <p:cNvPr id="419" name="Google Shape;419;p32"/>
          <p:cNvGraphicFramePr/>
          <p:nvPr/>
        </p:nvGraphicFramePr>
        <p:xfrm>
          <a:off x="3690650" y="3837542"/>
          <a:ext cx="3000000" cy="3000000"/>
        </p:xfrm>
        <a:graphic>
          <a:graphicData uri="http://schemas.openxmlformats.org/drawingml/2006/table">
            <a:tbl>
              <a:tblPr bandRow="1" firstRow="1">
                <a:noFill/>
                <a:tableStyleId>{281D9F62-2BF8-4550-9634-BA13E4274359}</a:tableStyleId>
              </a:tblPr>
              <a:tblGrid>
                <a:gridCol w="1563925"/>
                <a:gridCol w="1563925"/>
                <a:gridCol w="1563925"/>
                <a:gridCol w="1563925"/>
              </a:tblGrid>
              <a:tr h="362000">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COUNTRIES</a:t>
                      </a:r>
                      <a:endParaRPr sz="1800" u="none" cap="none" strike="noStrike">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MEAN</a:t>
                      </a:r>
                      <a:endParaRPr sz="1800" u="none" cap="none" strike="noStrike">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STD DEV</a:t>
                      </a:r>
                      <a:endParaRPr sz="1800" u="none" cap="none" strike="noStrike">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RANK</a:t>
                      </a:r>
                      <a:endParaRPr sz="1800" u="none" cap="none" strike="noStrike">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200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India</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1.13630 </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0.37435</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3</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000000"/>
                      </a:solidFill>
                      <a:prstDash val="solid"/>
                      <a:round/>
                      <a:headEnd len="sm" w="sm" type="none"/>
                      <a:tailEnd len="sm" w="sm" type="none"/>
                    </a:lnB>
                  </a:tcPr>
                </a:tc>
              </a:tr>
              <a:tr h="36200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China</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1.42644 </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0.25356 </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200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Brazil</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0.74811</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0.61404</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4</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2675">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South Korea</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1.38498</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0.25935</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2</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200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Mexico</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0.69614 </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0.66527</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5</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200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Indonesia</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1.38335</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0.25723</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chemeClr val="dk1"/>
                          </a:solidFill>
                          <a:latin typeface="Courier New"/>
                          <a:ea typeface="Courier New"/>
                          <a:cs typeface="Courier New"/>
                          <a:sym typeface="Courier New"/>
                        </a:rPr>
                        <a:t>2</a:t>
                      </a:r>
                      <a:endParaRPr sz="1800" u="none" cap="none" strike="noStrike">
                        <a:solidFill>
                          <a:schemeClr val="dk1"/>
                        </a:solidFill>
                        <a:latin typeface="Courier New"/>
                        <a:ea typeface="Courier New"/>
                        <a:cs typeface="Courier New"/>
                        <a:sym typeface="Courier New"/>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20" name="Google Shape;420;p32"/>
          <p:cNvSpPr txBox="1"/>
          <p:nvPr/>
        </p:nvSpPr>
        <p:spPr>
          <a:xfrm>
            <a:off x="3668617" y="3576809"/>
            <a:ext cx="27432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Upside Risk Spillover</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3"/>
          <p:cNvSpPr txBox="1"/>
          <p:nvPr>
            <p:ph type="title"/>
          </p:nvPr>
        </p:nvSpPr>
        <p:spPr>
          <a:xfrm>
            <a:off x="342794" y="166900"/>
            <a:ext cx="6759977" cy="103178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b="1" lang="en-US" sz="3200"/>
              <a:t>DYNAMIC COVAR AND RISK SPILLOVERS</a:t>
            </a:r>
            <a:endParaRPr/>
          </a:p>
        </p:txBody>
      </p:sp>
      <p:sp>
        <p:nvSpPr>
          <p:cNvPr id="426" name="Google Shape;426;p33"/>
          <p:cNvSpPr txBox="1"/>
          <p:nvPr/>
        </p:nvSpPr>
        <p:spPr>
          <a:xfrm>
            <a:off x="6652352" y="6367749"/>
            <a:ext cx="27432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a:t>
            </a:r>
            <a:br>
              <a:rPr lang="en-US" sz="1800">
                <a:solidFill>
                  <a:schemeClr val="dk1"/>
                </a:solidFill>
                <a:latin typeface="Arial"/>
                <a:ea typeface="Arial"/>
                <a:cs typeface="Arial"/>
                <a:sym typeface="Arial"/>
              </a:rPr>
            </a:br>
            <a:r>
              <a:rPr lang="en-US" sz="1400">
                <a:solidFill>
                  <a:schemeClr val="dk1"/>
                </a:solidFill>
                <a:latin typeface="Calibri"/>
                <a:ea typeface="Calibri"/>
                <a:cs typeface="Calibri"/>
                <a:sym typeface="Calibri"/>
              </a:rPr>
              <a:t>   Indonesia                                                       Kuwait</a:t>
            </a:r>
            <a:endParaRPr sz="1800">
              <a:solidFill>
                <a:schemeClr val="dk1"/>
              </a:solidFill>
              <a:latin typeface="Arial"/>
              <a:ea typeface="Arial"/>
              <a:cs typeface="Arial"/>
              <a:sym typeface="Arial"/>
            </a:endParaRPr>
          </a:p>
        </p:txBody>
      </p:sp>
      <p:pic>
        <p:nvPicPr>
          <p:cNvPr id="427" name="Google Shape;427;p33"/>
          <p:cNvPicPr preferRelativeResize="0"/>
          <p:nvPr/>
        </p:nvPicPr>
        <p:blipFill rotWithShape="1">
          <a:blip r:embed="rId3">
            <a:alphaModFix/>
          </a:blip>
          <a:srcRect b="0" l="0" r="0" t="0"/>
          <a:stretch/>
        </p:blipFill>
        <p:spPr>
          <a:xfrm>
            <a:off x="480152" y="1179264"/>
            <a:ext cx="2978226" cy="1791159"/>
          </a:xfrm>
          <a:prstGeom prst="rect">
            <a:avLst/>
          </a:prstGeom>
          <a:noFill/>
          <a:ln>
            <a:noFill/>
          </a:ln>
        </p:spPr>
      </p:pic>
      <p:pic>
        <p:nvPicPr>
          <p:cNvPr descr="A graph of a graph showing the value of a value&#10;&#10;Description automatically generated" id="428" name="Google Shape;428;p33"/>
          <p:cNvPicPr preferRelativeResize="0"/>
          <p:nvPr/>
        </p:nvPicPr>
        <p:blipFill rotWithShape="1">
          <a:blip r:embed="rId4">
            <a:alphaModFix/>
          </a:blip>
          <a:srcRect b="0" l="0" r="0" t="0"/>
          <a:stretch/>
        </p:blipFill>
        <p:spPr>
          <a:xfrm>
            <a:off x="4179983" y="1179264"/>
            <a:ext cx="3079213" cy="1837063"/>
          </a:xfrm>
          <a:prstGeom prst="rect">
            <a:avLst/>
          </a:prstGeom>
          <a:noFill/>
          <a:ln>
            <a:noFill/>
          </a:ln>
        </p:spPr>
      </p:pic>
      <p:sp>
        <p:nvSpPr>
          <p:cNvPr id="429" name="Google Shape;429;p33"/>
          <p:cNvSpPr txBox="1"/>
          <p:nvPr/>
        </p:nvSpPr>
        <p:spPr>
          <a:xfrm>
            <a:off x="523301" y="3075542"/>
            <a:ext cx="55818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India</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33"/>
          <p:cNvSpPr txBox="1"/>
          <p:nvPr/>
        </p:nvSpPr>
        <p:spPr>
          <a:xfrm>
            <a:off x="4259847" y="3075550"/>
            <a:ext cx="8244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China</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31" name="Google Shape;431;p33"/>
          <p:cNvPicPr preferRelativeResize="0"/>
          <p:nvPr/>
        </p:nvPicPr>
        <p:blipFill rotWithShape="1">
          <a:blip r:embed="rId5">
            <a:alphaModFix/>
          </a:blip>
          <a:srcRect b="0" l="0" r="0" t="0"/>
          <a:stretch/>
        </p:blipFill>
        <p:spPr>
          <a:xfrm>
            <a:off x="8127694" y="1178575"/>
            <a:ext cx="3005769" cy="1838440"/>
          </a:xfrm>
          <a:prstGeom prst="rect">
            <a:avLst/>
          </a:prstGeom>
          <a:noFill/>
          <a:ln>
            <a:noFill/>
          </a:ln>
        </p:spPr>
      </p:pic>
      <p:sp>
        <p:nvSpPr>
          <p:cNvPr id="432" name="Google Shape;432;p33"/>
          <p:cNvSpPr txBox="1"/>
          <p:nvPr/>
        </p:nvSpPr>
        <p:spPr>
          <a:xfrm>
            <a:off x="8207578" y="3075550"/>
            <a:ext cx="7050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Brazil</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A graph of a graph showing the value of a stock market&#10;&#10;Description automatically generated" id="433" name="Google Shape;433;p33"/>
          <p:cNvPicPr preferRelativeResize="0"/>
          <p:nvPr/>
        </p:nvPicPr>
        <p:blipFill rotWithShape="1">
          <a:blip r:embed="rId6">
            <a:alphaModFix/>
          </a:blip>
          <a:srcRect b="0" l="0" r="0" t="0"/>
          <a:stretch/>
        </p:blipFill>
        <p:spPr>
          <a:xfrm>
            <a:off x="480152" y="3854928"/>
            <a:ext cx="2978227" cy="1801374"/>
          </a:xfrm>
          <a:prstGeom prst="rect">
            <a:avLst/>
          </a:prstGeom>
          <a:noFill/>
          <a:ln>
            <a:noFill/>
          </a:ln>
        </p:spPr>
      </p:pic>
      <p:pic>
        <p:nvPicPr>
          <p:cNvPr id="434" name="Google Shape;434;p33"/>
          <p:cNvPicPr preferRelativeResize="0"/>
          <p:nvPr/>
        </p:nvPicPr>
        <p:blipFill rotWithShape="1">
          <a:blip r:embed="rId7">
            <a:alphaModFix/>
          </a:blip>
          <a:srcRect b="0" l="0" r="0" t="0"/>
          <a:stretch/>
        </p:blipFill>
        <p:spPr>
          <a:xfrm>
            <a:off x="4178032" y="3882871"/>
            <a:ext cx="3083117" cy="1745487"/>
          </a:xfrm>
          <a:prstGeom prst="rect">
            <a:avLst/>
          </a:prstGeom>
          <a:noFill/>
          <a:ln>
            <a:noFill/>
          </a:ln>
        </p:spPr>
      </p:pic>
      <p:pic>
        <p:nvPicPr>
          <p:cNvPr id="435" name="Google Shape;435;p33"/>
          <p:cNvPicPr preferRelativeResize="0"/>
          <p:nvPr/>
        </p:nvPicPr>
        <p:blipFill rotWithShape="1">
          <a:blip r:embed="rId8">
            <a:alphaModFix/>
          </a:blip>
          <a:srcRect b="0" l="0" r="0" t="0"/>
          <a:stretch/>
        </p:blipFill>
        <p:spPr>
          <a:xfrm>
            <a:off x="8127694" y="3905249"/>
            <a:ext cx="3005769" cy="1709912"/>
          </a:xfrm>
          <a:prstGeom prst="rect">
            <a:avLst/>
          </a:prstGeom>
          <a:noFill/>
          <a:ln>
            <a:noFill/>
          </a:ln>
        </p:spPr>
      </p:pic>
      <p:sp>
        <p:nvSpPr>
          <p:cNvPr id="436" name="Google Shape;436;p33"/>
          <p:cNvSpPr txBox="1"/>
          <p:nvPr/>
        </p:nvSpPr>
        <p:spPr>
          <a:xfrm>
            <a:off x="477397" y="5719589"/>
            <a:ext cx="1044766"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South Korea</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p33"/>
          <p:cNvSpPr txBox="1"/>
          <p:nvPr/>
        </p:nvSpPr>
        <p:spPr>
          <a:xfrm>
            <a:off x="4177228" y="5719588"/>
            <a:ext cx="82442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Mexico</a:t>
            </a:r>
            <a:endParaRPr/>
          </a:p>
        </p:txBody>
      </p:sp>
      <p:sp>
        <p:nvSpPr>
          <p:cNvPr id="438" name="Google Shape;438;p33"/>
          <p:cNvSpPr txBox="1"/>
          <p:nvPr/>
        </p:nvSpPr>
        <p:spPr>
          <a:xfrm>
            <a:off x="8207566" y="5719589"/>
            <a:ext cx="98050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Indonesia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ph type="title"/>
          </p:nvPr>
        </p:nvSpPr>
        <p:spPr>
          <a:xfrm>
            <a:off x="353917" y="29189"/>
            <a:ext cx="842168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1" lang="en-US" sz="3200"/>
              <a:t>INFERENCE</a:t>
            </a:r>
            <a:endParaRPr/>
          </a:p>
        </p:txBody>
      </p:sp>
      <p:sp>
        <p:nvSpPr>
          <p:cNvPr id="444" name="Google Shape;444;p34"/>
          <p:cNvSpPr txBox="1"/>
          <p:nvPr/>
        </p:nvSpPr>
        <p:spPr>
          <a:xfrm>
            <a:off x="2704641" y="492087"/>
            <a:ext cx="8655584" cy="624786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mean absolute value of downside risk is the greatest for India followed by Indonesia at second. The largest downside risk spillover from oil market to the Indian stock market indicates that portfolio managers with long positions could suffer the largest risk over the bearish oil market. This is in continuum with the fact that India and oil are an important relationship. The Mexican stock market is least affected by the bearish oil market, but is  very volatile with respect to its downside effect.</a:t>
            </a:r>
            <a:endParaRPr sz="1600">
              <a:solidFill>
                <a:schemeClr val="dk1"/>
              </a:solidFill>
              <a:latin typeface="Arial"/>
              <a:ea typeface="Arial"/>
              <a:cs typeface="Arial"/>
              <a:sym typeface="Arial"/>
            </a:endParaRPr>
          </a:p>
          <a:p>
            <a:pPr indent="-241300" lvl="0" marL="342900" marR="0" rtl="0" algn="just">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The mean absolute value of upside of upside risk is the greatest for China, closely followed by South Korea. The largest upside risk spillover from the oil market to the Chinese stock market indicates that portfolio managers with short positions could suffer the largest risk over the bullish oil market. </a:t>
            </a:r>
            <a:endParaRPr/>
          </a:p>
          <a:p>
            <a:pPr indent="-241300" lvl="0" marL="342900" marR="0" rtl="0" algn="just">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600"/>
              <a:buFont typeface="Arial"/>
              <a:buAutoNum type="arabicPeriod"/>
            </a:pPr>
            <a:r>
              <a:rPr lang="en-US" sz="1600">
                <a:solidFill>
                  <a:schemeClr val="dk1"/>
                </a:solidFill>
                <a:latin typeface="Arial"/>
                <a:ea typeface="Arial"/>
                <a:cs typeface="Arial"/>
                <a:sym typeface="Arial"/>
              </a:rPr>
              <a:t>Furthermore, oil has the smallest risk spillover effects on the Mexican and Brazilian stock markets for developed and emerging countries, respectively. This indicates that investing in both stock markets is the least risky when oil prices rise or fall sharply.</a:t>
            </a:r>
            <a:endParaRPr/>
          </a:p>
          <a:p>
            <a:pPr indent="-342900" lvl="0" marL="342900" marR="0" rtl="0" algn="just">
              <a:spcBef>
                <a:spcPts val="0"/>
              </a:spcBef>
              <a:spcAft>
                <a:spcPts val="0"/>
              </a:spcAft>
              <a:buClr>
                <a:schemeClr val="dk1"/>
              </a:buClr>
              <a:buSzPts val="1600"/>
              <a:buFont typeface="Arial"/>
              <a:buAutoNum type="arabicPeriod"/>
            </a:pP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Oil price displays the largest downside and upside risk spillovers on the Indian and Chinese stock markets for emerging economies. These results imply that the downside and upside risk spillovers are country-specific, and it is necessary for the global investors to utilize this information.</a:t>
            </a:r>
            <a:endParaRPr/>
          </a:p>
          <a:p>
            <a:pPr indent="-342900" lvl="0" marL="342900" marR="0" rtl="0" algn="just">
              <a:spcBef>
                <a:spcPts val="0"/>
              </a:spcBef>
              <a:spcAft>
                <a:spcPts val="0"/>
              </a:spcAft>
              <a:buClr>
                <a:schemeClr val="dk1"/>
              </a:buClr>
              <a:buSzPts val="1600"/>
              <a:buFont typeface="Arial"/>
              <a:buAutoNum type="arabicPeriod"/>
            </a:pP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Observing the mean absolute values, it is found that the downside risk spillovers are comparatively more than the upside risk spillovers, which is indicative of the fact that oil is an important commodity for the emerging markets.</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445" name="Google Shape;445;p34"/>
          <p:cNvSpPr txBox="1"/>
          <p:nvPr/>
        </p:nvSpPr>
        <p:spPr>
          <a:xfrm>
            <a:off x="2704641" y="2144617"/>
            <a:ext cx="86004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446" name="Google Shape;446;p34"/>
          <p:cNvSpPr txBox="1"/>
          <p:nvPr/>
        </p:nvSpPr>
        <p:spPr>
          <a:xfrm>
            <a:off x="2704641" y="3182039"/>
            <a:ext cx="89952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5"/>
          <p:cNvSpPr txBox="1"/>
          <p:nvPr>
            <p:ph type="title"/>
          </p:nvPr>
        </p:nvSpPr>
        <p:spPr>
          <a:xfrm>
            <a:off x="250987" y="433141"/>
            <a:ext cx="4042484" cy="7655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lang="en-US" sz="3200"/>
              <a:t>CONCLUSION</a:t>
            </a:r>
            <a:endParaRPr b="1" sz="3200"/>
          </a:p>
        </p:txBody>
      </p:sp>
      <p:sp>
        <p:nvSpPr>
          <p:cNvPr id="452" name="Google Shape;45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35"/>
          <p:cNvSpPr txBox="1"/>
          <p:nvPr>
            <p:ph idx="6" type="body"/>
          </p:nvPr>
        </p:nvSpPr>
        <p:spPr>
          <a:xfrm>
            <a:off x="813651" y="1539425"/>
            <a:ext cx="9079462" cy="4081891"/>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400"/>
              <a:buNone/>
            </a:pPr>
            <a:r>
              <a:rPr lang="en-US"/>
              <a:t>Oil has been one of the most important commodities across the globe. Its need is of utmost importance to emerging economies. But, the fluctuation in its price has a heavy impact on growing nation and even some of the developed nation. We saw the risk spillover due of this volatility reach the stock indices of the countries affecting firms and companies across different countries.</a:t>
            </a:r>
            <a:endParaRPr/>
          </a:p>
          <a:p>
            <a:pPr indent="0" lvl="0" marL="0" rtl="0" algn="just">
              <a:lnSpc>
                <a:spcPct val="100000"/>
              </a:lnSpc>
              <a:spcBef>
                <a:spcPts val="1000"/>
              </a:spcBef>
              <a:spcAft>
                <a:spcPts val="0"/>
              </a:spcAft>
              <a:buClr>
                <a:schemeClr val="dk1"/>
              </a:buClr>
              <a:buSzPts val="1400"/>
              <a:buNone/>
            </a:pPr>
            <a:r>
              <a:rPr lang="en-US"/>
              <a:t>Political conflicts often are a cause of the commodity disruption. The recent spikes in India, Brazil, Mexico, South Korea and Indonesia are a consequence of the Covid-19 pandemic and the Russia-Ukraine conflict.</a:t>
            </a:r>
            <a:endParaRPr/>
          </a:p>
          <a:p>
            <a:pPr indent="0" lvl="0" marL="0" rtl="0" algn="just">
              <a:lnSpc>
                <a:spcPct val="100000"/>
              </a:lnSpc>
              <a:spcBef>
                <a:spcPts val="1000"/>
              </a:spcBef>
              <a:spcAft>
                <a:spcPts val="0"/>
              </a:spcAft>
              <a:buClr>
                <a:schemeClr val="dk1"/>
              </a:buClr>
              <a:buSzPts val="1400"/>
              <a:buNone/>
            </a:pPr>
            <a:r>
              <a:rPr lang="en-US"/>
              <a:t>A much bigger spike can be seen towards 2008-2010 period caused by the infamous Economic crisis of 2008. </a:t>
            </a:r>
            <a:endParaRPr/>
          </a:p>
          <a:p>
            <a:pPr indent="0" lvl="0" marL="0" rtl="0" algn="just">
              <a:lnSpc>
                <a:spcPct val="100000"/>
              </a:lnSpc>
              <a:spcBef>
                <a:spcPts val="1000"/>
              </a:spcBef>
              <a:spcAft>
                <a:spcPts val="0"/>
              </a:spcAft>
              <a:buClr>
                <a:schemeClr val="dk1"/>
              </a:buClr>
              <a:buSzPts val="1400"/>
              <a:buNone/>
            </a:pPr>
            <a:r>
              <a:rPr lang="en-US"/>
              <a:t>So, estimating the downside and upside risk spillovers from the oil market to the stock markets and accordingly identifying the riskiest stock markets are essential for international capital holders and supervisory authorities.</a:t>
            </a:r>
            <a:endParaRPr/>
          </a:p>
          <a:p>
            <a:pPr indent="0" lvl="0" marL="0" rtl="0" algn="just">
              <a:lnSpc>
                <a:spcPct val="100000"/>
              </a:lnSpc>
              <a:spcBef>
                <a:spcPts val="1000"/>
              </a:spcBef>
              <a:spcAft>
                <a:spcPts val="0"/>
              </a:spcAft>
              <a:buClr>
                <a:schemeClr val="dk1"/>
              </a:buClr>
              <a:buSzPts val="1400"/>
              <a:buNone/>
            </a:pPr>
            <a:r>
              <a:rPr lang="en-US"/>
              <a:t>The dynamic risk spillover effects show heterogeneity over time and are comparatively different for each country. </a:t>
            </a:r>
            <a:endParaRPr/>
          </a:p>
          <a:p>
            <a:pPr indent="0" lvl="0" marL="0" rtl="0" algn="just">
              <a:lnSpc>
                <a:spcPct val="100000"/>
              </a:lnSpc>
              <a:spcBef>
                <a:spcPts val="1000"/>
              </a:spcBef>
              <a:spcAft>
                <a:spcPts val="0"/>
              </a:spcAft>
              <a:buClr>
                <a:schemeClr val="dk1"/>
              </a:buClr>
              <a:buSzPts val="1400"/>
              <a:buNone/>
            </a:pPr>
            <a:r>
              <a:rPr lang="en-US"/>
              <a:t>Finally, based on these findings, we provide important implications for international capital holders and supervisory authorities optimizing the investment portfolios and formulating supervision policy.</a:t>
            </a:r>
            <a:endParaRPr/>
          </a:p>
          <a:p>
            <a:pPr indent="0" lvl="0" marL="0" rtl="0" algn="just">
              <a:lnSpc>
                <a:spcPct val="100000"/>
              </a:lnSpc>
              <a:spcBef>
                <a:spcPts val="1000"/>
              </a:spcBef>
              <a:spcAft>
                <a:spcPts val="0"/>
              </a:spcAft>
              <a:buClr>
                <a:schemeClr val="dk1"/>
              </a:buClr>
              <a:buSzPts val="1400"/>
              <a:buNone/>
            </a:pP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6"/>
          <p:cNvSpPr txBox="1"/>
          <p:nvPr>
            <p:ph type="title"/>
          </p:nvPr>
        </p:nvSpPr>
        <p:spPr>
          <a:xfrm>
            <a:off x="353917" y="29189"/>
            <a:ext cx="8421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1" lang="en-US" sz="3200"/>
              <a:t>POLICY RECOMMENDATIONS</a:t>
            </a:r>
            <a:endParaRPr b="1" sz="3200"/>
          </a:p>
        </p:txBody>
      </p:sp>
      <p:sp>
        <p:nvSpPr>
          <p:cNvPr id="459" name="Google Shape;459;p36"/>
          <p:cNvSpPr txBox="1"/>
          <p:nvPr/>
        </p:nvSpPr>
        <p:spPr>
          <a:xfrm>
            <a:off x="3472466" y="2144617"/>
            <a:ext cx="86004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460" name="Google Shape;460;p36"/>
          <p:cNvSpPr txBox="1"/>
          <p:nvPr/>
        </p:nvSpPr>
        <p:spPr>
          <a:xfrm>
            <a:off x="3472466" y="3182039"/>
            <a:ext cx="89952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461" name="Google Shape;461;p36"/>
          <p:cNvSpPr txBox="1"/>
          <p:nvPr/>
        </p:nvSpPr>
        <p:spPr>
          <a:xfrm>
            <a:off x="7122975" y="2144625"/>
            <a:ext cx="4216200" cy="20688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900"/>
              </a:spcBef>
              <a:spcAft>
                <a:spcPts val="0"/>
              </a:spcAft>
              <a:buClr>
                <a:srgbClr val="111111"/>
              </a:buClr>
              <a:buSzPts val="1200"/>
              <a:buFont typeface="Roboto"/>
              <a:buChar char="●"/>
            </a:pPr>
            <a:r>
              <a:rPr b="1" lang="en-US" sz="1200">
                <a:solidFill>
                  <a:srgbClr val="111111"/>
                </a:solidFill>
                <a:latin typeface="Roboto"/>
                <a:ea typeface="Roboto"/>
                <a:cs typeface="Roboto"/>
                <a:sym typeface="Roboto"/>
              </a:rPr>
              <a:t>Regulatory Measures:</a:t>
            </a:r>
            <a:r>
              <a:rPr lang="en-US" sz="1200">
                <a:solidFill>
                  <a:srgbClr val="111111"/>
                </a:solidFill>
                <a:latin typeface="Roboto"/>
                <a:ea typeface="Roboto"/>
                <a:cs typeface="Roboto"/>
                <a:sym typeface="Roboto"/>
              </a:rPr>
              <a:t> Sharp changes in oil prices could trigger extreme risk in stock markets. Therefore, financial regulators should closely monitor and effectively contain the impacts of the oil market’s extreme risk. Identifying the ranking of risk spillovers to the stock markets based on dramatic decreases or increases in oil market returns can help regulatory authorities precisely locate the riskiest stock markets.</a:t>
            </a:r>
            <a:endParaRPr sz="1200">
              <a:solidFill>
                <a:srgbClr val="111111"/>
              </a:solidFill>
              <a:latin typeface="Roboto"/>
              <a:ea typeface="Roboto"/>
              <a:cs typeface="Roboto"/>
              <a:sym typeface="Roboto"/>
            </a:endParaRPr>
          </a:p>
        </p:txBody>
      </p:sp>
      <p:sp>
        <p:nvSpPr>
          <p:cNvPr id="462" name="Google Shape;462;p36"/>
          <p:cNvSpPr txBox="1"/>
          <p:nvPr/>
        </p:nvSpPr>
        <p:spPr>
          <a:xfrm>
            <a:off x="2422675" y="2144625"/>
            <a:ext cx="4120200" cy="14316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900"/>
              </a:spcBef>
              <a:spcAft>
                <a:spcPts val="0"/>
              </a:spcAft>
              <a:buClr>
                <a:srgbClr val="111111"/>
              </a:buClr>
              <a:buSzPts val="1200"/>
              <a:buFont typeface="Roboto"/>
              <a:buChar char="●"/>
            </a:pPr>
            <a:r>
              <a:rPr b="1" lang="en-US" sz="1200">
                <a:solidFill>
                  <a:srgbClr val="111111"/>
                </a:solidFill>
                <a:latin typeface="Roboto"/>
                <a:ea typeface="Roboto"/>
                <a:cs typeface="Roboto"/>
                <a:sym typeface="Roboto"/>
              </a:rPr>
              <a:t>Focus of Supervision:</a:t>
            </a:r>
            <a:r>
              <a:rPr lang="en-US" sz="1200">
                <a:solidFill>
                  <a:srgbClr val="111111"/>
                </a:solidFill>
                <a:latin typeface="Roboto"/>
                <a:ea typeface="Roboto"/>
                <a:cs typeface="Roboto"/>
                <a:sym typeface="Roboto"/>
              </a:rPr>
              <a:t> It is necessary for supervisory authorities to regulate the Indonesian, South Korean and Indian stock markets, rather than simply focusing on the supervision of stock markets with higher market capitalization, such as the US stock market.</a:t>
            </a:r>
            <a:endParaRPr sz="1200">
              <a:solidFill>
                <a:srgbClr val="111111"/>
              </a:solidFill>
              <a:latin typeface="Roboto"/>
              <a:ea typeface="Roboto"/>
              <a:cs typeface="Roboto"/>
              <a:sym typeface="Roboto"/>
            </a:endParaRPr>
          </a:p>
        </p:txBody>
      </p:sp>
      <p:sp>
        <p:nvSpPr>
          <p:cNvPr id="463" name="Google Shape;463;p36"/>
          <p:cNvSpPr txBox="1"/>
          <p:nvPr/>
        </p:nvSpPr>
        <p:spPr>
          <a:xfrm>
            <a:off x="2422675" y="3932400"/>
            <a:ext cx="4392300" cy="29184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900"/>
              </a:spcBef>
              <a:spcAft>
                <a:spcPts val="0"/>
              </a:spcAft>
              <a:buClr>
                <a:srgbClr val="111111"/>
              </a:buClr>
              <a:buSzPts val="1200"/>
              <a:buFont typeface="Roboto"/>
              <a:buChar char="●"/>
            </a:pPr>
            <a:r>
              <a:rPr b="1" lang="en-US" sz="1200">
                <a:solidFill>
                  <a:srgbClr val="111111"/>
                </a:solidFill>
                <a:latin typeface="Roboto"/>
                <a:ea typeface="Roboto"/>
                <a:cs typeface="Roboto"/>
                <a:sym typeface="Roboto"/>
              </a:rPr>
              <a:t>Risk Management Strategy:</a:t>
            </a:r>
            <a:r>
              <a:rPr lang="en-US" sz="1200">
                <a:solidFill>
                  <a:srgbClr val="111111"/>
                </a:solidFill>
                <a:latin typeface="Roboto"/>
                <a:ea typeface="Roboto"/>
                <a:cs typeface="Roboto"/>
                <a:sym typeface="Roboto"/>
              </a:rPr>
              <a:t> To mitigate asset losses from oil market risk spillovers, it’s crucial for fund managers and global investors to thoroughly assess risk contagion measurements and adjust their positions accordingly to optimize portfolio strategy. </a:t>
            </a:r>
            <a:r>
              <a:rPr lang="en-US" sz="1200">
                <a:solidFill>
                  <a:srgbClr val="111111"/>
                </a:solidFill>
                <a:latin typeface="Roboto"/>
                <a:ea typeface="Roboto"/>
                <a:cs typeface="Roboto"/>
                <a:sym typeface="Roboto"/>
              </a:rPr>
              <a:t>Greater downside risk spillovers from the oil market to the Indian and Indonesian stock markets suggest that portfolio managers with long positions in these markets could face larger risks during bearish oil market periods. To mitigate this, they should consider closing their long positions or allocating proper instruments to hedge the downside risk spillovers, especially during oil market crises.</a:t>
            </a:r>
            <a:endParaRPr sz="1200">
              <a:solidFill>
                <a:srgbClr val="11111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7"/>
          <p:cNvSpPr txBox="1"/>
          <p:nvPr>
            <p:ph type="ctrTitle"/>
          </p:nvPr>
        </p:nvSpPr>
        <p:spPr>
          <a:xfrm>
            <a:off x="4267200" y="1615736"/>
            <a:ext cx="4179600" cy="1524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THANK YOU</a:t>
            </a:r>
            <a:endParaRPr/>
          </a:p>
        </p:txBody>
      </p:sp>
      <p:sp>
        <p:nvSpPr>
          <p:cNvPr id="469" name="Google Shape;469;p37"/>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ph type="title"/>
          </p:nvPr>
        </p:nvSpPr>
        <p:spPr>
          <a:xfrm>
            <a:off x="984099" y="341645"/>
            <a:ext cx="31719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US"/>
              <a:t>ABSTRACT</a:t>
            </a:r>
            <a:endParaRPr/>
          </a:p>
        </p:txBody>
      </p:sp>
      <p:sp>
        <p:nvSpPr>
          <p:cNvPr id="316" name="Google Shape;316;p24"/>
          <p:cNvSpPr txBox="1"/>
          <p:nvPr>
            <p:ph idx="1" type="body"/>
          </p:nvPr>
        </p:nvSpPr>
        <p:spPr>
          <a:xfrm>
            <a:off x="1063975" y="2125550"/>
            <a:ext cx="5943900" cy="39537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rgbClr val="ECECF1"/>
              </a:buClr>
              <a:buSzPts val="1400"/>
              <a:buNone/>
            </a:pPr>
            <a:r>
              <a:rPr lang="en-US">
                <a:solidFill>
                  <a:srgbClr val="ECECF1"/>
                </a:solidFill>
              </a:rPr>
              <a:t>This research investigates risk spillovers from the Brent Crude oil market to stock markets in seven nations (Brazil, China, India, Indonesia, South Korea, Mexico, Kuwait) using daily MSCI indices data from January 2001 to December 2022. Employing graphical and statistical analyses</a:t>
            </a:r>
            <a:r>
              <a:rPr b="0" i="0" lang="en-US">
                <a:solidFill>
                  <a:srgbClr val="ECECF1"/>
                </a:solidFill>
              </a:rPr>
              <a:t>, </a:t>
            </a:r>
            <a:r>
              <a:rPr lang="en-US">
                <a:solidFill>
                  <a:srgbClr val="ECECF1"/>
                </a:solidFill>
              </a:rPr>
              <a:t>the study reveals notable correlations between oil and stock market trends during major global events</a:t>
            </a:r>
            <a:r>
              <a:rPr b="0" i="0" lang="en-US">
                <a:solidFill>
                  <a:srgbClr val="ECECF1"/>
                </a:solidFill>
              </a:rPr>
              <a:t>. </a:t>
            </a:r>
            <a:r>
              <a:rPr lang="en-US">
                <a:solidFill>
                  <a:srgbClr val="ECECF1"/>
                </a:solidFill>
              </a:rPr>
              <a:t>Utilizing</a:t>
            </a:r>
            <a:r>
              <a:rPr lang="en-US">
                <a:solidFill>
                  <a:srgbClr val="ECECF1"/>
                </a:solidFill>
              </a:rPr>
              <a:t> </a:t>
            </a:r>
            <a:r>
              <a:rPr lang="en-US">
                <a:solidFill>
                  <a:srgbClr val="ECECF1"/>
                </a:solidFill>
              </a:rPr>
              <a:t>ARMA-GARCH models, the research estimates marginal distributions, identifying the ARMA(1,1)- EGARCH(1,1) model with SSST innovation as fitting best. The study then explores nonlinear relationships through copula functions</a:t>
            </a:r>
            <a:r>
              <a:rPr b="0" i="0" lang="en-US">
                <a:solidFill>
                  <a:srgbClr val="ECECF1"/>
                </a:solidFill>
              </a:rPr>
              <a:t>, </a:t>
            </a:r>
            <a:r>
              <a:rPr lang="en-US">
                <a:solidFill>
                  <a:srgbClr val="ECECF1"/>
                </a:solidFill>
              </a:rPr>
              <a:t>revealing the asymmetric nature of risk spillovers</a:t>
            </a:r>
            <a:r>
              <a:rPr b="0" i="0" lang="en-US">
                <a:solidFill>
                  <a:srgbClr val="ECECF1"/>
                </a:solidFill>
              </a:rPr>
              <a:t>. </a:t>
            </a:r>
            <a:r>
              <a:rPr lang="en-US">
                <a:solidFill>
                  <a:srgbClr val="ECECF1"/>
                </a:solidFill>
              </a:rPr>
              <a:t>The results show heterogeneity in downside and upside risk spillovers across countries</a:t>
            </a:r>
            <a:r>
              <a:rPr b="0" i="0" lang="en-US">
                <a:solidFill>
                  <a:srgbClr val="ECECF1"/>
                </a:solidFill>
              </a:rPr>
              <a:t>, </a:t>
            </a:r>
            <a:r>
              <a:rPr lang="en-US">
                <a:solidFill>
                  <a:srgbClr val="ECECF1"/>
                </a:solidFill>
              </a:rPr>
              <a:t>emphasizing implications for international investors and regulatory authorities in optimizing portfolios and formulating supervision policies</a:t>
            </a:r>
            <a:r>
              <a:rPr b="0" i="0" lang="en-US">
                <a:solidFill>
                  <a:srgbClr val="ECECF1"/>
                </a:solidFill>
              </a:rPr>
              <a:t>.</a:t>
            </a:r>
            <a:endParaRPr/>
          </a:p>
        </p:txBody>
      </p:sp>
      <p:sp>
        <p:nvSpPr>
          <p:cNvPr id="317" name="Google Shape;317;p24"/>
          <p:cNvSpPr txBox="1"/>
          <p:nvPr>
            <p:ph idx="12" type="sldNum"/>
          </p:nvPr>
        </p:nvSpPr>
        <p:spPr>
          <a:xfrm>
            <a:off x="5536305" y="6356350"/>
            <a:ext cx="98755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1885156" y="892177"/>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lang="en-US"/>
              <a:t>INTRODUCTION: SPILLOVERS</a:t>
            </a:r>
            <a:endParaRPr/>
          </a:p>
        </p:txBody>
      </p:sp>
      <p:sp>
        <p:nvSpPr>
          <p:cNvPr id="323" name="Google Shape;323;p25"/>
          <p:cNvSpPr txBox="1"/>
          <p:nvPr>
            <p:ph idx="6" type="body"/>
          </p:nvPr>
        </p:nvSpPr>
        <p:spPr>
          <a:xfrm>
            <a:off x="1885156" y="2008788"/>
            <a:ext cx="8421688" cy="3957035"/>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0"/>
              </a:spcBef>
              <a:spcAft>
                <a:spcPts val="0"/>
              </a:spcAft>
              <a:buClr>
                <a:schemeClr val="dk1"/>
              </a:buClr>
              <a:buSzPts val="2000"/>
              <a:buFont typeface="Arial"/>
              <a:buChar char="•"/>
            </a:pPr>
            <a:r>
              <a:rPr lang="en-US" sz="2000"/>
              <a:t>The phrase "</a:t>
            </a:r>
            <a:r>
              <a:rPr b="1" lang="en-US" sz="2000"/>
              <a:t>SPILLOVER OF SHOCKS</a:t>
            </a:r>
            <a:r>
              <a:rPr lang="en-US" sz="2000"/>
              <a:t>" has been a focus for investors, especially in the aftermath of the 2008 financial crisis.</a:t>
            </a:r>
            <a:endParaRPr/>
          </a:p>
          <a:p>
            <a:pPr indent="-285750" lvl="0" marL="285750" rtl="0" algn="just">
              <a:lnSpc>
                <a:spcPct val="100000"/>
              </a:lnSpc>
              <a:spcBef>
                <a:spcPts val="1000"/>
              </a:spcBef>
              <a:spcAft>
                <a:spcPts val="0"/>
              </a:spcAft>
              <a:buClr>
                <a:schemeClr val="dk1"/>
              </a:buClr>
              <a:buSzPts val="2000"/>
              <a:buFont typeface="Arial"/>
              <a:buChar char="•"/>
            </a:pPr>
            <a:r>
              <a:rPr lang="en-US" sz="2000"/>
              <a:t>Spillover, co-movement, contagion, and co-integration are frequently used interchangeably.</a:t>
            </a:r>
            <a:endParaRPr/>
          </a:p>
          <a:p>
            <a:pPr indent="-285750" lvl="0" marL="285750" rtl="0" algn="just">
              <a:lnSpc>
                <a:spcPct val="100000"/>
              </a:lnSpc>
              <a:spcBef>
                <a:spcPts val="1000"/>
              </a:spcBef>
              <a:spcAft>
                <a:spcPts val="0"/>
              </a:spcAft>
              <a:buClr>
                <a:schemeClr val="dk1"/>
              </a:buClr>
              <a:buSzPts val="2000"/>
              <a:buFont typeface="Arial"/>
              <a:buChar char="•"/>
            </a:pPr>
            <a:r>
              <a:rPr lang="en-US" sz="2000"/>
              <a:t>Contagion is defined by the World Bank as a substantial increase in cross-market linkages after a disruption to a single country (or group of countries), as measured by the extent to whi</a:t>
            </a:r>
            <a:r>
              <a:rPr lang="en-US" sz="2000"/>
              <a:t>c</a:t>
            </a:r>
            <a:r>
              <a:rPr lang="en-US" sz="2000"/>
              <a:t>h asset prices or financial flows move together across markets relative to this comovement in times of relative cal</a:t>
            </a:r>
            <a:r>
              <a:rPr lang="en-US" sz="2000"/>
              <a:t>m. </a:t>
            </a:r>
            <a:endParaRPr/>
          </a:p>
          <a:p>
            <a:pPr indent="-285750" lvl="0" marL="285750" rtl="0" algn="just">
              <a:lnSpc>
                <a:spcPct val="100000"/>
              </a:lnSpc>
              <a:spcBef>
                <a:spcPts val="1000"/>
              </a:spcBef>
              <a:spcAft>
                <a:spcPts val="0"/>
              </a:spcAft>
              <a:buClr>
                <a:schemeClr val="dk1"/>
              </a:buClr>
              <a:buSzPts val="2000"/>
              <a:buFont typeface="Arial"/>
              <a:buChar char="•"/>
            </a:pPr>
            <a:r>
              <a:rPr lang="en-US" sz="2000"/>
              <a:t>When one country is struck by a crisis, investors may be compelled to withdraw funds from other countries due to liquidity constraints.</a:t>
            </a:r>
            <a:endParaRPr/>
          </a:p>
        </p:txBody>
      </p:sp>
      <p:sp>
        <p:nvSpPr>
          <p:cNvPr id="324" name="Google Shape;3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25" name="Google Shape;32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838200" y="5509419"/>
            <a:ext cx="4082142" cy="5857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50"/>
              <a:buFont typeface="Arial"/>
              <a:buNone/>
            </a:pPr>
            <a:r>
              <a:rPr lang="en-US" sz="2450"/>
              <a:t>ECONOMICS CHANNELS OF CHANGES IN OIL PRICES TO STOCK PRICES</a:t>
            </a:r>
            <a:endParaRPr/>
          </a:p>
        </p:txBody>
      </p:sp>
      <p:sp>
        <p:nvSpPr>
          <p:cNvPr id="331" name="Google Shape;331;p26"/>
          <p:cNvSpPr txBox="1"/>
          <p:nvPr>
            <p:ph idx="1" type="body"/>
          </p:nvPr>
        </p:nvSpPr>
        <p:spPr>
          <a:xfrm>
            <a:off x="148318" y="1481138"/>
            <a:ext cx="2141764" cy="51435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1600"/>
              <a:buNone/>
            </a:pPr>
            <a:r>
              <a:rPr lang="en-US"/>
              <a:t>RECESSION</a:t>
            </a:r>
            <a:endParaRPr/>
          </a:p>
        </p:txBody>
      </p:sp>
      <p:sp>
        <p:nvSpPr>
          <p:cNvPr id="332" name="Google Shape;332;p26"/>
          <p:cNvSpPr txBox="1"/>
          <p:nvPr>
            <p:ph idx="2" type="body"/>
          </p:nvPr>
        </p:nvSpPr>
        <p:spPr>
          <a:xfrm>
            <a:off x="714375" y="2557463"/>
            <a:ext cx="2141764" cy="51435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600"/>
              <a:buNone/>
            </a:pPr>
            <a:r>
              <a:rPr lang="en-US"/>
              <a:t>INCREASE IN PRICES</a:t>
            </a:r>
            <a:endParaRPr/>
          </a:p>
        </p:txBody>
      </p:sp>
      <p:sp>
        <p:nvSpPr>
          <p:cNvPr id="333" name="Google Shape;333;p26"/>
          <p:cNvSpPr txBox="1"/>
          <p:nvPr>
            <p:ph idx="3" type="body"/>
          </p:nvPr>
        </p:nvSpPr>
        <p:spPr>
          <a:xfrm>
            <a:off x="1320800" y="3633788"/>
            <a:ext cx="2141764" cy="51435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600"/>
              <a:buNone/>
            </a:pPr>
            <a:r>
              <a:rPr lang="en-US"/>
              <a:t>TRANSFER OF PURCHASING POWER</a:t>
            </a:r>
            <a:endParaRPr/>
          </a:p>
        </p:txBody>
      </p:sp>
      <p:sp>
        <p:nvSpPr>
          <p:cNvPr id="334" name="Google Shape;334;p26"/>
          <p:cNvSpPr txBox="1"/>
          <p:nvPr>
            <p:ph idx="4" type="body"/>
          </p:nvPr>
        </p:nvSpPr>
        <p:spPr>
          <a:xfrm>
            <a:off x="1905000" y="4710114"/>
            <a:ext cx="2141764" cy="51435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1600"/>
              <a:buNone/>
            </a:pPr>
            <a:r>
              <a:rPr lang="en-US"/>
              <a:t>UNCERTAINTY</a:t>
            </a:r>
            <a:endParaRPr/>
          </a:p>
        </p:txBody>
      </p:sp>
      <p:sp>
        <p:nvSpPr>
          <p:cNvPr id="335" name="Google Shape;335;p26"/>
          <p:cNvSpPr txBox="1"/>
          <p:nvPr>
            <p:ph idx="5" type="body"/>
          </p:nvPr>
        </p:nvSpPr>
        <p:spPr>
          <a:xfrm>
            <a:off x="4401535" y="1594478"/>
            <a:ext cx="5539095" cy="101084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400"/>
              <a:buNone/>
            </a:pPr>
            <a:r>
              <a:rPr lang="en-US"/>
              <a:t>A rise in crude prices can increase inflation, decrease facility utilization, and increase unemployment, dampening the outlook for economic expansion. The resultant </a:t>
            </a:r>
            <a:r>
              <a:rPr b="1" lang="en-US"/>
              <a:t>RECESSION</a:t>
            </a:r>
            <a:r>
              <a:rPr lang="en-US"/>
              <a:t> can hurt the stock market </a:t>
            </a:r>
            <a:endParaRPr/>
          </a:p>
        </p:txBody>
      </p:sp>
      <p:sp>
        <p:nvSpPr>
          <p:cNvPr id="336" name="Google Shape;336;p26"/>
          <p:cNvSpPr txBox="1"/>
          <p:nvPr>
            <p:ph idx="6" type="body"/>
          </p:nvPr>
        </p:nvSpPr>
        <p:spPr>
          <a:xfrm>
            <a:off x="4986028" y="2673328"/>
            <a:ext cx="5539095" cy="101084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400"/>
              <a:buNone/>
            </a:pPr>
            <a:r>
              <a:rPr lang="en-US"/>
              <a:t>Reduced profits of companies highly dependent on oil and energy, resulting in a decline in their stock prices. This path is referred to as the </a:t>
            </a:r>
            <a:r>
              <a:rPr b="1" lang="en-US"/>
              <a:t>INFLATION EFFECT</a:t>
            </a:r>
            <a:r>
              <a:rPr lang="en-US"/>
              <a:t>. </a:t>
            </a:r>
            <a:endParaRPr/>
          </a:p>
        </p:txBody>
      </p:sp>
      <p:sp>
        <p:nvSpPr>
          <p:cNvPr id="337" name="Google Shape;337;p26"/>
          <p:cNvSpPr txBox="1"/>
          <p:nvPr>
            <p:ph idx="7" type="body"/>
          </p:nvPr>
        </p:nvSpPr>
        <p:spPr>
          <a:xfrm>
            <a:off x="5576937" y="3755394"/>
            <a:ext cx="5539095" cy="101084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400"/>
              <a:buNone/>
            </a:pPr>
            <a:r>
              <a:rPr lang="en-US"/>
              <a:t>Transfer from oil-importing countries to oil-exporting countries. This effect is known as </a:t>
            </a:r>
            <a:r>
              <a:rPr b="1" lang="en-US"/>
              <a:t>INCOME TRANSFERS AND AGGREGATE DEMAND</a:t>
            </a:r>
            <a:r>
              <a:rPr lang="en-US"/>
              <a:t>. As a result, stock prices of oil-importing countries fall, and those of oil-exporting countries rise.</a:t>
            </a:r>
            <a:endParaRPr/>
          </a:p>
        </p:txBody>
      </p:sp>
      <p:sp>
        <p:nvSpPr>
          <p:cNvPr id="338" name="Google Shape;338;p26"/>
          <p:cNvSpPr txBox="1"/>
          <p:nvPr>
            <p:ph idx="8" type="body"/>
          </p:nvPr>
        </p:nvSpPr>
        <p:spPr>
          <a:xfrm>
            <a:off x="6175279" y="4824430"/>
            <a:ext cx="5539095" cy="101084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400"/>
              <a:buNone/>
            </a:pPr>
            <a:r>
              <a:rPr lang="en-US"/>
              <a:t>Uncertainty caused by the increased volatility of oil prices can impact actual economic activity and stock prices. This course is known as the </a:t>
            </a:r>
            <a:r>
              <a:rPr b="1" lang="en-US"/>
              <a:t>UNCERTAINTY EFFECT</a:t>
            </a:r>
            <a:r>
              <a:rPr lang="en-US"/>
              <a:t>. </a:t>
            </a:r>
            <a:endParaRPr/>
          </a:p>
        </p:txBody>
      </p:sp>
      <p:sp>
        <p:nvSpPr>
          <p:cNvPr id="339" name="Google Shape;33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40" name="Google Shape;340;p26"/>
          <p:cNvSpPr txBox="1"/>
          <p:nvPr>
            <p:ph idx="12" type="sldNum"/>
          </p:nvPr>
        </p:nvSpPr>
        <p:spPr>
          <a:xfrm>
            <a:off x="10810874" y="6356350"/>
            <a:ext cx="5429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type="title"/>
          </p:nvPr>
        </p:nvSpPr>
        <p:spPr>
          <a:xfrm>
            <a:off x="1756626" y="258707"/>
            <a:ext cx="842168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800"/>
              <a:buFont typeface="Arial"/>
              <a:buNone/>
            </a:pPr>
            <a:r>
              <a:rPr lang="en-US"/>
              <a:t>RESEARCH GAPS</a:t>
            </a:r>
            <a:endParaRPr/>
          </a:p>
        </p:txBody>
      </p:sp>
      <p:sp>
        <p:nvSpPr>
          <p:cNvPr id="346" name="Google Shape;346;p27"/>
          <p:cNvSpPr txBox="1"/>
          <p:nvPr>
            <p:ph idx="1" type="body"/>
          </p:nvPr>
        </p:nvSpPr>
        <p:spPr>
          <a:xfrm>
            <a:off x="1274743" y="1406352"/>
            <a:ext cx="4031945" cy="365125"/>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400"/>
              <a:buNone/>
            </a:pPr>
            <a:r>
              <a:rPr lang="en-US" sz="1400"/>
              <a:t>LIMITED FOCUS ON EMERGING MARKETS</a:t>
            </a:r>
            <a:endParaRPr/>
          </a:p>
        </p:txBody>
      </p:sp>
      <p:sp>
        <p:nvSpPr>
          <p:cNvPr id="347" name="Google Shape;347;p27"/>
          <p:cNvSpPr txBox="1"/>
          <p:nvPr>
            <p:ph idx="2" type="body"/>
          </p:nvPr>
        </p:nvSpPr>
        <p:spPr>
          <a:xfrm>
            <a:off x="1347953" y="1861405"/>
            <a:ext cx="4031100" cy="1391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ECECF1"/>
              </a:buClr>
              <a:buSzPts val="1400"/>
              <a:buNone/>
            </a:pPr>
            <a:r>
              <a:rPr b="0" i="0" lang="en-US">
                <a:solidFill>
                  <a:srgbClr val="ECECF1"/>
                </a:solidFill>
                <a:latin typeface="Arial"/>
                <a:ea typeface="Arial"/>
                <a:cs typeface="Arial"/>
                <a:sym typeface="Arial"/>
              </a:rPr>
              <a:t>There is a significant gap in understanding how sophisticated models, such as GARCH copula quantile regression-based CoVaR models, perform in emerging markets. The research could explore whether the dynamics observed in developed economies hold true in the context of rapidly growing and transitioning economies like China, India, Brazil, South Korea, Mexico, Indonesia, and Kuwait</a:t>
            </a:r>
            <a:endParaRPr>
              <a:latin typeface="Arial"/>
              <a:ea typeface="Arial"/>
              <a:cs typeface="Arial"/>
              <a:sym typeface="Arial"/>
            </a:endParaRPr>
          </a:p>
        </p:txBody>
      </p:sp>
      <p:sp>
        <p:nvSpPr>
          <p:cNvPr id="348" name="Google Shape;348;p27"/>
          <p:cNvSpPr txBox="1"/>
          <p:nvPr>
            <p:ph idx="3" type="body"/>
          </p:nvPr>
        </p:nvSpPr>
        <p:spPr>
          <a:xfrm>
            <a:off x="6061113" y="1436883"/>
            <a:ext cx="4304149" cy="38967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400"/>
              <a:buNone/>
            </a:pPr>
            <a:r>
              <a:rPr lang="en-US" sz="1400"/>
              <a:t>NONLINEAR DYNAMICS IN COMMODITY MARKETS</a:t>
            </a:r>
            <a:endParaRPr/>
          </a:p>
        </p:txBody>
      </p:sp>
      <p:sp>
        <p:nvSpPr>
          <p:cNvPr id="349" name="Google Shape;349;p27"/>
          <p:cNvSpPr txBox="1"/>
          <p:nvPr>
            <p:ph idx="4" type="body"/>
          </p:nvPr>
        </p:nvSpPr>
        <p:spPr>
          <a:xfrm>
            <a:off x="6333444" y="1949339"/>
            <a:ext cx="4031100" cy="1057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ECECF1"/>
              </a:buClr>
              <a:buSzPts val="1400"/>
              <a:buNone/>
            </a:pPr>
            <a:r>
              <a:rPr b="0" i="0" lang="en-US">
                <a:solidFill>
                  <a:srgbClr val="ECECF1"/>
                </a:solidFill>
                <a:latin typeface="Arial"/>
                <a:ea typeface="Arial"/>
                <a:cs typeface="Arial"/>
                <a:sym typeface="Arial"/>
              </a:rPr>
              <a:t>Existing studies often assume linear relationships in their models, overlooking the complex nonlinear dynamics inherent in commodity markets. Investigating nonlinear relationships through advanced techniques like copula models could provide a more accurate representation of spillover effects. </a:t>
            </a:r>
            <a:endParaRPr>
              <a:latin typeface="Arial"/>
              <a:ea typeface="Arial"/>
              <a:cs typeface="Arial"/>
              <a:sym typeface="Arial"/>
            </a:endParaRPr>
          </a:p>
        </p:txBody>
      </p:sp>
      <p:sp>
        <p:nvSpPr>
          <p:cNvPr id="350" name="Google Shape;350;p27"/>
          <p:cNvSpPr txBox="1"/>
          <p:nvPr>
            <p:ph idx="5" type="body"/>
          </p:nvPr>
        </p:nvSpPr>
        <p:spPr>
          <a:xfrm>
            <a:off x="1273592" y="3949062"/>
            <a:ext cx="4031945" cy="3651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400"/>
              <a:buNone/>
            </a:pPr>
            <a:r>
              <a:rPr lang="en-US" sz="1400"/>
              <a:t>IMPACT OF RECENT GLOBAL EVENTS</a:t>
            </a:r>
            <a:endParaRPr/>
          </a:p>
        </p:txBody>
      </p:sp>
      <p:sp>
        <p:nvSpPr>
          <p:cNvPr id="351" name="Google Shape;351;p27"/>
          <p:cNvSpPr txBox="1"/>
          <p:nvPr>
            <p:ph idx="6" type="body"/>
          </p:nvPr>
        </p:nvSpPr>
        <p:spPr>
          <a:xfrm>
            <a:off x="1275255" y="4275813"/>
            <a:ext cx="4031030" cy="105730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ECECF1"/>
              </a:buClr>
              <a:buSzPts val="1400"/>
              <a:buNone/>
            </a:pPr>
            <a:r>
              <a:rPr b="0" i="0" lang="en-US">
                <a:solidFill>
                  <a:srgbClr val="ECECF1"/>
                </a:solidFill>
                <a:latin typeface="Arial"/>
                <a:ea typeface="Arial"/>
                <a:cs typeface="Arial"/>
                <a:sym typeface="Arial"/>
              </a:rPr>
              <a:t>The global economic landscape has undergone significant shifts due to events like the COVID-19 pandemic and the Russia-Ukraine conflict.  </a:t>
            </a:r>
            <a:r>
              <a:rPr lang="en-US">
                <a:solidFill>
                  <a:srgbClr val="ECECF1"/>
                </a:solidFill>
                <a:latin typeface="Arial"/>
                <a:ea typeface="Arial"/>
                <a:cs typeface="Arial"/>
                <a:sym typeface="Arial"/>
              </a:rPr>
              <a:t>The current research does not take into account the impact of these on emerging markets</a:t>
            </a:r>
            <a:endParaRPr>
              <a:latin typeface="Arial"/>
              <a:ea typeface="Arial"/>
              <a:cs typeface="Arial"/>
              <a:sym typeface="Arial"/>
            </a:endParaRPr>
          </a:p>
        </p:txBody>
      </p:sp>
      <p:sp>
        <p:nvSpPr>
          <p:cNvPr id="352" name="Google Shape;352;p27"/>
          <p:cNvSpPr txBox="1"/>
          <p:nvPr>
            <p:ph idx="7" type="body"/>
          </p:nvPr>
        </p:nvSpPr>
        <p:spPr>
          <a:xfrm>
            <a:off x="6332982" y="3853569"/>
            <a:ext cx="4032000" cy="36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1400"/>
              <a:buNone/>
            </a:pPr>
            <a:r>
              <a:rPr lang="en-US" sz="1400"/>
              <a:t>POLICY AND INVESTMENT IMPLICATIONS</a:t>
            </a:r>
            <a:endParaRPr/>
          </a:p>
        </p:txBody>
      </p:sp>
      <p:sp>
        <p:nvSpPr>
          <p:cNvPr id="353" name="Google Shape;353;p27"/>
          <p:cNvSpPr txBox="1"/>
          <p:nvPr>
            <p:ph idx="8" type="body"/>
          </p:nvPr>
        </p:nvSpPr>
        <p:spPr>
          <a:xfrm>
            <a:off x="6333456" y="4314170"/>
            <a:ext cx="4031100" cy="1057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lt1"/>
              </a:buClr>
              <a:buSzPts val="1400"/>
              <a:buNone/>
            </a:pPr>
            <a:r>
              <a:rPr lang="en-US">
                <a:latin typeface="Arial"/>
                <a:ea typeface="Arial"/>
                <a:cs typeface="Arial"/>
                <a:sym typeface="Arial"/>
              </a:rPr>
              <a:t>There is a potential gap in explicitly outlining specific policy and investment implications based on the research findings. Our study provides a more detailed and actionable guidance for these stakeholders, considering the unique characteristics of emerging markets.</a:t>
            </a:r>
            <a:endParaRPr/>
          </a:p>
        </p:txBody>
      </p:sp>
      <p:sp>
        <p:nvSpPr>
          <p:cNvPr id="354" name="Google Shape;35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20XX</a:t>
            </a:r>
            <a:endParaRPr/>
          </a:p>
        </p:txBody>
      </p:sp>
      <p:sp>
        <p:nvSpPr>
          <p:cNvPr id="355" name="Google Shape;35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28"/>
          <p:cNvSpPr txBox="1"/>
          <p:nvPr>
            <p:ph type="title"/>
          </p:nvPr>
        </p:nvSpPr>
        <p:spPr>
          <a:xfrm>
            <a:off x="4526279" y="418148"/>
            <a:ext cx="3139500" cy="701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METHODOLOGY</a:t>
            </a:r>
            <a:endParaRPr/>
          </a:p>
        </p:txBody>
      </p:sp>
      <p:sp>
        <p:nvSpPr>
          <p:cNvPr id="361" name="Google Shape;361;p28"/>
          <p:cNvSpPr txBox="1"/>
          <p:nvPr>
            <p:ph idx="1" type="body"/>
          </p:nvPr>
        </p:nvSpPr>
        <p:spPr>
          <a:xfrm>
            <a:off x="5560084" y="1810425"/>
            <a:ext cx="1071900" cy="41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a:t>CoVaR</a:t>
            </a:r>
            <a:endParaRPr/>
          </a:p>
        </p:txBody>
      </p:sp>
      <p:sp>
        <p:nvSpPr>
          <p:cNvPr id="362" name="Google Shape;362;p28"/>
          <p:cNvSpPr txBox="1"/>
          <p:nvPr>
            <p:ph idx="2" type="body"/>
          </p:nvPr>
        </p:nvSpPr>
        <p:spPr>
          <a:xfrm>
            <a:off x="3079850" y="2367873"/>
            <a:ext cx="6425400" cy="1714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The risk measure ΔCoVaR to estimate downside and upside risk spillovers from crude oil market to stock market </a:t>
            </a:r>
            <a:endParaRPr sz="1200">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t/>
            </a:r>
            <a:endParaRPr sz="1200"/>
          </a:p>
          <a:p>
            <a:pPr indent="0" lvl="0" marL="0" rtl="0" algn="l">
              <a:lnSpc>
                <a:spcPct val="100000"/>
              </a:lnSpc>
              <a:spcBef>
                <a:spcPts val="1000"/>
              </a:spcBef>
              <a:spcAft>
                <a:spcPts val="0"/>
              </a:spcAft>
              <a:buClr>
                <a:schemeClr val="dk1"/>
              </a:buClr>
              <a:buSzPts val="1200"/>
              <a:buFont typeface="Arial"/>
              <a:buNone/>
            </a:pPr>
            <a:r>
              <a:rPr lang="en-US" sz="1200">
                <a:latin typeface="Arial"/>
                <a:ea typeface="Arial"/>
                <a:cs typeface="Arial"/>
                <a:sym typeface="Arial"/>
              </a:rPr>
              <a:t>Downside Spillover:</a:t>
            </a:r>
            <a:endParaRPr/>
          </a:p>
          <a:p>
            <a:pPr indent="0" lvl="0" marL="0" rtl="0" algn="l">
              <a:lnSpc>
                <a:spcPct val="100000"/>
              </a:lnSpc>
              <a:spcBef>
                <a:spcPts val="1000"/>
              </a:spcBef>
              <a:spcAft>
                <a:spcPts val="0"/>
              </a:spcAft>
              <a:buClr>
                <a:schemeClr val="dk1"/>
              </a:buClr>
              <a:buSzPts val="1200"/>
              <a:buFont typeface="Arial"/>
              <a:buNone/>
            </a:pPr>
            <a:r>
              <a:t/>
            </a:r>
            <a:endParaRPr sz="1200"/>
          </a:p>
          <a:p>
            <a:pPr indent="0" lvl="0" marL="0" rtl="0" algn="l">
              <a:lnSpc>
                <a:spcPct val="100000"/>
              </a:lnSpc>
              <a:spcBef>
                <a:spcPts val="1000"/>
              </a:spcBef>
              <a:spcAft>
                <a:spcPts val="0"/>
              </a:spcAft>
              <a:buClr>
                <a:schemeClr val="dk1"/>
              </a:buClr>
              <a:buSzPts val="1200"/>
              <a:buFont typeface="Arial"/>
              <a:buNone/>
            </a:pPr>
            <a:r>
              <a:rPr lang="en-US" sz="1200">
                <a:latin typeface="Arial"/>
                <a:ea typeface="Arial"/>
                <a:cs typeface="Arial"/>
                <a:sym typeface="Arial"/>
              </a:rPr>
              <a:t>Upside spillover:</a:t>
            </a:r>
            <a:endParaRPr/>
          </a:p>
          <a:p>
            <a:pPr indent="0" lvl="0" marL="0" rtl="0" algn="l">
              <a:lnSpc>
                <a:spcPct val="100000"/>
              </a:lnSpc>
              <a:spcBef>
                <a:spcPts val="1000"/>
              </a:spcBef>
              <a:spcAft>
                <a:spcPts val="0"/>
              </a:spcAft>
              <a:buClr>
                <a:schemeClr val="dk1"/>
              </a:buClr>
              <a:buSzPts val="1100"/>
              <a:buFont typeface="Arial"/>
              <a:buNone/>
            </a:pPr>
            <a:r>
              <a:t/>
            </a:r>
            <a:endParaRPr sz="1100">
              <a:latin typeface="Arial"/>
              <a:ea typeface="Arial"/>
              <a:cs typeface="Arial"/>
              <a:sym typeface="Arial"/>
            </a:endParaRPr>
          </a:p>
        </p:txBody>
      </p:sp>
      <p:sp>
        <p:nvSpPr>
          <p:cNvPr id="363" name="Google Shape;363;p28"/>
          <p:cNvSpPr txBox="1"/>
          <p:nvPr>
            <p:ph idx="3" type="body"/>
          </p:nvPr>
        </p:nvSpPr>
        <p:spPr>
          <a:xfrm>
            <a:off x="419317" y="4345400"/>
            <a:ext cx="5433300" cy="365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en-US">
                <a:latin typeface="Arial"/>
                <a:ea typeface="Arial"/>
                <a:cs typeface="Arial"/>
                <a:sym typeface="Arial"/>
              </a:rPr>
              <a:t>ARMA-GARCH Model</a:t>
            </a:r>
            <a:endParaRPr/>
          </a:p>
          <a:p>
            <a:pPr indent="0" lvl="0" marL="0" rtl="0" algn="l">
              <a:lnSpc>
                <a:spcPct val="90000"/>
              </a:lnSpc>
              <a:spcBef>
                <a:spcPts val="1000"/>
              </a:spcBef>
              <a:spcAft>
                <a:spcPts val="0"/>
              </a:spcAft>
              <a:buClr>
                <a:schemeClr val="dk1"/>
              </a:buClr>
              <a:buSzPts val="2000"/>
              <a:buNone/>
            </a:pPr>
            <a:r>
              <a:t/>
            </a:r>
            <a:endParaRPr/>
          </a:p>
        </p:txBody>
      </p:sp>
      <p:sp>
        <p:nvSpPr>
          <p:cNvPr id="364" name="Google Shape;364;p28"/>
          <p:cNvSpPr txBox="1"/>
          <p:nvPr>
            <p:ph idx="4" type="body"/>
          </p:nvPr>
        </p:nvSpPr>
        <p:spPr>
          <a:xfrm>
            <a:off x="418900" y="4674825"/>
            <a:ext cx="4927500" cy="618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lang="en-US" sz="1200"/>
              <a:t>T</a:t>
            </a:r>
            <a:r>
              <a:rPr lang="en-US" sz="1200">
                <a:latin typeface="Arial"/>
                <a:ea typeface="Arial"/>
                <a:cs typeface="Arial"/>
                <a:sym typeface="Arial"/>
              </a:rPr>
              <a:t>he ARMA-GARCH model</a:t>
            </a:r>
            <a:r>
              <a:rPr lang="en-US" sz="1200"/>
              <a:t> is</a:t>
            </a:r>
            <a:r>
              <a:rPr lang="en-US" sz="1200">
                <a:latin typeface="Arial"/>
                <a:ea typeface="Arial"/>
                <a:cs typeface="Arial"/>
                <a:sym typeface="Arial"/>
              </a:rPr>
              <a:t> the most widely used approach to describe the properties of serial correlations, volatility clustering and conditional heteroskedasticity of financial returns.</a:t>
            </a:r>
            <a:endParaRPr sz="1200">
              <a:latin typeface="Arial"/>
              <a:ea typeface="Arial"/>
              <a:cs typeface="Arial"/>
              <a:sym typeface="Arial"/>
            </a:endParaRPr>
          </a:p>
        </p:txBody>
      </p:sp>
      <p:sp>
        <p:nvSpPr>
          <p:cNvPr id="365" name="Google Shape;365;p28"/>
          <p:cNvSpPr txBox="1"/>
          <p:nvPr>
            <p:ph idx="12" type="sldNum"/>
          </p:nvPr>
        </p:nvSpPr>
        <p:spPr>
          <a:xfrm>
            <a:off x="10520181" y="6350788"/>
            <a:ext cx="653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6" name="Google Shape;366;p28"/>
          <p:cNvPicPr preferRelativeResize="0"/>
          <p:nvPr/>
        </p:nvPicPr>
        <p:blipFill rotWithShape="1">
          <a:blip r:embed="rId3">
            <a:alphaModFix/>
          </a:blip>
          <a:srcRect b="0" l="0" r="0" t="0"/>
          <a:stretch/>
        </p:blipFill>
        <p:spPr>
          <a:xfrm>
            <a:off x="4723423" y="2865737"/>
            <a:ext cx="3138244" cy="306175"/>
          </a:xfrm>
          <a:prstGeom prst="rect">
            <a:avLst/>
          </a:prstGeom>
          <a:noFill/>
          <a:ln>
            <a:noFill/>
          </a:ln>
        </p:spPr>
      </p:pic>
      <p:pic>
        <p:nvPicPr>
          <p:cNvPr id="367" name="Google Shape;367;p28"/>
          <p:cNvPicPr preferRelativeResize="0"/>
          <p:nvPr/>
        </p:nvPicPr>
        <p:blipFill rotWithShape="1">
          <a:blip r:embed="rId4">
            <a:alphaModFix/>
          </a:blip>
          <a:srcRect b="0" l="0" r="0" t="0"/>
          <a:stretch/>
        </p:blipFill>
        <p:spPr>
          <a:xfrm>
            <a:off x="4424528" y="3420876"/>
            <a:ext cx="3972960" cy="306175"/>
          </a:xfrm>
          <a:prstGeom prst="rect">
            <a:avLst/>
          </a:prstGeom>
          <a:noFill/>
          <a:ln>
            <a:noFill/>
          </a:ln>
        </p:spPr>
      </p:pic>
      <p:pic>
        <p:nvPicPr>
          <p:cNvPr id="368" name="Google Shape;368;p28"/>
          <p:cNvPicPr preferRelativeResize="0"/>
          <p:nvPr/>
        </p:nvPicPr>
        <p:blipFill rotWithShape="1">
          <a:blip r:embed="rId5">
            <a:alphaModFix/>
          </a:blip>
          <a:srcRect b="0" l="0" r="0" t="0"/>
          <a:stretch/>
        </p:blipFill>
        <p:spPr>
          <a:xfrm>
            <a:off x="490238" y="5425070"/>
            <a:ext cx="2133600" cy="447675"/>
          </a:xfrm>
          <a:prstGeom prst="rect">
            <a:avLst/>
          </a:prstGeom>
          <a:noFill/>
          <a:ln>
            <a:noFill/>
          </a:ln>
        </p:spPr>
      </p:pic>
      <p:pic>
        <p:nvPicPr>
          <p:cNvPr id="369" name="Google Shape;369;p28"/>
          <p:cNvPicPr preferRelativeResize="0"/>
          <p:nvPr/>
        </p:nvPicPr>
        <p:blipFill rotWithShape="1">
          <a:blip r:embed="rId6">
            <a:alphaModFix/>
          </a:blip>
          <a:srcRect b="0" l="0" r="0" t="0"/>
          <a:stretch/>
        </p:blipFill>
        <p:spPr>
          <a:xfrm>
            <a:off x="440835" y="5874925"/>
            <a:ext cx="2581276" cy="447675"/>
          </a:xfrm>
          <a:prstGeom prst="rect">
            <a:avLst/>
          </a:prstGeom>
          <a:noFill/>
          <a:ln>
            <a:noFill/>
          </a:ln>
        </p:spPr>
      </p:pic>
      <p:pic>
        <p:nvPicPr>
          <p:cNvPr id="370" name="Google Shape;370;p28"/>
          <p:cNvPicPr preferRelativeResize="0"/>
          <p:nvPr/>
        </p:nvPicPr>
        <p:blipFill rotWithShape="1">
          <a:blip r:embed="rId7">
            <a:alphaModFix/>
          </a:blip>
          <a:srcRect b="0" l="0" r="0" t="0"/>
          <a:stretch/>
        </p:blipFill>
        <p:spPr>
          <a:xfrm>
            <a:off x="418889" y="6430152"/>
            <a:ext cx="2743200" cy="371475"/>
          </a:xfrm>
          <a:prstGeom prst="rect">
            <a:avLst/>
          </a:prstGeom>
          <a:noFill/>
          <a:ln>
            <a:noFill/>
          </a:ln>
        </p:spPr>
      </p:pic>
      <p:sp>
        <p:nvSpPr>
          <p:cNvPr id="371" name="Google Shape;371;p28"/>
          <p:cNvSpPr/>
          <p:nvPr/>
        </p:nvSpPr>
        <p:spPr>
          <a:xfrm>
            <a:off x="6115380" y="4311082"/>
            <a:ext cx="5433300" cy="365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GARCH CQR-based UCoVaR model</a:t>
            </a:r>
            <a:endParaRPr sz="2000">
              <a:solidFill>
                <a:schemeClr val="dk1"/>
              </a:solidFill>
              <a:latin typeface="Arial"/>
              <a:ea typeface="Arial"/>
              <a:cs typeface="Arial"/>
              <a:sym typeface="Arial"/>
            </a:endParaRPr>
          </a:p>
        </p:txBody>
      </p:sp>
      <p:sp>
        <p:nvSpPr>
          <p:cNvPr id="372" name="Google Shape;372;p28"/>
          <p:cNvSpPr/>
          <p:nvPr/>
        </p:nvSpPr>
        <p:spPr>
          <a:xfrm>
            <a:off x="6054404" y="4676195"/>
            <a:ext cx="5432100" cy="558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The downward and upward risk spillover effects are determined by</a:t>
            </a:r>
            <a:endParaRPr sz="1200">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200"/>
              <a:buFont typeface="Arial"/>
              <a:buNone/>
            </a:pPr>
            <a:r>
              <a:t/>
            </a:r>
            <a:endParaRPr sz="1200">
              <a:solidFill>
                <a:schemeClr val="dk1"/>
              </a:solidFill>
            </a:endParaRPr>
          </a:p>
          <a:p>
            <a:pPr indent="0" lvl="0" marL="0" marR="0" rtl="0" algn="just">
              <a:lnSpc>
                <a:spcPct val="100000"/>
              </a:lnSpc>
              <a:spcBef>
                <a:spcPts val="0"/>
              </a:spcBef>
              <a:spcAft>
                <a:spcPts val="0"/>
              </a:spcAft>
              <a:buClr>
                <a:schemeClr val="dk1"/>
              </a:buClr>
              <a:buSzPts val="1200"/>
              <a:buFont typeface="Arial"/>
              <a:buNone/>
            </a:pPr>
            <a:r>
              <a:t/>
            </a:r>
            <a:endParaRPr sz="1200">
              <a:solidFill>
                <a:schemeClr val="dk1"/>
              </a:solidFill>
            </a:endParaRPr>
          </a:p>
          <a:p>
            <a:pPr indent="0" lvl="0" marL="0" marR="0" rtl="0" algn="just">
              <a:lnSpc>
                <a:spcPct val="100000"/>
              </a:lnSpc>
              <a:spcBef>
                <a:spcPts val="0"/>
              </a:spcBef>
              <a:spcAft>
                <a:spcPts val="0"/>
              </a:spcAft>
              <a:buClr>
                <a:schemeClr val="dk1"/>
              </a:buClr>
              <a:buSzPts val="1200"/>
              <a:buFont typeface="Arial"/>
              <a:buNone/>
            </a:pPr>
            <a:r>
              <a:t/>
            </a:r>
            <a:endParaRPr sz="1200">
              <a:solidFill>
                <a:schemeClr val="dk1"/>
              </a:solidFill>
            </a:endParaRPr>
          </a:p>
          <a:p>
            <a:pPr indent="0" lvl="0" marL="0" marR="0" rtl="0" algn="just">
              <a:lnSpc>
                <a:spcPct val="100000"/>
              </a:lnSpc>
              <a:spcBef>
                <a:spcPts val="0"/>
              </a:spcBef>
              <a:spcAft>
                <a:spcPts val="0"/>
              </a:spcAft>
              <a:buClr>
                <a:schemeClr val="dk1"/>
              </a:buClr>
              <a:buSzPts val="1200"/>
              <a:buFont typeface="Arial"/>
              <a:buNone/>
            </a:pPr>
            <a:r>
              <a:t/>
            </a:r>
            <a:endParaRPr sz="1200">
              <a:solidFill>
                <a:schemeClr val="dk1"/>
              </a:solidFill>
            </a:endParaRPr>
          </a:p>
          <a:p>
            <a:pPr indent="0" lvl="0" marL="0" marR="0" rtl="0" algn="just">
              <a:lnSpc>
                <a:spcPct val="100000"/>
              </a:lnSpc>
              <a:spcBef>
                <a:spcPts val="0"/>
              </a:spcBef>
              <a:spcAft>
                <a:spcPts val="0"/>
              </a:spcAft>
              <a:buClr>
                <a:schemeClr val="dk1"/>
              </a:buClr>
              <a:buSzPts val="1200"/>
              <a:buFont typeface="Arial"/>
              <a:buNone/>
            </a:pPr>
            <a:r>
              <a:rPr lang="en-US" sz="1200">
                <a:solidFill>
                  <a:schemeClr val="dk1"/>
                </a:solidFill>
              </a:rPr>
              <a:t>and</a:t>
            </a:r>
            <a:endParaRPr sz="1200">
              <a:solidFill>
                <a:schemeClr val="dk1"/>
              </a:solidFill>
            </a:endParaRPr>
          </a:p>
          <a:p>
            <a:pPr indent="0" lvl="0" marL="0" marR="0" rtl="0" algn="l">
              <a:lnSpc>
                <a:spcPct val="100000"/>
              </a:lnSpc>
              <a:spcBef>
                <a:spcPts val="1000"/>
              </a:spcBef>
              <a:spcAft>
                <a:spcPts val="0"/>
              </a:spcAft>
              <a:buClr>
                <a:schemeClr val="dk1"/>
              </a:buClr>
              <a:buSzPts val="1200"/>
              <a:buFont typeface="Arial"/>
              <a:buNone/>
            </a:pP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p:txBody>
      </p:sp>
      <p:pic>
        <p:nvPicPr>
          <p:cNvPr id="373" name="Google Shape;373;p28"/>
          <p:cNvPicPr preferRelativeResize="0"/>
          <p:nvPr/>
        </p:nvPicPr>
        <p:blipFill>
          <a:blip r:embed="rId8">
            <a:alphaModFix/>
          </a:blip>
          <a:stretch>
            <a:fillRect/>
          </a:stretch>
        </p:blipFill>
        <p:spPr>
          <a:xfrm>
            <a:off x="6054388" y="5167687"/>
            <a:ext cx="4782220" cy="447675"/>
          </a:xfrm>
          <a:prstGeom prst="rect">
            <a:avLst/>
          </a:prstGeom>
          <a:noFill/>
          <a:ln>
            <a:noFill/>
          </a:ln>
        </p:spPr>
      </p:pic>
      <p:pic>
        <p:nvPicPr>
          <p:cNvPr id="374" name="Google Shape;374;p28"/>
          <p:cNvPicPr preferRelativeResize="0"/>
          <p:nvPr/>
        </p:nvPicPr>
        <p:blipFill>
          <a:blip r:embed="rId9">
            <a:alphaModFix/>
          </a:blip>
          <a:stretch>
            <a:fillRect/>
          </a:stretch>
        </p:blipFill>
        <p:spPr>
          <a:xfrm>
            <a:off x="5852620" y="5818199"/>
            <a:ext cx="5259281" cy="36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362075" y="60953"/>
            <a:ext cx="5111750" cy="1204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RESEARCH AIM</a:t>
            </a:r>
            <a:endParaRPr/>
          </a:p>
        </p:txBody>
      </p:sp>
      <p:sp>
        <p:nvSpPr>
          <p:cNvPr id="380" name="Google Shape;380;p29"/>
          <p:cNvSpPr txBox="1"/>
          <p:nvPr>
            <p:ph idx="1" type="body"/>
          </p:nvPr>
        </p:nvSpPr>
        <p:spPr>
          <a:xfrm>
            <a:off x="1362075" y="1630625"/>
            <a:ext cx="5884200" cy="4481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400"/>
              <a:buNone/>
            </a:pPr>
            <a:r>
              <a:rPr lang="en-US"/>
              <a:t>Our research contributes to the present literature in the following ways:</a:t>
            </a:r>
            <a:endParaRPr/>
          </a:p>
          <a:p>
            <a:pPr indent="-342900" lvl="0" marL="342900" rtl="0" algn="just">
              <a:lnSpc>
                <a:spcPct val="100000"/>
              </a:lnSpc>
              <a:spcBef>
                <a:spcPts val="1000"/>
              </a:spcBef>
              <a:spcAft>
                <a:spcPts val="0"/>
              </a:spcAft>
              <a:buClr>
                <a:schemeClr val="dk1"/>
              </a:buClr>
              <a:buSzPts val="1400"/>
              <a:buFont typeface="Arial"/>
              <a:buAutoNum type="arabicPeriod"/>
            </a:pPr>
            <a:r>
              <a:rPr lang="en-US"/>
              <a:t>The research revisited the oil-stock price relationship, employing a CoVaR model based on the GARCH CQR framework in context of emerging markets.</a:t>
            </a:r>
            <a:endParaRPr/>
          </a:p>
          <a:p>
            <a:pPr indent="-342900" lvl="0" marL="342900" rtl="0" algn="just">
              <a:lnSpc>
                <a:spcPct val="100000"/>
              </a:lnSpc>
              <a:spcBef>
                <a:spcPts val="1000"/>
              </a:spcBef>
              <a:spcAft>
                <a:spcPts val="0"/>
              </a:spcAft>
              <a:buClr>
                <a:schemeClr val="dk1"/>
              </a:buClr>
              <a:buSzPts val="1400"/>
              <a:buFont typeface="Arial"/>
              <a:buAutoNum type="arabicPeriod"/>
            </a:pPr>
            <a:r>
              <a:rPr lang="en-US"/>
              <a:t>In contrast to prior research, our study uniquely employed a substantial dataset spanning from January 1, 2001, to December 29, 2022, comprising ~5900 daily observations. This approach facilitated the development of a novel and precise framework, capturing intricate market relationships. Notably, our analysis encompassed the post-COVID-19 recession and addressed the challenges and impacts of the Russia-Ukraine conflict on emerging markets.</a:t>
            </a:r>
            <a:endParaRPr/>
          </a:p>
          <a:p>
            <a:pPr indent="-342900" lvl="0" marL="342900" rtl="0" algn="just">
              <a:lnSpc>
                <a:spcPct val="100000"/>
              </a:lnSpc>
              <a:spcBef>
                <a:spcPts val="1000"/>
              </a:spcBef>
              <a:spcAft>
                <a:spcPts val="0"/>
              </a:spcAft>
              <a:buClr>
                <a:srgbClr val="000000"/>
              </a:buClr>
              <a:buSzPts val="1400"/>
              <a:buAutoNum type="arabicPeriod"/>
            </a:pPr>
            <a:br>
              <a:rPr lang="en-US">
                <a:solidFill>
                  <a:srgbClr val="000000"/>
                </a:solidFill>
              </a:rPr>
            </a:br>
            <a:r>
              <a:rPr lang="en-US">
                <a:solidFill>
                  <a:srgbClr val="000000"/>
                </a:solidFill>
              </a:rPr>
              <a:t>Analysis of a new dataset encompassing seven developing and emerging nations reveals common characteristics of emerging markets, marked by swift economic growth, transitions from agrarian to industrial economies, openness to foreign investment, and political and regulatory changes for stability. These markets, exemplified by investment in infrastructure and urbanization, also present growth opportunities accompanied by risks such as political instability and currency fluctuations.</a:t>
            </a:r>
            <a:endParaRPr/>
          </a:p>
          <a:p>
            <a:pPr indent="-254000" lvl="0" marL="342900" rtl="0" algn="just">
              <a:lnSpc>
                <a:spcPct val="100000"/>
              </a:lnSpc>
              <a:spcBef>
                <a:spcPts val="1000"/>
              </a:spcBef>
              <a:spcAft>
                <a:spcPts val="0"/>
              </a:spcAft>
              <a:buClr>
                <a:schemeClr val="dk1"/>
              </a:buClr>
              <a:buSzPts val="1400"/>
              <a:buFont typeface="Arial"/>
              <a:buNone/>
            </a:pPr>
            <a:r>
              <a:t/>
            </a:r>
            <a:endParaRPr>
              <a:solidFill>
                <a:srgbClr val="ECECF1"/>
              </a:solidFill>
            </a:endParaRPr>
          </a:p>
          <a:p>
            <a:pPr indent="-254000" lvl="0" marL="342900" rtl="0" algn="just">
              <a:lnSpc>
                <a:spcPct val="100000"/>
              </a:lnSpc>
              <a:spcBef>
                <a:spcPts val="1000"/>
              </a:spcBef>
              <a:spcAft>
                <a:spcPts val="0"/>
              </a:spcAft>
              <a:buClr>
                <a:schemeClr val="dk1"/>
              </a:buClr>
              <a:buSzPts val="1400"/>
              <a:buFont typeface="Arial"/>
              <a:buNone/>
            </a:pPr>
            <a:r>
              <a:t/>
            </a:r>
            <a:endParaRPr/>
          </a:p>
        </p:txBody>
      </p:sp>
      <p:sp>
        <p:nvSpPr>
          <p:cNvPr id="381" name="Google Shape;38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272314" y="185261"/>
            <a:ext cx="4171014" cy="10317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Arial"/>
              <a:buNone/>
            </a:pPr>
            <a:r>
              <a:rPr b="1" lang="en-US" sz="3200"/>
              <a:t>DATA</a:t>
            </a:r>
            <a:endParaRPr b="1" sz="3200"/>
          </a:p>
        </p:txBody>
      </p:sp>
      <p:sp>
        <p:nvSpPr>
          <p:cNvPr id="387" name="Google Shape;387;p30"/>
          <p:cNvSpPr txBox="1"/>
          <p:nvPr/>
        </p:nvSpPr>
        <p:spPr>
          <a:xfrm>
            <a:off x="3760424" y="271749"/>
            <a:ext cx="7636525"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FFFF"/>
                </a:solidFill>
                <a:latin typeface="Arial"/>
                <a:ea typeface="Arial"/>
                <a:cs typeface="Arial"/>
                <a:sym typeface="Arial"/>
              </a:rPr>
              <a:t>Examining risk spillovers from the Brent Crude oil market to six nations' stock markets - Brazil, China, India, Indonesia, South Korea and Mexico: we selected daily data of MSCI indices. These were chosen as a representation for the stock market indices–from January 1st 2001 through December 31st 2022 (a total of 5739 observations). In addition to this dataset acquisition—Bloomberg terminal provided us with Brent Crude oil prices' collection</a:t>
            </a:r>
            <a:endParaRPr sz="1400">
              <a:solidFill>
                <a:srgbClr val="FFFFFF"/>
              </a:solidFill>
              <a:latin typeface="Arial"/>
              <a:ea typeface="Arial"/>
              <a:cs typeface="Arial"/>
              <a:sym typeface="Arial"/>
            </a:endParaRPr>
          </a:p>
        </p:txBody>
      </p:sp>
      <p:pic>
        <p:nvPicPr>
          <p:cNvPr descr="A graph showing the value of a stock market&#10;&#10;Description automatically generated" id="388" name="Google Shape;388;p30"/>
          <p:cNvPicPr preferRelativeResize="0"/>
          <p:nvPr/>
        </p:nvPicPr>
        <p:blipFill rotWithShape="1">
          <a:blip r:embed="rId3">
            <a:alphaModFix/>
          </a:blip>
          <a:srcRect b="0" l="0" r="0" t="0"/>
          <a:stretch/>
        </p:blipFill>
        <p:spPr>
          <a:xfrm>
            <a:off x="445839" y="1584248"/>
            <a:ext cx="2262131" cy="1376536"/>
          </a:xfrm>
          <a:prstGeom prst="rect">
            <a:avLst/>
          </a:prstGeom>
          <a:noFill/>
          <a:ln>
            <a:noFill/>
          </a:ln>
        </p:spPr>
      </p:pic>
      <p:pic>
        <p:nvPicPr>
          <p:cNvPr descr="A graph with blue lines&#10;&#10;Description automatically generated" id="389" name="Google Shape;389;p30"/>
          <p:cNvPicPr preferRelativeResize="0"/>
          <p:nvPr/>
        </p:nvPicPr>
        <p:blipFill rotWithShape="1">
          <a:blip r:embed="rId4">
            <a:alphaModFix/>
          </a:blip>
          <a:srcRect b="0" l="0" r="0" t="0"/>
          <a:stretch/>
        </p:blipFill>
        <p:spPr>
          <a:xfrm>
            <a:off x="3131774" y="1571050"/>
            <a:ext cx="2381480" cy="1411537"/>
          </a:xfrm>
          <a:prstGeom prst="rect">
            <a:avLst/>
          </a:prstGeom>
          <a:noFill/>
          <a:ln>
            <a:noFill/>
          </a:ln>
        </p:spPr>
      </p:pic>
      <p:pic>
        <p:nvPicPr>
          <p:cNvPr descr="A graph of a graph showing the value of a stock market&#10;&#10;Description automatically generated" id="390" name="Google Shape;390;p30"/>
          <p:cNvPicPr preferRelativeResize="0"/>
          <p:nvPr/>
        </p:nvPicPr>
        <p:blipFill rotWithShape="1">
          <a:blip r:embed="rId5">
            <a:alphaModFix/>
          </a:blip>
          <a:srcRect b="0" l="0" r="0" t="0"/>
          <a:stretch/>
        </p:blipFill>
        <p:spPr>
          <a:xfrm>
            <a:off x="5900336" y="1557854"/>
            <a:ext cx="2326395" cy="1383994"/>
          </a:xfrm>
          <a:prstGeom prst="rect">
            <a:avLst/>
          </a:prstGeom>
          <a:noFill/>
          <a:ln>
            <a:noFill/>
          </a:ln>
        </p:spPr>
      </p:pic>
      <p:sp>
        <p:nvSpPr>
          <p:cNvPr id="391" name="Google Shape;391;p30"/>
          <p:cNvSpPr txBox="1"/>
          <p:nvPr/>
        </p:nvSpPr>
        <p:spPr>
          <a:xfrm>
            <a:off x="6652352" y="6367749"/>
            <a:ext cx="27432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                                                              </a:t>
            </a:r>
            <a:br>
              <a:rPr lang="en-US" sz="1800">
                <a:solidFill>
                  <a:schemeClr val="dk1"/>
                </a:solidFill>
                <a:latin typeface="Arial"/>
                <a:ea typeface="Arial"/>
                <a:cs typeface="Arial"/>
                <a:sym typeface="Arial"/>
              </a:rPr>
            </a:br>
            <a:r>
              <a:rPr lang="en-US" sz="1400">
                <a:solidFill>
                  <a:schemeClr val="dk1"/>
                </a:solidFill>
                <a:latin typeface="Calibri"/>
                <a:ea typeface="Calibri"/>
                <a:cs typeface="Calibri"/>
                <a:sym typeface="Calibri"/>
              </a:rPr>
              <a:t>   Indonesia                                                       Kuwait</a:t>
            </a:r>
            <a:endParaRPr sz="1800">
              <a:solidFill>
                <a:schemeClr val="dk1"/>
              </a:solidFill>
              <a:latin typeface="Arial"/>
              <a:ea typeface="Arial"/>
              <a:cs typeface="Arial"/>
              <a:sym typeface="Arial"/>
            </a:endParaRPr>
          </a:p>
        </p:txBody>
      </p:sp>
      <p:pic>
        <p:nvPicPr>
          <p:cNvPr descr="A graph showing the value of a stock market&#10;&#10;Description automatically generated" id="392" name="Google Shape;392;p30"/>
          <p:cNvPicPr preferRelativeResize="0"/>
          <p:nvPr/>
        </p:nvPicPr>
        <p:blipFill rotWithShape="1">
          <a:blip r:embed="rId6">
            <a:alphaModFix/>
          </a:blip>
          <a:srcRect b="0" l="0" r="0" t="0"/>
          <a:stretch/>
        </p:blipFill>
        <p:spPr>
          <a:xfrm>
            <a:off x="445838" y="3264321"/>
            <a:ext cx="2390661" cy="1420718"/>
          </a:xfrm>
          <a:prstGeom prst="rect">
            <a:avLst/>
          </a:prstGeom>
          <a:noFill/>
          <a:ln>
            <a:noFill/>
          </a:ln>
        </p:spPr>
      </p:pic>
      <p:pic>
        <p:nvPicPr>
          <p:cNvPr descr="A graph showing a line graph&#10;&#10;Description automatically generated" id="393" name="Google Shape;393;p30"/>
          <p:cNvPicPr preferRelativeResize="0"/>
          <p:nvPr/>
        </p:nvPicPr>
        <p:blipFill rotWithShape="1">
          <a:blip r:embed="rId7">
            <a:alphaModFix/>
          </a:blip>
          <a:srcRect b="0" l="0" r="0" t="0"/>
          <a:stretch/>
        </p:blipFill>
        <p:spPr>
          <a:xfrm>
            <a:off x="3131774" y="3260304"/>
            <a:ext cx="2381479" cy="1439079"/>
          </a:xfrm>
          <a:prstGeom prst="rect">
            <a:avLst/>
          </a:prstGeom>
          <a:noFill/>
          <a:ln>
            <a:noFill/>
          </a:ln>
        </p:spPr>
      </p:pic>
      <p:pic>
        <p:nvPicPr>
          <p:cNvPr descr="A graph showing the value of a stock market&#10;&#10;Description automatically generated" id="394" name="Google Shape;394;p30"/>
          <p:cNvPicPr preferRelativeResize="0"/>
          <p:nvPr/>
        </p:nvPicPr>
        <p:blipFill rotWithShape="1">
          <a:blip r:embed="rId8">
            <a:alphaModFix/>
          </a:blip>
          <a:srcRect b="0" l="0" r="0" t="0"/>
          <a:stretch/>
        </p:blipFill>
        <p:spPr>
          <a:xfrm>
            <a:off x="5900335" y="3283830"/>
            <a:ext cx="2390661" cy="1420718"/>
          </a:xfrm>
          <a:prstGeom prst="rect">
            <a:avLst/>
          </a:prstGeom>
          <a:noFill/>
          <a:ln>
            <a:noFill/>
          </a:ln>
        </p:spPr>
      </p:pic>
      <p:pic>
        <p:nvPicPr>
          <p:cNvPr descr="A graph showing a graph of oil prices&#10;&#10;Description automatically generated" id="395" name="Google Shape;395;p30"/>
          <p:cNvPicPr preferRelativeResize="0"/>
          <p:nvPr/>
        </p:nvPicPr>
        <p:blipFill rotWithShape="1">
          <a:blip r:embed="rId9">
            <a:alphaModFix/>
          </a:blip>
          <a:srcRect b="0" l="0" r="0" t="0"/>
          <a:stretch/>
        </p:blipFill>
        <p:spPr>
          <a:xfrm>
            <a:off x="7062272" y="5216944"/>
            <a:ext cx="4460569" cy="1190166"/>
          </a:xfrm>
          <a:prstGeom prst="rect">
            <a:avLst/>
          </a:prstGeom>
          <a:noFill/>
          <a:ln>
            <a:noFill/>
          </a:ln>
        </p:spPr>
      </p:pic>
      <p:sp>
        <p:nvSpPr>
          <p:cNvPr id="396" name="Google Shape;396;p30"/>
          <p:cNvSpPr txBox="1"/>
          <p:nvPr/>
        </p:nvSpPr>
        <p:spPr>
          <a:xfrm>
            <a:off x="409461" y="3025965"/>
            <a:ext cx="184349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China</a:t>
            </a:r>
            <a:endParaRPr/>
          </a:p>
        </p:txBody>
      </p:sp>
      <p:sp>
        <p:nvSpPr>
          <p:cNvPr id="397" name="Google Shape;397;p30"/>
          <p:cNvSpPr txBox="1"/>
          <p:nvPr/>
        </p:nvSpPr>
        <p:spPr>
          <a:xfrm>
            <a:off x="3136135" y="3062688"/>
            <a:ext cx="3101248"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India</a:t>
            </a:r>
            <a:endParaRPr sz="1800">
              <a:solidFill>
                <a:schemeClr val="dk1"/>
              </a:solidFill>
              <a:latin typeface="Arial"/>
              <a:ea typeface="Arial"/>
              <a:cs typeface="Arial"/>
              <a:sym typeface="Arial"/>
            </a:endParaRPr>
          </a:p>
        </p:txBody>
      </p:sp>
      <p:sp>
        <p:nvSpPr>
          <p:cNvPr id="398" name="Google Shape;398;p30"/>
          <p:cNvSpPr txBox="1"/>
          <p:nvPr/>
        </p:nvSpPr>
        <p:spPr>
          <a:xfrm>
            <a:off x="5899533" y="3025966"/>
            <a:ext cx="274320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Indonesia</a:t>
            </a:r>
            <a:endParaRPr sz="1800">
              <a:solidFill>
                <a:schemeClr val="dk1"/>
              </a:solidFill>
              <a:latin typeface="Arial"/>
              <a:ea typeface="Arial"/>
              <a:cs typeface="Arial"/>
              <a:sym typeface="Arial"/>
            </a:endParaRPr>
          </a:p>
        </p:txBody>
      </p:sp>
      <p:sp>
        <p:nvSpPr>
          <p:cNvPr id="399" name="Google Shape;399;p30"/>
          <p:cNvSpPr txBox="1"/>
          <p:nvPr/>
        </p:nvSpPr>
        <p:spPr>
          <a:xfrm>
            <a:off x="446183" y="4788665"/>
            <a:ext cx="274320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Mexico</a:t>
            </a:r>
            <a:endParaRPr sz="1800">
              <a:solidFill>
                <a:schemeClr val="dk1"/>
              </a:solidFill>
              <a:latin typeface="Arial"/>
              <a:ea typeface="Arial"/>
              <a:cs typeface="Arial"/>
              <a:sym typeface="Arial"/>
            </a:endParaRPr>
          </a:p>
        </p:txBody>
      </p:sp>
      <p:sp>
        <p:nvSpPr>
          <p:cNvPr id="400" name="Google Shape;400;p30"/>
          <p:cNvSpPr txBox="1"/>
          <p:nvPr/>
        </p:nvSpPr>
        <p:spPr>
          <a:xfrm>
            <a:off x="3136135" y="4788665"/>
            <a:ext cx="274320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Brazil</a:t>
            </a:r>
            <a:endParaRPr sz="1800">
              <a:solidFill>
                <a:schemeClr val="dk1"/>
              </a:solidFill>
              <a:latin typeface="Arial"/>
              <a:ea typeface="Arial"/>
              <a:cs typeface="Arial"/>
              <a:sym typeface="Arial"/>
            </a:endParaRPr>
          </a:p>
        </p:txBody>
      </p:sp>
      <p:sp>
        <p:nvSpPr>
          <p:cNvPr id="401" name="Google Shape;401;p30"/>
          <p:cNvSpPr txBox="1"/>
          <p:nvPr/>
        </p:nvSpPr>
        <p:spPr>
          <a:xfrm>
            <a:off x="5927075" y="4788665"/>
            <a:ext cx="274320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South Korea</a:t>
            </a:r>
            <a:endParaRPr sz="1800">
              <a:solidFill>
                <a:schemeClr val="dk1"/>
              </a:solidFill>
              <a:latin typeface="Arial"/>
              <a:ea typeface="Arial"/>
              <a:cs typeface="Arial"/>
              <a:sym typeface="Arial"/>
            </a:endParaRPr>
          </a:p>
        </p:txBody>
      </p:sp>
      <p:sp>
        <p:nvSpPr>
          <p:cNvPr id="402" name="Google Shape;402;p30"/>
          <p:cNvSpPr txBox="1"/>
          <p:nvPr/>
        </p:nvSpPr>
        <p:spPr>
          <a:xfrm>
            <a:off x="6321845" y="5247701"/>
            <a:ext cx="274320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Calibri"/>
                <a:ea typeface="Calibri"/>
                <a:cs typeface="Calibri"/>
                <a:sym typeface="Calibri"/>
              </a:rPr>
              <a:t>Brent Oil</a:t>
            </a:r>
            <a:endParaRPr sz="1800">
              <a:solidFill>
                <a:schemeClr val="dk1"/>
              </a:solidFill>
              <a:latin typeface="Arial"/>
              <a:ea typeface="Arial"/>
              <a:cs typeface="Arial"/>
              <a:sym typeface="Arial"/>
            </a:endParaRPr>
          </a:p>
        </p:txBody>
      </p:sp>
      <p:sp>
        <p:nvSpPr>
          <p:cNvPr id="403" name="Google Shape;403;p30"/>
          <p:cNvSpPr txBox="1"/>
          <p:nvPr/>
        </p:nvSpPr>
        <p:spPr>
          <a:xfrm>
            <a:off x="730786" y="5660834"/>
            <a:ext cx="42580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FF"/>
                </a:solidFill>
                <a:latin typeface="Calibri"/>
                <a:ea typeface="Calibri"/>
                <a:cs typeface="Calibri"/>
                <a:sym typeface="Calibri"/>
              </a:rPr>
              <a:t>Returns Plot</a:t>
            </a:r>
            <a:endParaRPr sz="2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1362075" y="60953"/>
            <a:ext cx="5111700" cy="1204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t/>
            </a:r>
            <a:endParaRPr/>
          </a:p>
        </p:txBody>
      </p:sp>
      <p:sp>
        <p:nvSpPr>
          <p:cNvPr id="409" name="Google Shape;409;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0" name="Google Shape;410;p3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graphicFrame>
        <p:nvGraphicFramePr>
          <p:cNvPr id="411" name="Google Shape;411;p31"/>
          <p:cNvGraphicFramePr/>
          <p:nvPr/>
        </p:nvGraphicFramePr>
        <p:xfrm>
          <a:off x="1245500" y="1455200"/>
          <a:ext cx="3000000" cy="3000000"/>
        </p:xfrm>
        <a:graphic>
          <a:graphicData uri="http://schemas.openxmlformats.org/drawingml/2006/table">
            <a:tbl>
              <a:tblPr>
                <a:noFill/>
                <a:tableStyleId>{E3E98BB0-A178-4392-8F00-DB99C769606C}</a:tableStyleId>
              </a:tblPr>
              <a:tblGrid>
                <a:gridCol w="948000"/>
                <a:gridCol w="508350"/>
                <a:gridCol w="535825"/>
                <a:gridCol w="686950"/>
                <a:gridCol w="590800"/>
                <a:gridCol w="549550"/>
                <a:gridCol w="741900"/>
                <a:gridCol w="590800"/>
                <a:gridCol w="535825"/>
                <a:gridCol w="508350"/>
                <a:gridCol w="1291500"/>
                <a:gridCol w="535825"/>
                <a:gridCol w="851825"/>
                <a:gridCol w="920550"/>
              </a:tblGrid>
              <a:tr h="404200">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mean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max</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min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median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std</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skewness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kurtosis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q05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q95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jarque_bera</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brent_corr</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ljung_box</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800"/>
                        <a:t>arch</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575775">
                <a:tc>
                  <a:txBody>
                    <a:bodyPr/>
                    <a:lstStyle/>
                    <a:p>
                      <a:pPr indent="0" lvl="0" marL="0" rtl="0" algn="l">
                        <a:lnSpc>
                          <a:spcPct val="115000"/>
                        </a:lnSpc>
                        <a:spcBef>
                          <a:spcPts val="0"/>
                        </a:spcBef>
                        <a:spcAft>
                          <a:spcPts val="0"/>
                        </a:spcAft>
                        <a:buNone/>
                      </a:pPr>
                      <a:r>
                        <a:rPr lang="en-US" sz="800"/>
                        <a:t>India</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800"/>
                        <a:t>-0.043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13.740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-16.421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-0.037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1.371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0.406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14.593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-1.958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2.022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(32292.832438699297, 0.0)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0.155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(102.53870667357401, 0.0)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(684.4374237140067, 0.0)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r>
              <a:tr h="575775">
                <a:tc>
                  <a:txBody>
                    <a:bodyPr/>
                    <a:lstStyle/>
                    <a:p>
                      <a:pPr indent="0" lvl="0" marL="0" rtl="0" algn="l">
                        <a:lnSpc>
                          <a:spcPct val="115000"/>
                        </a:lnSpc>
                        <a:spcBef>
                          <a:spcPts val="0"/>
                        </a:spcBef>
                        <a:spcAft>
                          <a:spcPts val="0"/>
                        </a:spcAft>
                        <a:buNone/>
                      </a:pPr>
                      <a:r>
                        <a:rPr lang="en-US" sz="800"/>
                        <a:t>China</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800"/>
                        <a:t>-0.018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12.838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-14.059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1.686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0.033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9.491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-2.486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2.676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(10073.625219250529, 0.0)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0.158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(80.25228858689364, 0.0)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(1118.5683839252147, 0.0)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r>
              <a:tr h="575775">
                <a:tc>
                  <a:txBody>
                    <a:bodyPr/>
                    <a:lstStyle/>
                    <a:p>
                      <a:pPr indent="0" lvl="0" marL="0" rtl="0" algn="l">
                        <a:lnSpc>
                          <a:spcPct val="115000"/>
                        </a:lnSpc>
                        <a:spcBef>
                          <a:spcPts val="0"/>
                        </a:spcBef>
                        <a:spcAft>
                          <a:spcPts val="0"/>
                        </a:spcAft>
                        <a:buNone/>
                      </a:pPr>
                      <a:r>
                        <a:rPr lang="en-US" sz="800"/>
                        <a:t>Brazil</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800"/>
                        <a:t>-0.011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19.434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-16.619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-0.059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2.217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0.468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11.344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-3.131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3.450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(16854.551858621748, 0.0)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0.305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(68.44552102932323, 0.0)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(1470.3725793569363, 0.0)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r>
              <a:tr h="575775">
                <a:tc>
                  <a:txBody>
                    <a:bodyPr/>
                    <a:lstStyle/>
                    <a:p>
                      <a:pPr indent="0" lvl="0" marL="0" rtl="0" algn="l">
                        <a:lnSpc>
                          <a:spcPct val="115000"/>
                        </a:lnSpc>
                        <a:spcBef>
                          <a:spcPts val="0"/>
                        </a:spcBef>
                        <a:spcAft>
                          <a:spcPts val="0"/>
                        </a:spcAft>
                        <a:buNone/>
                      </a:pPr>
                      <a:r>
                        <a:rPr lang="en-US" sz="800"/>
                        <a:t>South Korea</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800"/>
                        <a:t>-0.029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13.091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-11.722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1.424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0.279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9.455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-2.118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2.283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(10036.979160916595, 0.0)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0.133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(31.230140651633583, 0.052)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(813.6557424618001, 0.0)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r>
              <a:tr h="575775">
                <a:tc>
                  <a:txBody>
                    <a:bodyPr/>
                    <a:lstStyle/>
                    <a:p>
                      <a:pPr indent="0" lvl="0" marL="0" rtl="0" algn="l">
                        <a:lnSpc>
                          <a:spcPct val="115000"/>
                        </a:lnSpc>
                        <a:spcBef>
                          <a:spcPts val="0"/>
                        </a:spcBef>
                        <a:spcAft>
                          <a:spcPts val="0"/>
                        </a:spcAft>
                        <a:buNone/>
                      </a:pPr>
                      <a:r>
                        <a:rPr lang="en-US" sz="800"/>
                        <a:t>Mexico</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800"/>
                        <a:t>-0.023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11.183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-15.159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-0.051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1.586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0.282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9.778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-2.341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2.391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(11060.192585220986, 0.0)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0.273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(96.37611084851379, 0.0)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(1341.1080276692132, 0.0)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r>
              <a:tr h="575775">
                <a:tc>
                  <a:txBody>
                    <a:bodyPr/>
                    <a:lstStyle/>
                    <a:p>
                      <a:pPr indent="0" lvl="0" marL="0" rtl="0" algn="l">
                        <a:lnSpc>
                          <a:spcPct val="115000"/>
                        </a:lnSpc>
                        <a:spcBef>
                          <a:spcPts val="0"/>
                        </a:spcBef>
                        <a:spcAft>
                          <a:spcPts val="0"/>
                        </a:spcAft>
                        <a:buNone/>
                      </a:pPr>
                      <a:r>
                        <a:rPr lang="en-US" sz="800"/>
                        <a:t>Indonesia</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800"/>
                        <a:t>-0.049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16.261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-14.444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1.565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0.304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10.775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-2.354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2.393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(14542.371776422493, 0.0)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0.121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(74.05872809103774, 0.0)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(468.8834420147517, 0.0)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r>
              <a:tr h="575775">
                <a:tc>
                  <a:txBody>
                    <a:bodyPr/>
                    <a:lstStyle/>
                    <a:p>
                      <a:pPr indent="0" lvl="0" marL="0" rtl="0" algn="l">
                        <a:lnSpc>
                          <a:spcPct val="115000"/>
                        </a:lnSpc>
                        <a:spcBef>
                          <a:spcPts val="0"/>
                        </a:spcBef>
                        <a:spcAft>
                          <a:spcPts val="0"/>
                        </a:spcAft>
                        <a:buNone/>
                      </a:pPr>
                      <a:r>
                        <a:rPr lang="en-US" sz="800"/>
                        <a:t>Kuwait</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800"/>
                        <a:t>-0.005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22.711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-9.199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1.231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2.266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40.868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-1.654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1.715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(277929.1825517608, 0.0)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(138.27086081030123, 0.0)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(400.76853640040605, 0.0)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r>
              <a:tr h="575775">
                <a:tc>
                  <a:txBody>
                    <a:bodyPr/>
                    <a:lstStyle/>
                    <a:p>
                      <a:pPr indent="0" lvl="0" marL="0" rtl="0" algn="l">
                        <a:lnSpc>
                          <a:spcPct val="115000"/>
                        </a:lnSpc>
                        <a:spcBef>
                          <a:spcPts val="0"/>
                        </a:spcBef>
                        <a:spcAft>
                          <a:spcPts val="0"/>
                        </a:spcAft>
                        <a:buNone/>
                      </a:pPr>
                      <a:r>
                        <a:rPr lang="en-US" sz="800"/>
                        <a:t>Brent oil</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800"/>
                        <a:t>-0.022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27.976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-19.077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-0.070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2.305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0.633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14.534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-3.421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3.585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(32190.194970732507, 0.0)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r">
                        <a:lnSpc>
                          <a:spcPct val="115000"/>
                        </a:lnSpc>
                        <a:spcBef>
                          <a:spcPts val="0"/>
                        </a:spcBef>
                        <a:spcAft>
                          <a:spcPts val="0"/>
                        </a:spcAft>
                        <a:buNone/>
                      </a:pPr>
                      <a:r>
                        <a:rPr lang="en-US" sz="800"/>
                        <a:t>1.000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(42.97754086819164, 0.002)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lstStyle/>
                    <a:p>
                      <a:pPr indent="0" lvl="0" marL="0" rtl="0" algn="l">
                        <a:lnSpc>
                          <a:spcPct val="115000"/>
                        </a:lnSpc>
                        <a:spcBef>
                          <a:spcPts val="0"/>
                        </a:spcBef>
                        <a:spcAft>
                          <a:spcPts val="0"/>
                        </a:spcAft>
                        <a:buNone/>
                      </a:pPr>
                      <a:r>
                        <a:rPr lang="en-US" sz="800"/>
                        <a:t>(564.7412183573323, </a:t>
                      </a:r>
                      <a:endParaRPr sz="800"/>
                    </a:p>
                    <a:p>
                      <a:pPr indent="0" lvl="0" marL="0" rtl="0" algn="l">
                        <a:lnSpc>
                          <a:spcPct val="115000"/>
                        </a:lnSpc>
                        <a:spcBef>
                          <a:spcPts val="0"/>
                        </a:spcBef>
                        <a:spcAft>
                          <a:spcPts val="0"/>
                        </a:spcAft>
                        <a:buNone/>
                      </a:pPr>
                      <a:r>
                        <a:rPr lang="en-US" sz="800"/>
                        <a:t>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nolin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