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0" r:id="rId3"/>
    <p:sldId id="272" r:id="rId4"/>
    <p:sldId id="273" r:id="rId5"/>
    <p:sldId id="274" r:id="rId6"/>
    <p:sldId id="278" r:id="rId7"/>
    <p:sldId id="275" r:id="rId8"/>
    <p:sldId id="257" r:id="rId9"/>
    <p:sldId id="258" r:id="rId10"/>
    <p:sldId id="260" r:id="rId11"/>
    <p:sldId id="265" r:id="rId12"/>
    <p:sldId id="266" r:id="rId13"/>
    <p:sldId id="264" r:id="rId14"/>
    <p:sldId id="262"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FF3399"/>
    <a:srgbClr val="FF9900"/>
    <a:srgbClr val="008000"/>
    <a:srgbClr val="99FF66"/>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4AA4E7-77A9-4B87-BF7B-20E7E762AFC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D135C-CDE2-4698-AE0D-2A950A5DCBDF}" type="slidenum">
              <a:rPr lang="en-US" smtClean="0"/>
              <a:t>‹#›</a:t>
            </a:fld>
            <a:endParaRPr lang="en-US"/>
          </a:p>
        </p:txBody>
      </p:sp>
    </p:spTree>
    <p:extLst>
      <p:ext uri="{BB962C8B-B14F-4D97-AF65-F5344CB8AC3E}">
        <p14:creationId xmlns:p14="http://schemas.microsoft.com/office/powerpoint/2010/main" val="2101525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4AA4E7-77A9-4B87-BF7B-20E7E762AFC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D135C-CDE2-4698-AE0D-2A950A5DCBDF}" type="slidenum">
              <a:rPr lang="en-US" smtClean="0"/>
              <a:t>‹#›</a:t>
            </a:fld>
            <a:endParaRPr lang="en-US"/>
          </a:p>
        </p:txBody>
      </p:sp>
    </p:spTree>
    <p:extLst>
      <p:ext uri="{BB962C8B-B14F-4D97-AF65-F5344CB8AC3E}">
        <p14:creationId xmlns:p14="http://schemas.microsoft.com/office/powerpoint/2010/main" val="3321114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4AA4E7-77A9-4B87-BF7B-20E7E762AFC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D135C-CDE2-4698-AE0D-2A950A5DCBDF}" type="slidenum">
              <a:rPr lang="en-US" smtClean="0"/>
              <a:t>‹#›</a:t>
            </a:fld>
            <a:endParaRPr lang="en-US"/>
          </a:p>
        </p:txBody>
      </p:sp>
    </p:spTree>
    <p:extLst>
      <p:ext uri="{BB962C8B-B14F-4D97-AF65-F5344CB8AC3E}">
        <p14:creationId xmlns:p14="http://schemas.microsoft.com/office/powerpoint/2010/main" val="2202549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4AA4E7-77A9-4B87-BF7B-20E7E762AFC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D135C-CDE2-4698-AE0D-2A950A5DCBDF}" type="slidenum">
              <a:rPr lang="en-US" smtClean="0"/>
              <a:t>‹#›</a:t>
            </a:fld>
            <a:endParaRPr lang="en-US"/>
          </a:p>
        </p:txBody>
      </p:sp>
    </p:spTree>
    <p:extLst>
      <p:ext uri="{BB962C8B-B14F-4D97-AF65-F5344CB8AC3E}">
        <p14:creationId xmlns:p14="http://schemas.microsoft.com/office/powerpoint/2010/main" val="2955306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4AA4E7-77A9-4B87-BF7B-20E7E762AFC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D135C-CDE2-4698-AE0D-2A950A5DCBDF}" type="slidenum">
              <a:rPr lang="en-US" smtClean="0"/>
              <a:t>‹#›</a:t>
            </a:fld>
            <a:endParaRPr lang="en-US"/>
          </a:p>
        </p:txBody>
      </p:sp>
    </p:spTree>
    <p:extLst>
      <p:ext uri="{BB962C8B-B14F-4D97-AF65-F5344CB8AC3E}">
        <p14:creationId xmlns:p14="http://schemas.microsoft.com/office/powerpoint/2010/main" val="357754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4AA4E7-77A9-4B87-BF7B-20E7E762AFC8}"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D135C-CDE2-4698-AE0D-2A950A5DCBDF}" type="slidenum">
              <a:rPr lang="en-US" smtClean="0"/>
              <a:t>‹#›</a:t>
            </a:fld>
            <a:endParaRPr lang="en-US"/>
          </a:p>
        </p:txBody>
      </p:sp>
    </p:spTree>
    <p:extLst>
      <p:ext uri="{BB962C8B-B14F-4D97-AF65-F5344CB8AC3E}">
        <p14:creationId xmlns:p14="http://schemas.microsoft.com/office/powerpoint/2010/main" val="67250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4AA4E7-77A9-4B87-BF7B-20E7E762AFC8}" type="datetimeFigureOut">
              <a:rPr lang="en-US" smtClean="0"/>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7D135C-CDE2-4698-AE0D-2A950A5DCBDF}" type="slidenum">
              <a:rPr lang="en-US" smtClean="0"/>
              <a:t>‹#›</a:t>
            </a:fld>
            <a:endParaRPr lang="en-US"/>
          </a:p>
        </p:txBody>
      </p:sp>
    </p:spTree>
    <p:extLst>
      <p:ext uri="{BB962C8B-B14F-4D97-AF65-F5344CB8AC3E}">
        <p14:creationId xmlns:p14="http://schemas.microsoft.com/office/powerpoint/2010/main" val="4267743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4AA4E7-77A9-4B87-BF7B-20E7E762AFC8}" type="datetimeFigureOut">
              <a:rPr lang="en-US" smtClean="0"/>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7D135C-CDE2-4698-AE0D-2A950A5DCBDF}" type="slidenum">
              <a:rPr lang="en-US" smtClean="0"/>
              <a:t>‹#›</a:t>
            </a:fld>
            <a:endParaRPr lang="en-US"/>
          </a:p>
        </p:txBody>
      </p:sp>
    </p:spTree>
    <p:extLst>
      <p:ext uri="{BB962C8B-B14F-4D97-AF65-F5344CB8AC3E}">
        <p14:creationId xmlns:p14="http://schemas.microsoft.com/office/powerpoint/2010/main" val="4097790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4AA4E7-77A9-4B87-BF7B-20E7E762AFC8}" type="datetimeFigureOut">
              <a:rPr lang="en-US" smtClean="0"/>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7D135C-CDE2-4698-AE0D-2A950A5DCBDF}" type="slidenum">
              <a:rPr lang="en-US" smtClean="0"/>
              <a:t>‹#›</a:t>
            </a:fld>
            <a:endParaRPr lang="en-US"/>
          </a:p>
        </p:txBody>
      </p:sp>
    </p:spTree>
    <p:extLst>
      <p:ext uri="{BB962C8B-B14F-4D97-AF65-F5344CB8AC3E}">
        <p14:creationId xmlns:p14="http://schemas.microsoft.com/office/powerpoint/2010/main" val="44600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4AA4E7-77A9-4B87-BF7B-20E7E762AFC8}"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D135C-CDE2-4698-AE0D-2A950A5DCBDF}" type="slidenum">
              <a:rPr lang="en-US" smtClean="0"/>
              <a:t>‹#›</a:t>
            </a:fld>
            <a:endParaRPr lang="en-US"/>
          </a:p>
        </p:txBody>
      </p:sp>
    </p:spTree>
    <p:extLst>
      <p:ext uri="{BB962C8B-B14F-4D97-AF65-F5344CB8AC3E}">
        <p14:creationId xmlns:p14="http://schemas.microsoft.com/office/powerpoint/2010/main" val="122961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4AA4E7-77A9-4B87-BF7B-20E7E762AFC8}"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D135C-CDE2-4698-AE0D-2A950A5DCBDF}" type="slidenum">
              <a:rPr lang="en-US" smtClean="0"/>
              <a:t>‹#›</a:t>
            </a:fld>
            <a:endParaRPr lang="en-US"/>
          </a:p>
        </p:txBody>
      </p:sp>
    </p:spTree>
    <p:extLst>
      <p:ext uri="{BB962C8B-B14F-4D97-AF65-F5344CB8AC3E}">
        <p14:creationId xmlns:p14="http://schemas.microsoft.com/office/powerpoint/2010/main" val="2701857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AA4E7-77A9-4B87-BF7B-20E7E762AFC8}" type="datetimeFigureOut">
              <a:rPr lang="en-US" smtClean="0"/>
              <a:t>9/13/2023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D135C-CDE2-4698-AE0D-2A950A5DCBDF}" type="slidenum">
              <a:rPr lang="en-US" smtClean="0"/>
              <a:t>‹#›</a:t>
            </a:fld>
            <a:endParaRPr lang="en-US"/>
          </a:p>
        </p:txBody>
      </p:sp>
    </p:spTree>
    <p:extLst>
      <p:ext uri="{BB962C8B-B14F-4D97-AF65-F5344CB8AC3E}">
        <p14:creationId xmlns:p14="http://schemas.microsoft.com/office/powerpoint/2010/main" val="3725072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997" y="182244"/>
            <a:ext cx="10515600" cy="4755516"/>
          </a:xfrm>
        </p:spPr>
        <p:txBody>
          <a:bodyPr>
            <a:noAutofit/>
          </a:bodyPr>
          <a:lstStyle/>
          <a:p>
            <a:pPr algn="ctr"/>
            <a:r>
              <a:rPr lang="en-US" sz="10000" b="1" u="sng" dirty="0">
                <a:solidFill>
                  <a:srgbClr val="FFC000"/>
                </a:solidFill>
              </a:rPr>
              <a:t>INSTAGRAM</a:t>
            </a:r>
            <a:br>
              <a:rPr lang="en-US" sz="10000" b="1" u="sng" dirty="0">
                <a:solidFill>
                  <a:srgbClr val="FFC000"/>
                </a:solidFill>
              </a:rPr>
            </a:br>
            <a:r>
              <a:rPr lang="en-US" sz="10000" b="1" u="sng" dirty="0">
                <a:solidFill>
                  <a:srgbClr val="FFC000"/>
                </a:solidFill>
              </a:rPr>
              <a:t>USER</a:t>
            </a:r>
            <a:br>
              <a:rPr lang="en-US" sz="10000" b="1" u="sng" dirty="0">
                <a:solidFill>
                  <a:srgbClr val="FFC000"/>
                </a:solidFill>
              </a:rPr>
            </a:br>
            <a:r>
              <a:rPr lang="en-US" sz="10000" b="1" u="sng" dirty="0">
                <a:solidFill>
                  <a:srgbClr val="FFC000"/>
                </a:solidFill>
              </a:rPr>
              <a:t>ANALYTICS</a:t>
            </a:r>
          </a:p>
        </p:txBody>
      </p:sp>
      <p:sp>
        <p:nvSpPr>
          <p:cNvPr id="3" name="Content Placeholder 2"/>
          <p:cNvSpPr>
            <a:spLocks noGrp="1"/>
          </p:cNvSpPr>
          <p:nvPr>
            <p:ph idx="1"/>
          </p:nvPr>
        </p:nvSpPr>
        <p:spPr>
          <a:xfrm>
            <a:off x="8876714" y="5416062"/>
            <a:ext cx="3081996" cy="1267338"/>
          </a:xfrm>
        </p:spPr>
        <p:txBody>
          <a:bodyPr/>
          <a:lstStyle/>
          <a:p>
            <a:pPr marL="0" indent="0">
              <a:buNone/>
            </a:pPr>
            <a:r>
              <a:rPr lang="en-US" u="sng" dirty="0">
                <a:solidFill>
                  <a:srgbClr val="FF0000"/>
                </a:solidFill>
              </a:rPr>
              <a:t>SUBMITTED BY</a:t>
            </a:r>
            <a:r>
              <a:rPr lang="en-US" dirty="0">
                <a:solidFill>
                  <a:srgbClr val="FF0000"/>
                </a:solidFill>
              </a:rPr>
              <a:t> :</a:t>
            </a:r>
          </a:p>
          <a:p>
            <a:pPr marL="0" indent="0">
              <a:buNone/>
            </a:pPr>
            <a:r>
              <a:rPr lang="en-US" u="sng" dirty="0">
                <a:solidFill>
                  <a:srgbClr val="008000"/>
                </a:solidFill>
              </a:rPr>
              <a:t>ANISH KATOCH</a:t>
            </a:r>
          </a:p>
          <a:p>
            <a:endParaRPr lang="en-US" dirty="0"/>
          </a:p>
        </p:txBody>
      </p:sp>
    </p:spTree>
    <p:extLst>
      <p:ext uri="{BB962C8B-B14F-4D97-AF65-F5344CB8AC3E}">
        <p14:creationId xmlns:p14="http://schemas.microsoft.com/office/powerpoint/2010/main" val="1961008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607"/>
            <a:ext cx="10515600" cy="1221622"/>
          </a:xfrm>
        </p:spPr>
        <p:txBody>
          <a:bodyPr>
            <a:normAutofit/>
          </a:bodyPr>
          <a:lstStyle/>
          <a:p>
            <a:pPr algn="ctr"/>
            <a:r>
              <a:rPr lang="en-US" sz="5000" b="1" u="sng" dirty="0">
                <a:solidFill>
                  <a:srgbClr val="0070C0"/>
                </a:solidFill>
                <a:latin typeface="+mn-lt"/>
              </a:rPr>
              <a:t>Declaring Contest Winner</a:t>
            </a:r>
          </a:p>
        </p:txBody>
      </p:sp>
      <p:pic>
        <p:nvPicPr>
          <p:cNvPr id="8" name="Picture 7">
            <a:extLst>
              <a:ext uri="{FF2B5EF4-FFF2-40B4-BE49-F238E27FC236}">
                <a16:creationId xmlns:a16="http://schemas.microsoft.com/office/drawing/2014/main" id="{B5807E2C-6C58-7C6E-BC12-3166E9734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375" y="1294230"/>
            <a:ext cx="10792121" cy="5268802"/>
          </a:xfrm>
          <a:prstGeom prst="rect">
            <a:avLst/>
          </a:prstGeom>
        </p:spPr>
      </p:pic>
    </p:spTree>
    <p:extLst>
      <p:ext uri="{BB962C8B-B14F-4D97-AF65-F5344CB8AC3E}">
        <p14:creationId xmlns:p14="http://schemas.microsoft.com/office/powerpoint/2010/main" val="267534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395"/>
            <a:ext cx="10515600" cy="1325563"/>
          </a:xfrm>
        </p:spPr>
        <p:txBody>
          <a:bodyPr>
            <a:normAutofit/>
          </a:bodyPr>
          <a:lstStyle/>
          <a:p>
            <a:pPr algn="ctr"/>
            <a:r>
              <a:rPr lang="en-US" sz="5000" b="1" u="sng" dirty="0">
                <a:solidFill>
                  <a:srgbClr val="FF3399"/>
                </a:solidFill>
                <a:latin typeface="+mn-lt"/>
              </a:rPr>
              <a:t>Hashtag Researching</a:t>
            </a:r>
          </a:p>
        </p:txBody>
      </p:sp>
      <p:pic>
        <p:nvPicPr>
          <p:cNvPr id="6" name="Content Placeholder 5">
            <a:extLst>
              <a:ext uri="{FF2B5EF4-FFF2-40B4-BE49-F238E27FC236}">
                <a16:creationId xmlns:a16="http://schemas.microsoft.com/office/drawing/2014/main" id="{2C3C838C-1071-55C1-DDA3-466FE87049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684" y="988143"/>
            <a:ext cx="10899058" cy="5604386"/>
          </a:xfrm>
        </p:spPr>
      </p:pic>
    </p:spTree>
    <p:extLst>
      <p:ext uri="{BB962C8B-B14F-4D97-AF65-F5344CB8AC3E}">
        <p14:creationId xmlns:p14="http://schemas.microsoft.com/office/powerpoint/2010/main" val="725874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0884" y="0"/>
            <a:ext cx="10515600" cy="1140118"/>
          </a:xfrm>
        </p:spPr>
        <p:txBody>
          <a:bodyPr>
            <a:normAutofit/>
          </a:bodyPr>
          <a:lstStyle/>
          <a:p>
            <a:pPr algn="ctr"/>
            <a:r>
              <a:rPr lang="en-US" sz="5000" b="1" u="sng" dirty="0">
                <a:solidFill>
                  <a:srgbClr val="FFCC66"/>
                </a:solidFill>
                <a:latin typeface="+mn-lt"/>
              </a:rPr>
              <a:t>Launch Ad Campaign</a:t>
            </a:r>
          </a:p>
        </p:txBody>
      </p:sp>
      <p:sp>
        <p:nvSpPr>
          <p:cNvPr id="5" name="Content Placeholder 4"/>
          <p:cNvSpPr>
            <a:spLocks noGrp="1"/>
          </p:cNvSpPr>
          <p:nvPr>
            <p:ph idx="1"/>
          </p:nvPr>
        </p:nvSpPr>
        <p:spPr>
          <a:xfrm>
            <a:off x="478303" y="973394"/>
            <a:ext cx="11380762" cy="5694692"/>
          </a:xfrm>
        </p:spPr>
        <p:txBody>
          <a:bodyPr/>
          <a:lstStyle/>
          <a:p>
            <a:pPr algn="just">
              <a:buFont typeface="Wingdings" panose="05000000000000000000" pitchFamily="2" charset="2"/>
              <a:buChar char="Ø"/>
            </a:pPr>
            <a:r>
              <a:rPr lang="en-US" sz="4000" b="1" u="sng" dirty="0">
                <a:solidFill>
                  <a:srgbClr val="FF0000"/>
                </a:solidFill>
              </a:rPr>
              <a:t>THURSDAY</a:t>
            </a:r>
            <a:r>
              <a:rPr lang="en-US" sz="3500" dirty="0"/>
              <a:t> is the day when the most users register on Instagram.</a:t>
            </a:r>
          </a:p>
          <a:p>
            <a:r>
              <a:rPr lang="en-US" dirty="0"/>
              <a:t>Ad campaign should be scheduled at 6:30 pm because this is the time when most of the people done with their office hours and get engage with activities like using social media, watching movie, going for market etc.</a:t>
            </a:r>
          </a:p>
        </p:txBody>
      </p:sp>
      <p:pic>
        <p:nvPicPr>
          <p:cNvPr id="3" name="Picture 2">
            <a:extLst>
              <a:ext uri="{FF2B5EF4-FFF2-40B4-BE49-F238E27FC236}">
                <a16:creationId xmlns:a16="http://schemas.microsoft.com/office/drawing/2014/main" id="{1F1093AD-7663-67DB-FE19-F65CA2233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1960" y="3820740"/>
            <a:ext cx="6015126" cy="2304743"/>
          </a:xfrm>
          <a:prstGeom prst="rect">
            <a:avLst/>
          </a:prstGeom>
        </p:spPr>
      </p:pic>
    </p:spTree>
    <p:extLst>
      <p:ext uri="{BB962C8B-B14F-4D97-AF65-F5344CB8AC3E}">
        <p14:creationId xmlns:p14="http://schemas.microsoft.com/office/powerpoint/2010/main" val="138055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23889"/>
          </a:xfrm>
        </p:spPr>
        <p:txBody>
          <a:bodyPr>
            <a:normAutofit/>
          </a:bodyPr>
          <a:lstStyle/>
          <a:p>
            <a:pPr algn="ctr"/>
            <a:r>
              <a:rPr lang="en-US" sz="5000" b="1" u="sng" dirty="0">
                <a:solidFill>
                  <a:srgbClr val="C00000"/>
                </a:solidFill>
                <a:latin typeface="+mn-lt"/>
              </a:rPr>
              <a:t>User Engagement</a:t>
            </a:r>
          </a:p>
        </p:txBody>
      </p:sp>
      <p:pic>
        <p:nvPicPr>
          <p:cNvPr id="6" name="Content Placeholder 5">
            <a:extLst>
              <a:ext uri="{FF2B5EF4-FFF2-40B4-BE49-F238E27FC236}">
                <a16:creationId xmlns:a16="http://schemas.microsoft.com/office/drawing/2014/main" id="{BF48148C-E0CB-F035-1ABD-B4F25365E9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980" y="1086003"/>
            <a:ext cx="11076039" cy="5521273"/>
          </a:xfrm>
        </p:spPr>
      </p:pic>
    </p:spTree>
    <p:extLst>
      <p:ext uri="{BB962C8B-B14F-4D97-AF65-F5344CB8AC3E}">
        <p14:creationId xmlns:p14="http://schemas.microsoft.com/office/powerpoint/2010/main" val="887345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613" y="42203"/>
            <a:ext cx="10515600" cy="1069779"/>
          </a:xfrm>
        </p:spPr>
        <p:txBody>
          <a:bodyPr>
            <a:normAutofit/>
          </a:bodyPr>
          <a:lstStyle/>
          <a:p>
            <a:pPr algn="ctr"/>
            <a:r>
              <a:rPr lang="en-US" sz="5000" b="1" u="sng" dirty="0">
                <a:solidFill>
                  <a:srgbClr val="008000"/>
                </a:solidFill>
                <a:latin typeface="+mn-lt"/>
              </a:rPr>
              <a:t>Bot And Fake Accounts</a:t>
            </a:r>
          </a:p>
        </p:txBody>
      </p:sp>
      <p:pic>
        <p:nvPicPr>
          <p:cNvPr id="6" name="Content Placeholder 5">
            <a:extLst>
              <a:ext uri="{FF2B5EF4-FFF2-40B4-BE49-F238E27FC236}">
                <a16:creationId xmlns:a16="http://schemas.microsoft.com/office/drawing/2014/main" id="{8FE4E9B0-D570-2D7F-FF6F-F9E9E5A9CD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787" y="1111982"/>
            <a:ext cx="10696703" cy="5407960"/>
          </a:xfrm>
        </p:spPr>
      </p:pic>
    </p:spTree>
    <p:extLst>
      <p:ext uri="{BB962C8B-B14F-4D97-AF65-F5344CB8AC3E}">
        <p14:creationId xmlns:p14="http://schemas.microsoft.com/office/powerpoint/2010/main" val="2657898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type="title"/>
          </p:nvPr>
        </p:nvSpPr>
        <p:spPr>
          <a:xfrm rot="20375720">
            <a:off x="554835" y="2725483"/>
            <a:ext cx="10515600" cy="1325563"/>
          </a:xfrm>
        </p:spPr>
        <p:txBody>
          <a:bodyPr>
            <a:noAutofit/>
          </a:bodyPr>
          <a:lstStyle/>
          <a:p>
            <a:pPr algn="ctr"/>
            <a:r>
              <a:rPr lang="en-US" sz="10000" b="1" u="sng" dirty="0">
                <a:solidFill>
                  <a:srgbClr val="FF9900"/>
                </a:solidFill>
                <a:latin typeface="+mn-lt"/>
              </a:rPr>
              <a:t>THANK YOU</a:t>
            </a:r>
          </a:p>
        </p:txBody>
      </p:sp>
    </p:spTree>
    <p:extLst>
      <p:ext uri="{BB962C8B-B14F-4D97-AF65-F5344CB8AC3E}">
        <p14:creationId xmlns:p14="http://schemas.microsoft.com/office/powerpoint/2010/main" val="48527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814554"/>
          </a:xfrm>
        </p:spPr>
        <p:txBody>
          <a:bodyPr>
            <a:noAutofit/>
          </a:bodyPr>
          <a:lstStyle/>
          <a:p>
            <a:pPr algn="ctr"/>
            <a:r>
              <a:rPr lang="en-US" sz="5000" b="1" u="sng" dirty="0">
                <a:solidFill>
                  <a:srgbClr val="FF0000"/>
                </a:solidFill>
                <a:latin typeface="+mn-lt"/>
              </a:rPr>
              <a:t>PROJECT DESCRIPTION</a:t>
            </a:r>
          </a:p>
        </p:txBody>
      </p:sp>
      <p:sp>
        <p:nvSpPr>
          <p:cNvPr id="3" name="Content Placeholder 2"/>
          <p:cNvSpPr>
            <a:spLocks noGrp="1"/>
          </p:cNvSpPr>
          <p:nvPr>
            <p:ph idx="1"/>
          </p:nvPr>
        </p:nvSpPr>
        <p:spPr>
          <a:xfrm>
            <a:off x="166467" y="717453"/>
            <a:ext cx="11859065" cy="6457070"/>
          </a:xfrm>
        </p:spPr>
        <p:txBody>
          <a:bodyPr>
            <a:normAutofit fontScale="92500" lnSpcReduction="10000"/>
          </a:bodyPr>
          <a:lstStyle/>
          <a:p>
            <a:pPr algn="just"/>
            <a:r>
              <a:rPr lang="en-US" sz="3200" dirty="0"/>
              <a:t>This project is about analyzing the Instagram users data.</a:t>
            </a:r>
          </a:p>
          <a:p>
            <a:pPr algn="just"/>
            <a:r>
              <a:rPr lang="en-US" sz="3200" dirty="0"/>
              <a:t>I have to find out the engagement of users in Instagram and detecting the inactive  and the fake account  users. I have to analyze the data and make recommendation so to indulge users to use Instagram daily and help Instagram to grow further in terms of popularity and other things and make their brand value strongest and safest place in the market.  To help them to make more money and increase their brand value by promoting other brands and launch ad campaign. </a:t>
            </a:r>
          </a:p>
          <a:p>
            <a:pPr algn="just"/>
            <a:r>
              <a:rPr lang="en-US" sz="3200" dirty="0"/>
              <a:t>I handle it by deleting the fake accounts and will remind the inactive users by sending them email and requested them to participate in contest and will organize more and more contest with amazing prizes so that people get entertain and use their Instagram daily. We will promote brand post by using trending hashtags and launch ad campaign on that day when users participation is highly active. It will help to reach out the ad to maximum people in minimum time. It helps brand as well as platform to grow further and make unbreakable records.</a:t>
            </a:r>
          </a:p>
        </p:txBody>
      </p:sp>
    </p:spTree>
    <p:extLst>
      <p:ext uri="{BB962C8B-B14F-4D97-AF65-F5344CB8AC3E}">
        <p14:creationId xmlns:p14="http://schemas.microsoft.com/office/powerpoint/2010/main" val="4266237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4745"/>
            <a:ext cx="10515600" cy="1084217"/>
          </a:xfrm>
        </p:spPr>
        <p:txBody>
          <a:bodyPr>
            <a:noAutofit/>
          </a:bodyPr>
          <a:lstStyle/>
          <a:p>
            <a:pPr algn="ctr"/>
            <a:r>
              <a:rPr lang="en-US" sz="5000" b="1" u="sng" dirty="0">
                <a:solidFill>
                  <a:srgbClr val="FF3399"/>
                </a:solidFill>
                <a:latin typeface="+mn-lt"/>
              </a:rPr>
              <a:t>APPROACH</a:t>
            </a:r>
          </a:p>
        </p:txBody>
      </p:sp>
      <p:sp>
        <p:nvSpPr>
          <p:cNvPr id="3" name="Content Placeholder 2"/>
          <p:cNvSpPr>
            <a:spLocks noGrp="1"/>
          </p:cNvSpPr>
          <p:nvPr>
            <p:ph idx="1"/>
          </p:nvPr>
        </p:nvSpPr>
        <p:spPr>
          <a:xfrm>
            <a:off x="546295" y="1364566"/>
            <a:ext cx="11099409" cy="4967141"/>
          </a:xfrm>
        </p:spPr>
        <p:txBody>
          <a:bodyPr>
            <a:normAutofit/>
          </a:bodyPr>
          <a:lstStyle/>
          <a:p>
            <a:pPr algn="just"/>
            <a:r>
              <a:rPr lang="en-US" sz="3200" dirty="0"/>
              <a:t>Firstly I make a database on MySQL and then create tables and insert all the values into the tables. After that I analyze each and every table meticulously and analyze in which table what value is stored and what the table is about and simultaneously saw where the foreign key is used or not and similarly for primary key. In other words which parent table is connected to which child table and vice-versa. So, that I can join the tables wherever is necessary and the memory will be less used and compilation will be faster. After that I read each and every task to be performed and write query using MySQL commands according to the given task.</a:t>
            </a:r>
          </a:p>
        </p:txBody>
      </p:sp>
    </p:spTree>
    <p:extLst>
      <p:ext uri="{BB962C8B-B14F-4D97-AF65-F5344CB8AC3E}">
        <p14:creationId xmlns:p14="http://schemas.microsoft.com/office/powerpoint/2010/main" val="304192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41644"/>
          </a:xfrm>
        </p:spPr>
        <p:txBody>
          <a:bodyPr>
            <a:normAutofit/>
          </a:bodyPr>
          <a:lstStyle/>
          <a:p>
            <a:pPr algn="ctr"/>
            <a:r>
              <a:rPr lang="en-US" sz="5000" b="1" u="sng" dirty="0">
                <a:solidFill>
                  <a:srgbClr val="FFC000"/>
                </a:solidFill>
                <a:latin typeface="+mn-lt"/>
              </a:rPr>
              <a:t>TECK STACK</a:t>
            </a:r>
          </a:p>
        </p:txBody>
      </p:sp>
      <p:sp>
        <p:nvSpPr>
          <p:cNvPr id="3" name="Content Placeholder 2"/>
          <p:cNvSpPr>
            <a:spLocks noGrp="1"/>
          </p:cNvSpPr>
          <p:nvPr>
            <p:ph idx="1"/>
          </p:nvPr>
        </p:nvSpPr>
        <p:spPr>
          <a:xfrm>
            <a:off x="838200" y="1350498"/>
            <a:ext cx="10515600" cy="4826465"/>
          </a:xfrm>
        </p:spPr>
        <p:txBody>
          <a:bodyPr/>
          <a:lstStyle/>
          <a:p>
            <a:pPr algn="just"/>
            <a:r>
              <a:rPr lang="en-US" sz="3000" dirty="0"/>
              <a:t>I have used MySQL Workbench and the version is 8.0.32.</a:t>
            </a:r>
          </a:p>
          <a:p>
            <a:pPr algn="just"/>
            <a:r>
              <a:rPr lang="en-US" sz="3000" dirty="0"/>
              <a:t>MySQL is one of the most popular database management system where we can collect, stored and organized the data in structured way. It is user friendly and good for application that totally rely on multi-row transaction.</a:t>
            </a:r>
          </a:p>
          <a:p>
            <a:pPr algn="just"/>
            <a:r>
              <a:rPr lang="en-US" sz="3000" dirty="0"/>
              <a:t>It provides flexibility and scalability, data protection, open source and compatible, fast and reliable and for analysis it is one of the best software</a:t>
            </a:r>
            <a:r>
              <a:rPr lang="en-US" dirty="0"/>
              <a:t>. </a:t>
            </a:r>
          </a:p>
        </p:txBody>
      </p:sp>
    </p:spTree>
    <p:extLst>
      <p:ext uri="{BB962C8B-B14F-4D97-AF65-F5344CB8AC3E}">
        <p14:creationId xmlns:p14="http://schemas.microsoft.com/office/powerpoint/2010/main" val="2547969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5976"/>
            <a:ext cx="10515600" cy="844696"/>
          </a:xfrm>
        </p:spPr>
        <p:txBody>
          <a:bodyPr>
            <a:normAutofit/>
          </a:bodyPr>
          <a:lstStyle/>
          <a:p>
            <a:pPr algn="ctr"/>
            <a:r>
              <a:rPr lang="en-US" sz="5000" b="1" u="sng" dirty="0">
                <a:solidFill>
                  <a:srgbClr val="CC9900"/>
                </a:solidFill>
                <a:latin typeface="+mn-lt"/>
              </a:rPr>
              <a:t>INSIGHTS</a:t>
            </a:r>
          </a:p>
        </p:txBody>
      </p:sp>
      <p:sp>
        <p:nvSpPr>
          <p:cNvPr id="3" name="Content Placeholder 2"/>
          <p:cNvSpPr>
            <a:spLocks noGrp="1"/>
          </p:cNvSpPr>
          <p:nvPr>
            <p:ph idx="1"/>
          </p:nvPr>
        </p:nvSpPr>
        <p:spPr>
          <a:xfrm>
            <a:off x="239151" y="970672"/>
            <a:ext cx="11591778" cy="5887328"/>
          </a:xfrm>
        </p:spPr>
        <p:txBody>
          <a:bodyPr>
            <a:normAutofit fontScale="92500"/>
          </a:bodyPr>
          <a:lstStyle/>
          <a:p>
            <a:pPr algn="just"/>
            <a:r>
              <a:rPr lang="en-US" sz="3000" dirty="0"/>
              <a:t>First of all it makes my concept very cleared and I learned some other commands like date format which I am not aware of and know about some other things which can be used to analyze the data more accurately. </a:t>
            </a:r>
          </a:p>
          <a:p>
            <a:pPr algn="just"/>
            <a:r>
              <a:rPr lang="en-US" sz="3000" dirty="0"/>
              <a:t>By analyzing the data I can know about the number of people which are active and inactive in Instagram and how to detect the users having fake accounts and how much user engagement is there in Instagram and how can we increase their engagement.  </a:t>
            </a:r>
          </a:p>
          <a:p>
            <a:pPr algn="just"/>
            <a:r>
              <a:rPr lang="en-US" sz="3000" dirty="0"/>
              <a:t>Instagram uses data to know how they can engage users to keep using Instagram daily. </a:t>
            </a:r>
          </a:p>
          <a:p>
            <a:pPr algn="just"/>
            <a:r>
              <a:rPr lang="en-US" sz="3000" dirty="0"/>
              <a:t>They are earning more money by launching ad campaign and keep making unbreakable records by using trending hashtag and launching video  to keep themselves ahead in social networking side so that more people get to know about Instagram and make Instagram one of their entertainment platform.</a:t>
            </a:r>
          </a:p>
          <a:p>
            <a:pPr marL="0" indent="0" algn="just">
              <a:buNone/>
            </a:pPr>
            <a:endParaRPr lang="en-US" dirty="0"/>
          </a:p>
        </p:txBody>
      </p:sp>
    </p:spTree>
    <p:extLst>
      <p:ext uri="{BB962C8B-B14F-4D97-AF65-F5344CB8AC3E}">
        <p14:creationId xmlns:p14="http://schemas.microsoft.com/office/powerpoint/2010/main" val="391631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45" y="140677"/>
            <a:ext cx="11915335" cy="6836897"/>
          </a:xfrm>
        </p:spPr>
        <p:txBody>
          <a:bodyPr>
            <a:normAutofit fontScale="92500" lnSpcReduction="10000"/>
          </a:bodyPr>
          <a:lstStyle/>
          <a:p>
            <a:pPr algn="just"/>
            <a:r>
              <a:rPr lang="en-US" sz="3000" dirty="0"/>
              <a:t>To active the users which are inactive we can send the mail and make them aware of contest which are currently going where they can win amazing prizes. By organizing contest every week Instagram can get  more participation from users and users get entertain while using Instagram and it will make them their interest to keep using it and have their engagement in Instagram daily. </a:t>
            </a:r>
          </a:p>
          <a:p>
            <a:pPr algn="just"/>
            <a:r>
              <a:rPr lang="en-US" sz="3000" dirty="0"/>
              <a:t>To avoid duplicity in the accounts we can detect and delete the fake accounts and make our platform safe. Instagram can make more money and more popular by using the trending hashtags to reach out the maximum people as much as they can so that each and every person get to know about the Instagram and make Instagram one of their entertainment platform. </a:t>
            </a:r>
          </a:p>
          <a:p>
            <a:pPr algn="just"/>
            <a:r>
              <a:rPr lang="en-US" sz="3000" dirty="0"/>
              <a:t>Popularity helps Instagram to make their brand value higher and make strongest place in social media due to which more brand will approach them and it will help them to make more and more money in future as well. Instagram can aware more things about themselves by launching a video on a particular day in which most people are highly active. </a:t>
            </a:r>
          </a:p>
          <a:p>
            <a:pPr algn="just"/>
            <a:r>
              <a:rPr lang="en-US" sz="3000" dirty="0"/>
              <a:t>Instagram can eliminate the communication gap between them and upcoming generation by analyzing the data and provide things according to the needs of the generation.</a:t>
            </a:r>
          </a:p>
          <a:p>
            <a:endParaRPr lang="en-US" dirty="0"/>
          </a:p>
        </p:txBody>
      </p:sp>
    </p:spTree>
    <p:extLst>
      <p:ext uri="{BB962C8B-B14F-4D97-AF65-F5344CB8AC3E}">
        <p14:creationId xmlns:p14="http://schemas.microsoft.com/office/powerpoint/2010/main" val="291162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812"/>
            <a:ext cx="10515600" cy="971306"/>
          </a:xfrm>
        </p:spPr>
        <p:txBody>
          <a:bodyPr>
            <a:normAutofit/>
          </a:bodyPr>
          <a:lstStyle/>
          <a:p>
            <a:pPr algn="ctr"/>
            <a:r>
              <a:rPr lang="en-US" sz="5000" b="1" u="sng" dirty="0">
                <a:solidFill>
                  <a:srgbClr val="92D050"/>
                </a:solidFill>
                <a:latin typeface="+mn-lt"/>
              </a:rPr>
              <a:t>RESULT</a:t>
            </a:r>
          </a:p>
        </p:txBody>
      </p:sp>
      <p:sp>
        <p:nvSpPr>
          <p:cNvPr id="3" name="Content Placeholder 2"/>
          <p:cNvSpPr>
            <a:spLocks noGrp="1"/>
          </p:cNvSpPr>
          <p:nvPr>
            <p:ph idx="1"/>
          </p:nvPr>
        </p:nvSpPr>
        <p:spPr>
          <a:xfrm>
            <a:off x="661182" y="1308295"/>
            <a:ext cx="10958732" cy="4868668"/>
          </a:xfrm>
        </p:spPr>
        <p:txBody>
          <a:bodyPr>
            <a:normAutofit/>
          </a:bodyPr>
          <a:lstStyle/>
          <a:p>
            <a:pPr algn="just"/>
            <a:r>
              <a:rPr lang="en-US" sz="3000" dirty="0"/>
              <a:t>The project  has helped me a lot like how to  analyze and optimize the  data and make our data in well organized manner and also learn some new term which helped me to solve the problems.</a:t>
            </a:r>
          </a:p>
          <a:p>
            <a:pPr algn="just"/>
            <a:r>
              <a:rPr lang="en-US" sz="3000" dirty="0"/>
              <a:t>How the data correlate with the real life and how can we improvised the things by just looking into the data and make it more customize in terms of user friendly and make it attractive for users.</a:t>
            </a:r>
          </a:p>
          <a:p>
            <a:pPr algn="just"/>
            <a:r>
              <a:rPr lang="en-US" sz="3000" dirty="0"/>
              <a:t>It has helped me to get to know about how a data analyst person works in real life and impoverished the things by just looking into the data and provides content according to the users choice and make a platform safe from malicious activities and fake users.</a:t>
            </a:r>
          </a:p>
        </p:txBody>
      </p:sp>
    </p:spTree>
    <p:extLst>
      <p:ext uri="{BB962C8B-B14F-4D97-AF65-F5344CB8AC3E}">
        <p14:creationId xmlns:p14="http://schemas.microsoft.com/office/powerpoint/2010/main" val="3487542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847"/>
            <a:ext cx="10515600" cy="1206489"/>
          </a:xfrm>
        </p:spPr>
        <p:txBody>
          <a:bodyPr>
            <a:normAutofit/>
          </a:bodyPr>
          <a:lstStyle/>
          <a:p>
            <a:pPr algn="ctr"/>
            <a:r>
              <a:rPr lang="en-US" sz="5000" b="1" u="sng" dirty="0">
                <a:solidFill>
                  <a:srgbClr val="00B0F0"/>
                </a:solidFill>
                <a:latin typeface="+mn-lt"/>
              </a:rPr>
              <a:t>Rewarding Most Loyal Users</a:t>
            </a:r>
          </a:p>
        </p:txBody>
      </p:sp>
      <p:pic>
        <p:nvPicPr>
          <p:cNvPr id="6" name="Picture 5">
            <a:extLst>
              <a:ext uri="{FF2B5EF4-FFF2-40B4-BE49-F238E27FC236}">
                <a16:creationId xmlns:a16="http://schemas.microsoft.com/office/drawing/2014/main" id="{0D8EE87E-7438-8672-67E3-5AF28135A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942" y="1170642"/>
            <a:ext cx="11400503" cy="5428242"/>
          </a:xfrm>
          <a:prstGeom prst="rect">
            <a:avLst/>
          </a:prstGeom>
        </p:spPr>
      </p:pic>
    </p:spTree>
    <p:extLst>
      <p:ext uri="{BB962C8B-B14F-4D97-AF65-F5344CB8AC3E}">
        <p14:creationId xmlns:p14="http://schemas.microsoft.com/office/powerpoint/2010/main" val="3860816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967" y="0"/>
            <a:ext cx="10515600" cy="1097736"/>
          </a:xfrm>
        </p:spPr>
        <p:txBody>
          <a:bodyPr>
            <a:noAutofit/>
          </a:bodyPr>
          <a:lstStyle/>
          <a:p>
            <a:pPr algn="ctr"/>
            <a:r>
              <a:rPr lang="en-US" sz="5000" b="1" u="sng" dirty="0">
                <a:solidFill>
                  <a:srgbClr val="7030A0"/>
                </a:solidFill>
                <a:latin typeface="+mn-lt"/>
              </a:rPr>
              <a:t>Remind Inactive Users To Start Posting</a:t>
            </a:r>
          </a:p>
        </p:txBody>
      </p:sp>
      <p:pic>
        <p:nvPicPr>
          <p:cNvPr id="7" name="Content Placeholder 6">
            <a:extLst>
              <a:ext uri="{FF2B5EF4-FFF2-40B4-BE49-F238E27FC236}">
                <a16:creationId xmlns:a16="http://schemas.microsoft.com/office/drawing/2014/main" id="{8D939600-B281-CB3B-6179-2A2571A870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194" y="1097737"/>
            <a:ext cx="11253019" cy="5479900"/>
          </a:xfrm>
        </p:spPr>
      </p:pic>
    </p:spTree>
    <p:extLst>
      <p:ext uri="{BB962C8B-B14F-4D97-AF65-F5344CB8AC3E}">
        <p14:creationId xmlns:p14="http://schemas.microsoft.com/office/powerpoint/2010/main" val="4227416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1899</TotalTime>
  <Words>984</Words>
  <Application>Microsoft Office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INSTAGRAM USER ANALYTICS</vt:lpstr>
      <vt:lpstr>PROJECT DESCRIPTION</vt:lpstr>
      <vt:lpstr>APPROACH</vt:lpstr>
      <vt:lpstr>TECK STACK</vt:lpstr>
      <vt:lpstr>INSIGHTS</vt:lpstr>
      <vt:lpstr>PowerPoint Presentation</vt:lpstr>
      <vt:lpstr>RESULT</vt:lpstr>
      <vt:lpstr>Rewarding Most Loyal Users</vt:lpstr>
      <vt:lpstr>Remind Inactive Users To Start Posting</vt:lpstr>
      <vt:lpstr>Declaring Contest Winner</vt:lpstr>
      <vt:lpstr>Hashtag Researching</vt:lpstr>
      <vt:lpstr>Launch Ad Campaign</vt:lpstr>
      <vt:lpstr>User Engagement</vt:lpstr>
      <vt:lpstr>Bot And Fake Accounts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KATOCH</dc:creator>
  <cp:lastModifiedBy>aneesh katoch</cp:lastModifiedBy>
  <cp:revision>61</cp:revision>
  <dcterms:created xsi:type="dcterms:W3CDTF">2023-01-26T19:51:29Z</dcterms:created>
  <dcterms:modified xsi:type="dcterms:W3CDTF">2023-09-13T02:22:50Z</dcterms:modified>
</cp:coreProperties>
</file>