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8" r:id="rId3"/>
    <p:sldId id="257" r:id="rId4"/>
    <p:sldId id="265" r:id="rId5"/>
    <p:sldId id="288" r:id="rId6"/>
    <p:sldId id="281" r:id="rId7"/>
    <p:sldId id="262" r:id="rId8"/>
    <p:sldId id="263" r:id="rId9"/>
    <p:sldId id="267" r:id="rId10"/>
    <p:sldId id="268" r:id="rId11"/>
    <p:sldId id="269" r:id="rId12"/>
    <p:sldId id="283" r:id="rId13"/>
    <p:sldId id="270" r:id="rId14"/>
    <p:sldId id="271" r:id="rId15"/>
    <p:sldId id="273" r:id="rId16"/>
    <p:sldId id="284" r:id="rId17"/>
    <p:sldId id="274" r:id="rId18"/>
    <p:sldId id="275" r:id="rId19"/>
    <p:sldId id="285" r:id="rId20"/>
    <p:sldId id="276" r:id="rId21"/>
    <p:sldId id="277" r:id="rId22"/>
    <p:sldId id="278" r:id="rId23"/>
    <p:sldId id="279" r:id="rId24"/>
    <p:sldId id="286"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8000"/>
    <a:srgbClr val="006666"/>
    <a:srgbClr val="66FF33"/>
    <a:srgbClr val="FF9900"/>
    <a:srgbClr val="00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0CA7C-BD60-48C0-9BF9-BEF0EFC6D4B8}"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97412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0CA7C-BD60-48C0-9BF9-BEF0EFC6D4B8}"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281411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0CA7C-BD60-48C0-9BF9-BEF0EFC6D4B8}"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03366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0CA7C-BD60-48C0-9BF9-BEF0EFC6D4B8}"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19758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0CA7C-BD60-48C0-9BF9-BEF0EFC6D4B8}" type="datetimeFigureOut">
              <a:rPr lang="en-US" smtClean="0"/>
              <a:t>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6343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A0CA7C-BD60-48C0-9BF9-BEF0EFC6D4B8}"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381125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0CA7C-BD60-48C0-9BF9-BEF0EFC6D4B8}" type="datetimeFigureOut">
              <a:rPr lang="en-US" smtClean="0"/>
              <a:t>2/18/2023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277021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A0CA7C-BD60-48C0-9BF9-BEF0EFC6D4B8}" type="datetimeFigureOut">
              <a:rPr lang="en-US" smtClean="0"/>
              <a:t>2/18/2023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45754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0CA7C-BD60-48C0-9BF9-BEF0EFC6D4B8}" type="datetimeFigureOut">
              <a:rPr lang="en-US" smtClean="0"/>
              <a:t>2/18/2023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11717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0CA7C-BD60-48C0-9BF9-BEF0EFC6D4B8}"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83427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0CA7C-BD60-48C0-9BF9-BEF0EFC6D4B8}" type="datetimeFigureOut">
              <a:rPr lang="en-US" smtClean="0"/>
              <a:t>2/18/2023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2ED402-67DF-4CC4-A229-EC89DD199B92}" type="slidenum">
              <a:rPr lang="en-US" smtClean="0"/>
              <a:t>‹#›</a:t>
            </a:fld>
            <a:endParaRPr lang="en-US"/>
          </a:p>
        </p:txBody>
      </p:sp>
    </p:spTree>
    <p:extLst>
      <p:ext uri="{BB962C8B-B14F-4D97-AF65-F5344CB8AC3E}">
        <p14:creationId xmlns:p14="http://schemas.microsoft.com/office/powerpoint/2010/main" val="16223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0CA7C-BD60-48C0-9BF9-BEF0EFC6D4B8}" type="datetimeFigureOut">
              <a:rPr lang="en-US" smtClean="0"/>
              <a:t>2/18/2023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ED402-67DF-4CC4-A229-EC89DD199B92}" type="slidenum">
              <a:rPr lang="en-US" smtClean="0"/>
              <a:t>‹#›</a:t>
            </a:fld>
            <a:endParaRPr lang="en-US"/>
          </a:p>
        </p:txBody>
      </p:sp>
    </p:spTree>
    <p:extLst>
      <p:ext uri="{BB962C8B-B14F-4D97-AF65-F5344CB8AC3E}">
        <p14:creationId xmlns:p14="http://schemas.microsoft.com/office/powerpoint/2010/main" val="326821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306" y="169818"/>
            <a:ext cx="10515600" cy="5434785"/>
          </a:xfrm>
        </p:spPr>
        <p:txBody>
          <a:bodyPr>
            <a:noAutofit/>
          </a:bodyPr>
          <a:lstStyle/>
          <a:p>
            <a:pPr algn="ctr"/>
            <a:r>
              <a:rPr lang="en-US" sz="9000" b="1" u="sng" dirty="0" smtClean="0">
                <a:solidFill>
                  <a:srgbClr val="FFC000"/>
                </a:solidFill>
              </a:rPr>
              <a:t>Operation Analytics</a:t>
            </a:r>
            <a:r>
              <a:rPr lang="en-US" sz="10000" b="1" u="sng" dirty="0" smtClean="0">
                <a:solidFill>
                  <a:srgbClr val="FFC000"/>
                </a:solidFill>
              </a:rPr>
              <a:t/>
            </a:r>
            <a:br>
              <a:rPr lang="en-US" sz="10000" b="1" u="sng" dirty="0" smtClean="0">
                <a:solidFill>
                  <a:srgbClr val="FFC000"/>
                </a:solidFill>
              </a:rPr>
            </a:br>
            <a:r>
              <a:rPr lang="en-US" sz="9000" b="1" u="sng" dirty="0" smtClean="0">
                <a:solidFill>
                  <a:srgbClr val="FFC000"/>
                </a:solidFill>
              </a:rPr>
              <a:t>And</a:t>
            </a:r>
            <a:r>
              <a:rPr lang="en-US" sz="10000" b="1" u="sng" dirty="0" smtClean="0">
                <a:solidFill>
                  <a:srgbClr val="FFC000"/>
                </a:solidFill>
              </a:rPr>
              <a:t/>
            </a:r>
            <a:br>
              <a:rPr lang="en-US" sz="10000" b="1" u="sng" dirty="0" smtClean="0">
                <a:solidFill>
                  <a:srgbClr val="FFC000"/>
                </a:solidFill>
              </a:rPr>
            </a:br>
            <a:r>
              <a:rPr lang="en-US" sz="9000" b="1" u="sng" dirty="0" smtClean="0">
                <a:solidFill>
                  <a:srgbClr val="FFC000"/>
                </a:solidFill>
              </a:rPr>
              <a:t>Investigating</a:t>
            </a:r>
            <a:r>
              <a:rPr lang="en-US" sz="10000" b="1" u="sng" dirty="0" smtClean="0">
                <a:solidFill>
                  <a:srgbClr val="FFC000"/>
                </a:solidFill>
              </a:rPr>
              <a:t/>
            </a:r>
            <a:br>
              <a:rPr lang="en-US" sz="10000" b="1" u="sng" dirty="0" smtClean="0">
                <a:solidFill>
                  <a:srgbClr val="FFC000"/>
                </a:solidFill>
              </a:rPr>
            </a:br>
            <a:r>
              <a:rPr lang="en-US" sz="9000" b="1" u="sng" dirty="0" smtClean="0">
                <a:solidFill>
                  <a:srgbClr val="FFC000"/>
                </a:solidFill>
              </a:rPr>
              <a:t>Metric Spike</a:t>
            </a:r>
            <a:endParaRPr lang="en-US" sz="9000" b="1" u="sng" dirty="0">
              <a:solidFill>
                <a:srgbClr val="FFC000"/>
              </a:solidFill>
            </a:endParaRPr>
          </a:p>
        </p:txBody>
      </p:sp>
      <p:sp>
        <p:nvSpPr>
          <p:cNvPr id="3" name="Content Placeholder 2"/>
          <p:cNvSpPr>
            <a:spLocks noGrp="1"/>
          </p:cNvSpPr>
          <p:nvPr>
            <p:ph idx="1"/>
          </p:nvPr>
        </p:nvSpPr>
        <p:spPr>
          <a:xfrm>
            <a:off x="8876714" y="5507502"/>
            <a:ext cx="3081996" cy="1063116"/>
          </a:xfrm>
        </p:spPr>
        <p:txBody>
          <a:bodyPr/>
          <a:lstStyle/>
          <a:p>
            <a:pPr marL="0" indent="0">
              <a:buNone/>
            </a:pPr>
            <a:r>
              <a:rPr lang="en-US" u="sng" dirty="0">
                <a:solidFill>
                  <a:srgbClr val="FF0000"/>
                </a:solidFill>
              </a:rPr>
              <a:t>SUBMITTED BY</a:t>
            </a:r>
            <a:r>
              <a:rPr lang="en-US" dirty="0">
                <a:solidFill>
                  <a:srgbClr val="FF0000"/>
                </a:solidFill>
              </a:rPr>
              <a:t> :</a:t>
            </a:r>
          </a:p>
          <a:p>
            <a:pPr marL="0" indent="0">
              <a:buNone/>
            </a:pPr>
            <a:r>
              <a:rPr lang="en-US" u="sng" dirty="0">
                <a:solidFill>
                  <a:srgbClr val="008000"/>
                </a:solidFill>
              </a:rPr>
              <a:t>ANISH KATOCH</a:t>
            </a:r>
          </a:p>
          <a:p>
            <a:endParaRPr lang="en-US" dirty="0"/>
          </a:p>
        </p:txBody>
      </p:sp>
    </p:spTree>
    <p:extLst>
      <p:ext uri="{BB962C8B-B14F-4D97-AF65-F5344CB8AC3E}">
        <p14:creationId xmlns:p14="http://schemas.microsoft.com/office/powerpoint/2010/main" val="1226868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5"/>
            <a:ext cx="10515600" cy="1176292"/>
          </a:xfrm>
        </p:spPr>
        <p:txBody>
          <a:bodyPr/>
          <a:lstStyle/>
          <a:p>
            <a:pPr algn="ctr"/>
            <a:r>
              <a:rPr lang="en-US" b="1" u="sng" dirty="0" smtClean="0">
                <a:solidFill>
                  <a:srgbClr val="0070C0"/>
                </a:solidFill>
                <a:latin typeface="+mn-lt"/>
              </a:rPr>
              <a:t>Percentage share of each language</a:t>
            </a:r>
            <a:endParaRPr lang="en-US" b="1" u="sng" dirty="0">
              <a:solidFill>
                <a:srgbClr val="0070C0"/>
              </a:solidFill>
              <a:latin typeface="+mn-lt"/>
            </a:endParaRPr>
          </a:p>
        </p:txBody>
      </p:sp>
      <p:sp>
        <p:nvSpPr>
          <p:cNvPr id="3" name="Content Placeholder 2"/>
          <p:cNvSpPr>
            <a:spLocks noGrp="1"/>
          </p:cNvSpPr>
          <p:nvPr>
            <p:ph idx="1"/>
          </p:nvPr>
        </p:nvSpPr>
        <p:spPr>
          <a:xfrm>
            <a:off x="838200" y="1306287"/>
            <a:ext cx="10515600" cy="4870676"/>
          </a:xfrm>
        </p:spPr>
        <p:txBody>
          <a:bodyPr/>
          <a:lstStyle/>
          <a:p>
            <a:pPr algn="just"/>
            <a:r>
              <a:rPr lang="en-US" b="1" dirty="0"/>
              <a:t>S</a:t>
            </a:r>
            <a:r>
              <a:rPr lang="en-US" b="1" dirty="0" smtClean="0"/>
              <a:t>elect</a:t>
            </a:r>
            <a:r>
              <a:rPr lang="en-US" dirty="0" smtClean="0"/>
              <a:t> language as languages, round(100 * count(*)/total, 2) as percentage </a:t>
            </a:r>
            <a:r>
              <a:rPr lang="en-US" b="1" dirty="0" smtClean="0"/>
              <a:t>from</a:t>
            </a:r>
            <a:r>
              <a:rPr lang="en-US" dirty="0" smtClean="0"/>
              <a:t> </a:t>
            </a:r>
            <a:r>
              <a:rPr lang="en-US" dirty="0" err="1" smtClean="0"/>
              <a:t>job_data</a:t>
            </a:r>
            <a:r>
              <a:rPr lang="en-US" dirty="0" smtClean="0"/>
              <a:t> cross join (select count(*) as total from </a:t>
            </a:r>
            <a:r>
              <a:rPr lang="en-US" dirty="0" err="1" smtClean="0"/>
              <a:t>job_data</a:t>
            </a:r>
            <a:r>
              <a:rPr lang="en-US" dirty="0" smtClean="0"/>
              <a:t>) sub </a:t>
            </a:r>
            <a:r>
              <a:rPr lang="en-US" b="1" dirty="0" smtClean="0"/>
              <a:t>group</a:t>
            </a:r>
            <a:r>
              <a:rPr lang="en-US" dirty="0" smtClean="0"/>
              <a:t> </a:t>
            </a:r>
            <a:r>
              <a:rPr lang="en-US" b="1" dirty="0" smtClean="0"/>
              <a:t>by</a:t>
            </a:r>
            <a:r>
              <a:rPr lang="en-US" dirty="0" smtClean="0"/>
              <a:t> language;</a:t>
            </a:r>
          </a:p>
          <a:p>
            <a:endParaRPr lang="en-US" dirty="0"/>
          </a:p>
        </p:txBody>
      </p:sp>
      <p:pic>
        <p:nvPicPr>
          <p:cNvPr id="4" name="image10.jpeg"/>
          <p:cNvPicPr/>
          <p:nvPr/>
        </p:nvPicPr>
        <p:blipFill>
          <a:blip r:embed="rId2" cstate="print"/>
          <a:stretch>
            <a:fillRect/>
          </a:stretch>
        </p:blipFill>
        <p:spPr>
          <a:xfrm>
            <a:off x="3357154" y="3056710"/>
            <a:ext cx="3918857" cy="2743200"/>
          </a:xfrm>
          <a:prstGeom prst="rect">
            <a:avLst/>
          </a:prstGeom>
        </p:spPr>
      </p:pic>
    </p:spTree>
    <p:extLst>
      <p:ext uri="{BB962C8B-B14F-4D97-AF65-F5344CB8AC3E}">
        <p14:creationId xmlns:p14="http://schemas.microsoft.com/office/powerpoint/2010/main" val="187442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5131"/>
            <a:ext cx="10515600" cy="1124041"/>
          </a:xfrm>
        </p:spPr>
        <p:txBody>
          <a:bodyPr/>
          <a:lstStyle/>
          <a:p>
            <a:pPr algn="ctr"/>
            <a:r>
              <a:rPr lang="en-US" b="1" u="sng" dirty="0" smtClean="0">
                <a:solidFill>
                  <a:srgbClr val="002060"/>
                </a:solidFill>
                <a:latin typeface="+mn-lt"/>
              </a:rPr>
              <a:t>Duplicate rows</a:t>
            </a:r>
            <a:endParaRPr lang="en-US" b="1" u="sng" dirty="0">
              <a:solidFill>
                <a:srgbClr val="002060"/>
              </a:solidFill>
              <a:latin typeface="+mn-lt"/>
            </a:endParaRPr>
          </a:p>
        </p:txBody>
      </p:sp>
      <p:sp>
        <p:nvSpPr>
          <p:cNvPr id="3" name="Content Placeholder 2"/>
          <p:cNvSpPr>
            <a:spLocks noGrp="1"/>
          </p:cNvSpPr>
          <p:nvPr>
            <p:ph idx="1"/>
          </p:nvPr>
        </p:nvSpPr>
        <p:spPr>
          <a:xfrm>
            <a:off x="838200" y="1580606"/>
            <a:ext cx="10515600" cy="4596357"/>
          </a:xfrm>
        </p:spPr>
        <p:txBody>
          <a:bodyPr/>
          <a:lstStyle/>
          <a:p>
            <a:pPr algn="just"/>
            <a:r>
              <a:rPr lang="en-US" b="1" dirty="0"/>
              <a:t>S</a:t>
            </a:r>
            <a:r>
              <a:rPr lang="en-US" b="1" dirty="0" smtClean="0"/>
              <a:t>elect</a:t>
            </a:r>
            <a:r>
              <a:rPr lang="en-US" dirty="0" smtClean="0"/>
              <a:t> </a:t>
            </a:r>
            <a:r>
              <a:rPr lang="en-US" dirty="0" err="1" smtClean="0"/>
              <a:t>actor_id</a:t>
            </a:r>
            <a:r>
              <a:rPr lang="en-US" dirty="0" smtClean="0"/>
              <a:t>, count(*) as duplicates </a:t>
            </a:r>
            <a:r>
              <a:rPr lang="en-US" b="1" dirty="0" smtClean="0"/>
              <a:t>from</a:t>
            </a:r>
            <a:r>
              <a:rPr lang="en-US" dirty="0" smtClean="0"/>
              <a:t> </a:t>
            </a:r>
            <a:r>
              <a:rPr lang="en-US" dirty="0" err="1" smtClean="0"/>
              <a:t>job_data</a:t>
            </a:r>
            <a:r>
              <a:rPr lang="en-US" dirty="0" smtClean="0"/>
              <a:t> group by </a:t>
            </a:r>
            <a:r>
              <a:rPr lang="en-US" dirty="0" err="1" smtClean="0"/>
              <a:t>actor_id</a:t>
            </a:r>
            <a:r>
              <a:rPr lang="en-US" dirty="0" smtClean="0"/>
              <a:t> having count(*) &gt; 1;</a:t>
            </a:r>
          </a:p>
          <a:p>
            <a:endParaRPr lang="en-US" dirty="0"/>
          </a:p>
        </p:txBody>
      </p:sp>
      <p:pic>
        <p:nvPicPr>
          <p:cNvPr id="4" name="image11.jpeg"/>
          <p:cNvPicPr/>
          <p:nvPr/>
        </p:nvPicPr>
        <p:blipFill>
          <a:blip r:embed="rId2" cstate="print"/>
          <a:stretch>
            <a:fillRect/>
          </a:stretch>
        </p:blipFill>
        <p:spPr>
          <a:xfrm>
            <a:off x="4950823" y="3271203"/>
            <a:ext cx="2181497" cy="752157"/>
          </a:xfrm>
          <a:prstGeom prst="rect">
            <a:avLst/>
          </a:prstGeom>
        </p:spPr>
      </p:pic>
    </p:spTree>
    <p:extLst>
      <p:ext uri="{BB962C8B-B14F-4D97-AF65-F5344CB8AC3E}">
        <p14:creationId xmlns:p14="http://schemas.microsoft.com/office/powerpoint/2010/main" val="196131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639445"/>
            <a:ext cx="10515600" cy="5225778"/>
          </a:xfrm>
        </p:spPr>
        <p:txBody>
          <a:bodyPr>
            <a:noAutofit/>
          </a:bodyPr>
          <a:lstStyle/>
          <a:p>
            <a:pPr algn="ctr"/>
            <a:r>
              <a:rPr lang="en-US" sz="9000" b="1" u="sng" dirty="0" smtClean="0">
                <a:solidFill>
                  <a:srgbClr val="FFC000"/>
                </a:solidFill>
                <a:latin typeface="+mn-lt"/>
              </a:rPr>
              <a:t>CASE STUDY  2</a:t>
            </a:r>
            <a:br>
              <a:rPr lang="en-US" sz="9000" b="1" u="sng" dirty="0" smtClean="0">
                <a:solidFill>
                  <a:srgbClr val="FFC000"/>
                </a:solidFill>
                <a:latin typeface="+mn-lt"/>
              </a:rPr>
            </a:br>
            <a:r>
              <a:rPr lang="en-US" sz="11000" b="1" u="sng" dirty="0" smtClean="0">
                <a:solidFill>
                  <a:srgbClr val="FFC000"/>
                </a:solidFill>
                <a:latin typeface="+mn-lt"/>
              </a:rPr>
              <a:t>INVESTIGATING</a:t>
            </a:r>
            <a:r>
              <a:rPr lang="en-US" sz="12000" b="1" u="sng" dirty="0" smtClean="0">
                <a:solidFill>
                  <a:srgbClr val="FFC000"/>
                </a:solidFill>
                <a:latin typeface="+mn-lt"/>
              </a:rPr>
              <a:t/>
            </a:r>
            <a:br>
              <a:rPr lang="en-US" sz="12000" b="1" u="sng" dirty="0" smtClean="0">
                <a:solidFill>
                  <a:srgbClr val="FFC000"/>
                </a:solidFill>
                <a:latin typeface="+mn-lt"/>
              </a:rPr>
            </a:br>
            <a:r>
              <a:rPr lang="en-US" sz="9000" b="1" u="sng" dirty="0" smtClean="0">
                <a:solidFill>
                  <a:srgbClr val="FFC000"/>
                </a:solidFill>
                <a:latin typeface="+mn-lt"/>
              </a:rPr>
              <a:t>Metric Spike</a:t>
            </a:r>
            <a:endParaRPr lang="en-US" sz="9000" b="1" u="sng" dirty="0">
              <a:solidFill>
                <a:srgbClr val="FFC000"/>
              </a:solidFill>
              <a:latin typeface="+mn-lt"/>
            </a:endParaRPr>
          </a:p>
        </p:txBody>
      </p:sp>
    </p:spTree>
    <p:extLst>
      <p:ext uri="{BB962C8B-B14F-4D97-AF65-F5344CB8AC3E}">
        <p14:creationId xmlns:p14="http://schemas.microsoft.com/office/powerpoint/2010/main" val="403579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24040"/>
          </a:xfrm>
        </p:spPr>
        <p:txBody>
          <a:bodyPr/>
          <a:lstStyle/>
          <a:p>
            <a:pPr algn="ctr"/>
            <a:r>
              <a:rPr lang="en-US" b="1" u="sng" dirty="0" smtClean="0">
                <a:solidFill>
                  <a:srgbClr val="7030A0"/>
                </a:solidFill>
                <a:latin typeface="+mn-lt"/>
              </a:rPr>
              <a:t>User Engagement</a:t>
            </a:r>
            <a:endParaRPr lang="en-US" b="1" u="sng" dirty="0">
              <a:solidFill>
                <a:srgbClr val="7030A0"/>
              </a:solidFill>
              <a:latin typeface="+mn-lt"/>
            </a:endParaRPr>
          </a:p>
        </p:txBody>
      </p:sp>
      <p:sp>
        <p:nvSpPr>
          <p:cNvPr id="3" name="Content Placeholder 2"/>
          <p:cNvSpPr>
            <a:spLocks noGrp="1"/>
          </p:cNvSpPr>
          <p:nvPr>
            <p:ph idx="1"/>
          </p:nvPr>
        </p:nvSpPr>
        <p:spPr>
          <a:xfrm>
            <a:off x="391886" y="966651"/>
            <a:ext cx="10961914" cy="5473337"/>
          </a:xfrm>
        </p:spPr>
        <p:txBody>
          <a:bodyPr/>
          <a:lstStyle/>
          <a:p>
            <a:pPr algn="just"/>
            <a:r>
              <a:rPr lang="en-US" b="1" dirty="0" smtClean="0"/>
              <a:t>select</a:t>
            </a:r>
            <a:r>
              <a:rPr lang="en-US" dirty="0" smtClean="0"/>
              <a:t> extract(week from </a:t>
            </a:r>
            <a:r>
              <a:rPr lang="en-US" dirty="0" err="1" smtClean="0"/>
              <a:t>occurred_at</a:t>
            </a:r>
            <a:r>
              <a:rPr lang="en-US" dirty="0" smtClean="0"/>
              <a:t>) as "week numbers", count(distinct </a:t>
            </a:r>
            <a:r>
              <a:rPr lang="en-US" dirty="0" err="1" smtClean="0"/>
              <a:t>user_id</a:t>
            </a:r>
            <a:r>
              <a:rPr lang="en-US" dirty="0" smtClean="0"/>
              <a:t>) as "weekly active users“ </a:t>
            </a:r>
            <a:r>
              <a:rPr lang="en-US" b="1" dirty="0" smtClean="0"/>
              <a:t>from</a:t>
            </a:r>
            <a:r>
              <a:rPr lang="en-US" dirty="0" smtClean="0"/>
              <a:t> events </a:t>
            </a:r>
            <a:r>
              <a:rPr lang="en-US" b="1" dirty="0" smtClean="0"/>
              <a:t>where</a:t>
            </a:r>
            <a:r>
              <a:rPr lang="en-US" dirty="0" smtClean="0"/>
              <a:t> </a:t>
            </a:r>
            <a:r>
              <a:rPr lang="en-US" dirty="0" err="1" smtClean="0"/>
              <a:t>event_type</a:t>
            </a:r>
            <a:r>
              <a:rPr lang="en-US" dirty="0" smtClean="0"/>
              <a:t> = 'engagement' group by 1;</a:t>
            </a:r>
          </a:p>
          <a:p>
            <a:pPr algn="just"/>
            <a:endParaRPr lang="en-US" dirty="0"/>
          </a:p>
        </p:txBody>
      </p:sp>
      <p:pic>
        <p:nvPicPr>
          <p:cNvPr id="4" name="image14.png"/>
          <p:cNvPicPr/>
          <p:nvPr/>
        </p:nvPicPr>
        <p:blipFill>
          <a:blip r:embed="rId2" cstate="print"/>
          <a:stretch>
            <a:fillRect/>
          </a:stretch>
        </p:blipFill>
        <p:spPr>
          <a:xfrm>
            <a:off x="3435531" y="2429692"/>
            <a:ext cx="4101737" cy="4153988"/>
          </a:xfrm>
          <a:prstGeom prst="rect">
            <a:avLst/>
          </a:prstGeom>
        </p:spPr>
      </p:pic>
    </p:spTree>
    <p:extLst>
      <p:ext uri="{BB962C8B-B14F-4D97-AF65-F5344CB8AC3E}">
        <p14:creationId xmlns:p14="http://schemas.microsoft.com/office/powerpoint/2010/main" val="400783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93412"/>
          </a:xfrm>
        </p:spPr>
        <p:txBody>
          <a:bodyPr/>
          <a:lstStyle/>
          <a:p>
            <a:pPr algn="ctr"/>
            <a:r>
              <a:rPr lang="en-US" b="1" u="sng" dirty="0" smtClean="0">
                <a:solidFill>
                  <a:srgbClr val="FF00FF"/>
                </a:solidFill>
                <a:latin typeface="+mn-lt"/>
              </a:rPr>
              <a:t>User Growth</a:t>
            </a:r>
            <a:endParaRPr lang="en-US" b="1" u="sng" dirty="0">
              <a:solidFill>
                <a:srgbClr val="FF00FF"/>
              </a:solidFill>
              <a:latin typeface="+mn-lt"/>
            </a:endParaRPr>
          </a:p>
        </p:txBody>
      </p:sp>
      <p:sp>
        <p:nvSpPr>
          <p:cNvPr id="3" name="Content Placeholder 2"/>
          <p:cNvSpPr>
            <a:spLocks noGrp="1"/>
          </p:cNvSpPr>
          <p:nvPr>
            <p:ph idx="1"/>
          </p:nvPr>
        </p:nvSpPr>
        <p:spPr>
          <a:xfrm>
            <a:off x="574767" y="1188720"/>
            <a:ext cx="11168742" cy="5290457"/>
          </a:xfrm>
        </p:spPr>
        <p:txBody>
          <a:bodyPr/>
          <a:lstStyle/>
          <a:p>
            <a:pPr algn="just"/>
            <a:r>
              <a:rPr lang="en-US" b="1" dirty="0" smtClean="0"/>
              <a:t>select</a:t>
            </a:r>
            <a:r>
              <a:rPr lang="en-US" dirty="0" smtClean="0"/>
              <a:t> months, users, round(((users/lag(users, 1) over (order by months) -1)*100), 2) as "growth in %" </a:t>
            </a:r>
            <a:r>
              <a:rPr lang="en-US" b="1" dirty="0" smtClean="0"/>
              <a:t>from   </a:t>
            </a:r>
            <a:r>
              <a:rPr lang="en-US" dirty="0" smtClean="0"/>
              <a:t>(</a:t>
            </a:r>
            <a:r>
              <a:rPr lang="en-US" b="1" dirty="0" smtClean="0"/>
              <a:t>select</a:t>
            </a:r>
            <a:r>
              <a:rPr lang="en-US" dirty="0" smtClean="0"/>
              <a:t> extract(month from </a:t>
            </a:r>
            <a:r>
              <a:rPr lang="en-US" dirty="0" err="1" smtClean="0"/>
              <a:t>created_at</a:t>
            </a:r>
            <a:r>
              <a:rPr lang="en-US" dirty="0" smtClean="0"/>
              <a:t>) as months, count(</a:t>
            </a:r>
            <a:r>
              <a:rPr lang="en-US" dirty="0" err="1" smtClean="0"/>
              <a:t>activated_at</a:t>
            </a:r>
            <a:r>
              <a:rPr lang="en-US" dirty="0" smtClean="0"/>
              <a:t>) as users from users </a:t>
            </a:r>
            <a:r>
              <a:rPr lang="en-US" b="1" dirty="0" smtClean="0"/>
              <a:t>where</a:t>
            </a:r>
            <a:r>
              <a:rPr lang="en-US" dirty="0" smtClean="0"/>
              <a:t> </a:t>
            </a:r>
            <a:r>
              <a:rPr lang="en-US" dirty="0" err="1" smtClean="0"/>
              <a:t>activated_at</a:t>
            </a:r>
            <a:r>
              <a:rPr lang="en-US" dirty="0" smtClean="0"/>
              <a:t> not in("") group by 1order by 1)   sub;</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669" y="2819107"/>
            <a:ext cx="3579222" cy="3660070"/>
          </a:xfrm>
          <a:prstGeom prst="rect">
            <a:avLst/>
          </a:prstGeom>
        </p:spPr>
      </p:pic>
    </p:spTree>
    <p:extLst>
      <p:ext uri="{BB962C8B-B14F-4D97-AF65-F5344CB8AC3E}">
        <p14:creationId xmlns:p14="http://schemas.microsoft.com/office/powerpoint/2010/main" val="342198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6"/>
            <a:ext cx="10515600" cy="901971"/>
          </a:xfrm>
        </p:spPr>
        <p:txBody>
          <a:bodyPr/>
          <a:lstStyle/>
          <a:p>
            <a:pPr algn="ctr"/>
            <a:r>
              <a:rPr lang="en-US" b="1" u="sng" dirty="0" smtClean="0">
                <a:solidFill>
                  <a:srgbClr val="FF9900"/>
                </a:solidFill>
                <a:latin typeface="+mn-lt"/>
              </a:rPr>
              <a:t>Weekly Retention</a:t>
            </a:r>
            <a:endParaRPr lang="en-US" b="1" u="sng" dirty="0">
              <a:solidFill>
                <a:srgbClr val="FF9900"/>
              </a:solidFill>
              <a:latin typeface="+mn-lt"/>
            </a:endParaRPr>
          </a:p>
        </p:txBody>
      </p:sp>
      <p:sp>
        <p:nvSpPr>
          <p:cNvPr id="3" name="Content Placeholder 2"/>
          <p:cNvSpPr>
            <a:spLocks noGrp="1"/>
          </p:cNvSpPr>
          <p:nvPr>
            <p:ph idx="1"/>
          </p:nvPr>
        </p:nvSpPr>
        <p:spPr>
          <a:xfrm>
            <a:off x="510540" y="1019537"/>
            <a:ext cx="11170920" cy="5603966"/>
          </a:xfrm>
        </p:spPr>
        <p:txBody>
          <a:bodyPr>
            <a:normAutofit fontScale="85000" lnSpcReduction="20000"/>
          </a:bodyPr>
          <a:lstStyle/>
          <a:p>
            <a:r>
              <a:rPr lang="en-US" dirty="0" smtClean="0"/>
              <a:t>select first as "week numbers",</a:t>
            </a:r>
          </a:p>
          <a:p>
            <a:pPr marL="0" indent="0" algn="just">
              <a:buNone/>
            </a:pPr>
            <a:r>
              <a:rPr lang="en-US" dirty="0" smtClean="0"/>
              <a:t>sum(case when </a:t>
            </a:r>
            <a:r>
              <a:rPr lang="en-US" dirty="0" err="1" smtClean="0"/>
              <a:t>week_number</a:t>
            </a:r>
            <a:r>
              <a:rPr lang="en-US" dirty="0" smtClean="0"/>
              <a:t> = 0 then 1 else 0 end) as "week 0",</a:t>
            </a:r>
          </a:p>
          <a:p>
            <a:pPr marL="0" indent="0" algn="just">
              <a:buNone/>
            </a:pPr>
            <a:r>
              <a:rPr lang="en-US" dirty="0" smtClean="0"/>
              <a:t>sum(case when </a:t>
            </a:r>
            <a:r>
              <a:rPr lang="en-US" dirty="0" err="1" smtClean="0"/>
              <a:t>week_number</a:t>
            </a:r>
            <a:r>
              <a:rPr lang="en-US" dirty="0" smtClean="0"/>
              <a:t> = 1 then 1 else 0 end) as "week 1",</a:t>
            </a:r>
          </a:p>
          <a:p>
            <a:pPr marL="0" indent="0" algn="just">
              <a:buNone/>
            </a:pPr>
            <a:r>
              <a:rPr lang="en-US" dirty="0" smtClean="0"/>
              <a:t>sum(case when </a:t>
            </a:r>
            <a:r>
              <a:rPr lang="en-US" dirty="0" err="1" smtClean="0"/>
              <a:t>week_number</a:t>
            </a:r>
            <a:r>
              <a:rPr lang="en-US" dirty="0" smtClean="0"/>
              <a:t> = 2 then 1 else 0 end) as "week 2",</a:t>
            </a:r>
          </a:p>
          <a:p>
            <a:pPr marL="0" indent="0" algn="just">
              <a:buNone/>
            </a:pPr>
            <a:r>
              <a:rPr lang="en-US" dirty="0" smtClean="0"/>
              <a:t>sum(case when </a:t>
            </a:r>
            <a:r>
              <a:rPr lang="en-US" dirty="0" err="1" smtClean="0"/>
              <a:t>week_number</a:t>
            </a:r>
            <a:r>
              <a:rPr lang="en-US" dirty="0" smtClean="0"/>
              <a:t> = 3 then 1 else 0 end) as "week 3",</a:t>
            </a:r>
          </a:p>
          <a:p>
            <a:pPr marL="0" indent="0" algn="just">
              <a:buNone/>
            </a:pPr>
            <a:r>
              <a:rPr lang="en-US" dirty="0" smtClean="0"/>
              <a:t>sum(case when </a:t>
            </a:r>
            <a:r>
              <a:rPr lang="en-US" dirty="0" err="1" smtClean="0"/>
              <a:t>week_number</a:t>
            </a:r>
            <a:r>
              <a:rPr lang="en-US" dirty="0" smtClean="0"/>
              <a:t> = 4 then 1 else 0 end) as "week 4",</a:t>
            </a:r>
          </a:p>
          <a:p>
            <a:pPr marL="0" indent="0" algn="just">
              <a:buNone/>
            </a:pPr>
            <a:r>
              <a:rPr lang="en-US" dirty="0" smtClean="0"/>
              <a:t>sum(case when </a:t>
            </a:r>
            <a:r>
              <a:rPr lang="en-US" dirty="0" err="1" smtClean="0"/>
              <a:t>week_number</a:t>
            </a:r>
            <a:r>
              <a:rPr lang="en-US" dirty="0" smtClean="0"/>
              <a:t> = 5 then 1 else 0 end) as "week 5",</a:t>
            </a:r>
          </a:p>
          <a:p>
            <a:pPr marL="0" indent="0" algn="just">
              <a:buNone/>
            </a:pPr>
            <a:r>
              <a:rPr lang="en-US" dirty="0" smtClean="0"/>
              <a:t>sum(case when </a:t>
            </a:r>
            <a:r>
              <a:rPr lang="en-US" dirty="0" err="1" smtClean="0"/>
              <a:t>week_number</a:t>
            </a:r>
            <a:r>
              <a:rPr lang="en-US" dirty="0" smtClean="0"/>
              <a:t> = 6 then 1 else 0 end) as "week 6",</a:t>
            </a:r>
          </a:p>
          <a:p>
            <a:pPr marL="0" indent="0" algn="just">
              <a:buNone/>
            </a:pPr>
            <a:r>
              <a:rPr lang="en-US" dirty="0" smtClean="0"/>
              <a:t>sum(case when </a:t>
            </a:r>
            <a:r>
              <a:rPr lang="en-US" dirty="0" err="1" smtClean="0"/>
              <a:t>week_number</a:t>
            </a:r>
            <a:r>
              <a:rPr lang="en-US" dirty="0" smtClean="0"/>
              <a:t> = 7 then 1 else 0 end) as "week 7",</a:t>
            </a:r>
          </a:p>
          <a:p>
            <a:pPr marL="0" indent="0" algn="just">
              <a:buNone/>
            </a:pPr>
            <a:r>
              <a:rPr lang="en-US" dirty="0" smtClean="0"/>
              <a:t>sum(case when </a:t>
            </a:r>
            <a:r>
              <a:rPr lang="en-US" dirty="0" err="1" smtClean="0"/>
              <a:t>week_number</a:t>
            </a:r>
            <a:r>
              <a:rPr lang="en-US" dirty="0" smtClean="0"/>
              <a:t> = 9 then 1 else 0 end) as "week 9",</a:t>
            </a:r>
          </a:p>
          <a:p>
            <a:pPr marL="0" indent="0" algn="just">
              <a:buNone/>
            </a:pPr>
            <a:r>
              <a:rPr lang="en-US" dirty="0" smtClean="0"/>
              <a:t>sum(case when </a:t>
            </a:r>
            <a:r>
              <a:rPr lang="en-US" dirty="0" err="1" smtClean="0"/>
              <a:t>week_number</a:t>
            </a:r>
            <a:r>
              <a:rPr lang="en-US" dirty="0" smtClean="0"/>
              <a:t> = 10 then 1 else 0 end) as "week 10",</a:t>
            </a:r>
          </a:p>
          <a:p>
            <a:pPr marL="0" indent="0" algn="just">
              <a:buNone/>
            </a:pPr>
            <a:r>
              <a:rPr lang="en-US" dirty="0" smtClean="0"/>
              <a:t>sum(case when </a:t>
            </a:r>
            <a:r>
              <a:rPr lang="en-US" dirty="0" err="1" smtClean="0"/>
              <a:t>week_number</a:t>
            </a:r>
            <a:r>
              <a:rPr lang="en-US" dirty="0" smtClean="0"/>
              <a:t> = 11 then 1 else 0 end) as "week 11",</a:t>
            </a:r>
          </a:p>
          <a:p>
            <a:pPr marL="0" indent="0" algn="just">
              <a:buNone/>
            </a:pPr>
            <a:r>
              <a:rPr lang="en-US" dirty="0" smtClean="0"/>
              <a:t>sum(case when </a:t>
            </a:r>
            <a:r>
              <a:rPr lang="en-US" dirty="0" err="1" smtClean="0"/>
              <a:t>week_number</a:t>
            </a:r>
            <a:r>
              <a:rPr lang="en-US" dirty="0" smtClean="0"/>
              <a:t> = 12 then 1 else 0 end) as "week 12",</a:t>
            </a:r>
          </a:p>
          <a:p>
            <a:pPr marL="0" indent="0" algn="just">
              <a:buNone/>
            </a:pPr>
            <a:r>
              <a:rPr lang="en-US" dirty="0" smtClean="0"/>
              <a:t>sum(case when </a:t>
            </a:r>
            <a:r>
              <a:rPr lang="en-US" dirty="0" err="1" smtClean="0"/>
              <a:t>week_number</a:t>
            </a:r>
            <a:r>
              <a:rPr lang="en-US" dirty="0" smtClean="0"/>
              <a:t> = 13 then 1 else 0 end) as "week 13",</a:t>
            </a:r>
          </a:p>
          <a:p>
            <a:pPr algn="just"/>
            <a:endParaRPr lang="en-US" dirty="0"/>
          </a:p>
        </p:txBody>
      </p:sp>
    </p:spTree>
    <p:extLst>
      <p:ext uri="{BB962C8B-B14F-4D97-AF65-F5344CB8AC3E}">
        <p14:creationId xmlns:p14="http://schemas.microsoft.com/office/powerpoint/2010/main" val="209387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692332"/>
            <a:ext cx="10515600" cy="5144997"/>
          </a:xfrm>
        </p:spPr>
        <p:txBody>
          <a:bodyPr>
            <a:normAutofit/>
          </a:bodyPr>
          <a:lstStyle/>
          <a:p>
            <a:pPr marL="0" indent="0" algn="just">
              <a:buNone/>
            </a:pPr>
            <a:r>
              <a:rPr lang="en-US" dirty="0" smtClean="0"/>
              <a:t>sum(case when </a:t>
            </a:r>
            <a:r>
              <a:rPr lang="en-US" dirty="0" err="1" smtClean="0"/>
              <a:t>week_number</a:t>
            </a:r>
            <a:r>
              <a:rPr lang="en-US" dirty="0" smtClean="0"/>
              <a:t> = 14 then 1 else 0 end) as "week 14",</a:t>
            </a:r>
          </a:p>
          <a:p>
            <a:pPr marL="0" indent="0" algn="just">
              <a:buNone/>
            </a:pPr>
            <a:r>
              <a:rPr lang="en-US" dirty="0" smtClean="0"/>
              <a:t>sum(case when </a:t>
            </a:r>
            <a:r>
              <a:rPr lang="en-US" dirty="0" err="1" smtClean="0"/>
              <a:t>week_number</a:t>
            </a:r>
            <a:r>
              <a:rPr lang="en-US" dirty="0" smtClean="0"/>
              <a:t> = 15 then 1 else 0 end) as "week 15",</a:t>
            </a:r>
          </a:p>
          <a:p>
            <a:pPr marL="0" indent="0" algn="just">
              <a:buNone/>
            </a:pPr>
            <a:r>
              <a:rPr lang="en-US" dirty="0" smtClean="0"/>
              <a:t>sum(case when </a:t>
            </a:r>
            <a:r>
              <a:rPr lang="en-US" dirty="0" err="1" smtClean="0"/>
              <a:t>week_number</a:t>
            </a:r>
            <a:r>
              <a:rPr lang="en-US" dirty="0" smtClean="0"/>
              <a:t> = 16 then 1 else 0 end) as "week 16",</a:t>
            </a:r>
          </a:p>
          <a:p>
            <a:pPr marL="0" indent="0" algn="just">
              <a:buNone/>
            </a:pPr>
            <a:r>
              <a:rPr lang="en-US" dirty="0" smtClean="0"/>
              <a:t>sum(case when </a:t>
            </a:r>
            <a:r>
              <a:rPr lang="en-US" dirty="0" err="1" smtClean="0"/>
              <a:t>week_number</a:t>
            </a:r>
            <a:r>
              <a:rPr lang="en-US" dirty="0" smtClean="0"/>
              <a:t> = 17 then 1 else 0 end) as "week 17",</a:t>
            </a:r>
          </a:p>
          <a:p>
            <a:pPr marL="0" indent="0" algn="just">
              <a:buNone/>
            </a:pPr>
            <a:r>
              <a:rPr lang="en-US" dirty="0" smtClean="0"/>
              <a:t>sum(case when </a:t>
            </a:r>
            <a:r>
              <a:rPr lang="en-US" dirty="0" err="1" smtClean="0"/>
              <a:t>week_number</a:t>
            </a:r>
            <a:r>
              <a:rPr lang="en-US" dirty="0" smtClean="0"/>
              <a:t> = 18 then 1 else 0 end) as "week 18", </a:t>
            </a:r>
          </a:p>
          <a:p>
            <a:pPr marL="0" indent="0" algn="just">
              <a:buNone/>
            </a:pPr>
            <a:r>
              <a:rPr lang="en-US" b="1" dirty="0" smtClean="0"/>
              <a:t>from</a:t>
            </a:r>
            <a:r>
              <a:rPr lang="en-US" dirty="0" smtClean="0"/>
              <a:t> (select </a:t>
            </a:r>
            <a:r>
              <a:rPr lang="en-US" dirty="0" err="1" smtClean="0"/>
              <a:t>m.user_id</a:t>
            </a:r>
            <a:r>
              <a:rPr lang="en-US" dirty="0" smtClean="0"/>
              <a:t>, </a:t>
            </a:r>
            <a:r>
              <a:rPr lang="en-US" dirty="0" err="1" smtClean="0"/>
              <a:t>m.login_week</a:t>
            </a:r>
            <a:r>
              <a:rPr lang="en-US" dirty="0" smtClean="0"/>
              <a:t>, </a:t>
            </a:r>
            <a:r>
              <a:rPr lang="en-US" dirty="0" err="1" smtClean="0"/>
              <a:t>n.first</a:t>
            </a:r>
            <a:r>
              <a:rPr lang="en-US" dirty="0" smtClean="0"/>
              <a:t>, </a:t>
            </a:r>
            <a:r>
              <a:rPr lang="en-US" dirty="0" err="1" smtClean="0"/>
              <a:t>m.login_week</a:t>
            </a:r>
            <a:r>
              <a:rPr lang="en-US" dirty="0" smtClean="0"/>
              <a:t> - first as </a:t>
            </a:r>
            <a:r>
              <a:rPr lang="en-US" dirty="0" err="1" smtClean="0"/>
              <a:t>week_number</a:t>
            </a:r>
            <a:r>
              <a:rPr lang="en-US" dirty="0" smtClean="0"/>
              <a:t> from (select </a:t>
            </a:r>
            <a:r>
              <a:rPr lang="en-US" dirty="0" err="1" smtClean="0"/>
              <a:t>user_id</a:t>
            </a:r>
            <a:r>
              <a:rPr lang="en-US" dirty="0" smtClean="0"/>
              <a:t>, extract(week from </a:t>
            </a:r>
            <a:r>
              <a:rPr lang="en-US" dirty="0" err="1" smtClean="0"/>
              <a:t>occurred_at</a:t>
            </a:r>
            <a:r>
              <a:rPr lang="en-US" dirty="0" smtClean="0"/>
              <a:t>) as </a:t>
            </a:r>
            <a:r>
              <a:rPr lang="en-US" dirty="0" err="1" smtClean="0"/>
              <a:t>login_week</a:t>
            </a:r>
            <a:r>
              <a:rPr lang="en-US" dirty="0" smtClean="0"/>
              <a:t> from events group by 1, 2) m, (select </a:t>
            </a:r>
            <a:r>
              <a:rPr lang="en-US" dirty="0" err="1" smtClean="0"/>
              <a:t>user_id</a:t>
            </a:r>
            <a:r>
              <a:rPr lang="en-US" dirty="0" smtClean="0"/>
              <a:t>, min(extract(week from </a:t>
            </a:r>
            <a:r>
              <a:rPr lang="en-US" dirty="0" err="1" smtClean="0"/>
              <a:t>occurred_at</a:t>
            </a:r>
            <a:r>
              <a:rPr lang="en-US" dirty="0" smtClean="0"/>
              <a:t>)) as first from events group by 1) </a:t>
            </a:r>
            <a:r>
              <a:rPr lang="en-US" dirty="0" err="1" smtClean="0"/>
              <a:t>nwhere</a:t>
            </a:r>
            <a:r>
              <a:rPr lang="en-US" dirty="0" smtClean="0"/>
              <a:t> </a:t>
            </a:r>
            <a:r>
              <a:rPr lang="en-US" dirty="0" err="1" smtClean="0"/>
              <a:t>m.user_id</a:t>
            </a:r>
            <a:r>
              <a:rPr lang="en-US" dirty="0" smtClean="0"/>
              <a:t> = </a:t>
            </a:r>
            <a:r>
              <a:rPr lang="en-US" dirty="0" err="1" smtClean="0"/>
              <a:t>n.user_id</a:t>
            </a:r>
            <a:r>
              <a:rPr lang="en-US" dirty="0" smtClean="0"/>
              <a:t>) sub group by first order by first;</a:t>
            </a:r>
          </a:p>
          <a:p>
            <a:pPr algn="just"/>
            <a:endParaRPr lang="en-US" dirty="0"/>
          </a:p>
        </p:txBody>
      </p:sp>
    </p:spTree>
    <p:extLst>
      <p:ext uri="{BB962C8B-B14F-4D97-AF65-F5344CB8AC3E}">
        <p14:creationId xmlns:p14="http://schemas.microsoft.com/office/powerpoint/2010/main" val="2631523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5.png"/>
          <p:cNvPicPr>
            <a:picLocks noGrp="1"/>
          </p:cNvPicPr>
          <p:nvPr>
            <p:ph idx="1"/>
          </p:nvPr>
        </p:nvPicPr>
        <p:blipFill>
          <a:blip r:embed="rId2" cstate="print"/>
          <a:stretch>
            <a:fillRect/>
          </a:stretch>
        </p:blipFill>
        <p:spPr>
          <a:xfrm>
            <a:off x="692331" y="1136469"/>
            <a:ext cx="10855235" cy="4532811"/>
          </a:xfrm>
          <a:prstGeom prst="rect">
            <a:avLst/>
          </a:prstGeom>
        </p:spPr>
      </p:pic>
    </p:spTree>
    <p:extLst>
      <p:ext uri="{BB962C8B-B14F-4D97-AF65-F5344CB8AC3E}">
        <p14:creationId xmlns:p14="http://schemas.microsoft.com/office/powerpoint/2010/main" val="257032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4"/>
            <a:ext cx="10515600" cy="954223"/>
          </a:xfrm>
        </p:spPr>
        <p:txBody>
          <a:bodyPr/>
          <a:lstStyle/>
          <a:p>
            <a:pPr algn="ctr"/>
            <a:r>
              <a:rPr lang="en-US" b="1" u="sng" dirty="0" smtClean="0">
                <a:solidFill>
                  <a:srgbClr val="66FF33"/>
                </a:solidFill>
                <a:latin typeface="+mn-lt"/>
              </a:rPr>
              <a:t>Weekly Engagement</a:t>
            </a:r>
            <a:endParaRPr lang="en-US" b="1" u="sng" dirty="0">
              <a:solidFill>
                <a:srgbClr val="66FF33"/>
              </a:solidFill>
              <a:latin typeface="+mn-lt"/>
            </a:endParaRPr>
          </a:p>
        </p:txBody>
      </p:sp>
      <p:sp>
        <p:nvSpPr>
          <p:cNvPr id="3" name="Content Placeholder 2"/>
          <p:cNvSpPr>
            <a:spLocks noGrp="1"/>
          </p:cNvSpPr>
          <p:nvPr>
            <p:ph idx="1"/>
          </p:nvPr>
        </p:nvSpPr>
        <p:spPr>
          <a:xfrm>
            <a:off x="348343" y="1240971"/>
            <a:ext cx="11495314" cy="5617029"/>
          </a:xfrm>
        </p:spPr>
        <p:txBody>
          <a:bodyPr>
            <a:normAutofit fontScale="85000" lnSpcReduction="20000"/>
          </a:bodyPr>
          <a:lstStyle/>
          <a:p>
            <a:pPr algn="just"/>
            <a:r>
              <a:rPr lang="en-US" b="1" dirty="0"/>
              <a:t>S</a:t>
            </a:r>
            <a:r>
              <a:rPr lang="en-US" b="1" dirty="0" smtClean="0"/>
              <a:t>elect</a:t>
            </a:r>
            <a:r>
              <a:rPr lang="en-US" dirty="0" smtClean="0"/>
              <a:t> extract(week from </a:t>
            </a:r>
            <a:r>
              <a:rPr lang="en-US" dirty="0" err="1" smtClean="0"/>
              <a:t>occurred_at</a:t>
            </a:r>
            <a:r>
              <a:rPr lang="en-US" dirty="0" smtClean="0"/>
              <a:t>) as "week numbers",</a:t>
            </a:r>
          </a:p>
          <a:p>
            <a:pPr marL="0" indent="0" algn="just">
              <a:buNone/>
            </a:pPr>
            <a:r>
              <a:rPr lang="en-US" dirty="0" smtClean="0"/>
              <a:t>count(distinct case when device in('dell </a:t>
            </a:r>
            <a:r>
              <a:rPr lang="en-US" dirty="0" err="1" smtClean="0"/>
              <a:t>inspiron</a:t>
            </a:r>
            <a:r>
              <a:rPr lang="en-US" dirty="0" smtClean="0"/>
              <a:t> notebook') then </a:t>
            </a:r>
            <a:r>
              <a:rPr lang="en-US" dirty="0" err="1" smtClean="0"/>
              <a:t>user_id</a:t>
            </a:r>
            <a:r>
              <a:rPr lang="en-US" dirty="0" smtClean="0"/>
              <a:t> else null end) as "dell </a:t>
            </a:r>
            <a:r>
              <a:rPr lang="en-US" dirty="0" err="1" smtClean="0"/>
              <a:t>inspiron</a:t>
            </a:r>
            <a:r>
              <a:rPr lang="en-US" dirty="0" smtClean="0"/>
              <a:t> notebook",</a:t>
            </a:r>
          </a:p>
          <a:p>
            <a:pPr marL="0" indent="0" algn="just">
              <a:buNone/>
            </a:pPr>
            <a:r>
              <a:rPr lang="en-US" dirty="0" smtClean="0"/>
              <a:t>count(distinct case when device in('</a:t>
            </a:r>
            <a:r>
              <a:rPr lang="en-US" dirty="0" err="1" smtClean="0"/>
              <a:t>iphone</a:t>
            </a:r>
            <a:r>
              <a:rPr lang="en-US" dirty="0" smtClean="0"/>
              <a:t> 5') then </a:t>
            </a:r>
            <a:r>
              <a:rPr lang="en-US" dirty="0" err="1" smtClean="0"/>
              <a:t>user_id</a:t>
            </a:r>
            <a:r>
              <a:rPr lang="en-US" dirty="0" smtClean="0"/>
              <a:t> else null end) as "</a:t>
            </a:r>
            <a:r>
              <a:rPr lang="en-US" dirty="0" err="1" smtClean="0"/>
              <a:t>iphone</a:t>
            </a:r>
            <a:r>
              <a:rPr lang="en-US" dirty="0" smtClean="0"/>
              <a:t> 5",</a:t>
            </a:r>
          </a:p>
          <a:p>
            <a:pPr marL="0" indent="0" algn="just">
              <a:buNone/>
            </a:pPr>
            <a:r>
              <a:rPr lang="en-US" dirty="0" smtClean="0"/>
              <a:t>count(distinct case when device in('</a:t>
            </a:r>
            <a:r>
              <a:rPr lang="en-US" dirty="0" err="1" smtClean="0"/>
              <a:t>iphone</a:t>
            </a:r>
            <a:r>
              <a:rPr lang="en-US" dirty="0" smtClean="0"/>
              <a:t> 4s') then </a:t>
            </a:r>
            <a:r>
              <a:rPr lang="en-US" dirty="0" err="1" smtClean="0"/>
              <a:t>user_id</a:t>
            </a:r>
            <a:r>
              <a:rPr lang="en-US" dirty="0" smtClean="0"/>
              <a:t> else null end) as "</a:t>
            </a:r>
            <a:r>
              <a:rPr lang="en-US" dirty="0" err="1" smtClean="0"/>
              <a:t>iphone</a:t>
            </a:r>
            <a:r>
              <a:rPr lang="en-US" dirty="0" smtClean="0"/>
              <a:t> 4s",</a:t>
            </a:r>
          </a:p>
          <a:p>
            <a:pPr marL="0" indent="0" algn="just">
              <a:buNone/>
            </a:pPr>
            <a:r>
              <a:rPr lang="en-US" dirty="0" smtClean="0"/>
              <a:t>count(distinct case when device in('windows surface') then </a:t>
            </a:r>
            <a:r>
              <a:rPr lang="en-US" dirty="0" err="1" smtClean="0"/>
              <a:t>user_id</a:t>
            </a:r>
            <a:r>
              <a:rPr lang="en-US" dirty="0" smtClean="0"/>
              <a:t> else null end) as "windows surface",</a:t>
            </a:r>
          </a:p>
          <a:p>
            <a:pPr marL="0" indent="0" algn="just">
              <a:buNone/>
            </a:pPr>
            <a:r>
              <a:rPr lang="en-US" dirty="0" smtClean="0"/>
              <a:t>count(distinct case when device in('</a:t>
            </a:r>
            <a:r>
              <a:rPr lang="en-US" dirty="0" err="1" smtClean="0"/>
              <a:t>macbook</a:t>
            </a:r>
            <a:r>
              <a:rPr lang="en-US" dirty="0" smtClean="0"/>
              <a:t> air') then </a:t>
            </a:r>
            <a:r>
              <a:rPr lang="en-US" dirty="0" err="1" smtClean="0"/>
              <a:t>user_id</a:t>
            </a:r>
            <a:r>
              <a:rPr lang="en-US" dirty="0" smtClean="0"/>
              <a:t> else null end) as "</a:t>
            </a:r>
            <a:r>
              <a:rPr lang="en-US" dirty="0" err="1" smtClean="0"/>
              <a:t>macbook</a:t>
            </a:r>
            <a:r>
              <a:rPr lang="en-US" dirty="0" smtClean="0"/>
              <a:t> air",</a:t>
            </a:r>
          </a:p>
          <a:p>
            <a:pPr marL="0" indent="0" algn="just">
              <a:buNone/>
            </a:pPr>
            <a:r>
              <a:rPr lang="en-US" dirty="0" smtClean="0"/>
              <a:t>count(distinct case when device in('</a:t>
            </a:r>
            <a:r>
              <a:rPr lang="en-US" dirty="0" err="1" smtClean="0"/>
              <a:t>iphone</a:t>
            </a:r>
            <a:r>
              <a:rPr lang="en-US" dirty="0" smtClean="0"/>
              <a:t> 5s') then </a:t>
            </a:r>
            <a:r>
              <a:rPr lang="en-US" dirty="0" err="1" smtClean="0"/>
              <a:t>user_id</a:t>
            </a:r>
            <a:r>
              <a:rPr lang="en-US" dirty="0" smtClean="0"/>
              <a:t> else null end) as "</a:t>
            </a:r>
            <a:r>
              <a:rPr lang="en-US" dirty="0" err="1" smtClean="0"/>
              <a:t>iphone</a:t>
            </a:r>
            <a:r>
              <a:rPr lang="en-US" dirty="0" smtClean="0"/>
              <a:t> 5s",</a:t>
            </a:r>
          </a:p>
          <a:p>
            <a:pPr marL="0" indent="0" algn="just">
              <a:buNone/>
            </a:pPr>
            <a:r>
              <a:rPr lang="en-US" dirty="0" smtClean="0"/>
              <a:t>count(distinct case when device in('</a:t>
            </a:r>
            <a:r>
              <a:rPr lang="en-US" dirty="0" err="1" smtClean="0"/>
              <a:t>macbook</a:t>
            </a:r>
            <a:r>
              <a:rPr lang="en-US" dirty="0" smtClean="0"/>
              <a:t> pro') then </a:t>
            </a:r>
            <a:r>
              <a:rPr lang="en-US" dirty="0" err="1" smtClean="0"/>
              <a:t>user_id</a:t>
            </a:r>
            <a:r>
              <a:rPr lang="en-US" dirty="0" smtClean="0"/>
              <a:t> else null end) as "</a:t>
            </a:r>
            <a:r>
              <a:rPr lang="en-US" dirty="0" err="1" smtClean="0"/>
              <a:t>macbook</a:t>
            </a:r>
            <a:r>
              <a:rPr lang="en-US" dirty="0" smtClean="0"/>
              <a:t> pro",</a:t>
            </a:r>
          </a:p>
          <a:p>
            <a:pPr marL="0" indent="0" algn="just">
              <a:buNone/>
            </a:pPr>
            <a:r>
              <a:rPr lang="en-US" dirty="0" smtClean="0"/>
              <a:t>count(distinct case when device in('kindle fire') then </a:t>
            </a:r>
            <a:r>
              <a:rPr lang="en-US" dirty="0" err="1" smtClean="0"/>
              <a:t>user_id</a:t>
            </a:r>
            <a:r>
              <a:rPr lang="en-US" dirty="0" smtClean="0"/>
              <a:t> else null end) as "kindle fire",</a:t>
            </a:r>
          </a:p>
          <a:p>
            <a:pPr marL="0" indent="0" algn="just">
              <a:buNone/>
            </a:pPr>
            <a:r>
              <a:rPr lang="en-US" dirty="0" smtClean="0"/>
              <a:t>count(distinct case when device in('</a:t>
            </a:r>
            <a:r>
              <a:rPr lang="en-US" dirty="0" err="1" smtClean="0"/>
              <a:t>ipad</a:t>
            </a:r>
            <a:r>
              <a:rPr lang="en-US" dirty="0" smtClean="0"/>
              <a:t> mini') then </a:t>
            </a:r>
            <a:r>
              <a:rPr lang="en-US" dirty="0" err="1" smtClean="0"/>
              <a:t>user_id</a:t>
            </a:r>
            <a:r>
              <a:rPr lang="en-US" dirty="0" smtClean="0"/>
              <a:t> else null end) as "</a:t>
            </a:r>
            <a:r>
              <a:rPr lang="en-US" dirty="0" err="1" smtClean="0"/>
              <a:t>ipad</a:t>
            </a:r>
            <a:r>
              <a:rPr lang="en-US" dirty="0" smtClean="0"/>
              <a:t> mini",</a:t>
            </a:r>
          </a:p>
          <a:p>
            <a:pPr marL="0" indent="0" algn="just">
              <a:buNone/>
            </a:pPr>
            <a:r>
              <a:rPr lang="en-US" dirty="0" smtClean="0"/>
              <a:t>count(distinct case when device in('nexus 7') then </a:t>
            </a:r>
            <a:r>
              <a:rPr lang="en-US" dirty="0" err="1" smtClean="0"/>
              <a:t>user_id</a:t>
            </a:r>
            <a:r>
              <a:rPr lang="en-US" dirty="0" smtClean="0"/>
              <a:t> else null end) as "nexus 7",</a:t>
            </a:r>
          </a:p>
          <a:p>
            <a:pPr marL="0" indent="0" algn="just">
              <a:buNone/>
            </a:pPr>
            <a:r>
              <a:rPr lang="en-US" dirty="0" smtClean="0"/>
              <a:t>count(distinct case when device in('nexus 5') then </a:t>
            </a:r>
            <a:r>
              <a:rPr lang="en-US" dirty="0" err="1" smtClean="0"/>
              <a:t>user_id</a:t>
            </a:r>
            <a:r>
              <a:rPr lang="en-US" dirty="0" smtClean="0"/>
              <a:t> else null end) as "nexus 5",</a:t>
            </a:r>
            <a:endParaRPr lang="en-US" dirty="0"/>
          </a:p>
        </p:txBody>
      </p:sp>
    </p:spTree>
    <p:extLst>
      <p:ext uri="{BB962C8B-B14F-4D97-AF65-F5344CB8AC3E}">
        <p14:creationId xmlns:p14="http://schemas.microsoft.com/office/powerpoint/2010/main" val="171004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5" y="130628"/>
            <a:ext cx="11678194" cy="6531429"/>
          </a:xfrm>
        </p:spPr>
        <p:txBody>
          <a:bodyPr>
            <a:noAutofit/>
          </a:bodyPr>
          <a:lstStyle/>
          <a:p>
            <a:pPr marL="0" indent="0" algn="just">
              <a:buNone/>
            </a:pPr>
            <a:r>
              <a:rPr lang="en-US" sz="1950" dirty="0" smtClean="0"/>
              <a:t>count(distinct case when device in('</a:t>
            </a:r>
            <a:r>
              <a:rPr lang="en-US" sz="1950" dirty="0" err="1" smtClean="0"/>
              <a:t>samsung</a:t>
            </a:r>
            <a:r>
              <a:rPr lang="en-US" sz="1950" dirty="0" smtClean="0"/>
              <a:t> galaxy s4') then </a:t>
            </a:r>
            <a:r>
              <a:rPr lang="en-US" sz="1950" dirty="0" err="1" smtClean="0"/>
              <a:t>user_id</a:t>
            </a:r>
            <a:r>
              <a:rPr lang="en-US" sz="1950" dirty="0" smtClean="0"/>
              <a:t> else null end) as "</a:t>
            </a:r>
            <a:r>
              <a:rPr lang="en-US" sz="1950" dirty="0" err="1" smtClean="0"/>
              <a:t>samsung</a:t>
            </a:r>
            <a:r>
              <a:rPr lang="en-US" sz="1950" dirty="0" smtClean="0"/>
              <a:t> galaxy s4",</a:t>
            </a:r>
          </a:p>
          <a:p>
            <a:pPr marL="0" indent="0" algn="just">
              <a:buNone/>
            </a:pPr>
            <a:r>
              <a:rPr lang="en-US" sz="1950" dirty="0" smtClean="0"/>
              <a:t>count(distinct case when device in('</a:t>
            </a:r>
            <a:r>
              <a:rPr lang="en-US" sz="1950" dirty="0" err="1" smtClean="0"/>
              <a:t>lenovo</a:t>
            </a:r>
            <a:r>
              <a:rPr lang="en-US" sz="1950" dirty="0" smtClean="0"/>
              <a:t> </a:t>
            </a:r>
            <a:r>
              <a:rPr lang="en-US" sz="1950" dirty="0" err="1" smtClean="0"/>
              <a:t>thinkpad</a:t>
            </a:r>
            <a:r>
              <a:rPr lang="en-US" sz="1950" dirty="0" smtClean="0"/>
              <a:t>') then </a:t>
            </a:r>
            <a:r>
              <a:rPr lang="en-US" sz="1950" dirty="0" err="1" smtClean="0"/>
              <a:t>user_id</a:t>
            </a:r>
            <a:r>
              <a:rPr lang="en-US" sz="1950" dirty="0" smtClean="0"/>
              <a:t> else null end) as "</a:t>
            </a:r>
            <a:r>
              <a:rPr lang="en-US" sz="1950" dirty="0" err="1" smtClean="0"/>
              <a:t>lenovo</a:t>
            </a:r>
            <a:r>
              <a:rPr lang="en-US" sz="1950" dirty="0" smtClean="0"/>
              <a:t> </a:t>
            </a:r>
            <a:r>
              <a:rPr lang="en-US" sz="1950" dirty="0" err="1" smtClean="0"/>
              <a:t>thinkpad</a:t>
            </a:r>
            <a:r>
              <a:rPr lang="en-US" sz="1950" dirty="0" smtClean="0"/>
              <a:t>",</a:t>
            </a:r>
          </a:p>
          <a:p>
            <a:pPr marL="0" indent="0" algn="just">
              <a:buNone/>
            </a:pPr>
            <a:r>
              <a:rPr lang="en-US" sz="1950" dirty="0" smtClean="0"/>
              <a:t>count(distinct case when device in('</a:t>
            </a:r>
            <a:r>
              <a:rPr lang="en-US" sz="1950" dirty="0" err="1" smtClean="0"/>
              <a:t>samsumg</a:t>
            </a:r>
            <a:r>
              <a:rPr lang="en-US" sz="1950" dirty="0" smtClean="0"/>
              <a:t> galaxy tablet') then </a:t>
            </a:r>
            <a:r>
              <a:rPr lang="en-US" sz="1950" dirty="0" err="1" smtClean="0"/>
              <a:t>user_id</a:t>
            </a:r>
            <a:r>
              <a:rPr lang="en-US" sz="1950" dirty="0" smtClean="0"/>
              <a:t> else null end) as "</a:t>
            </a:r>
            <a:r>
              <a:rPr lang="en-US" sz="1950" dirty="0" err="1" smtClean="0"/>
              <a:t>samsumg</a:t>
            </a:r>
            <a:r>
              <a:rPr lang="en-US" sz="1950" dirty="0" smtClean="0"/>
              <a:t> galaxy tablet",</a:t>
            </a:r>
          </a:p>
          <a:p>
            <a:pPr marL="0" indent="0" algn="just">
              <a:buNone/>
            </a:pPr>
            <a:r>
              <a:rPr lang="en-US" sz="1950" dirty="0" smtClean="0"/>
              <a:t>count(distinct case when device in('acer aspire notebook') then </a:t>
            </a:r>
            <a:r>
              <a:rPr lang="en-US" sz="1950" dirty="0" err="1" smtClean="0"/>
              <a:t>user_id</a:t>
            </a:r>
            <a:r>
              <a:rPr lang="en-US" sz="1950" dirty="0" smtClean="0"/>
              <a:t> else null end) as "acer aspire notebook",</a:t>
            </a:r>
          </a:p>
          <a:p>
            <a:pPr marL="0" indent="0" algn="just">
              <a:buNone/>
            </a:pPr>
            <a:r>
              <a:rPr lang="en-US" sz="1950" dirty="0" smtClean="0"/>
              <a:t>count(distinct case when device in('</a:t>
            </a:r>
            <a:r>
              <a:rPr lang="en-US" sz="1950" dirty="0" err="1" smtClean="0"/>
              <a:t>asus</a:t>
            </a:r>
            <a:r>
              <a:rPr lang="en-US" sz="1950" dirty="0" smtClean="0"/>
              <a:t> </a:t>
            </a:r>
            <a:r>
              <a:rPr lang="en-US" sz="1950" dirty="0" err="1" smtClean="0"/>
              <a:t>chromebook</a:t>
            </a:r>
            <a:r>
              <a:rPr lang="en-US" sz="1950" dirty="0" smtClean="0"/>
              <a:t>') then </a:t>
            </a:r>
            <a:r>
              <a:rPr lang="en-US" sz="1950" dirty="0" err="1" smtClean="0"/>
              <a:t>user_id</a:t>
            </a:r>
            <a:r>
              <a:rPr lang="en-US" sz="1950" dirty="0" smtClean="0"/>
              <a:t> else null end) as "</a:t>
            </a:r>
            <a:r>
              <a:rPr lang="en-US" sz="1950" dirty="0" err="1" smtClean="0"/>
              <a:t>asus</a:t>
            </a:r>
            <a:r>
              <a:rPr lang="en-US" sz="1950" dirty="0" smtClean="0"/>
              <a:t> </a:t>
            </a:r>
            <a:r>
              <a:rPr lang="en-US" sz="1950" dirty="0" err="1" smtClean="0"/>
              <a:t>chromebook</a:t>
            </a:r>
            <a:r>
              <a:rPr lang="en-US" sz="1950" dirty="0" smtClean="0"/>
              <a:t>",</a:t>
            </a:r>
          </a:p>
          <a:p>
            <a:pPr marL="0" indent="0" algn="just">
              <a:buNone/>
            </a:pPr>
            <a:r>
              <a:rPr lang="en-US" sz="1950" dirty="0" smtClean="0"/>
              <a:t>count(distinct case when device in('</a:t>
            </a:r>
            <a:r>
              <a:rPr lang="en-US" sz="1950" dirty="0" err="1" smtClean="0"/>
              <a:t>htc</a:t>
            </a:r>
            <a:r>
              <a:rPr lang="en-US" sz="1950" dirty="0" smtClean="0"/>
              <a:t> one') then </a:t>
            </a:r>
            <a:r>
              <a:rPr lang="en-US" sz="1950" dirty="0" err="1" smtClean="0"/>
              <a:t>user_id</a:t>
            </a:r>
            <a:r>
              <a:rPr lang="en-US" sz="1950" dirty="0" smtClean="0"/>
              <a:t> else null end) as "</a:t>
            </a:r>
            <a:r>
              <a:rPr lang="en-US" sz="1950" dirty="0" err="1" smtClean="0"/>
              <a:t>htc</a:t>
            </a:r>
            <a:r>
              <a:rPr lang="en-US" sz="1950" dirty="0" smtClean="0"/>
              <a:t> one",</a:t>
            </a:r>
          </a:p>
          <a:p>
            <a:pPr marL="0" indent="0" algn="just">
              <a:buNone/>
            </a:pPr>
            <a:r>
              <a:rPr lang="en-US" sz="1950" dirty="0" smtClean="0"/>
              <a:t>count(distinct case when device in('</a:t>
            </a:r>
            <a:r>
              <a:rPr lang="en-US" sz="1950" dirty="0" err="1" smtClean="0"/>
              <a:t>nokia</a:t>
            </a:r>
            <a:r>
              <a:rPr lang="en-US" sz="1950" dirty="0" smtClean="0"/>
              <a:t> </a:t>
            </a:r>
            <a:r>
              <a:rPr lang="en-US" sz="1950" dirty="0" err="1" smtClean="0"/>
              <a:t>lumia</a:t>
            </a:r>
            <a:r>
              <a:rPr lang="en-US" sz="1950" dirty="0" smtClean="0"/>
              <a:t> 635') then </a:t>
            </a:r>
            <a:r>
              <a:rPr lang="en-US" sz="1950" dirty="0" err="1" smtClean="0"/>
              <a:t>user_id</a:t>
            </a:r>
            <a:r>
              <a:rPr lang="en-US" sz="1950" dirty="0" smtClean="0"/>
              <a:t> else null end) as "</a:t>
            </a:r>
            <a:r>
              <a:rPr lang="en-US" sz="1950" dirty="0" err="1" smtClean="0"/>
              <a:t>nokia</a:t>
            </a:r>
            <a:r>
              <a:rPr lang="en-US" sz="1950" dirty="0" smtClean="0"/>
              <a:t> </a:t>
            </a:r>
            <a:r>
              <a:rPr lang="en-US" sz="1950" dirty="0" err="1" smtClean="0"/>
              <a:t>lumia</a:t>
            </a:r>
            <a:r>
              <a:rPr lang="en-US" sz="1950" dirty="0" smtClean="0"/>
              <a:t> 635",</a:t>
            </a:r>
          </a:p>
          <a:p>
            <a:pPr marL="0" indent="0" algn="just">
              <a:buNone/>
            </a:pPr>
            <a:r>
              <a:rPr lang="en-US" sz="1950" dirty="0" smtClean="0"/>
              <a:t>count(distinct case when device in('</a:t>
            </a:r>
            <a:r>
              <a:rPr lang="en-US" sz="1950" dirty="0" err="1" smtClean="0"/>
              <a:t>samsung</a:t>
            </a:r>
            <a:r>
              <a:rPr lang="en-US" sz="1950" dirty="0" smtClean="0"/>
              <a:t> galaxy note') then </a:t>
            </a:r>
            <a:r>
              <a:rPr lang="en-US" sz="1950" dirty="0" err="1" smtClean="0"/>
              <a:t>user_id</a:t>
            </a:r>
            <a:r>
              <a:rPr lang="en-US" sz="1950" dirty="0" smtClean="0"/>
              <a:t> else null end) as "</a:t>
            </a:r>
            <a:r>
              <a:rPr lang="en-US" sz="1950" dirty="0" err="1" smtClean="0"/>
              <a:t>samsung</a:t>
            </a:r>
            <a:r>
              <a:rPr lang="en-US" sz="1950" dirty="0" smtClean="0"/>
              <a:t> galaxy note",</a:t>
            </a:r>
          </a:p>
          <a:p>
            <a:pPr marL="0" indent="0" algn="just">
              <a:buNone/>
            </a:pPr>
            <a:r>
              <a:rPr lang="en-US" sz="1950" dirty="0" smtClean="0"/>
              <a:t>count(distinct case when device in('acer aspire desktop') then </a:t>
            </a:r>
            <a:r>
              <a:rPr lang="en-US" sz="1950" dirty="0" err="1" smtClean="0"/>
              <a:t>user_id</a:t>
            </a:r>
            <a:r>
              <a:rPr lang="en-US" sz="1950" dirty="0" smtClean="0"/>
              <a:t> else null end) as "acer aspire desktop",</a:t>
            </a:r>
          </a:p>
          <a:p>
            <a:pPr marL="0" indent="0" algn="just">
              <a:buNone/>
            </a:pPr>
            <a:r>
              <a:rPr lang="en-US" sz="1950" dirty="0" smtClean="0"/>
              <a:t>count(distinct case when device in('mac mini') then </a:t>
            </a:r>
            <a:r>
              <a:rPr lang="en-US" sz="1950" dirty="0" err="1" smtClean="0"/>
              <a:t>user_id</a:t>
            </a:r>
            <a:r>
              <a:rPr lang="en-US" sz="1950" dirty="0" smtClean="0"/>
              <a:t> else null end) as "mac mini",</a:t>
            </a:r>
          </a:p>
          <a:p>
            <a:pPr marL="0" indent="0" algn="just">
              <a:buNone/>
            </a:pPr>
            <a:r>
              <a:rPr lang="en-US" sz="1950" dirty="0" smtClean="0"/>
              <a:t>count(distinct case when device in('</a:t>
            </a:r>
            <a:r>
              <a:rPr lang="en-US" sz="1950" dirty="0" err="1" smtClean="0"/>
              <a:t>hp</a:t>
            </a:r>
            <a:r>
              <a:rPr lang="en-US" sz="1950" dirty="0" smtClean="0"/>
              <a:t> pavilion desktop') then </a:t>
            </a:r>
            <a:r>
              <a:rPr lang="en-US" sz="1950" dirty="0" err="1" smtClean="0"/>
              <a:t>user_id</a:t>
            </a:r>
            <a:r>
              <a:rPr lang="en-US" sz="1950" dirty="0" smtClean="0"/>
              <a:t> else null end) as "</a:t>
            </a:r>
            <a:r>
              <a:rPr lang="en-US" sz="1950" dirty="0" err="1" smtClean="0"/>
              <a:t>hp</a:t>
            </a:r>
            <a:r>
              <a:rPr lang="en-US" sz="1950" dirty="0" smtClean="0"/>
              <a:t> pavilion desktop",</a:t>
            </a:r>
          </a:p>
          <a:p>
            <a:pPr marL="0" indent="0" algn="just">
              <a:buNone/>
            </a:pPr>
            <a:r>
              <a:rPr lang="en-US" sz="1950" dirty="0" smtClean="0"/>
              <a:t>count(distinct case when device in('dell </a:t>
            </a:r>
            <a:r>
              <a:rPr lang="en-US" sz="1950" dirty="0" err="1" smtClean="0"/>
              <a:t>inspiron</a:t>
            </a:r>
            <a:r>
              <a:rPr lang="en-US" sz="1950" dirty="0" smtClean="0"/>
              <a:t> desktop') then </a:t>
            </a:r>
            <a:r>
              <a:rPr lang="en-US" sz="1950" dirty="0" err="1" smtClean="0"/>
              <a:t>user_id</a:t>
            </a:r>
            <a:r>
              <a:rPr lang="en-US" sz="1950" dirty="0" smtClean="0"/>
              <a:t> else null end) as "dell </a:t>
            </a:r>
            <a:r>
              <a:rPr lang="en-US" sz="1950" dirty="0" err="1" smtClean="0"/>
              <a:t>inspiron</a:t>
            </a:r>
            <a:r>
              <a:rPr lang="en-US" sz="1950" dirty="0" smtClean="0"/>
              <a:t> desktop",</a:t>
            </a:r>
          </a:p>
          <a:p>
            <a:pPr marL="0" indent="0" algn="just">
              <a:buNone/>
            </a:pPr>
            <a:r>
              <a:rPr lang="en-US" sz="1950" dirty="0" smtClean="0"/>
              <a:t>count(distinct case when device in('</a:t>
            </a:r>
            <a:r>
              <a:rPr lang="en-US" sz="1950" dirty="0" err="1" smtClean="0"/>
              <a:t>ipad</a:t>
            </a:r>
            <a:r>
              <a:rPr lang="en-US" sz="1950" dirty="0" smtClean="0"/>
              <a:t> air') then </a:t>
            </a:r>
            <a:r>
              <a:rPr lang="en-US" sz="1950" dirty="0" err="1" smtClean="0"/>
              <a:t>user_id</a:t>
            </a:r>
            <a:r>
              <a:rPr lang="en-US" sz="1950" dirty="0" smtClean="0"/>
              <a:t> else null end) as "</a:t>
            </a:r>
            <a:r>
              <a:rPr lang="en-US" sz="1950" dirty="0" err="1" smtClean="0"/>
              <a:t>ipad</a:t>
            </a:r>
            <a:r>
              <a:rPr lang="en-US" sz="1950" dirty="0" smtClean="0"/>
              <a:t> air",</a:t>
            </a:r>
            <a:br>
              <a:rPr lang="en-US" sz="1950" dirty="0" smtClean="0"/>
            </a:br>
            <a:r>
              <a:rPr lang="en-US" sz="1950" dirty="0" smtClean="0"/>
              <a:t>count(distinct case when device in('amazon fire phone') then </a:t>
            </a:r>
            <a:r>
              <a:rPr lang="en-US" sz="1950" dirty="0" err="1" smtClean="0"/>
              <a:t>user_id</a:t>
            </a:r>
            <a:r>
              <a:rPr lang="en-US" sz="1950" dirty="0" smtClean="0"/>
              <a:t> else null end) as "amazon fire phone",</a:t>
            </a:r>
          </a:p>
          <a:p>
            <a:pPr marL="0" indent="0" algn="just">
              <a:buNone/>
            </a:pPr>
            <a:r>
              <a:rPr lang="en-US" sz="1950" dirty="0" smtClean="0"/>
              <a:t>count(distinct case when device in('nexus 10') then </a:t>
            </a:r>
            <a:r>
              <a:rPr lang="en-US" sz="1950" dirty="0" err="1" smtClean="0"/>
              <a:t>user_id</a:t>
            </a:r>
            <a:r>
              <a:rPr lang="en-US" sz="1950" dirty="0" smtClean="0"/>
              <a:t> else null end) as "nexus 10" </a:t>
            </a:r>
            <a:r>
              <a:rPr lang="en-US" sz="1950" b="1" dirty="0" smtClean="0"/>
              <a:t>from </a:t>
            </a:r>
            <a:r>
              <a:rPr lang="en-US" sz="1950" dirty="0" smtClean="0"/>
              <a:t>events where </a:t>
            </a:r>
            <a:r>
              <a:rPr lang="en-US" sz="1950" dirty="0" err="1" smtClean="0"/>
              <a:t>event_type</a:t>
            </a:r>
            <a:r>
              <a:rPr lang="en-US" sz="1950" dirty="0"/>
              <a:t> </a:t>
            </a:r>
            <a:r>
              <a:rPr lang="en-US" sz="1950" dirty="0" smtClean="0"/>
              <a:t>= 'engagement' group by 1 order by 1;</a:t>
            </a:r>
          </a:p>
        </p:txBody>
      </p:sp>
    </p:spTree>
    <p:extLst>
      <p:ext uri="{BB962C8B-B14F-4D97-AF65-F5344CB8AC3E}">
        <p14:creationId xmlns:p14="http://schemas.microsoft.com/office/powerpoint/2010/main" val="141238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110977"/>
          </a:xfrm>
        </p:spPr>
        <p:txBody>
          <a:bodyPr/>
          <a:lstStyle/>
          <a:p>
            <a:pPr algn="ctr"/>
            <a:r>
              <a:rPr lang="en-US" b="1" u="sng" dirty="0">
                <a:solidFill>
                  <a:srgbClr val="FF0000"/>
                </a:solidFill>
                <a:latin typeface="+mn-lt"/>
              </a:rPr>
              <a:t>PROJECT DESCRIPTION</a:t>
            </a:r>
            <a:endParaRPr lang="en-US" dirty="0">
              <a:latin typeface="+mn-lt"/>
            </a:endParaRPr>
          </a:p>
        </p:txBody>
      </p:sp>
      <p:sp>
        <p:nvSpPr>
          <p:cNvPr id="3" name="Content Placeholder 2"/>
          <p:cNvSpPr>
            <a:spLocks noGrp="1"/>
          </p:cNvSpPr>
          <p:nvPr>
            <p:ph idx="1"/>
          </p:nvPr>
        </p:nvSpPr>
        <p:spPr>
          <a:xfrm>
            <a:off x="838200" y="1672047"/>
            <a:ext cx="10515600" cy="4271553"/>
          </a:xfrm>
        </p:spPr>
        <p:txBody>
          <a:bodyPr>
            <a:normAutofit/>
          </a:bodyPr>
          <a:lstStyle/>
          <a:p>
            <a:pPr algn="just"/>
            <a:r>
              <a:rPr lang="en-US" dirty="0"/>
              <a:t>The objective of this project is to analyze the data provided by the company and use it to provide insights that will answer various questions from different departments. The insights derived will be leveraged by teams such as operations, support, and marketing to forecast the company's overall growth or decline. The expected outcome is to improve automation, enhance collaboration and understanding between cross-functional teams, and establish effective workflows. In the first case study, the data to be analyzed is contained in the </a:t>
            </a:r>
            <a:r>
              <a:rPr lang="en-US" dirty="0" err="1"/>
              <a:t>job_data</a:t>
            </a:r>
            <a:r>
              <a:rPr lang="en-US" dirty="0"/>
              <a:t> table, while in the second case study, the data is spread across the users, events, and </a:t>
            </a:r>
            <a:r>
              <a:rPr lang="en-US" dirty="0" err="1"/>
              <a:t>email_events</a:t>
            </a:r>
            <a:r>
              <a:rPr lang="en-US" dirty="0"/>
              <a:t> tables.</a:t>
            </a:r>
          </a:p>
        </p:txBody>
      </p:sp>
    </p:spTree>
    <p:extLst>
      <p:ext uri="{BB962C8B-B14F-4D97-AF65-F5344CB8AC3E}">
        <p14:creationId xmlns:p14="http://schemas.microsoft.com/office/powerpoint/2010/main" val="1543466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6.png"/>
          <p:cNvPicPr>
            <a:picLocks noGrp="1"/>
          </p:cNvPicPr>
          <p:nvPr>
            <p:ph idx="1"/>
          </p:nvPr>
        </p:nvPicPr>
        <p:blipFill>
          <a:blip r:embed="rId2" cstate="print"/>
          <a:stretch>
            <a:fillRect/>
          </a:stretch>
        </p:blipFill>
        <p:spPr>
          <a:xfrm>
            <a:off x="391885" y="744584"/>
            <a:ext cx="11103429" cy="5408022"/>
          </a:xfrm>
          <a:prstGeom prst="rect">
            <a:avLst/>
          </a:prstGeom>
        </p:spPr>
      </p:pic>
    </p:spTree>
    <p:extLst>
      <p:ext uri="{BB962C8B-B14F-4D97-AF65-F5344CB8AC3E}">
        <p14:creationId xmlns:p14="http://schemas.microsoft.com/office/powerpoint/2010/main" val="298041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7.png"/>
          <p:cNvPicPr>
            <a:picLocks noGrp="1"/>
          </p:cNvPicPr>
          <p:nvPr>
            <p:ph idx="1"/>
          </p:nvPr>
        </p:nvPicPr>
        <p:blipFill>
          <a:blip r:embed="rId2" cstate="print"/>
          <a:stretch>
            <a:fillRect/>
          </a:stretch>
        </p:blipFill>
        <p:spPr>
          <a:xfrm>
            <a:off x="457199" y="627017"/>
            <a:ext cx="11482251" cy="5499463"/>
          </a:xfrm>
          <a:prstGeom prst="rect">
            <a:avLst/>
          </a:prstGeom>
        </p:spPr>
      </p:pic>
    </p:spTree>
    <p:extLst>
      <p:ext uri="{BB962C8B-B14F-4D97-AF65-F5344CB8AC3E}">
        <p14:creationId xmlns:p14="http://schemas.microsoft.com/office/powerpoint/2010/main" val="336803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156754"/>
            <a:ext cx="10515600" cy="953589"/>
          </a:xfrm>
        </p:spPr>
        <p:txBody>
          <a:bodyPr/>
          <a:lstStyle/>
          <a:p>
            <a:pPr algn="ctr"/>
            <a:r>
              <a:rPr lang="en-US" b="1" u="sng" dirty="0" smtClean="0">
                <a:solidFill>
                  <a:srgbClr val="006666"/>
                </a:solidFill>
                <a:latin typeface="+mn-lt"/>
              </a:rPr>
              <a:t>Email </a:t>
            </a:r>
            <a:r>
              <a:rPr lang="en-US" b="1" u="sng" dirty="0" err="1" smtClean="0">
                <a:solidFill>
                  <a:srgbClr val="006666"/>
                </a:solidFill>
                <a:latin typeface="+mn-lt"/>
              </a:rPr>
              <a:t>Enagagement</a:t>
            </a:r>
            <a:endParaRPr lang="en-US" b="1" u="sng" dirty="0">
              <a:solidFill>
                <a:srgbClr val="006666"/>
              </a:solidFill>
              <a:latin typeface="+mn-lt"/>
            </a:endParaRPr>
          </a:p>
        </p:txBody>
      </p:sp>
      <p:sp>
        <p:nvSpPr>
          <p:cNvPr id="3" name="Content Placeholder 2"/>
          <p:cNvSpPr>
            <a:spLocks noGrp="1"/>
          </p:cNvSpPr>
          <p:nvPr>
            <p:ph idx="1"/>
          </p:nvPr>
        </p:nvSpPr>
        <p:spPr>
          <a:xfrm>
            <a:off x="287384" y="1110343"/>
            <a:ext cx="11639007" cy="5486400"/>
          </a:xfrm>
        </p:spPr>
        <p:txBody>
          <a:bodyPr>
            <a:normAutofit fontScale="92500" lnSpcReduction="10000"/>
          </a:bodyPr>
          <a:lstStyle/>
          <a:p>
            <a:pPr algn="just"/>
            <a:r>
              <a:rPr lang="en-US" b="1" dirty="0" smtClean="0"/>
              <a:t>Select</a:t>
            </a:r>
            <a:r>
              <a:rPr lang="en-US" dirty="0" smtClean="0"/>
              <a:t> week,</a:t>
            </a:r>
          </a:p>
          <a:p>
            <a:pPr marL="0" indent="0" algn="just">
              <a:buNone/>
            </a:pPr>
            <a:r>
              <a:rPr lang="en-US" dirty="0" smtClean="0"/>
              <a:t>round((</a:t>
            </a:r>
            <a:r>
              <a:rPr lang="en-US" dirty="0" err="1" smtClean="0"/>
              <a:t>weekly_digest</a:t>
            </a:r>
            <a:r>
              <a:rPr lang="en-US" dirty="0" smtClean="0"/>
              <a:t>/total*100),2) as "weekly digest rate", round((</a:t>
            </a:r>
            <a:r>
              <a:rPr lang="en-US" dirty="0" err="1" smtClean="0"/>
              <a:t>email_opens</a:t>
            </a:r>
            <a:r>
              <a:rPr lang="en-US" dirty="0" smtClean="0"/>
              <a:t>/total*100),2) as "email open rate", round((</a:t>
            </a:r>
            <a:r>
              <a:rPr lang="en-US" dirty="0" err="1" smtClean="0"/>
              <a:t>email_clickthroughs</a:t>
            </a:r>
            <a:r>
              <a:rPr lang="en-US" dirty="0" smtClean="0"/>
              <a:t>/total*100),2) as "email </a:t>
            </a:r>
            <a:r>
              <a:rPr lang="en-US" dirty="0" err="1" smtClean="0"/>
              <a:t>clickthrough</a:t>
            </a:r>
            <a:r>
              <a:rPr lang="en-US" dirty="0" smtClean="0"/>
              <a:t> rate", round((</a:t>
            </a:r>
            <a:r>
              <a:rPr lang="en-US" dirty="0" err="1" smtClean="0"/>
              <a:t>reengagement_emails</a:t>
            </a:r>
            <a:r>
              <a:rPr lang="en-US" dirty="0" smtClean="0"/>
              <a:t>/total*100),2) as "reengagement email rate" </a:t>
            </a:r>
            <a:r>
              <a:rPr lang="en-US" b="1" dirty="0" smtClean="0"/>
              <a:t>from</a:t>
            </a:r>
          </a:p>
          <a:p>
            <a:pPr marL="0" indent="0" algn="just">
              <a:buNone/>
            </a:pPr>
            <a:r>
              <a:rPr lang="en-US" b="1" dirty="0" smtClean="0"/>
              <a:t>select </a:t>
            </a:r>
            <a:r>
              <a:rPr lang="en-US" dirty="0" smtClean="0"/>
              <a:t>extract(week </a:t>
            </a:r>
            <a:r>
              <a:rPr lang="en-US" b="1" dirty="0" smtClean="0"/>
              <a:t>from</a:t>
            </a:r>
            <a:r>
              <a:rPr lang="en-US" dirty="0" smtClean="0"/>
              <a:t> </a:t>
            </a:r>
            <a:r>
              <a:rPr lang="en-US" dirty="0" err="1" smtClean="0"/>
              <a:t>occurred_at</a:t>
            </a:r>
            <a:r>
              <a:rPr lang="en-US" dirty="0" smtClean="0"/>
              <a:t>) as week,</a:t>
            </a:r>
          </a:p>
          <a:p>
            <a:pPr marL="0" indent="0" algn="just">
              <a:buNone/>
            </a:pPr>
            <a:r>
              <a:rPr lang="en-US" dirty="0" smtClean="0"/>
              <a:t>count(case when action = '</a:t>
            </a:r>
            <a:r>
              <a:rPr lang="en-US" dirty="0" err="1" smtClean="0"/>
              <a:t>sent_weekly_digest</a:t>
            </a:r>
            <a:r>
              <a:rPr lang="en-US" dirty="0" smtClean="0"/>
              <a:t>' then </a:t>
            </a:r>
            <a:r>
              <a:rPr lang="en-US" dirty="0" err="1" smtClean="0"/>
              <a:t>user_id</a:t>
            </a:r>
            <a:r>
              <a:rPr lang="en-US" dirty="0" smtClean="0"/>
              <a:t> else null end) as </a:t>
            </a:r>
            <a:r>
              <a:rPr lang="en-US" dirty="0" err="1" smtClean="0"/>
              <a:t>weekly_digest</a:t>
            </a:r>
            <a:r>
              <a:rPr lang="en-US" dirty="0" smtClean="0"/>
              <a:t>,</a:t>
            </a:r>
          </a:p>
          <a:p>
            <a:pPr marL="0" indent="0" algn="just">
              <a:buNone/>
            </a:pPr>
            <a:r>
              <a:rPr lang="en-US" dirty="0" smtClean="0"/>
              <a:t>count(case when action = '</a:t>
            </a:r>
            <a:r>
              <a:rPr lang="en-US" dirty="0" err="1" smtClean="0"/>
              <a:t>email_open</a:t>
            </a:r>
            <a:r>
              <a:rPr lang="en-US" dirty="0" smtClean="0"/>
              <a:t>' then </a:t>
            </a:r>
            <a:r>
              <a:rPr lang="en-US" dirty="0" err="1" smtClean="0"/>
              <a:t>user_id</a:t>
            </a:r>
            <a:r>
              <a:rPr lang="en-US" dirty="0" smtClean="0"/>
              <a:t>   else null end)   as </a:t>
            </a:r>
            <a:r>
              <a:rPr lang="en-US" dirty="0" err="1" smtClean="0"/>
              <a:t>email_opens</a:t>
            </a:r>
            <a:r>
              <a:rPr lang="en-US" dirty="0" smtClean="0"/>
              <a:t>,</a:t>
            </a:r>
          </a:p>
          <a:p>
            <a:pPr marL="0" indent="0" algn="just">
              <a:buNone/>
            </a:pPr>
            <a:r>
              <a:rPr lang="en-US" dirty="0" smtClean="0"/>
              <a:t>count(case when action = '</a:t>
            </a:r>
            <a:r>
              <a:rPr lang="en-US" dirty="0" err="1" smtClean="0"/>
              <a:t>email_clickthrough</a:t>
            </a:r>
            <a:r>
              <a:rPr lang="en-US" dirty="0" smtClean="0"/>
              <a:t>' then </a:t>
            </a:r>
            <a:r>
              <a:rPr lang="en-US" dirty="0" err="1" smtClean="0"/>
              <a:t>user_id</a:t>
            </a:r>
            <a:r>
              <a:rPr lang="en-US" dirty="0" smtClean="0"/>
              <a:t> else null end) as </a:t>
            </a:r>
            <a:r>
              <a:rPr lang="en-US" dirty="0" err="1" smtClean="0"/>
              <a:t>email_clickthroughs</a:t>
            </a:r>
            <a:r>
              <a:rPr lang="en-US" dirty="0" smtClean="0"/>
              <a:t>,</a:t>
            </a:r>
          </a:p>
          <a:p>
            <a:pPr marL="0" indent="0" algn="just">
              <a:buNone/>
            </a:pPr>
            <a:r>
              <a:rPr lang="en-US" dirty="0" smtClean="0"/>
              <a:t>count(case when action = '</a:t>
            </a:r>
            <a:r>
              <a:rPr lang="en-US" dirty="0" err="1" smtClean="0"/>
              <a:t>sent_reengagement_email</a:t>
            </a:r>
            <a:r>
              <a:rPr lang="en-US" dirty="0" smtClean="0"/>
              <a:t>' then </a:t>
            </a:r>
            <a:r>
              <a:rPr lang="en-US" dirty="0" err="1" smtClean="0"/>
              <a:t>user_id</a:t>
            </a:r>
            <a:r>
              <a:rPr lang="en-US" dirty="0" smtClean="0"/>
              <a:t> else null end) as </a:t>
            </a:r>
            <a:r>
              <a:rPr lang="en-US" dirty="0" err="1" smtClean="0"/>
              <a:t>reengagement_emails</a:t>
            </a:r>
            <a:r>
              <a:rPr lang="en-US" dirty="0" smtClean="0"/>
              <a:t>,</a:t>
            </a:r>
          </a:p>
          <a:p>
            <a:pPr marL="0" indent="0" algn="just">
              <a:buNone/>
            </a:pPr>
            <a:r>
              <a:rPr lang="en-US" dirty="0" smtClean="0"/>
              <a:t>count(</a:t>
            </a:r>
            <a:r>
              <a:rPr lang="en-US" dirty="0" err="1" smtClean="0"/>
              <a:t>user_id</a:t>
            </a:r>
            <a:r>
              <a:rPr lang="en-US" dirty="0" smtClean="0"/>
              <a:t>) as total </a:t>
            </a:r>
            <a:r>
              <a:rPr lang="en-US" b="1" dirty="0" smtClean="0"/>
              <a:t>from</a:t>
            </a:r>
            <a:r>
              <a:rPr lang="en-US" dirty="0" smtClean="0"/>
              <a:t> </a:t>
            </a:r>
            <a:r>
              <a:rPr lang="en-US" dirty="0" err="1" smtClean="0"/>
              <a:t>email_events</a:t>
            </a:r>
            <a:r>
              <a:rPr lang="en-US" dirty="0" smtClean="0"/>
              <a:t> group by 1) sub </a:t>
            </a:r>
            <a:r>
              <a:rPr lang="en-US" b="1" dirty="0" smtClean="0"/>
              <a:t>group by </a:t>
            </a:r>
            <a:r>
              <a:rPr lang="en-US" dirty="0" smtClean="0"/>
              <a:t>1 </a:t>
            </a:r>
            <a:r>
              <a:rPr lang="en-US" b="1" dirty="0" smtClean="0"/>
              <a:t>order by </a:t>
            </a:r>
            <a:r>
              <a:rPr lang="en-US" dirty="0" smtClean="0"/>
              <a:t>1;</a:t>
            </a:r>
          </a:p>
          <a:p>
            <a:endParaRPr lang="en-US" dirty="0"/>
          </a:p>
          <a:p>
            <a:endParaRPr lang="en-US" dirty="0"/>
          </a:p>
        </p:txBody>
      </p:sp>
    </p:spTree>
    <p:extLst>
      <p:ext uri="{BB962C8B-B14F-4D97-AF65-F5344CB8AC3E}">
        <p14:creationId xmlns:p14="http://schemas.microsoft.com/office/powerpoint/2010/main" val="4146570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8.png"/>
          <p:cNvPicPr>
            <a:picLocks noGrp="1"/>
          </p:cNvPicPr>
          <p:nvPr>
            <p:ph idx="1"/>
          </p:nvPr>
        </p:nvPicPr>
        <p:blipFill>
          <a:blip r:embed="rId2" cstate="print"/>
          <a:stretch>
            <a:fillRect/>
          </a:stretch>
        </p:blipFill>
        <p:spPr>
          <a:xfrm>
            <a:off x="1463041" y="822960"/>
            <a:ext cx="9026434" cy="5273572"/>
          </a:xfrm>
          <a:prstGeom prst="rect">
            <a:avLst/>
          </a:prstGeom>
        </p:spPr>
      </p:pic>
    </p:spTree>
    <p:extLst>
      <p:ext uri="{BB962C8B-B14F-4D97-AF65-F5344CB8AC3E}">
        <p14:creationId xmlns:p14="http://schemas.microsoft.com/office/powerpoint/2010/main" val="3337337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2"/>
            <a:ext cx="10515600" cy="1267730"/>
          </a:xfrm>
        </p:spPr>
        <p:txBody>
          <a:bodyPr>
            <a:normAutofit/>
          </a:bodyPr>
          <a:lstStyle/>
          <a:p>
            <a:pPr algn="ctr"/>
            <a:r>
              <a:rPr lang="en-US" sz="4500" b="1" u="sng" dirty="0" smtClean="0">
                <a:solidFill>
                  <a:srgbClr val="008000"/>
                </a:solidFill>
                <a:latin typeface="+mn-lt"/>
              </a:rPr>
              <a:t>RESULT</a:t>
            </a:r>
            <a:endParaRPr lang="en-US" sz="4500" b="1" u="sng" dirty="0">
              <a:solidFill>
                <a:srgbClr val="008000"/>
              </a:solidFill>
              <a:latin typeface="+mn-lt"/>
            </a:endParaRPr>
          </a:p>
        </p:txBody>
      </p:sp>
      <p:sp>
        <p:nvSpPr>
          <p:cNvPr id="3" name="Content Placeholder 2"/>
          <p:cNvSpPr>
            <a:spLocks noGrp="1"/>
          </p:cNvSpPr>
          <p:nvPr>
            <p:ph idx="1"/>
          </p:nvPr>
        </p:nvSpPr>
        <p:spPr>
          <a:xfrm>
            <a:off x="446314" y="1567542"/>
            <a:ext cx="11299371" cy="3892731"/>
          </a:xfrm>
        </p:spPr>
        <p:txBody>
          <a:bodyPr>
            <a:normAutofit/>
          </a:bodyPr>
          <a:lstStyle/>
          <a:p>
            <a:pPr algn="just"/>
            <a:r>
              <a:rPr lang="en-US" sz="3500" dirty="0" smtClean="0"/>
              <a:t>This </a:t>
            </a:r>
            <a:r>
              <a:rPr lang="en-US" sz="3500" dirty="0"/>
              <a:t>project has enabled me to comprehend the significance of operations in a company. By working on this project, I have gained valuable insights into how organizations use metric spikes to their advantage as a strategic tool. By adopting a proactive and informed approach, companies can leverage these insights to optimize their strategies and enhance their return on investment (ROI).</a:t>
            </a:r>
            <a:endParaRPr lang="en-US" sz="3500" dirty="0" smtClean="0"/>
          </a:p>
          <a:p>
            <a:pPr algn="just"/>
            <a:endParaRPr lang="en-US" dirty="0" smtClean="0"/>
          </a:p>
          <a:p>
            <a:endParaRPr lang="en-US" dirty="0" smtClean="0"/>
          </a:p>
          <a:p>
            <a:endParaRPr lang="en-US" dirty="0"/>
          </a:p>
        </p:txBody>
      </p:sp>
    </p:spTree>
    <p:extLst>
      <p:ext uri="{BB962C8B-B14F-4D97-AF65-F5344CB8AC3E}">
        <p14:creationId xmlns:p14="http://schemas.microsoft.com/office/powerpoint/2010/main" val="928731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type="title"/>
          </p:nvPr>
        </p:nvSpPr>
        <p:spPr>
          <a:xfrm rot="20375720">
            <a:off x="567898" y="2411975"/>
            <a:ext cx="10515600" cy="1325563"/>
          </a:xfrm>
        </p:spPr>
        <p:txBody>
          <a:bodyPr>
            <a:noAutofit/>
          </a:bodyPr>
          <a:lstStyle/>
          <a:p>
            <a:pPr algn="ctr"/>
            <a:r>
              <a:rPr lang="en-US" sz="10000" b="1" u="sng" dirty="0" smtClean="0">
                <a:solidFill>
                  <a:srgbClr val="FF9900"/>
                </a:solidFill>
                <a:latin typeface="+mn-lt"/>
              </a:rPr>
              <a:t>THANK YOU</a:t>
            </a:r>
            <a:endParaRPr lang="en-US" sz="10000" b="1" u="sng" dirty="0">
              <a:solidFill>
                <a:srgbClr val="FF9900"/>
              </a:solidFill>
              <a:latin typeface="+mn-lt"/>
            </a:endParaRPr>
          </a:p>
        </p:txBody>
      </p:sp>
    </p:spTree>
    <p:extLst>
      <p:ext uri="{BB962C8B-B14F-4D97-AF65-F5344CB8AC3E}">
        <p14:creationId xmlns:p14="http://schemas.microsoft.com/office/powerpoint/2010/main" val="2015591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235130"/>
            <a:ext cx="10515600" cy="1071789"/>
          </a:xfrm>
        </p:spPr>
        <p:txBody>
          <a:bodyPr/>
          <a:lstStyle/>
          <a:p>
            <a:pPr algn="ctr"/>
            <a:r>
              <a:rPr lang="en-US" b="1" u="sng" dirty="0">
                <a:solidFill>
                  <a:srgbClr val="FF3399"/>
                </a:solidFill>
                <a:latin typeface="+mn-lt"/>
              </a:rPr>
              <a:t>APPROACH</a:t>
            </a:r>
            <a:endParaRPr lang="en-US" dirty="0">
              <a:latin typeface="+mn-lt"/>
            </a:endParaRPr>
          </a:p>
        </p:txBody>
      </p:sp>
      <p:sp>
        <p:nvSpPr>
          <p:cNvPr id="3" name="Content Placeholder 2"/>
          <p:cNvSpPr>
            <a:spLocks noGrp="1"/>
          </p:cNvSpPr>
          <p:nvPr>
            <p:ph idx="1"/>
          </p:nvPr>
        </p:nvSpPr>
        <p:spPr>
          <a:xfrm>
            <a:off x="655321" y="1449976"/>
            <a:ext cx="10515600" cy="3749041"/>
          </a:xfrm>
        </p:spPr>
        <p:txBody>
          <a:bodyPr>
            <a:normAutofit/>
          </a:bodyPr>
          <a:lstStyle/>
          <a:p>
            <a:pPr algn="just"/>
            <a:r>
              <a:rPr lang="en-US" dirty="0"/>
              <a:t>The initial step of the project is to set up a database using the dataset file provided by the company. The subsequent task is to perform an analysis on the dataset to extract useful insights that can help address key questions, such as why there has been a decline in daily engagement. To stay on top of the situation, it is crucial to investigate any unusual spikes in metrics that occur on a daily basis. These types of inquiries must be addressed regularly to ensure the company's performance stays on track.</a:t>
            </a:r>
          </a:p>
        </p:txBody>
      </p:sp>
    </p:spTree>
    <p:extLst>
      <p:ext uri="{BB962C8B-B14F-4D97-AF65-F5344CB8AC3E}">
        <p14:creationId xmlns:p14="http://schemas.microsoft.com/office/powerpoint/2010/main" val="65512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854"/>
            <a:ext cx="10515600" cy="1041644"/>
          </a:xfrm>
        </p:spPr>
        <p:txBody>
          <a:bodyPr>
            <a:normAutofit/>
          </a:bodyPr>
          <a:lstStyle/>
          <a:p>
            <a:pPr algn="ctr"/>
            <a:r>
              <a:rPr lang="en-US" sz="5000" b="1" u="sng" dirty="0" smtClean="0">
                <a:solidFill>
                  <a:srgbClr val="FFC000"/>
                </a:solidFill>
                <a:latin typeface="+mn-lt"/>
              </a:rPr>
              <a:t>TECK STACK</a:t>
            </a:r>
            <a:endParaRPr lang="en-US" sz="5000" b="1" u="sng" dirty="0">
              <a:solidFill>
                <a:srgbClr val="FFC000"/>
              </a:solidFill>
              <a:latin typeface="+mn-lt"/>
            </a:endParaRPr>
          </a:p>
        </p:txBody>
      </p:sp>
      <p:sp>
        <p:nvSpPr>
          <p:cNvPr id="3" name="Content Placeholder 2"/>
          <p:cNvSpPr>
            <a:spLocks noGrp="1"/>
          </p:cNvSpPr>
          <p:nvPr>
            <p:ph idx="1"/>
          </p:nvPr>
        </p:nvSpPr>
        <p:spPr>
          <a:xfrm>
            <a:off x="838200" y="1703196"/>
            <a:ext cx="10515600" cy="4005273"/>
          </a:xfrm>
        </p:spPr>
        <p:txBody>
          <a:bodyPr/>
          <a:lstStyle/>
          <a:p>
            <a:pPr algn="just"/>
            <a:r>
              <a:rPr lang="en-US" sz="3000" dirty="0" smtClean="0"/>
              <a:t>I have used MySQL Workbench and the version is 8.0.32.</a:t>
            </a:r>
          </a:p>
          <a:p>
            <a:pPr algn="just"/>
            <a:r>
              <a:rPr lang="en-US" sz="3000" dirty="0" smtClean="0"/>
              <a:t>MySQL is one of the most popular database management system where we can collect, stored and organized the data in structured way. It is user friendly and good for application that totally rely on multi-row transaction.</a:t>
            </a:r>
          </a:p>
          <a:p>
            <a:pPr algn="just"/>
            <a:r>
              <a:rPr lang="en-US" sz="3000" dirty="0" smtClean="0"/>
              <a:t>It provides flexibility and scalability, data protection, open source and compatible, fast and reliable and for analysis it is one of the best software</a:t>
            </a:r>
            <a:r>
              <a:rPr lang="en-US" dirty="0" smtClean="0"/>
              <a:t>. </a:t>
            </a:r>
            <a:endParaRPr lang="en-US" dirty="0"/>
          </a:p>
        </p:txBody>
      </p:sp>
    </p:spTree>
    <p:extLst>
      <p:ext uri="{BB962C8B-B14F-4D97-AF65-F5344CB8AC3E}">
        <p14:creationId xmlns:p14="http://schemas.microsoft.com/office/powerpoint/2010/main" val="318307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267097"/>
          </a:xfrm>
        </p:spPr>
        <p:txBody>
          <a:bodyPr/>
          <a:lstStyle/>
          <a:p>
            <a:pPr algn="ctr"/>
            <a:r>
              <a:rPr lang="en-US" b="1" u="sng" dirty="0" smtClean="0">
                <a:solidFill>
                  <a:schemeClr val="accent4">
                    <a:lumMod val="75000"/>
                  </a:schemeClr>
                </a:solidFill>
                <a:latin typeface="+mn-lt"/>
              </a:rPr>
              <a:t>INSIGHTS</a:t>
            </a:r>
            <a:endParaRPr lang="en-US" b="1" u="sng" dirty="0">
              <a:solidFill>
                <a:schemeClr val="accent4">
                  <a:lumMod val="75000"/>
                </a:schemeClr>
              </a:solidFill>
              <a:latin typeface="+mn-lt"/>
            </a:endParaRPr>
          </a:p>
        </p:txBody>
      </p:sp>
      <p:sp>
        <p:nvSpPr>
          <p:cNvPr id="3" name="Content Placeholder 2"/>
          <p:cNvSpPr>
            <a:spLocks noGrp="1"/>
          </p:cNvSpPr>
          <p:nvPr>
            <p:ph idx="1"/>
          </p:nvPr>
        </p:nvSpPr>
        <p:spPr>
          <a:xfrm>
            <a:off x="600891" y="1397726"/>
            <a:ext cx="10752909" cy="5133703"/>
          </a:xfrm>
        </p:spPr>
        <p:txBody>
          <a:bodyPr>
            <a:normAutofit lnSpcReduction="10000"/>
          </a:bodyPr>
          <a:lstStyle/>
          <a:p>
            <a:r>
              <a:rPr lang="en-US" dirty="0"/>
              <a:t>The field of operational analytics addresses the challenge of harmonizing real-time data from various sources. Through the use of analytics, it is possible to collate data from multiple sources, organize it into a cohesive, actionable solution, and develop analytical models in real-time. This approach provides a comprehensive view of operations and profiles that can help ensure that systems are being used efficiently. When employed effectively, operational analytics can have a significant positive impact on society and the world as a whole, enhancing the overall efficiency of specific </a:t>
            </a:r>
            <a:r>
              <a:rPr lang="en-US" dirty="0" smtClean="0"/>
              <a:t>domains.</a:t>
            </a:r>
          </a:p>
          <a:p>
            <a:r>
              <a:rPr lang="en-US" dirty="0" smtClean="0"/>
              <a:t>In </a:t>
            </a:r>
            <a:r>
              <a:rPr lang="en-US" dirty="0"/>
              <a:t>case study 2 is the large size of the dataset. As the dataset is very large, importing it into SQL Workbench is a slow process. To overcome this challenge, the approach used is to employ LOAD DATA statements to expedite the data loading process.</a:t>
            </a:r>
          </a:p>
        </p:txBody>
      </p:sp>
    </p:spTree>
    <p:extLst>
      <p:ext uri="{BB962C8B-B14F-4D97-AF65-F5344CB8AC3E}">
        <p14:creationId xmlns:p14="http://schemas.microsoft.com/office/powerpoint/2010/main" val="95964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3136"/>
            <a:ext cx="10515600" cy="5225778"/>
          </a:xfrm>
        </p:spPr>
        <p:txBody>
          <a:bodyPr>
            <a:noAutofit/>
          </a:bodyPr>
          <a:lstStyle/>
          <a:p>
            <a:pPr algn="ctr"/>
            <a:r>
              <a:rPr lang="en-US" sz="10000" b="1" u="sng" dirty="0" smtClean="0">
                <a:solidFill>
                  <a:srgbClr val="FFC000"/>
                </a:solidFill>
                <a:latin typeface="+mn-lt"/>
              </a:rPr>
              <a:t>CASE STUDY  1</a:t>
            </a:r>
            <a:br>
              <a:rPr lang="en-US" sz="10000" b="1" u="sng" dirty="0" smtClean="0">
                <a:solidFill>
                  <a:srgbClr val="FFC000"/>
                </a:solidFill>
                <a:latin typeface="+mn-lt"/>
              </a:rPr>
            </a:br>
            <a:r>
              <a:rPr lang="en-US" sz="10000" b="1" u="sng" dirty="0" smtClean="0">
                <a:solidFill>
                  <a:srgbClr val="FFC000"/>
                </a:solidFill>
                <a:latin typeface="+mn-lt"/>
              </a:rPr>
              <a:t/>
            </a:r>
            <a:br>
              <a:rPr lang="en-US" sz="10000" b="1" u="sng" dirty="0" smtClean="0">
                <a:solidFill>
                  <a:srgbClr val="FFC000"/>
                </a:solidFill>
                <a:latin typeface="+mn-lt"/>
              </a:rPr>
            </a:br>
            <a:r>
              <a:rPr lang="en-US" sz="10000" b="1" u="sng" dirty="0" smtClean="0">
                <a:solidFill>
                  <a:srgbClr val="FFC000"/>
                </a:solidFill>
                <a:latin typeface="+mn-lt"/>
              </a:rPr>
              <a:t>JOB DATA</a:t>
            </a:r>
            <a:endParaRPr lang="en-US" sz="10000" b="1" u="sng" dirty="0">
              <a:solidFill>
                <a:srgbClr val="FFC000"/>
              </a:solidFill>
              <a:latin typeface="+mn-lt"/>
            </a:endParaRPr>
          </a:p>
        </p:txBody>
      </p:sp>
    </p:spTree>
    <p:extLst>
      <p:ext uri="{BB962C8B-B14F-4D97-AF65-F5344CB8AC3E}">
        <p14:creationId xmlns:p14="http://schemas.microsoft.com/office/powerpoint/2010/main" val="378436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66"/>
            <a:ext cx="10515600" cy="1254669"/>
          </a:xfrm>
        </p:spPr>
        <p:txBody>
          <a:bodyPr/>
          <a:lstStyle/>
          <a:p>
            <a:pPr algn="ctr"/>
            <a:r>
              <a:rPr lang="en-US" b="1" u="sng" dirty="0">
                <a:solidFill>
                  <a:srgbClr val="C00000"/>
                </a:solidFill>
                <a:latin typeface="+mn-lt"/>
              </a:rPr>
              <a:t>Number of Jobs reviewed</a:t>
            </a:r>
            <a:endParaRPr lang="en-US" dirty="0">
              <a:latin typeface="+mn-lt"/>
            </a:endParaRPr>
          </a:p>
        </p:txBody>
      </p:sp>
      <p:sp>
        <p:nvSpPr>
          <p:cNvPr id="3" name="Content Placeholder 2"/>
          <p:cNvSpPr>
            <a:spLocks noGrp="1"/>
          </p:cNvSpPr>
          <p:nvPr>
            <p:ph idx="1"/>
          </p:nvPr>
        </p:nvSpPr>
        <p:spPr>
          <a:xfrm>
            <a:off x="838200" y="1515291"/>
            <a:ext cx="10918370" cy="4661672"/>
          </a:xfrm>
        </p:spPr>
        <p:txBody>
          <a:bodyPr/>
          <a:lstStyle/>
          <a:p>
            <a:pPr algn="just"/>
            <a:r>
              <a:rPr lang="en-US" b="1" dirty="0"/>
              <a:t>S</a:t>
            </a:r>
            <a:r>
              <a:rPr lang="en-US" b="1" dirty="0" smtClean="0"/>
              <a:t>elect</a:t>
            </a:r>
            <a:r>
              <a:rPr lang="en-US" dirty="0" smtClean="0"/>
              <a:t> ds as dates, round((count(</a:t>
            </a:r>
            <a:r>
              <a:rPr lang="en-US" dirty="0" err="1" smtClean="0"/>
              <a:t>job_id</a:t>
            </a:r>
            <a:r>
              <a:rPr lang="en-US" dirty="0" smtClean="0"/>
              <a:t>)/sum(</a:t>
            </a:r>
            <a:r>
              <a:rPr lang="en-US" dirty="0" err="1" smtClean="0"/>
              <a:t>time_spent</a:t>
            </a:r>
            <a:r>
              <a:rPr lang="en-US" dirty="0" smtClean="0"/>
              <a:t>))*3600) as "jobs reviewed per hour per day“ </a:t>
            </a:r>
            <a:r>
              <a:rPr lang="en-US" b="1" dirty="0" smtClean="0"/>
              <a:t>from</a:t>
            </a:r>
            <a:r>
              <a:rPr lang="en-US" dirty="0" smtClean="0"/>
              <a:t> </a:t>
            </a:r>
            <a:r>
              <a:rPr lang="en-US" dirty="0" err="1" smtClean="0"/>
              <a:t>job_data</a:t>
            </a:r>
            <a:r>
              <a:rPr lang="en-US" dirty="0" smtClean="0"/>
              <a:t> </a:t>
            </a:r>
            <a:r>
              <a:rPr lang="en-US" b="1" dirty="0" smtClean="0"/>
              <a:t>where </a:t>
            </a:r>
            <a:r>
              <a:rPr lang="en-US" dirty="0" smtClean="0"/>
              <a:t>ds between '2020-11-01' and '2020-11-30' group by ds;</a:t>
            </a:r>
          </a:p>
          <a:p>
            <a:endParaRPr lang="en-US" dirty="0"/>
          </a:p>
        </p:txBody>
      </p:sp>
      <p:pic>
        <p:nvPicPr>
          <p:cNvPr id="7" name="image7.png"/>
          <p:cNvPicPr/>
          <p:nvPr/>
        </p:nvPicPr>
        <p:blipFill>
          <a:blip r:embed="rId2" cstate="print"/>
          <a:stretch>
            <a:fillRect/>
          </a:stretch>
        </p:blipFill>
        <p:spPr>
          <a:xfrm>
            <a:off x="3383281" y="3592286"/>
            <a:ext cx="4349930" cy="2364377"/>
          </a:xfrm>
          <a:prstGeom prst="rect">
            <a:avLst/>
          </a:prstGeom>
        </p:spPr>
      </p:pic>
    </p:spTree>
    <p:extLst>
      <p:ext uri="{BB962C8B-B14F-4D97-AF65-F5344CB8AC3E}">
        <p14:creationId xmlns:p14="http://schemas.microsoft.com/office/powerpoint/2010/main" val="35731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862"/>
            <a:ext cx="10515600" cy="980349"/>
          </a:xfrm>
        </p:spPr>
        <p:txBody>
          <a:bodyPr/>
          <a:lstStyle/>
          <a:p>
            <a:pPr algn="ctr"/>
            <a:r>
              <a:rPr lang="en-US" b="1" u="sng" dirty="0" smtClean="0">
                <a:solidFill>
                  <a:srgbClr val="92D050"/>
                </a:solidFill>
                <a:latin typeface="+mn-lt"/>
              </a:rPr>
              <a:t>Throughput</a:t>
            </a:r>
            <a:endParaRPr lang="en-US" b="1" u="sng" dirty="0">
              <a:solidFill>
                <a:srgbClr val="92D050"/>
              </a:solidFill>
              <a:latin typeface="+mn-lt"/>
            </a:endParaRPr>
          </a:p>
        </p:txBody>
      </p:sp>
      <p:sp>
        <p:nvSpPr>
          <p:cNvPr id="3" name="Content Placeholder 2"/>
          <p:cNvSpPr>
            <a:spLocks noGrp="1"/>
          </p:cNvSpPr>
          <p:nvPr>
            <p:ph idx="1"/>
          </p:nvPr>
        </p:nvSpPr>
        <p:spPr>
          <a:xfrm>
            <a:off x="457200" y="1171211"/>
            <a:ext cx="11482252" cy="5360218"/>
          </a:xfrm>
        </p:spPr>
        <p:txBody>
          <a:bodyPr/>
          <a:lstStyle/>
          <a:p>
            <a:pPr algn="just"/>
            <a:r>
              <a:rPr lang="en-US" b="1" dirty="0"/>
              <a:t>S</a:t>
            </a:r>
            <a:r>
              <a:rPr lang="en-US" b="1" dirty="0" smtClean="0"/>
              <a:t>elect</a:t>
            </a:r>
            <a:r>
              <a:rPr lang="en-US" dirty="0" smtClean="0"/>
              <a:t> round(count(event)/sum(</a:t>
            </a:r>
            <a:r>
              <a:rPr lang="en-US" dirty="0" err="1" smtClean="0"/>
              <a:t>time_spent</a:t>
            </a:r>
            <a:r>
              <a:rPr lang="en-US" dirty="0" smtClean="0"/>
              <a:t>), 2) as "weekly throughput" </a:t>
            </a:r>
            <a:r>
              <a:rPr lang="en-US" b="1" dirty="0" smtClean="0"/>
              <a:t>from </a:t>
            </a:r>
            <a:r>
              <a:rPr lang="en-US" b="1" dirty="0" err="1" smtClean="0"/>
              <a:t>j</a:t>
            </a:r>
            <a:r>
              <a:rPr lang="en-US" dirty="0" err="1" smtClean="0"/>
              <a:t>ob_data</a:t>
            </a:r>
            <a:r>
              <a:rPr lang="en-US" dirty="0" smtClean="0"/>
              <a:t>;</a:t>
            </a:r>
            <a:endParaRPr lang="en-US" dirty="0"/>
          </a:p>
          <a:p>
            <a:endParaRPr lang="en-US" dirty="0" smtClean="0"/>
          </a:p>
          <a:p>
            <a:endParaRPr lang="en-US" dirty="0"/>
          </a:p>
          <a:p>
            <a:r>
              <a:rPr lang="en-US" b="1" dirty="0"/>
              <a:t>S</a:t>
            </a:r>
            <a:r>
              <a:rPr lang="en-US" b="1" dirty="0" smtClean="0"/>
              <a:t>elect</a:t>
            </a:r>
            <a:r>
              <a:rPr lang="en-US" dirty="0" smtClean="0"/>
              <a:t> ds as dates, round(count(event)/sum(</a:t>
            </a:r>
            <a:r>
              <a:rPr lang="en-US" dirty="0" err="1" smtClean="0"/>
              <a:t>time_spent</a:t>
            </a:r>
            <a:r>
              <a:rPr lang="en-US" dirty="0" smtClean="0"/>
              <a:t>), 2) as "daily throughput" </a:t>
            </a:r>
            <a:r>
              <a:rPr lang="en-US" b="1" dirty="0" smtClean="0"/>
              <a:t>from </a:t>
            </a:r>
            <a:r>
              <a:rPr lang="en-US" dirty="0" err="1" smtClean="0"/>
              <a:t>job_data</a:t>
            </a:r>
            <a:r>
              <a:rPr lang="en-US" dirty="0" smtClean="0"/>
              <a:t> group by ds order by ds;</a:t>
            </a:r>
          </a:p>
          <a:p>
            <a:endParaRPr lang="en-US" dirty="0" smtClean="0"/>
          </a:p>
          <a:p>
            <a:endParaRPr lang="en-US" dirty="0"/>
          </a:p>
        </p:txBody>
      </p:sp>
      <p:pic>
        <p:nvPicPr>
          <p:cNvPr id="4" name="image8.jpeg"/>
          <p:cNvPicPr/>
          <p:nvPr/>
        </p:nvPicPr>
        <p:blipFill>
          <a:blip r:embed="rId2" cstate="print"/>
          <a:stretch>
            <a:fillRect/>
          </a:stretch>
        </p:blipFill>
        <p:spPr>
          <a:xfrm>
            <a:off x="5460275" y="1849482"/>
            <a:ext cx="2534194" cy="880655"/>
          </a:xfrm>
          <a:prstGeom prst="rect">
            <a:avLst/>
          </a:prstGeom>
        </p:spPr>
      </p:pic>
      <p:pic>
        <p:nvPicPr>
          <p:cNvPr id="5" name="image9.jpeg"/>
          <p:cNvPicPr/>
          <p:nvPr/>
        </p:nvPicPr>
        <p:blipFill>
          <a:blip r:embed="rId3" cstate="print"/>
          <a:stretch>
            <a:fillRect/>
          </a:stretch>
        </p:blipFill>
        <p:spPr>
          <a:xfrm>
            <a:off x="2997926" y="4016558"/>
            <a:ext cx="4924697" cy="2321605"/>
          </a:xfrm>
          <a:prstGeom prst="rect">
            <a:avLst/>
          </a:prstGeom>
        </p:spPr>
      </p:pic>
    </p:spTree>
    <p:extLst>
      <p:ext uri="{BB962C8B-B14F-4D97-AF65-F5344CB8AC3E}">
        <p14:creationId xmlns:p14="http://schemas.microsoft.com/office/powerpoint/2010/main" val="300383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1645920"/>
            <a:ext cx="10515600" cy="3161212"/>
          </a:xfrm>
        </p:spPr>
        <p:txBody>
          <a:bodyPr/>
          <a:lstStyle/>
          <a:p>
            <a:r>
              <a:rPr lang="en-US" dirty="0" smtClean="0"/>
              <a:t>It </a:t>
            </a:r>
            <a:r>
              <a:rPr lang="en-US" dirty="0"/>
              <a:t>is normal for metrics to fluctuate on a weekly and daily basis. If necessary, it is possible to obtain daily or even minute-by-minute numbers for these metrics. To determine whether metrics are trending upwards or downwards on a daily basis, rolling metrics are an excellent tool. These metrics provide an overview of how the metrics are evolving over time, making it easier to assess their overall trend.</a:t>
            </a:r>
          </a:p>
        </p:txBody>
      </p:sp>
    </p:spTree>
    <p:extLst>
      <p:ext uri="{BB962C8B-B14F-4D97-AF65-F5344CB8AC3E}">
        <p14:creationId xmlns:p14="http://schemas.microsoft.com/office/powerpoint/2010/main" val="97313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1842</Words>
  <Application>Microsoft Office PowerPoint</Application>
  <PresentationFormat>Widescreen</PresentationFormat>
  <Paragraphs>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Operation Analytics And Investigating Metric Spike</vt:lpstr>
      <vt:lpstr>PROJECT DESCRIPTION</vt:lpstr>
      <vt:lpstr>APPROACH</vt:lpstr>
      <vt:lpstr>TECK STACK</vt:lpstr>
      <vt:lpstr>INSIGHTS</vt:lpstr>
      <vt:lpstr>CASE STUDY  1  JOB DATA</vt:lpstr>
      <vt:lpstr>Number of Jobs reviewed</vt:lpstr>
      <vt:lpstr>Throughput</vt:lpstr>
      <vt:lpstr>PowerPoint Presentation</vt:lpstr>
      <vt:lpstr>Percentage share of each language</vt:lpstr>
      <vt:lpstr>Duplicate rows</vt:lpstr>
      <vt:lpstr>CASE STUDY  2 INVESTIGATING Metric Spike</vt:lpstr>
      <vt:lpstr>User Engagement</vt:lpstr>
      <vt:lpstr>User Growth</vt:lpstr>
      <vt:lpstr>Weekly Retention</vt:lpstr>
      <vt:lpstr>PowerPoint Presentation</vt:lpstr>
      <vt:lpstr>PowerPoint Presentation</vt:lpstr>
      <vt:lpstr>Weekly Engagement</vt:lpstr>
      <vt:lpstr>PowerPoint Presentation</vt:lpstr>
      <vt:lpstr>PowerPoint Presentation</vt:lpstr>
      <vt:lpstr>PowerPoint Presentation</vt:lpstr>
      <vt:lpstr>Email Enagagement</vt:lpstr>
      <vt:lpstr>PowerPoint Presentation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KATOCH</dc:creator>
  <cp:lastModifiedBy>ANISH KATOCH</cp:lastModifiedBy>
  <cp:revision>22</cp:revision>
  <dcterms:created xsi:type="dcterms:W3CDTF">2023-02-18T07:56:23Z</dcterms:created>
  <dcterms:modified xsi:type="dcterms:W3CDTF">2023-02-18T17:37:00Z</dcterms:modified>
</cp:coreProperties>
</file>