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6" r:id="rId5"/>
    <p:sldId id="263" r:id="rId6"/>
    <p:sldId id="274" r:id="rId7"/>
    <p:sldId id="269" r:id="rId8"/>
    <p:sldId id="270" r:id="rId9"/>
    <p:sldId id="272" r:id="rId10"/>
    <p:sldId id="259" r:id="rId11"/>
    <p:sldId id="265" r:id="rId12"/>
    <p:sldId id="276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00099"/>
    <a:srgbClr val="FF9966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3837" autoAdjust="0"/>
  </p:normalViewPr>
  <p:slideViewPr>
    <p:cSldViewPr snapToGrid="0">
      <p:cViewPr varScale="1">
        <p:scale>
          <a:sx n="63" d="100"/>
          <a:sy n="63" d="100"/>
        </p:scale>
        <p:origin x="1092" y="84"/>
      </p:cViewPr>
      <p:guideLst/>
    </p:cSldViewPr>
  </p:slideViewPr>
  <p:outlineViewPr>
    <p:cViewPr>
      <p:scale>
        <a:sx n="33" d="100"/>
        <a:sy n="33" d="100"/>
      </p:scale>
      <p:origin x="0" y="-29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C17742-E778-47CF-A394-001D52F2A2C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F12D6F-DF08-4F32-A6F4-511997C3286E}">
      <dgm:prSet custT="1"/>
      <dgm:spPr>
        <a:solidFill>
          <a:srgbClr val="FF0000"/>
        </a:solidFill>
      </dgm:spPr>
      <dgm:t>
        <a:bodyPr/>
        <a:lstStyle/>
        <a:p>
          <a:r>
            <a:rPr lang="en-US" sz="7000" b="1" u="sng" dirty="0">
              <a:solidFill>
                <a:srgbClr val="FFFF00"/>
              </a:solidFill>
            </a:rPr>
            <a:t>SWIGGY DATA ANALYSIS </a:t>
          </a:r>
          <a:endParaRPr lang="en-US" sz="7000" dirty="0">
            <a:solidFill>
              <a:srgbClr val="FFFF00"/>
            </a:solidFill>
          </a:endParaRPr>
        </a:p>
      </dgm:t>
    </dgm:pt>
    <dgm:pt modelId="{8C3A50A4-CEFD-4407-8D88-80AD97A8E1FC}" type="parTrans" cxnId="{177E9DBE-F938-482C-8ACE-ABBE2FC6007F}">
      <dgm:prSet/>
      <dgm:spPr/>
      <dgm:t>
        <a:bodyPr/>
        <a:lstStyle/>
        <a:p>
          <a:endParaRPr lang="en-US"/>
        </a:p>
      </dgm:t>
    </dgm:pt>
    <dgm:pt modelId="{9E5111F8-3385-48C4-995A-76FBB05F7C34}" type="sibTrans" cxnId="{177E9DBE-F938-482C-8ACE-ABBE2FC6007F}">
      <dgm:prSet/>
      <dgm:spPr/>
      <dgm:t>
        <a:bodyPr/>
        <a:lstStyle/>
        <a:p>
          <a:endParaRPr lang="en-US"/>
        </a:p>
      </dgm:t>
    </dgm:pt>
    <dgm:pt modelId="{DC1C2C85-8BA6-4507-A7A0-8621CCC5DAE5}" type="pres">
      <dgm:prSet presAssocID="{6FC17742-E778-47CF-A394-001D52F2A2C0}" presName="linear" presStyleCnt="0">
        <dgm:presLayoutVars>
          <dgm:animLvl val="lvl"/>
          <dgm:resizeHandles val="exact"/>
        </dgm:presLayoutVars>
      </dgm:prSet>
      <dgm:spPr/>
    </dgm:pt>
    <dgm:pt modelId="{82125D98-014A-482D-8B7E-2E2E98D12D7C}" type="pres">
      <dgm:prSet presAssocID="{A6F12D6F-DF08-4F32-A6F4-511997C3286E}" presName="parentText" presStyleLbl="node1" presStyleIdx="0" presStyleCnt="1" custLinFactNeighborX="-12092" custLinFactNeighborY="-15">
        <dgm:presLayoutVars>
          <dgm:chMax val="0"/>
          <dgm:bulletEnabled val="1"/>
        </dgm:presLayoutVars>
      </dgm:prSet>
      <dgm:spPr/>
    </dgm:pt>
  </dgm:ptLst>
  <dgm:cxnLst>
    <dgm:cxn modelId="{7B552175-EF83-45E0-A64F-D676404877D8}" type="presOf" srcId="{A6F12D6F-DF08-4F32-A6F4-511997C3286E}" destId="{82125D98-014A-482D-8B7E-2E2E98D12D7C}" srcOrd="0" destOrd="0" presId="urn:microsoft.com/office/officeart/2005/8/layout/vList2"/>
    <dgm:cxn modelId="{B0B06459-3139-413D-8B86-5819E10E934B}" type="presOf" srcId="{6FC17742-E778-47CF-A394-001D52F2A2C0}" destId="{DC1C2C85-8BA6-4507-A7A0-8621CCC5DAE5}" srcOrd="0" destOrd="0" presId="urn:microsoft.com/office/officeart/2005/8/layout/vList2"/>
    <dgm:cxn modelId="{177E9DBE-F938-482C-8ACE-ABBE2FC6007F}" srcId="{6FC17742-E778-47CF-A394-001D52F2A2C0}" destId="{A6F12D6F-DF08-4F32-A6F4-511997C3286E}" srcOrd="0" destOrd="0" parTransId="{8C3A50A4-CEFD-4407-8D88-80AD97A8E1FC}" sibTransId="{9E5111F8-3385-48C4-995A-76FBB05F7C34}"/>
    <dgm:cxn modelId="{B4F86B06-13C2-420B-A599-182969B8EBDB}" type="presParOf" srcId="{DC1C2C85-8BA6-4507-A7A0-8621CCC5DAE5}" destId="{82125D98-014A-482D-8B7E-2E2E98D12D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25D98-014A-482D-8B7E-2E2E98D12D7C}">
      <dsp:nvSpPr>
        <dsp:cNvPr id="0" name=""/>
        <dsp:cNvSpPr/>
      </dsp:nvSpPr>
      <dsp:spPr>
        <a:xfrm>
          <a:off x="0" y="130"/>
          <a:ext cx="9988163" cy="1229048"/>
        </a:xfrm>
        <a:prstGeom prst="round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0" tIns="266700" rIns="266700" bIns="266700" numCol="1" spcCol="1270" anchor="ctr" anchorCtr="0">
          <a:noAutofit/>
        </a:bodyPr>
        <a:lstStyle/>
        <a:p>
          <a:pPr marL="0" lvl="0" indent="0" algn="l" defTabSz="3111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0" b="1" u="sng" kern="1200" dirty="0">
              <a:solidFill>
                <a:srgbClr val="FFFF00"/>
              </a:solidFill>
            </a:rPr>
            <a:t>SWIGGY DATA ANALYSIS </a:t>
          </a:r>
          <a:endParaRPr lang="en-US" sz="7000" kern="1200" dirty="0">
            <a:solidFill>
              <a:srgbClr val="FFFF00"/>
            </a:solidFill>
          </a:endParaRPr>
        </a:p>
      </dsp:txBody>
      <dsp:txXfrm>
        <a:off x="59997" y="60127"/>
        <a:ext cx="9868169" cy="1109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A6FB-A22A-48A8-9EA2-265D407BE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29CE9-1696-44E6-BA56-B8426229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7E45-0B53-4A68-A628-E79228C1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AF59-6194-4605-A5FB-AB4488F1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EA019-18C9-4D7D-AADB-6AA744B3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1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E0C7-CC66-45E2-8837-5EE4D1D7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AB41D-CE6F-4DAF-AEAD-DB7CDA4C2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B8D8-99B7-4F26-A2E6-9ED81C8F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C1CE1-F267-4D8E-9FE7-5852A352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987D-5D1F-4E67-8805-87A2E5CE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5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01033-AEAA-49BE-922C-20EA94D18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77041-EF07-4DC4-AC7E-D5343FDCB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38F11-4AE6-4F38-B0F5-F5719E02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2B5F-EBA3-4F01-9315-ED547C23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7496A-EA2E-456B-A20D-1ABF04C8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D390-C7F2-41CF-8AE9-C3E1BAE0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0B6D-5B55-40D2-AC4A-0796B09A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2E03-E1E3-48EE-8BDE-BC148D65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AA66-DAA0-412F-B57D-B76879D0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C7189-D1DE-472A-8FC1-45D7F9A6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4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3CA9-F740-4265-838F-147E04F5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6F1CA-C90A-417F-9879-19F8492B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209C8-CC1A-46AA-A2D2-10BE9CB2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0E3D-7805-4153-82B2-4DB85123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6AA3-CD9F-4D89-879A-C65F1532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40C3-B6E0-4BD1-9B57-788D0E2D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CB80-010C-40A4-8BD7-521FFAF8E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279A3-789F-4275-8CA9-D730B7FB1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CC377-4782-4FE3-9843-E8C47E6E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D2D87-8CED-4CBC-B52F-ED104F29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191F3-E881-4C00-B249-0C0594EC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3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4EF8-E88F-4C74-A0C5-8163D721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088A-8A3F-4051-BFE9-F3210BB43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15558-CAB3-40CA-8B11-D1F4A455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0CA70-6E9F-47D6-9608-743D4FB62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F137E-9F1F-44A3-AFCB-2163026D5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999D4-0FD3-45B7-8F6F-9D57CC9A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E3ADF-2CE4-4351-A851-C10FCAE2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3369E-69E5-4950-9248-7135E04F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4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C148-05F2-485C-AA05-AD2C2333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2989F-A430-471C-AFBD-162BB1DC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71E15-F48F-4CF3-8E39-29671F40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AE5F0-DC85-4EDB-AA53-D97610D4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0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8C1BE-678A-40A1-BB02-B1EC9635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F3EB0-5887-4B72-BA12-0A36522F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3079-0660-4F36-83D6-9E30E190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3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C373-5F5A-455B-8E34-D13D3630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EC446-90BB-461E-AE22-0C048240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92CE-B73D-4705-9D2A-49A2BF27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D3F1C-2A47-41B8-82EB-CF3F0F3F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10CD2-9E86-47E1-A1A4-69C107CE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D6175-E889-4704-BAB0-AB8A9553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3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9E3B-7E49-4CDF-9BA1-AABBB784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81F4C-5176-4F24-A2F5-70DCE2BFE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7D1A0-05BB-4FC5-A444-17B1CC91B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1E50B-90DC-4988-A4F3-86F4C539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6B927-A086-4772-A6A0-C41BB902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49BCF-AF9F-425B-98BF-AC8B3FBF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D8BB3-8003-45D8-B21F-2FC11927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0E1A1-83C5-44D9-AD7C-5C92142F4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10BDF-3279-4D41-83AF-AC1255987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3A28F-8B07-4FD4-A849-D8C32B92D16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241AF-7099-4DAE-83E6-21654311C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C362-0F08-4A42-AA31-6C570E05B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93A3C46-FFAC-4A3B-B612-B64EC6E5F6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356605"/>
              </p:ext>
            </p:extLst>
          </p:nvPr>
        </p:nvGraphicFramePr>
        <p:xfrm>
          <a:off x="1101918" y="163832"/>
          <a:ext cx="9988163" cy="1229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FCDFB6C-EFD4-714F-413D-BD02280B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5800" y="3016090"/>
            <a:ext cx="3900620" cy="1081089"/>
          </a:xfrm>
        </p:spPr>
        <p:txBody>
          <a:bodyPr>
            <a:normAutofit/>
          </a:bodyPr>
          <a:lstStyle/>
          <a:p>
            <a:pPr algn="l"/>
            <a:r>
              <a:rPr lang="en-US" sz="3000" b="1" u="sng" dirty="0">
                <a:solidFill>
                  <a:srgbClr val="0070C0"/>
                </a:solidFill>
              </a:rPr>
              <a:t>Presented By:</a:t>
            </a:r>
          </a:p>
          <a:p>
            <a:pPr algn="l"/>
            <a:r>
              <a:rPr lang="en-US" sz="2600" dirty="0">
                <a:solidFill>
                  <a:srgbClr val="7030A0"/>
                </a:solidFill>
              </a:rPr>
              <a:t>                     </a:t>
            </a:r>
            <a:r>
              <a:rPr lang="en-US" sz="3200" dirty="0">
                <a:solidFill>
                  <a:srgbClr val="7030A0"/>
                </a:solidFill>
              </a:rPr>
              <a:t>Anish Katoch   </a:t>
            </a:r>
            <a:r>
              <a:rPr lang="en-US" sz="3200" dirty="0"/>
              <a:t>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139E5-B25E-5A00-4334-4C32034E2C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2" y="1630680"/>
            <a:ext cx="7856758" cy="4932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58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FA9A-A0F4-CD7F-7D95-F05BE619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363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7030A0"/>
                </a:solidFill>
                <a:latin typeface="+mn-lt"/>
              </a:rPr>
              <a:t>Best Location To Open a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619F-D758-D52D-07BF-2B712326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223" y="1069973"/>
            <a:ext cx="4297680" cy="5169855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 best location to open a restaurant is </a:t>
            </a:r>
            <a:r>
              <a:rPr lang="en-US" sz="3000" dirty="0">
                <a:solidFill>
                  <a:srgbClr val="FF0000"/>
                </a:solidFill>
              </a:rPr>
              <a:t>Dollars Colony </a:t>
            </a:r>
            <a:r>
              <a:rPr lang="en-US" sz="3000" dirty="0"/>
              <a:t>due to its great delivery views and also has the lowest average ratings.</a:t>
            </a:r>
          </a:p>
          <a:p>
            <a:pPr algn="just"/>
            <a:r>
              <a:rPr lang="en-US" sz="3000" dirty="0"/>
              <a:t>High delivery views means there are more people in this area, and the total number of restaurants is also not high.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C811B-9376-87E6-BAB5-0B9F6FABF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40" y="1069973"/>
            <a:ext cx="7119937" cy="5575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973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CBC7-FA4E-D8D2-C5D5-FA7D0BD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91"/>
            <a:ext cx="10515600" cy="880269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7030A0"/>
                </a:solidFill>
                <a:latin typeface="+mn-lt"/>
              </a:rPr>
              <a:t>Cuisines</a:t>
            </a:r>
            <a:r>
              <a:rPr lang="en-US" b="1" u="sng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08EA-6A0C-5C5F-AE59-AC240A46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975360"/>
            <a:ext cx="4038600" cy="5623559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We have selected several cuisines to be available in our restaurant, including </a:t>
            </a:r>
            <a:r>
              <a:rPr lang="en-US" b="1" dirty="0"/>
              <a:t>Deserts</a:t>
            </a:r>
            <a:r>
              <a:rPr lang="en-US" dirty="0"/>
              <a:t> for </a:t>
            </a:r>
            <a:r>
              <a:rPr lang="en-US" b="1" dirty="0"/>
              <a:t>122</a:t>
            </a:r>
            <a:r>
              <a:rPr lang="en-US" dirty="0"/>
              <a:t> rupees, </a:t>
            </a:r>
            <a:r>
              <a:rPr lang="en-US" b="1" dirty="0"/>
              <a:t>American</a:t>
            </a:r>
            <a:r>
              <a:rPr lang="en-US" dirty="0"/>
              <a:t> for </a:t>
            </a:r>
            <a:r>
              <a:rPr lang="en-US" b="1" dirty="0"/>
              <a:t>185</a:t>
            </a:r>
            <a:r>
              <a:rPr lang="en-US" dirty="0"/>
              <a:t> rupees, </a:t>
            </a:r>
            <a:r>
              <a:rPr lang="en-US" b="1" dirty="0"/>
              <a:t>North Indian</a:t>
            </a:r>
            <a:r>
              <a:rPr lang="en-US" dirty="0"/>
              <a:t> for </a:t>
            </a:r>
            <a:r>
              <a:rPr lang="en-US" b="1" dirty="0"/>
              <a:t>145</a:t>
            </a:r>
            <a:r>
              <a:rPr lang="en-US" dirty="0"/>
              <a:t> rupees, and </a:t>
            </a:r>
            <a:r>
              <a:rPr lang="en-US" b="1" dirty="0"/>
              <a:t>Arabian</a:t>
            </a:r>
            <a:r>
              <a:rPr lang="en-US" dirty="0"/>
              <a:t> for </a:t>
            </a:r>
            <a:r>
              <a:rPr lang="en-US" b="1" dirty="0"/>
              <a:t>150</a:t>
            </a:r>
            <a:r>
              <a:rPr lang="en-US" dirty="0"/>
              <a:t> rupees. The average price for our menu items is competitive and designed to cater to a variety of tastes and budgets.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6AE4E-7720-5A43-9D05-179752822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70" y="975360"/>
            <a:ext cx="7486650" cy="56235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698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635FFB-B763-111D-67C5-5DB10E267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160"/>
            <a:ext cx="12108407" cy="67985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605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4BE3-CB6C-3FDF-5B70-BE8B7126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DD45-3AD1-E370-CE99-3E15BDA64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790700"/>
            <a:ext cx="5151120" cy="4114799"/>
          </a:xfrm>
        </p:spPr>
        <p:txBody>
          <a:bodyPr>
            <a:normAutofit/>
          </a:bodyPr>
          <a:lstStyle/>
          <a:p>
            <a:pPr algn="just"/>
            <a:r>
              <a:rPr lang="en-US" sz="3300" dirty="0"/>
              <a:t>Unable to scrape Swiggy data due to dynamic site. </a:t>
            </a:r>
          </a:p>
          <a:p>
            <a:pPr algn="just"/>
            <a:r>
              <a:rPr lang="en-US" sz="3300" dirty="0"/>
              <a:t>Complex HTML. </a:t>
            </a:r>
          </a:p>
          <a:p>
            <a:pPr algn="just"/>
            <a:r>
              <a:rPr lang="en-US" sz="3300" dirty="0"/>
              <a:t>Need to manage time efficiently.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F27A70-58AB-1C02-391E-5262B4A6D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40" y="1325562"/>
            <a:ext cx="6167562" cy="51819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77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84BE-BA89-A614-BBD2-4AD79CC2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0"/>
            <a:ext cx="10515600" cy="1203959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3242-231B-87FC-5C22-09E48F24A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203958"/>
            <a:ext cx="5577840" cy="5303522"/>
          </a:xfrm>
        </p:spPr>
        <p:txBody>
          <a:bodyPr>
            <a:normAutofit/>
          </a:bodyPr>
          <a:lstStyle/>
          <a:p>
            <a:pPr algn="just"/>
            <a:r>
              <a:rPr lang="en-US" sz="3300" dirty="0"/>
              <a:t>Web scraping.</a:t>
            </a:r>
          </a:p>
          <a:p>
            <a:pPr algn="just"/>
            <a:r>
              <a:rPr lang="en-US" sz="3300" dirty="0"/>
              <a:t> Basic understanding of HTML Script.</a:t>
            </a:r>
          </a:p>
          <a:p>
            <a:pPr algn="just"/>
            <a:r>
              <a:rPr lang="en-US" sz="3300" dirty="0"/>
              <a:t>New Python library like Selenium and BeautifulSoup.</a:t>
            </a:r>
          </a:p>
          <a:p>
            <a:pPr algn="just"/>
            <a:r>
              <a:rPr lang="en-US" sz="3300" dirty="0"/>
              <a:t>Effective teamwork and time management strategies.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91E54-E7BB-92D3-431E-9764810CC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60" y="1203958"/>
            <a:ext cx="5723365" cy="5303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03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5703-AB9A-31F4-0E30-D5171542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176500">
            <a:off x="838198" y="2438876"/>
            <a:ext cx="10515600" cy="19802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5600" b="1" u="sng" dirty="0">
                <a:solidFill>
                  <a:srgbClr val="FF66CC"/>
                </a:solidFill>
                <a:latin typeface="+mn-lt"/>
              </a:rPr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6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44E-1029-99C1-242F-30403EDA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Why This 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D13D-EF38-9472-842F-E9DE81B44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7015"/>
          </a:xfrm>
        </p:spPr>
        <p:txBody>
          <a:bodyPr>
            <a:normAutofit/>
          </a:bodyPr>
          <a:lstStyle/>
          <a:p>
            <a:pPr algn="just"/>
            <a:r>
              <a:rPr lang="en-US" sz="3500" dirty="0"/>
              <a:t>We have observed a trend towards remote kitchens in recent times, and as a data analyst, our task is to identify the best location for a remote kitchen based on the demand for different types of cuisines in the area. Our objective is to maximize customer satisfaction by providing high-demand cuisines while minimizing delivery time and costs.</a:t>
            </a:r>
          </a:p>
        </p:txBody>
      </p:sp>
    </p:spTree>
    <p:extLst>
      <p:ext uri="{BB962C8B-B14F-4D97-AF65-F5344CB8AC3E}">
        <p14:creationId xmlns:p14="http://schemas.microsoft.com/office/powerpoint/2010/main" val="390495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B33F-F1C2-2500-136D-6C6EC30D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265555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761B-8968-CBFC-F6CC-CDA0CDB78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680"/>
            <a:ext cx="10515600" cy="4145280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Scraped and analyze data from Swiggy website and presented in tables with specified details of columns.</a:t>
            </a:r>
          </a:p>
          <a:p>
            <a:pPr algn="just"/>
            <a:r>
              <a:rPr lang="en-US" sz="3000" dirty="0"/>
              <a:t>Identify the most popular cuisines, as well as the geographic and demographic characteristics of the target area, based on a combination of customer demand, delivery time/cost, and other factors using historical order data</a:t>
            </a:r>
          </a:p>
          <a:p>
            <a:pPr algn="just"/>
            <a:r>
              <a:rPr lang="en-US" sz="3000" dirty="0"/>
              <a:t>Found insights and created visualizations/Dashboard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200480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F001-4B41-2795-69D8-1907E797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1" y="1966435"/>
            <a:ext cx="10515600" cy="2925128"/>
          </a:xfrm>
        </p:spPr>
        <p:txBody>
          <a:bodyPr>
            <a:noAutofit/>
          </a:bodyPr>
          <a:lstStyle/>
          <a:p>
            <a:pPr algn="ctr"/>
            <a:r>
              <a:rPr lang="en-US" sz="13000" b="1" u="sng" dirty="0">
                <a:solidFill>
                  <a:srgbClr val="FFC000"/>
                </a:solidFill>
                <a:latin typeface="+mn-lt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92777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D522-99C7-F47C-9060-15AC2B37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3595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Area Wise Distribution of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8B55-70BC-316E-F7D7-C716E410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44880"/>
            <a:ext cx="2301240" cy="5730240"/>
          </a:xfrm>
        </p:spPr>
        <p:txBody>
          <a:bodyPr>
            <a:normAutofit/>
          </a:bodyPr>
          <a:lstStyle/>
          <a:p>
            <a:r>
              <a:rPr lang="nn-NO" dirty="0"/>
              <a:t>Maximum Restaurant Occupancy in Bangalore.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n-NO" dirty="0"/>
              <a:t>Indiranagar           20.16%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n-NO" dirty="0"/>
              <a:t> Btm Layout      20.93%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n-NO" dirty="0"/>
              <a:t>Koramangala        16.09%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FEA2D-3486-3ADE-1626-761E28A83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25" y="944880"/>
            <a:ext cx="9241696" cy="5730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870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7B3A-B57A-2CF9-FD68-3C8A0EE0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34" y="1"/>
            <a:ext cx="11795760" cy="117348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u="sng" baseline="0" dirty="0">
                <a:solidFill>
                  <a:srgbClr val="7030A0"/>
                </a:solidFill>
                <a:latin typeface="+mn-lt"/>
              </a:rPr>
              <a:t>Delivery Review Number Is Greater Than 1000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989F4-7423-A360-BF61-4D3A02050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34" y="914399"/>
            <a:ext cx="11473332" cy="5662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67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EAEF-1B7D-A724-D040-45F4955D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71" y="18255"/>
            <a:ext cx="10515600" cy="1018065"/>
          </a:xfrm>
        </p:spPr>
        <p:txBody>
          <a:bodyPr>
            <a:noAutofit/>
          </a:bodyPr>
          <a:lstStyle/>
          <a:p>
            <a:pPr algn="ctr"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5000" b="1" u="sng" dirty="0">
                <a:solidFill>
                  <a:srgbClr val="7030A0"/>
                </a:solidFill>
              </a:rPr>
              <a:t>Location Wise</a:t>
            </a:r>
            <a:r>
              <a:rPr lang="en-IN" sz="5000" b="1" u="sng" baseline="0" dirty="0">
                <a:solidFill>
                  <a:srgbClr val="7030A0"/>
                </a:solidFill>
              </a:rPr>
              <a:t> Less Rated Restaurant</a:t>
            </a:r>
            <a:endParaRPr lang="en-IN" sz="5000" b="1" u="sng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7DC20-D54D-9EA3-2688-CB0BE7F6F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" y="1036321"/>
            <a:ext cx="11506201" cy="5562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506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0C4A-BD76-4118-5596-FF8006B5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"/>
            <a:ext cx="10515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Area Wise</a:t>
            </a:r>
            <a:r>
              <a:rPr lang="en-US" sz="5000" b="1" u="sng" baseline="0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5000" b="1" u="sng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Expensive</a:t>
            </a:r>
            <a:r>
              <a:rPr lang="en-US" sz="5000" b="1" u="sng" baseline="0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Restaurant</a:t>
            </a:r>
            <a:b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65642C-486A-5EE5-29BB-FB0ADA01C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" y="883921"/>
            <a:ext cx="11422380" cy="5699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61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1BEC-7380-544C-924A-20A98479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0"/>
            <a:ext cx="11841480" cy="1021080"/>
          </a:xfrm>
        </p:spPr>
        <p:txBody>
          <a:bodyPr>
            <a:noAutofit/>
          </a:bodyPr>
          <a:lstStyle/>
          <a:p>
            <a:pPr algn="ctr"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5000" b="1" u="sng" dirty="0">
                <a:solidFill>
                  <a:srgbClr val="7030A0"/>
                </a:solidFill>
                <a:latin typeface="+mn-lt"/>
              </a:rPr>
              <a:t>Number</a:t>
            </a:r>
            <a:r>
              <a:rPr lang="en-IN" sz="5000" b="1" u="sng" baseline="0" dirty="0">
                <a:solidFill>
                  <a:srgbClr val="7030A0"/>
                </a:solidFill>
                <a:latin typeface="+mn-lt"/>
              </a:rPr>
              <a:t> of Restaurant For Each Of Cuisine</a:t>
            </a:r>
            <a:endParaRPr lang="en-IN" sz="5000" b="1" u="sng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A2CD3-FCED-1AEC-3523-6D8A1CFCB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036320"/>
            <a:ext cx="11536680" cy="556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421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Words>349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Why This  Project?</vt:lpstr>
      <vt:lpstr>Objectives</vt:lpstr>
      <vt:lpstr>INSIGHTS</vt:lpstr>
      <vt:lpstr>Area Wise Distribution of Restaurant</vt:lpstr>
      <vt:lpstr>Delivery Review Number Is Greater Than 1000 </vt:lpstr>
      <vt:lpstr>Location Wise Less Rated Restaurant</vt:lpstr>
      <vt:lpstr>Area Wise Expensive Restaurant </vt:lpstr>
      <vt:lpstr>Number of Restaurant For Each Of Cuisine</vt:lpstr>
      <vt:lpstr>Best Location To Open a Restaurant</vt:lpstr>
      <vt:lpstr>Cuisines </vt:lpstr>
      <vt:lpstr>PowerPoint Presentation</vt:lpstr>
      <vt:lpstr>Challenges</vt:lpstr>
      <vt:lpstr>Learning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KATOCH</dc:creator>
  <cp:lastModifiedBy>ANISH KATOCH</cp:lastModifiedBy>
  <cp:revision>34</cp:revision>
  <dcterms:created xsi:type="dcterms:W3CDTF">2023-04-09T13:09:43Z</dcterms:created>
  <dcterms:modified xsi:type="dcterms:W3CDTF">2023-05-23T04:37:43Z</dcterms:modified>
</cp:coreProperties>
</file>