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72" r:id="rId10"/>
    <p:sldId id="265" r:id="rId11"/>
    <p:sldId id="273" r:id="rId12"/>
    <p:sldId id="270" r:id="rId13"/>
    <p:sldId id="271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7D2D-D87C-3A43-6924-F312DA21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321FA-18C6-5BE1-75C0-48D7B81D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9B8-9866-EFC5-A6DD-1021816F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AE4E-B8A6-5AFF-5FF1-FBBA719E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6532-2B47-CB8C-0C6F-50D63546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1F02-81C6-E43F-5BE8-9227F9CD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435FD-308C-CA10-656D-17EBBA12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E2C9-24E4-6633-E06D-15EF9406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2255-549A-4CD6-5D35-0EA86E63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8D8D-217D-2A60-838B-03036A6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D531-E944-7D26-4A7D-D82B74012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4347-88C6-B8A8-A7EA-9AE5773B5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9909-87A9-736C-1406-E70C4181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E2B4-C2B4-4D5A-AE0F-CE7F2095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4204-20CD-993F-D28E-8142EE8D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4AC-28F6-63DD-A0A7-919F126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6963-E2EB-C1FA-A4AD-108BDC07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DDA5-DF5D-E598-796C-C1C7084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0A65-2A8F-F694-B57F-DD24EFA2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B6AC-2777-9231-0D62-FDC9023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01E3-64FF-EF5C-7A8B-CEEF2EBC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7104E-0213-C61E-8E5A-4F2CBCF4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8254-C231-3ACD-777E-0BF89FEF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CB91-2192-0AF3-C25D-67121A54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8D46-3AE8-1D87-4632-CFDE9B65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C66F-680A-2166-CD8A-56512909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39C8-0CAB-75A0-066C-70C8D2A85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D54C-2E2F-CAA2-DC46-EC663948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9F29-616A-1AB1-F2E5-9CD5162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62DB-AE4A-7065-E407-7CE3060A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5FEA-0E64-74FE-785B-EF0850A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2E81-BB68-CDA7-5E0C-9B8AD98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45AD9-D0CD-85AE-17E6-11B912EC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F4F6-B961-D34E-179E-7175C0C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3BAF4-A139-5C3A-0DD1-F7292A1A8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1CB4F-F330-E17A-8FD2-7520C4BF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4A930-0B74-F8BD-B8F4-A02565C0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617D3-162A-62B3-4218-9477071F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763AC-37EE-C96E-1FA0-CC8F52BD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835-C8EF-031F-1B73-381E7009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F4FCE-AAB2-F4ED-A401-A253D2A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B5A0-88F6-9A26-63A4-7135378D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10610-61C8-3CE2-BE87-D5D683F5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CE7E1-BCDD-195D-AF52-985B7C4A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F154A-2064-7C75-511D-54457DD1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20F2-9E2C-4A2C-7704-816E854C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B853-C49B-1727-1596-504D5DE6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56D0-1B42-4771-433B-B69B1110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34B3-83DC-783B-33D3-EF391EB0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E893-DFB8-4605-9521-0B2E1D1D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FA09-2120-0ECD-54B2-0738154F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D6DC9-05D1-E3E3-0FEE-A2AE710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D596-4C4C-85E1-CD82-FBEACE4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4318D-E9BD-1485-0C1A-7057AC607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FCAB0-B69F-206C-7530-93D1F49F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05F8-E340-B16A-26BB-6F204AC6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100DB-9B3B-478C-DC53-5C8E8D9C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CAB5-F4C4-BB2A-6767-E1457544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89202-0672-BA36-6728-BE5A13D3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CAD5-FB80-B262-C135-6748B22B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2D9C-41D6-29EA-1FB5-BD4C99AF1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3AF9-1B32-468F-8200-BDDAFE4001E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B062-E549-99E0-D829-6C25A2618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942C-3FE4-31C0-2296-156F59F5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BBA7-8046-44A3-87AA-229FB873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9794-2A92-9E87-6951-E6B000C73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24" y="0"/>
            <a:ext cx="11905875" cy="1822802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sto MT" panose="02040603050505030304" pitchFamily="18" charset="0"/>
              </a:rPr>
              <a:t>ZOMATO</a:t>
            </a:r>
            <a:br>
              <a:rPr lang="en-US" b="1" u="sng" dirty="0"/>
            </a:br>
            <a:r>
              <a:rPr lang="en-US" b="1" u="sng" dirty="0"/>
              <a:t> </a:t>
            </a:r>
            <a:r>
              <a:rPr lang="en-US" b="1" u="sng" dirty="0">
                <a:latin typeface="Calisto MT" panose="02040603050505030304" pitchFamily="18" charset="0"/>
              </a:rPr>
              <a:t>RECOMMENDATION 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4B705-A3B5-E2D3-B7D1-A0FC9BB14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4079875"/>
            <a:ext cx="9144000" cy="1655762"/>
          </a:xfrm>
        </p:spPr>
        <p:txBody>
          <a:bodyPr/>
          <a:lstStyle/>
          <a:p>
            <a:r>
              <a:rPr lang="en-US" dirty="0" err="1"/>
              <a:t>zcsfsdg</a:t>
            </a:r>
            <a:endParaRPr lang="en-US" dirty="0"/>
          </a:p>
        </p:txBody>
      </p:sp>
      <p:pic>
        <p:nvPicPr>
          <p:cNvPr id="1026" name="Picture 2" descr="Zomato launches new service 'Everyday' offering home-cooked meals starting  at Rs 89 - BusinessToday">
            <a:extLst>
              <a:ext uri="{FF2B5EF4-FFF2-40B4-BE49-F238E27FC236}">
                <a16:creationId xmlns:a16="http://schemas.microsoft.com/office/drawing/2014/main" id="{A744CDB6-E82D-4CA7-9635-38DE3E1DF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5" y="1822802"/>
            <a:ext cx="8549959" cy="48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4596-3E18-445D-B801-31211CA3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06"/>
            <a:ext cx="10515600" cy="8067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FINDINGS</a:t>
            </a:r>
            <a:endParaRPr lang="en-IN" sz="55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B0FCF-358A-A6B2-020F-9AF6329C6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871539"/>
            <a:ext cx="11930062" cy="5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00E-B9A3-0051-03DF-2AEF8FC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1" y="14278"/>
            <a:ext cx="10515600" cy="971566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FEEDBACK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23D1C-9877-650B-9514-A9322C25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942980"/>
            <a:ext cx="11830051" cy="57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5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618F-38F7-D867-8850-D89CA31D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"/>
            <a:ext cx="113442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500" b="1" i="0" u="sng" dirty="0">
                <a:solidFill>
                  <a:srgbClr val="7030A0"/>
                </a:solidFill>
                <a:effectLst/>
                <a:latin typeface="Calisto MT" panose="02040603050505030304" pitchFamily="18" charset="0"/>
              </a:rPr>
              <a:t>LIMITATIONS &amp; FUTURE WORK</a:t>
            </a:r>
            <a:endParaRPr lang="en-US" sz="55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9FDB-6E7B-CB44-3460-B8F87A5B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225539"/>
            <a:ext cx="11106150" cy="5360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enough data about users or items, making it difficult to give accurate recommendations.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Alternative data sources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Struggle with updates in real-time, like new user preferences or changing item availability.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Adapt and update recommendations in real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Handle sensitive user data, so we need to prioritize privacy.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Privacy-preserving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25382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DF7C-685A-AD60-0B62-3D6F34DD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4"/>
            <a:ext cx="10515600" cy="5972175"/>
          </a:xfrm>
        </p:spPr>
        <p:txBody>
          <a:bodyPr>
            <a:normAutofit/>
          </a:bodyPr>
          <a:lstStyle/>
          <a:p>
            <a:r>
              <a:rPr lang="en-US" dirty="0"/>
              <a:t>Not enough information about certain items, especially those that are not popular or niche.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Fill missing values by analyzing patterns in user-item interactions to estimate the unknown values.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 Make recommendations more understandable and transparent.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Build trust and understanding and take user feedback into account.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Better ways to measure recommendation system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Explore new evaluation metrics that consider user satisfaction, diversity, or long-term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1BC-EF7B-6C4F-59AD-9F1380A2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2218"/>
            <a:ext cx="11372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1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CHALLENGES</a:t>
            </a:r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   |  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52CB-FB2A-4795-1115-FE2F99E8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0" y="1271590"/>
            <a:ext cx="4437289" cy="5143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Converting numerical values to categorical outputs in the machine learning.</a:t>
            </a:r>
          </a:p>
          <a:p>
            <a:pPr>
              <a:lnSpc>
                <a:spcPct val="100000"/>
              </a:lnSpc>
            </a:pPr>
            <a:r>
              <a:rPr lang="en-US" dirty="0"/>
              <a:t> Styling web page elements include applying background color and text color.</a:t>
            </a:r>
          </a:p>
          <a:p>
            <a:pPr>
              <a:lnSpc>
                <a:spcPct val="100000"/>
              </a:lnSpc>
            </a:pPr>
            <a:r>
              <a:rPr lang="en-US" dirty="0"/>
              <a:t>Build interactive web page directly from Python scripts.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500C99-60DF-7518-76C8-B5FE4182EBDB}"/>
              </a:ext>
            </a:extLst>
          </p:cNvPr>
          <p:cNvSpPr txBox="1">
            <a:spLocks/>
          </p:cNvSpPr>
          <p:nvPr/>
        </p:nvSpPr>
        <p:spPr>
          <a:xfrm>
            <a:off x="7015163" y="1435894"/>
            <a:ext cx="4857750" cy="481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Stream lit python library</a:t>
            </a:r>
          </a:p>
          <a:p>
            <a:pPr>
              <a:lnSpc>
                <a:spcPct val="110000"/>
              </a:lnSpc>
            </a:pPr>
            <a:r>
              <a:rPr lang="en-US" dirty="0"/>
              <a:t>Deploy Machine Learning Model in Webpage</a:t>
            </a:r>
          </a:p>
          <a:p>
            <a:pPr>
              <a:lnSpc>
                <a:spcPct val="110000"/>
              </a:lnSpc>
            </a:pPr>
            <a:r>
              <a:rPr lang="en-US" dirty="0"/>
              <a:t>Basic Knowledge of CSS</a:t>
            </a:r>
          </a:p>
          <a:p>
            <a:pPr>
              <a:lnSpc>
                <a:spcPct val="110000"/>
              </a:lnSpc>
            </a:pPr>
            <a:r>
              <a:rPr lang="en-US" dirty="0"/>
              <a:t>Basic Knowledge of HTML tag</a:t>
            </a:r>
          </a:p>
          <a:p>
            <a:pPr>
              <a:lnSpc>
                <a:spcPct val="110000"/>
              </a:lnSpc>
            </a:pPr>
            <a:r>
              <a:rPr lang="en-US" dirty="0"/>
              <a:t>Scraping data from Websites</a:t>
            </a:r>
          </a:p>
          <a:p>
            <a:pPr>
              <a:lnSpc>
                <a:spcPct val="110000"/>
              </a:lnSpc>
            </a:pPr>
            <a:r>
              <a:rPr lang="en-US" dirty="0"/>
              <a:t>Time Management</a:t>
            </a:r>
          </a:p>
          <a:p>
            <a:pPr>
              <a:lnSpc>
                <a:spcPct val="110000"/>
              </a:lnSpc>
            </a:pPr>
            <a:r>
              <a:rPr lang="en-US" dirty="0"/>
              <a:t>Team Work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101613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D96-DF4D-8C03-C7C6-88859240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4" y="2215457"/>
            <a:ext cx="11265032" cy="2092592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42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B4E5-900A-64F9-8277-FB1701F7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4" y="382588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TEAMMATES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078F-B965-4DB1-3C48-27378278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19" y="1948655"/>
            <a:ext cx="6972300" cy="4023519"/>
          </a:xfrm>
        </p:spPr>
        <p:txBody>
          <a:bodyPr>
            <a:noAutofit/>
          </a:bodyPr>
          <a:lstStyle/>
          <a:p>
            <a:r>
              <a:rPr lang="en-US" sz="5400" b="1" dirty="0"/>
              <a:t>ANISH KATOCH</a:t>
            </a:r>
          </a:p>
          <a:p>
            <a:r>
              <a:rPr lang="en-US" sz="5400" b="1" dirty="0"/>
              <a:t>YASH UPADHYAY</a:t>
            </a:r>
          </a:p>
          <a:p>
            <a:r>
              <a:rPr lang="en-US" sz="5400" b="1" dirty="0"/>
              <a:t>SWATI LATTA</a:t>
            </a:r>
          </a:p>
          <a:p>
            <a:r>
              <a:rPr lang="en-US" sz="5400" b="1" dirty="0"/>
              <a:t>MANSI JAIN</a:t>
            </a:r>
          </a:p>
          <a:p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113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111F-F310-C1A7-DE2F-AECF73C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D29B-1130-8598-BFA2-B51595E1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19" y="1685925"/>
            <a:ext cx="11020425" cy="4491038"/>
          </a:xfrm>
        </p:spPr>
        <p:txBody>
          <a:bodyPr>
            <a:normAutofit/>
          </a:bodyPr>
          <a:lstStyle/>
          <a:p>
            <a:r>
              <a:rPr lang="en-US" dirty="0"/>
              <a:t>Zomato is an Indian multinational restaurant aggregator and food delivery company. It was founded in 2008 and headquarters in </a:t>
            </a:r>
            <a:r>
              <a:rPr lang="en-US" b="1" dirty="0"/>
              <a:t>Gurugram, Haryana, India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Initially launched as a restaurant review and discovery platform, Zomato has evolved into a comprehensive food tech company.</a:t>
            </a:r>
          </a:p>
          <a:p>
            <a:endParaRPr lang="en-US" dirty="0"/>
          </a:p>
          <a:p>
            <a:r>
              <a:rPr lang="en-US" dirty="0"/>
              <a:t>Zomato's continuous innovation, technology-driven approach, and focus on customer experience have positioned it as a leading player in the food delivery and restaurant industry.</a:t>
            </a:r>
          </a:p>
        </p:txBody>
      </p:sp>
    </p:spTree>
    <p:extLst>
      <p:ext uri="{BB962C8B-B14F-4D97-AF65-F5344CB8AC3E}">
        <p14:creationId xmlns:p14="http://schemas.microsoft.com/office/powerpoint/2010/main" val="62081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A434-68EF-082B-085E-E821C0D2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432"/>
            <a:ext cx="10515600" cy="963613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65C0-EE3A-19DE-64AD-C20C8AD1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389960"/>
            <a:ext cx="11601449" cy="50865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Developing a recommendation model based on scraped data from Zomato and make a webpage of it.</a:t>
            </a:r>
          </a:p>
          <a:p>
            <a:pPr>
              <a:lnSpc>
                <a:spcPct val="100000"/>
              </a:lnSpc>
            </a:pPr>
            <a:r>
              <a:rPr lang="en-US" dirty="0"/>
              <a:t>Design algorithms analyzing user data to generate personalized recommendations based on past ratings, cuisine preferences, and location.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Enabling users to access information about cuisine availability at different restaurants and preferred price ranges.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 user-friendly interface for feedback, enabling users to explore menus, reviews, and ratings of recommended restaurants</a:t>
            </a:r>
          </a:p>
          <a:p>
            <a:pPr>
              <a:lnSpc>
                <a:spcPct val="100000"/>
              </a:lnSpc>
            </a:pPr>
            <a:r>
              <a:rPr lang="en-US" dirty="0"/>
              <a:t>Assisting potential restaurant owners in determining optimal cuisine offerings and average pricing for new restaurant ventures.</a:t>
            </a:r>
          </a:p>
        </p:txBody>
      </p:sp>
    </p:spTree>
    <p:extLst>
      <p:ext uri="{BB962C8B-B14F-4D97-AF65-F5344CB8AC3E}">
        <p14:creationId xmlns:p14="http://schemas.microsoft.com/office/powerpoint/2010/main" val="34742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54F3-6AEC-3298-FE48-A37835EF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CCF3-4719-4436-BC9E-FAE28040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5" y="1214436"/>
            <a:ext cx="11272840" cy="54149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personalized restaurant recommendations to users based on their preferences and needs. </a:t>
            </a:r>
          </a:p>
          <a:p>
            <a:pPr>
              <a:lnSpc>
                <a:spcPct val="100000"/>
              </a:lnSpc>
            </a:pPr>
            <a:r>
              <a:rPr lang="en-US" dirty="0"/>
              <a:t>Encourage users to explore and try new restaurants, leading to increased business for restaurant partners.</a:t>
            </a:r>
          </a:p>
          <a:p>
            <a:pPr>
              <a:lnSpc>
                <a:spcPct val="100000"/>
              </a:lnSpc>
            </a:pPr>
            <a:r>
              <a:rPr lang="en-US" dirty="0"/>
              <a:t>Reduce the time and effort required for users to discover new dining options.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Simplify the process of finding and selecting restaurants for users.</a:t>
            </a:r>
          </a:p>
          <a:p>
            <a:pPr>
              <a:lnSpc>
                <a:spcPct val="100000"/>
              </a:lnSpc>
            </a:pPr>
            <a:r>
              <a:rPr lang="en-US" dirty="0"/>
              <a:t>Empowers restaurateurs with data-driven recommendations.</a:t>
            </a:r>
          </a:p>
          <a:p>
            <a:pPr>
              <a:lnSpc>
                <a:spcPct val="100000"/>
              </a:lnSpc>
            </a:pPr>
            <a:r>
              <a:rPr lang="en-US" dirty="0"/>
              <a:t>To increase user satisfaction and engagement with the platform.</a:t>
            </a:r>
          </a:p>
          <a:p>
            <a:pPr>
              <a:lnSpc>
                <a:spcPct val="100000"/>
              </a:lnSpc>
            </a:pPr>
            <a:r>
              <a:rPr lang="en-US" dirty="0"/>
              <a:t>Aligns offerings with customer preferences and market trends.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 insights for success in a competitive industry.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560-D24D-8C37-84A7-8263A504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-142886"/>
            <a:ext cx="12020551" cy="1490663"/>
          </a:xfrm>
        </p:spPr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DATA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AD2A-B596-5B24-03DB-1292CFE3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904858"/>
            <a:ext cx="10515600" cy="578169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Handling missing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Datatype</a:t>
            </a:r>
          </a:p>
          <a:p>
            <a:pPr>
              <a:lnSpc>
                <a:spcPct val="200000"/>
              </a:lnSpc>
            </a:pPr>
            <a:r>
              <a:rPr lang="en-US" dirty="0"/>
              <a:t>Excel formula(Right, mid, left , concatenate)</a:t>
            </a:r>
          </a:p>
          <a:p>
            <a:pPr>
              <a:lnSpc>
                <a:spcPct val="200000"/>
              </a:lnSpc>
            </a:pPr>
            <a:r>
              <a:rPr lang="en-US" dirty="0"/>
              <a:t>Removing or correcting any errors</a:t>
            </a:r>
          </a:p>
          <a:p>
            <a:pPr>
              <a:lnSpc>
                <a:spcPct val="200000"/>
              </a:lnSpc>
            </a:pPr>
            <a:r>
              <a:rPr lang="en-US" dirty="0"/>
              <a:t>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Encoding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13433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0EA7-3107-4A5A-8A3E-2B792EE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2"/>
            <a:ext cx="10841610" cy="1121790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MACHINE</a:t>
            </a:r>
            <a:r>
              <a:rPr lang="en-US" sz="60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 LEARNING </a:t>
            </a:r>
            <a:endParaRPr lang="en-IN" sz="60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281F-8745-4506-9D2C-694B5F7E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020530"/>
            <a:ext cx="11511643" cy="58757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Logistic Regression - To predict Recommended Price for 1.</a:t>
            </a:r>
          </a:p>
          <a:p>
            <a:pPr>
              <a:lnSpc>
                <a:spcPct val="150000"/>
              </a:lnSpc>
            </a:pPr>
            <a:r>
              <a:rPr lang="en-US" dirty="0"/>
              <a:t>Decision Tree - To predict Recommended Location.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Accuracy Score for Logistic Regression Model has been found around 84 %, whereas that of Decision Tree Model has been found around 72%.</a:t>
            </a:r>
          </a:p>
          <a:p>
            <a:pPr>
              <a:lnSpc>
                <a:spcPct val="150000"/>
              </a:lnSpc>
            </a:pPr>
            <a:r>
              <a:rPr lang="en-US" dirty="0"/>
              <a:t>To avoid Biasness of the Output, Scaling with Min Max Scaler has been performed on features.</a:t>
            </a:r>
          </a:p>
          <a:p>
            <a:pPr>
              <a:lnSpc>
                <a:spcPct val="150000"/>
              </a:lnSpc>
            </a:pPr>
            <a:r>
              <a:rPr lang="en-US" dirty="0"/>
              <a:t>In order to convert Categorical values in the data to Continuous, Label Encoder has been used for encoding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29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ADA-41DD-470E-8861-2F3AEB7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2975"/>
          </a:xfrm>
        </p:spPr>
        <p:txBody>
          <a:bodyPr>
            <a:normAutofit/>
          </a:bodyPr>
          <a:lstStyle/>
          <a:p>
            <a:pPr algn="ctr"/>
            <a:r>
              <a:rPr lang="en-US" sz="5500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INPUT</a:t>
            </a:r>
            <a:endParaRPr lang="en-IN" sz="5500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84B6B-BA3D-29B2-94A0-47E968EEC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0" y="942975"/>
            <a:ext cx="1171934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1B3C70-D706-495B-5D1E-CEA8EAC2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142877"/>
            <a:ext cx="11801475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587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Wingdings</vt:lpstr>
      <vt:lpstr>Office Theme</vt:lpstr>
      <vt:lpstr>ZOMATO  RECOMMENDATION  MODEL</vt:lpstr>
      <vt:lpstr>TEAMMATES</vt:lpstr>
      <vt:lpstr>INTRODUCTION</vt:lpstr>
      <vt:lpstr>OBJECTIVE</vt:lpstr>
      <vt:lpstr>PURPOSE</vt:lpstr>
      <vt:lpstr>DATA PREPROCESSING TECHNIQUES</vt:lpstr>
      <vt:lpstr>MACHINE LEARNING </vt:lpstr>
      <vt:lpstr>INPUT</vt:lpstr>
      <vt:lpstr>PowerPoint Presentation</vt:lpstr>
      <vt:lpstr>FINDINGS</vt:lpstr>
      <vt:lpstr>FEEDBACK</vt:lpstr>
      <vt:lpstr>LIMITATIONS &amp; FUTURE WORK</vt:lpstr>
      <vt:lpstr>PowerPoint Presentation</vt:lpstr>
      <vt:lpstr>CHALLENGES   |  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aneesh katoch</cp:lastModifiedBy>
  <cp:revision>30</cp:revision>
  <dcterms:created xsi:type="dcterms:W3CDTF">2023-06-11T22:17:01Z</dcterms:created>
  <dcterms:modified xsi:type="dcterms:W3CDTF">2023-07-03T15:02:28Z</dcterms:modified>
</cp:coreProperties>
</file>