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82"/>
    <p:restoredTop sz="94648"/>
  </p:normalViewPr>
  <p:slideViewPr>
    <p:cSldViewPr snapToGrid="0">
      <p:cViewPr varScale="1">
        <p:scale>
          <a:sx n="78" d="100"/>
          <a:sy n="78" d="100"/>
        </p:scale>
        <p:origin x="1856"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6/29/24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334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6/29/24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87313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6/29/24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83374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6/29/24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496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6/29/24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3490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6/29/24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1093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6/29/24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80995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6/29/24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5607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6/29/24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996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6/29/24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3823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6/29/24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2311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6/29/24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614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6/29/24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75889890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32" r:id="rId5"/>
    <p:sldLayoutId id="2147483733" r:id="rId6"/>
    <p:sldLayoutId id="2147483739"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coconut.co/articles/lossless-vs-lossy-art-of-compress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echterms.com/definition/monochrome" TargetMode="External"/><Relationship Id="rId2" Type="http://schemas.openxmlformats.org/officeDocument/2006/relationships/hyperlink" Target="https://techterms.com/definition/raster_graphic" TargetMode="External"/><Relationship Id="rId1" Type="http://schemas.openxmlformats.org/officeDocument/2006/relationships/slideLayout" Target="../slideLayouts/slideLayout2.xml"/><Relationship Id="rId4" Type="http://schemas.openxmlformats.org/officeDocument/2006/relationships/hyperlink" Target="https://techterms.com/definition/meta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echterms.com/definition/digitalcamera" TargetMode="External"/><Relationship Id="rId2" Type="http://schemas.openxmlformats.org/officeDocument/2006/relationships/hyperlink" Target="https://techterms.com/definition/file_format" TargetMode="External"/><Relationship Id="rId1" Type="http://schemas.openxmlformats.org/officeDocument/2006/relationships/slideLayout" Target="../slideLayouts/slideLayout2.xml"/><Relationship Id="rId5" Type="http://schemas.openxmlformats.org/officeDocument/2006/relationships/hyperlink" Target="https://techterms.com/definition/rgb" TargetMode="External"/><Relationship Id="rId4" Type="http://schemas.openxmlformats.org/officeDocument/2006/relationships/hyperlink" Target="https://techterms.com/definition/compressi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echterms.com/definition/bmp" TargetMode="External"/><Relationship Id="rId2" Type="http://schemas.openxmlformats.org/officeDocument/2006/relationships/hyperlink" Target="https://techterms.com/definition/algorithm" TargetMode="External"/><Relationship Id="rId1" Type="http://schemas.openxmlformats.org/officeDocument/2006/relationships/slideLayout" Target="../slideLayouts/slideLayout2.xml"/><Relationship Id="rId6" Type="http://schemas.openxmlformats.org/officeDocument/2006/relationships/hyperlink" Target="https://fileinfo.com/extension/jpg" TargetMode="External"/><Relationship Id="rId5" Type="http://schemas.openxmlformats.org/officeDocument/2006/relationships/hyperlink" Target="https://techterms.com/definition/camera_raw" TargetMode="External"/><Relationship Id="rId4" Type="http://schemas.openxmlformats.org/officeDocument/2006/relationships/hyperlink" Target="https://techterms.com/definition/loss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techterms.com/definition/raster_graphic" TargetMode="External"/><Relationship Id="rId2" Type="http://schemas.openxmlformats.org/officeDocument/2006/relationships/hyperlink" Target="https://techterms.com/definition/png" TargetMode="External"/><Relationship Id="rId1" Type="http://schemas.openxmlformats.org/officeDocument/2006/relationships/slideLayout" Target="../slideLayouts/slideLayout2.xml"/><Relationship Id="rId5" Type="http://schemas.openxmlformats.org/officeDocument/2006/relationships/hyperlink" Target="https://techterms.com/definition/lossless" TargetMode="External"/><Relationship Id="rId4" Type="http://schemas.openxmlformats.org/officeDocument/2006/relationships/hyperlink" Target="https://fileinfo.com/extension/jp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techterms.com/definition/gif" TargetMode="External"/><Relationship Id="rId2" Type="http://schemas.openxmlformats.org/officeDocument/2006/relationships/hyperlink" Target="https://techterms.com/definition/jpeg" TargetMode="External"/><Relationship Id="rId1" Type="http://schemas.openxmlformats.org/officeDocument/2006/relationships/slideLayout" Target="../slideLayouts/slideLayout2.xml"/><Relationship Id="rId6" Type="http://schemas.openxmlformats.org/officeDocument/2006/relationships/hyperlink" Target="https://techterms.com/definition/screenshot" TargetMode="External"/><Relationship Id="rId5" Type="http://schemas.openxmlformats.org/officeDocument/2006/relationships/hyperlink" Target="https://techterms.com/definition/eps" TargetMode="External"/><Relationship Id="rId4" Type="http://schemas.openxmlformats.org/officeDocument/2006/relationships/hyperlink" Target="https://techterms.com/definition/tif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5FD9E-48A8-75C0-942E-B3858C45BD57}"/>
              </a:ext>
            </a:extLst>
          </p:cNvPr>
          <p:cNvSpPr>
            <a:spLocks noGrp="1"/>
          </p:cNvSpPr>
          <p:nvPr>
            <p:ph type="ctrTitle"/>
          </p:nvPr>
        </p:nvSpPr>
        <p:spPr>
          <a:xfrm>
            <a:off x="1523999" y="3851974"/>
            <a:ext cx="9948863" cy="1791589"/>
          </a:xfrm>
        </p:spPr>
        <p:txBody>
          <a:bodyPr>
            <a:normAutofit/>
          </a:bodyPr>
          <a:lstStyle/>
          <a:p>
            <a:pPr algn="ctr"/>
            <a:r>
              <a:rPr lang="en-US" dirty="0"/>
              <a:t>6.0 Multimedia System and Media Representation </a:t>
            </a:r>
          </a:p>
        </p:txBody>
      </p:sp>
      <p:pic>
        <p:nvPicPr>
          <p:cNvPr id="4" name="Picture 3">
            <a:extLst>
              <a:ext uri="{FF2B5EF4-FFF2-40B4-BE49-F238E27FC236}">
                <a16:creationId xmlns:a16="http://schemas.microsoft.com/office/drawing/2014/main" id="{8CB8EAAF-D17B-AA72-445B-A2D214E5FCF6}"/>
              </a:ext>
            </a:extLst>
          </p:cNvPr>
          <p:cNvPicPr>
            <a:picLocks noChangeAspect="1"/>
          </p:cNvPicPr>
          <p:nvPr/>
        </p:nvPicPr>
        <p:blipFill rotWithShape="1">
          <a:blip r:embed="rId2"/>
          <a:srcRect t="39664" b="11865"/>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3593803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00A2-48F8-8C41-5CFB-2BD8DD8DFB04}"/>
              </a:ext>
            </a:extLst>
          </p:cNvPr>
          <p:cNvSpPr>
            <a:spLocks noGrp="1"/>
          </p:cNvSpPr>
          <p:nvPr>
            <p:ph type="title"/>
          </p:nvPr>
        </p:nvSpPr>
        <p:spPr/>
        <p:txBody>
          <a:bodyPr/>
          <a:lstStyle/>
          <a:p>
            <a:r>
              <a:rPr lang="en-US" dirty="0"/>
              <a:t>Process	</a:t>
            </a:r>
          </a:p>
        </p:txBody>
      </p:sp>
      <p:sp>
        <p:nvSpPr>
          <p:cNvPr id="3" name="Content Placeholder 2">
            <a:extLst>
              <a:ext uri="{FF2B5EF4-FFF2-40B4-BE49-F238E27FC236}">
                <a16:creationId xmlns:a16="http://schemas.microsoft.com/office/drawing/2014/main" id="{1DEAF522-5DB9-D61A-E3CD-86AFD74C8A1A}"/>
              </a:ext>
            </a:extLst>
          </p:cNvPr>
          <p:cNvSpPr>
            <a:spLocks noGrp="1"/>
          </p:cNvSpPr>
          <p:nvPr>
            <p:ph idx="1"/>
          </p:nvPr>
        </p:nvSpPr>
        <p:spPr/>
        <p:txBody>
          <a:bodyPr/>
          <a:lstStyle/>
          <a:p>
            <a:pPr marL="0" indent="0" algn="l">
              <a:buNone/>
            </a:pPr>
            <a:r>
              <a:rPr lang="en-CA" b="1" i="0" u="none" strike="noStrike" dirty="0">
                <a:solidFill>
                  <a:srgbClr val="0C163B"/>
                </a:solidFill>
                <a:effectLst/>
                <a:latin typeface="Inter"/>
              </a:rPr>
              <a:t>1. Data Preprocessing –</a:t>
            </a:r>
            <a:r>
              <a:rPr lang="en-CA" b="0" i="0" u="none" strike="noStrike" dirty="0">
                <a:solidFill>
                  <a:srgbClr val="0C163B"/>
                </a:solidFill>
                <a:effectLst/>
                <a:latin typeface="Inter"/>
              </a:rPr>
              <a:t> Before compression begins, the audio and video data undergo preprocessing, including techniques such as color space conversion, </a:t>
            </a:r>
            <a:r>
              <a:rPr lang="en-CA" b="0" i="0" u="none" strike="noStrike" dirty="0" err="1">
                <a:solidFill>
                  <a:srgbClr val="0C163B"/>
                </a:solidFill>
                <a:effectLst/>
                <a:latin typeface="Inter"/>
              </a:rPr>
              <a:t>downsampling</a:t>
            </a:r>
            <a:r>
              <a:rPr lang="en-CA" b="0" i="0" u="none" strike="noStrike" dirty="0">
                <a:solidFill>
                  <a:srgbClr val="0C163B"/>
                </a:solidFill>
                <a:effectLst/>
                <a:latin typeface="Inter"/>
              </a:rPr>
              <a:t>, and transformation to optimize the data for compression.</a:t>
            </a:r>
          </a:p>
          <a:p>
            <a:pPr marL="0" indent="0" algn="l">
              <a:buNone/>
            </a:pPr>
            <a:r>
              <a:rPr lang="en-CA" b="1" i="0" u="none" strike="noStrike" dirty="0">
                <a:solidFill>
                  <a:srgbClr val="0C163B"/>
                </a:solidFill>
                <a:effectLst/>
                <a:latin typeface="Inter"/>
              </a:rPr>
              <a:t>2. Lossy Compression –</a:t>
            </a:r>
            <a:r>
              <a:rPr lang="en-CA" b="0" i="0" u="none" strike="noStrike" dirty="0">
                <a:solidFill>
                  <a:srgbClr val="0C163B"/>
                </a:solidFill>
                <a:effectLst/>
                <a:latin typeface="Inter"/>
              </a:rPr>
              <a:t> MPEG compression employs lossy compression algorithms, which exploit redundancies in the data and discard non-essential information based on human perception. This step significantly reduces the data size while attempting to preserve visual and auditory quality.</a:t>
            </a:r>
          </a:p>
          <a:p>
            <a:endParaRPr lang="en-US" dirty="0"/>
          </a:p>
        </p:txBody>
      </p:sp>
    </p:spTree>
    <p:extLst>
      <p:ext uri="{BB962C8B-B14F-4D97-AF65-F5344CB8AC3E}">
        <p14:creationId xmlns:p14="http://schemas.microsoft.com/office/powerpoint/2010/main" val="389136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2824A-5BB4-8EF7-36D1-47858B4D2DD2}"/>
              </a:ext>
            </a:extLst>
          </p:cNvPr>
          <p:cNvSpPr>
            <a:spLocks noGrp="1"/>
          </p:cNvSpPr>
          <p:nvPr>
            <p:ph type="title"/>
          </p:nvPr>
        </p:nvSpPr>
        <p:spPr/>
        <p:txBody>
          <a:bodyPr/>
          <a:lstStyle/>
          <a:p>
            <a:r>
              <a:rPr lang="en-US" dirty="0"/>
              <a:t>Process Continues</a:t>
            </a:r>
            <a:br>
              <a:rPr lang="en-US" dirty="0"/>
            </a:br>
            <a:endParaRPr lang="en-US" dirty="0"/>
          </a:p>
        </p:txBody>
      </p:sp>
      <p:sp>
        <p:nvSpPr>
          <p:cNvPr id="3" name="Content Placeholder 2">
            <a:extLst>
              <a:ext uri="{FF2B5EF4-FFF2-40B4-BE49-F238E27FC236}">
                <a16:creationId xmlns:a16="http://schemas.microsoft.com/office/drawing/2014/main" id="{850CEE96-2573-AADC-ECA9-BFA1451FAC98}"/>
              </a:ext>
            </a:extLst>
          </p:cNvPr>
          <p:cNvSpPr>
            <a:spLocks noGrp="1"/>
          </p:cNvSpPr>
          <p:nvPr>
            <p:ph idx="1"/>
          </p:nvPr>
        </p:nvSpPr>
        <p:spPr/>
        <p:txBody>
          <a:bodyPr/>
          <a:lstStyle/>
          <a:p>
            <a:pPr algn="l">
              <a:buFont typeface="Arial" panose="020B0604020202020204" pitchFamily="34" charset="0"/>
              <a:buChar char="•"/>
            </a:pPr>
            <a:r>
              <a:rPr lang="en-CA" b="1" i="0" u="none" strike="noStrike" dirty="0">
                <a:solidFill>
                  <a:srgbClr val="0C163B"/>
                </a:solidFill>
                <a:effectLst/>
                <a:latin typeface="Inter"/>
              </a:rPr>
              <a:t>Entropy Coding – </a:t>
            </a:r>
            <a:r>
              <a:rPr lang="en-CA" b="0" i="0" u="none" strike="noStrike" dirty="0">
                <a:solidFill>
                  <a:srgbClr val="0C163B"/>
                </a:solidFill>
                <a:effectLst/>
                <a:latin typeface="Inter"/>
              </a:rPr>
              <a:t>Following lossy compression, entropy coding techniques—such as Huffman and arithmetic coding—are applied to further compress the data by efficiently representing recurring patterns and reducing the entropy in the encoded bitstream.</a:t>
            </a:r>
          </a:p>
          <a:p>
            <a:pPr algn="l">
              <a:buFont typeface="Arial" panose="020B0604020202020204" pitchFamily="34" charset="0"/>
              <a:buChar char="•"/>
            </a:pPr>
            <a:r>
              <a:rPr lang="en-CA" b="1" i="0" u="none" strike="noStrike" dirty="0">
                <a:solidFill>
                  <a:srgbClr val="0C163B"/>
                </a:solidFill>
                <a:effectLst/>
                <a:latin typeface="Inter"/>
              </a:rPr>
              <a:t>Decoding and Reconstruction –</a:t>
            </a:r>
            <a:r>
              <a:rPr lang="en-CA" b="0" i="0" u="none" strike="noStrike" dirty="0">
                <a:solidFill>
                  <a:srgbClr val="0C163B"/>
                </a:solidFill>
                <a:effectLst/>
                <a:latin typeface="Inter"/>
              </a:rPr>
              <a:t> Upon transmission or storage, the encoded MPEG data undergoes decoding and reconstruction processes, where the compressed data is unpacked and transformed back into a format suitable for playback or further processing.</a:t>
            </a:r>
          </a:p>
          <a:p>
            <a:endParaRPr lang="en-US" dirty="0"/>
          </a:p>
        </p:txBody>
      </p:sp>
    </p:spTree>
    <p:extLst>
      <p:ext uri="{BB962C8B-B14F-4D97-AF65-F5344CB8AC3E}">
        <p14:creationId xmlns:p14="http://schemas.microsoft.com/office/powerpoint/2010/main" val="306386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62C1-503D-D740-CE19-78A9A4AAA47D}"/>
              </a:ext>
            </a:extLst>
          </p:cNvPr>
          <p:cNvSpPr>
            <a:spLocks noGrp="1"/>
          </p:cNvSpPr>
          <p:nvPr>
            <p:ph type="title"/>
          </p:nvPr>
        </p:nvSpPr>
        <p:spPr/>
        <p:txBody>
          <a:bodyPr/>
          <a:lstStyle/>
          <a:p>
            <a:r>
              <a:rPr lang="en-CA" b="1" i="0" u="none" strike="noStrike" dirty="0">
                <a:solidFill>
                  <a:srgbClr val="0C163B"/>
                </a:solidFill>
                <a:effectLst/>
                <a:latin typeface="sofia-pro"/>
              </a:rPr>
              <a:t>Where is MPEG Compression Used?</a:t>
            </a:r>
            <a:br>
              <a:rPr lang="en-CA" b="1" i="0" u="none" strike="noStrike" dirty="0">
                <a:solidFill>
                  <a:srgbClr val="0C163B"/>
                </a:solidFill>
                <a:effectLst/>
                <a:latin typeface="sofia-pro"/>
              </a:rPr>
            </a:br>
            <a:endParaRPr lang="en-US" dirty="0"/>
          </a:p>
        </p:txBody>
      </p:sp>
      <p:sp>
        <p:nvSpPr>
          <p:cNvPr id="3" name="Content Placeholder 2">
            <a:extLst>
              <a:ext uri="{FF2B5EF4-FFF2-40B4-BE49-F238E27FC236}">
                <a16:creationId xmlns:a16="http://schemas.microsoft.com/office/drawing/2014/main" id="{499AAFAB-72A7-19F3-E2A9-E978EA3E9093}"/>
              </a:ext>
            </a:extLst>
          </p:cNvPr>
          <p:cNvSpPr>
            <a:spLocks noGrp="1"/>
          </p:cNvSpPr>
          <p:nvPr>
            <p:ph idx="1"/>
          </p:nvPr>
        </p:nvSpPr>
        <p:spPr/>
        <p:txBody>
          <a:bodyPr/>
          <a:lstStyle/>
          <a:p>
            <a:r>
              <a:rPr lang="en-CA" b="1" i="0" u="none" strike="noStrike" dirty="0">
                <a:solidFill>
                  <a:srgbClr val="0C163B"/>
                </a:solidFill>
                <a:effectLst/>
                <a:latin typeface="Inter"/>
              </a:rPr>
              <a:t>Digital Television and Broadcasting</a:t>
            </a:r>
          </a:p>
          <a:p>
            <a:r>
              <a:rPr lang="en-CA" b="1" i="0" u="none" strike="noStrike" dirty="0">
                <a:solidFill>
                  <a:srgbClr val="0C163B"/>
                </a:solidFill>
                <a:effectLst/>
                <a:latin typeface="Inter"/>
              </a:rPr>
              <a:t>Internet Streaming and VOD</a:t>
            </a:r>
          </a:p>
          <a:p>
            <a:r>
              <a:rPr lang="en-CA" b="1" i="0" u="none" strike="noStrike" dirty="0">
                <a:solidFill>
                  <a:srgbClr val="0C163B"/>
                </a:solidFill>
                <a:effectLst/>
                <a:latin typeface="Inter"/>
              </a:rPr>
              <a:t>Physical Media Formats</a:t>
            </a:r>
            <a:endParaRPr lang="en-CA" b="1" dirty="0">
              <a:solidFill>
                <a:srgbClr val="0C163B"/>
              </a:solidFill>
              <a:latin typeface="Inter"/>
            </a:endParaRPr>
          </a:p>
          <a:p>
            <a:r>
              <a:rPr lang="en-CA" b="1" i="0" u="none" strike="noStrike" dirty="0">
                <a:solidFill>
                  <a:srgbClr val="0C163B"/>
                </a:solidFill>
                <a:effectLst/>
                <a:latin typeface="Inter"/>
              </a:rPr>
              <a:t>Video Conferencing and Telecommunications</a:t>
            </a:r>
            <a:endParaRPr lang="en-US" dirty="0"/>
          </a:p>
        </p:txBody>
      </p:sp>
    </p:spTree>
    <p:extLst>
      <p:ext uri="{BB962C8B-B14F-4D97-AF65-F5344CB8AC3E}">
        <p14:creationId xmlns:p14="http://schemas.microsoft.com/office/powerpoint/2010/main" val="243172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06EB-9155-F83F-78A9-CA242AD202A6}"/>
              </a:ext>
            </a:extLst>
          </p:cNvPr>
          <p:cNvSpPr>
            <a:spLocks noGrp="1"/>
          </p:cNvSpPr>
          <p:nvPr>
            <p:ph type="title"/>
          </p:nvPr>
        </p:nvSpPr>
        <p:spPr/>
        <p:txBody>
          <a:bodyPr/>
          <a:lstStyle/>
          <a:p>
            <a:r>
              <a:rPr lang="en-US" dirty="0"/>
              <a:t>Digital Video Formats		</a:t>
            </a:r>
          </a:p>
        </p:txBody>
      </p:sp>
      <p:sp>
        <p:nvSpPr>
          <p:cNvPr id="3" name="Content Placeholder 2">
            <a:extLst>
              <a:ext uri="{FF2B5EF4-FFF2-40B4-BE49-F238E27FC236}">
                <a16:creationId xmlns:a16="http://schemas.microsoft.com/office/drawing/2014/main" id="{F28DE1F3-B2E4-0D3C-FE48-273116E49D3A}"/>
              </a:ext>
            </a:extLst>
          </p:cNvPr>
          <p:cNvSpPr>
            <a:spLocks noGrp="1"/>
          </p:cNvSpPr>
          <p:nvPr>
            <p:ph idx="1"/>
          </p:nvPr>
        </p:nvSpPr>
        <p:spPr/>
        <p:txBody>
          <a:bodyPr/>
          <a:lstStyle/>
          <a:p>
            <a:r>
              <a:rPr lang="en-US" dirty="0"/>
              <a:t>Audio Video Interleave (AVI)</a:t>
            </a:r>
          </a:p>
          <a:p>
            <a:r>
              <a:rPr lang="en-CA" b="0" i="0" u="none" strike="noStrike" dirty="0">
                <a:solidFill>
                  <a:srgbClr val="040C28"/>
                </a:solidFill>
                <a:effectLst/>
                <a:latin typeface="Google Sans"/>
              </a:rPr>
              <a:t>QuickTime  Movie(</a:t>
            </a:r>
            <a:r>
              <a:rPr lang="en-US" dirty="0"/>
              <a:t>MOV)</a:t>
            </a:r>
          </a:p>
        </p:txBody>
      </p:sp>
    </p:spTree>
    <p:extLst>
      <p:ext uri="{BB962C8B-B14F-4D97-AF65-F5344CB8AC3E}">
        <p14:creationId xmlns:p14="http://schemas.microsoft.com/office/powerpoint/2010/main" val="13898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39307-3BBE-D8A9-E90A-B80375F6034C}"/>
              </a:ext>
            </a:extLst>
          </p:cNvPr>
          <p:cNvSpPr>
            <a:spLocks noGrp="1"/>
          </p:cNvSpPr>
          <p:nvPr>
            <p:ph type="title"/>
          </p:nvPr>
        </p:nvSpPr>
        <p:spPr/>
        <p:txBody>
          <a:bodyPr/>
          <a:lstStyle/>
          <a:p>
            <a:r>
              <a:rPr lang="en-US" dirty="0"/>
              <a:t>AVI</a:t>
            </a:r>
          </a:p>
        </p:txBody>
      </p:sp>
      <p:sp>
        <p:nvSpPr>
          <p:cNvPr id="3" name="Content Placeholder 2">
            <a:extLst>
              <a:ext uri="{FF2B5EF4-FFF2-40B4-BE49-F238E27FC236}">
                <a16:creationId xmlns:a16="http://schemas.microsoft.com/office/drawing/2014/main" id="{A1C0B375-5BA1-CD17-590B-CFAA4210012C}"/>
              </a:ext>
            </a:extLst>
          </p:cNvPr>
          <p:cNvSpPr>
            <a:spLocks noGrp="1"/>
          </p:cNvSpPr>
          <p:nvPr>
            <p:ph idx="1"/>
          </p:nvPr>
        </p:nvSpPr>
        <p:spPr/>
        <p:txBody>
          <a:bodyPr>
            <a:normAutofit fontScale="85000" lnSpcReduction="10000"/>
          </a:bodyPr>
          <a:lstStyle/>
          <a:p>
            <a:pPr algn="l" fontAlgn="base"/>
            <a:r>
              <a:rPr lang="en-CA" b="0" i="0" u="none" strike="noStrike" dirty="0">
                <a:solidFill>
                  <a:srgbClr val="000000"/>
                </a:solidFill>
                <a:effectLst/>
                <a:latin typeface="Noto Sans" panose="020B0502040504020204" pitchFamily="34" charset="0"/>
              </a:rPr>
              <a:t>AVI, or Audio Video Interleave, is an older video format originally developed by Microsoft. It became popular in the 1990s and is known for its broad support of various codecs and its compatibility with different operating systems. AVI files can deliver good video quality and also support multiple audio tracks.</a:t>
            </a:r>
          </a:p>
          <a:p>
            <a:pPr algn="l" fontAlgn="base"/>
            <a:r>
              <a:rPr lang="en-CA" b="0" i="0" u="none" strike="noStrike" dirty="0">
                <a:solidFill>
                  <a:srgbClr val="000000"/>
                </a:solidFill>
                <a:effectLst/>
                <a:latin typeface="Noto Sans" panose="020B0502040504020204" pitchFamily="34" charset="0"/>
              </a:rPr>
              <a:t>Although AVI has many advantages, there are also some limitations. The file sizes can be relatively large, which can affect the transmission and streaming of AVI files. In addition, AVI does not support the latest video and audio codecs, which can lead to compatibility issues. Nevertheless, AVI is still used in many applications, especially for video editing and sharing video content.</a:t>
            </a:r>
          </a:p>
          <a:p>
            <a:endParaRPr lang="en-US" dirty="0"/>
          </a:p>
        </p:txBody>
      </p:sp>
    </p:spTree>
    <p:extLst>
      <p:ext uri="{BB962C8B-B14F-4D97-AF65-F5344CB8AC3E}">
        <p14:creationId xmlns:p14="http://schemas.microsoft.com/office/powerpoint/2010/main" val="1092613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60AE-0636-499A-F406-2FA27B24256B}"/>
              </a:ext>
            </a:extLst>
          </p:cNvPr>
          <p:cNvSpPr>
            <a:spLocks noGrp="1"/>
          </p:cNvSpPr>
          <p:nvPr>
            <p:ph type="title"/>
          </p:nvPr>
        </p:nvSpPr>
        <p:spPr/>
        <p:txBody>
          <a:bodyPr/>
          <a:lstStyle/>
          <a:p>
            <a:r>
              <a:rPr lang="en-US" dirty="0"/>
              <a:t>MOV</a:t>
            </a:r>
          </a:p>
        </p:txBody>
      </p:sp>
      <p:sp>
        <p:nvSpPr>
          <p:cNvPr id="3" name="Content Placeholder 2">
            <a:extLst>
              <a:ext uri="{FF2B5EF4-FFF2-40B4-BE49-F238E27FC236}">
                <a16:creationId xmlns:a16="http://schemas.microsoft.com/office/drawing/2014/main" id="{7B5E5295-ECDD-012F-5491-707BC8166773}"/>
              </a:ext>
            </a:extLst>
          </p:cNvPr>
          <p:cNvSpPr>
            <a:spLocks noGrp="1"/>
          </p:cNvSpPr>
          <p:nvPr>
            <p:ph idx="1"/>
          </p:nvPr>
        </p:nvSpPr>
        <p:spPr/>
        <p:txBody>
          <a:bodyPr>
            <a:normAutofit fontScale="92500" lnSpcReduction="10000"/>
          </a:bodyPr>
          <a:lstStyle/>
          <a:p>
            <a:pPr algn="l" fontAlgn="base"/>
            <a:r>
              <a:rPr lang="en-CA" b="0" i="0" u="none" strike="noStrike" dirty="0">
                <a:solidFill>
                  <a:srgbClr val="000000"/>
                </a:solidFill>
                <a:effectLst/>
                <a:latin typeface="Noto Sans" panose="020B0502040504020204" pitchFamily="34" charset="0"/>
              </a:rPr>
              <a:t>MOV, or QuickTime Movie, is a video format developed by Apple and is closely associated with the QuickTime media framework. It is mainly used on Apple devices and in the Apple software environment. MOV can offer high quality and supports various video and audio codecs as well as subtitles and chapter markers.</a:t>
            </a:r>
          </a:p>
          <a:p>
            <a:pPr algn="l" fontAlgn="base"/>
            <a:r>
              <a:rPr lang="en-CA" b="0" i="0" u="none" strike="noStrike" dirty="0">
                <a:solidFill>
                  <a:srgbClr val="000000"/>
                </a:solidFill>
                <a:effectLst/>
                <a:latin typeface="Noto Sans" panose="020B0502040504020204" pitchFamily="34" charset="0"/>
              </a:rPr>
              <a:t>Since MOV is closely tied to the Apple platform, compatibility with non-Apple devices and applications can be a challenge. It is important to ensure that the required codecs are present on the device to play MOV files. Nevertheless, MOV is a popular format for video editing, especially with Apple Final Cut Pro, and is often used for exporting videos and movies.</a:t>
            </a:r>
          </a:p>
          <a:p>
            <a:endParaRPr lang="en-US" dirty="0"/>
          </a:p>
        </p:txBody>
      </p:sp>
    </p:spTree>
    <p:extLst>
      <p:ext uri="{BB962C8B-B14F-4D97-AF65-F5344CB8AC3E}">
        <p14:creationId xmlns:p14="http://schemas.microsoft.com/office/powerpoint/2010/main" val="64791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BBF9-1D04-99F4-17D0-933724A78926}"/>
              </a:ext>
            </a:extLst>
          </p:cNvPr>
          <p:cNvSpPr>
            <a:spLocks noGrp="1"/>
          </p:cNvSpPr>
          <p:nvPr>
            <p:ph type="title"/>
          </p:nvPr>
        </p:nvSpPr>
        <p:spPr/>
        <p:txBody>
          <a:bodyPr/>
          <a:lstStyle/>
          <a:p>
            <a:r>
              <a:rPr lang="en-US" dirty="0"/>
              <a:t>Comparison	</a:t>
            </a:r>
          </a:p>
        </p:txBody>
      </p:sp>
      <p:sp>
        <p:nvSpPr>
          <p:cNvPr id="3" name="Content Placeholder 2">
            <a:extLst>
              <a:ext uri="{FF2B5EF4-FFF2-40B4-BE49-F238E27FC236}">
                <a16:creationId xmlns:a16="http://schemas.microsoft.com/office/drawing/2014/main" id="{0F25829C-9B86-F03F-8B2D-6A4C05219F00}"/>
              </a:ext>
            </a:extLst>
          </p:cNvPr>
          <p:cNvSpPr>
            <a:spLocks noGrp="1"/>
          </p:cNvSpPr>
          <p:nvPr>
            <p:ph idx="1"/>
          </p:nvPr>
        </p:nvSpPr>
        <p:spPr/>
        <p:txBody>
          <a:bodyPr>
            <a:normAutofit fontScale="92500"/>
          </a:bodyPr>
          <a:lstStyle/>
          <a:p>
            <a:r>
              <a:rPr lang="en-CA" sz="2800" b="0" i="0" u="none" strike="noStrike" dirty="0">
                <a:solidFill>
                  <a:srgbClr val="FFFFFF"/>
                </a:solidFill>
                <a:effectLst/>
                <a:highlight>
                  <a:srgbClr val="0F172B"/>
                </a:highlight>
                <a:latin typeface="Proximanova webfont"/>
              </a:rPr>
              <a:t>Both AVI and MOV formats offer a balance between video quality and file size, but they do so in different ways. AVI files use less compression, which can result in larger file sizes but also preserves more detail in the video or audio. On the other hand, MOV files use more advanced compression techniques, which can reduce file size while still maintaining high perceived quality. This makes MOV files a good choice for applications where high-quality multimedia content is required, but storage space or bandwidth is limited. However, the choice between </a:t>
            </a:r>
            <a:r>
              <a:rPr lang="en-CA" sz="2800" b="0" i="0" u="sng" dirty="0">
                <a:solidFill>
                  <a:srgbClr val="FFFFFF"/>
                </a:solidFill>
                <a:effectLst/>
                <a:latin typeface="Proximanova webfont"/>
                <a:hlinkClick r:id="rId2"/>
              </a:rPr>
              <a:t>lossless</a:t>
            </a:r>
            <a:r>
              <a:rPr lang="en-CA" sz="2800" b="0" i="0" u="none" strike="noStrike" dirty="0">
                <a:solidFill>
                  <a:srgbClr val="FFFFFF"/>
                </a:solidFill>
                <a:effectLst/>
                <a:highlight>
                  <a:srgbClr val="0F172B"/>
                </a:highlight>
                <a:latin typeface="Proximanova webfont"/>
              </a:rPr>
              <a:t> (AVI) and lossy (MOV) compression ultimately depends on the specific requirements of the application and the preferences of the user. </a:t>
            </a:r>
            <a:endParaRPr lang="en-US" sz="4000" dirty="0">
              <a:latin typeface="+mj-lt"/>
              <a:ea typeface="+mj-ea"/>
              <a:cs typeface="+mj-cs"/>
            </a:endParaRPr>
          </a:p>
        </p:txBody>
      </p:sp>
    </p:spTree>
    <p:extLst>
      <p:ext uri="{BB962C8B-B14F-4D97-AF65-F5344CB8AC3E}">
        <p14:creationId xmlns:p14="http://schemas.microsoft.com/office/powerpoint/2010/main" val="1067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2E76-62AA-9710-1798-DC8ADFC13556}"/>
              </a:ext>
            </a:extLst>
          </p:cNvPr>
          <p:cNvSpPr>
            <a:spLocks noGrp="1"/>
          </p:cNvSpPr>
          <p:nvPr>
            <p:ph type="title"/>
          </p:nvPr>
        </p:nvSpPr>
        <p:spPr/>
        <p:txBody>
          <a:bodyPr/>
          <a:lstStyle/>
          <a:p>
            <a:r>
              <a:rPr lang="en-US" dirty="0"/>
              <a:t>Image Format</a:t>
            </a:r>
          </a:p>
        </p:txBody>
      </p:sp>
      <p:sp>
        <p:nvSpPr>
          <p:cNvPr id="3" name="Content Placeholder 2">
            <a:extLst>
              <a:ext uri="{FF2B5EF4-FFF2-40B4-BE49-F238E27FC236}">
                <a16:creationId xmlns:a16="http://schemas.microsoft.com/office/drawing/2014/main" id="{4694D42C-DD87-B7A2-CBAD-D7FBF65C295A}"/>
              </a:ext>
            </a:extLst>
          </p:cNvPr>
          <p:cNvSpPr>
            <a:spLocks noGrp="1"/>
          </p:cNvSpPr>
          <p:nvPr>
            <p:ph idx="1"/>
          </p:nvPr>
        </p:nvSpPr>
        <p:spPr/>
        <p:txBody>
          <a:bodyPr/>
          <a:lstStyle/>
          <a:p>
            <a:pPr marL="0" indent="0">
              <a:lnSpc>
                <a:spcPct val="115000"/>
              </a:lnSpc>
              <a:spcAft>
                <a:spcPts val="1000"/>
              </a:spcAft>
              <a:buNone/>
            </a:pPr>
            <a:r>
              <a:rPr lang="en-CA" sz="1800" dirty="0">
                <a:effectLst/>
                <a:latin typeface="Calibri" panose="020F0502020204030204" pitchFamily="34" charset="0"/>
                <a:ea typeface="Calibri" panose="020F0502020204030204" pitchFamily="34" charset="0"/>
                <a:cs typeface="Mangal" panose="02040503050203030202" pitchFamily="18" charset="0"/>
              </a:rPr>
              <a:t>BMP</a:t>
            </a:r>
          </a:p>
          <a:p>
            <a:pPr marL="0" indent="0">
              <a:lnSpc>
                <a:spcPct val="115000"/>
              </a:lnSpc>
              <a:spcAft>
                <a:spcPts val="1000"/>
              </a:spcAft>
              <a:buNone/>
            </a:pPr>
            <a:r>
              <a:rPr lang="en-CA" sz="1800" dirty="0">
                <a:latin typeface="Calibri" panose="020F0502020204030204" pitchFamily="34" charset="0"/>
                <a:ea typeface="Calibri" panose="020F0502020204030204" pitchFamily="34" charset="0"/>
                <a:cs typeface="Mangal" panose="02040503050203030202" pitchFamily="18" charset="0"/>
              </a:rPr>
              <a:t>JPEG</a:t>
            </a:r>
          </a:p>
          <a:p>
            <a:pPr marL="0" indent="0">
              <a:lnSpc>
                <a:spcPct val="115000"/>
              </a:lnSpc>
              <a:spcAft>
                <a:spcPts val="1000"/>
              </a:spcAft>
              <a:buNone/>
            </a:pPr>
            <a:r>
              <a:rPr lang="en-CA" sz="1800" dirty="0">
                <a:effectLst/>
                <a:latin typeface="Calibri" panose="020F0502020204030204" pitchFamily="34" charset="0"/>
                <a:ea typeface="Calibri" panose="020F0502020204030204" pitchFamily="34" charset="0"/>
                <a:cs typeface="Mangal" panose="02040503050203030202" pitchFamily="18" charset="0"/>
              </a:rPr>
              <a:t>PNG</a:t>
            </a:r>
          </a:p>
          <a:p>
            <a:pPr marL="0" indent="0">
              <a:lnSpc>
                <a:spcPct val="115000"/>
              </a:lnSpc>
              <a:spcAft>
                <a:spcPts val="1000"/>
              </a:spcAft>
              <a:buNone/>
            </a:pPr>
            <a:endParaRPr lang="en-CA"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54233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5716-98AE-930B-16E5-C614BEDBB05C}"/>
              </a:ext>
            </a:extLst>
          </p:cNvPr>
          <p:cNvSpPr>
            <a:spLocks noGrp="1"/>
          </p:cNvSpPr>
          <p:nvPr>
            <p:ph type="title"/>
          </p:nvPr>
        </p:nvSpPr>
        <p:spPr/>
        <p:txBody>
          <a:bodyPr/>
          <a:lstStyle/>
          <a:p>
            <a:r>
              <a:rPr lang="en-US" dirty="0"/>
              <a:t>BMP</a:t>
            </a:r>
            <a:br>
              <a:rPr lang="en-US" dirty="0"/>
            </a:br>
            <a:endParaRPr lang="en-US" dirty="0"/>
          </a:p>
        </p:txBody>
      </p:sp>
      <p:sp>
        <p:nvSpPr>
          <p:cNvPr id="3" name="Content Placeholder 2">
            <a:extLst>
              <a:ext uri="{FF2B5EF4-FFF2-40B4-BE49-F238E27FC236}">
                <a16:creationId xmlns:a16="http://schemas.microsoft.com/office/drawing/2014/main" id="{6F35F49C-E0B7-0866-7618-CF542AA54614}"/>
              </a:ext>
            </a:extLst>
          </p:cNvPr>
          <p:cNvSpPr>
            <a:spLocks noGrp="1"/>
          </p:cNvSpPr>
          <p:nvPr>
            <p:ph idx="1"/>
          </p:nvPr>
        </p:nvSpPr>
        <p:spPr/>
        <p:txBody>
          <a:bodyPr/>
          <a:lstStyle/>
          <a:p>
            <a:r>
              <a:rPr lang="en-CA" b="0" i="0" u="none" strike="noStrike" dirty="0">
                <a:solidFill>
                  <a:srgbClr val="0A0A0A"/>
                </a:solidFill>
                <a:effectLst/>
                <a:highlight>
                  <a:srgbClr val="FFFFFF"/>
                </a:highlight>
                <a:latin typeface="system-ui"/>
              </a:rPr>
              <a:t>A BMP file is an image saved in the Bitmap (BMP) </a:t>
            </a:r>
            <a:r>
              <a:rPr lang="en-CA" b="1" i="0" u="none" strike="noStrike" dirty="0">
                <a:effectLst/>
                <a:latin typeface="system-ui"/>
                <a:hlinkClick r:id="rId2"/>
              </a:rPr>
              <a:t>raster image</a:t>
            </a:r>
            <a:r>
              <a:rPr lang="en-CA" b="0" i="0" u="none" strike="noStrike" dirty="0">
                <a:solidFill>
                  <a:srgbClr val="0A0A0A"/>
                </a:solidFill>
                <a:effectLst/>
                <a:highlight>
                  <a:srgbClr val="FFFFFF"/>
                </a:highlight>
                <a:latin typeface="system-ui"/>
              </a:rPr>
              <a:t> format developed by Microsoft. It contains uncompressed image data that supports </a:t>
            </a:r>
            <a:r>
              <a:rPr lang="en-CA" b="1" i="0" u="none" strike="noStrike" dirty="0">
                <a:effectLst/>
                <a:latin typeface="system-ui"/>
                <a:hlinkClick r:id="rId3"/>
              </a:rPr>
              <a:t>monochrome</a:t>
            </a:r>
            <a:r>
              <a:rPr lang="en-CA" b="0" i="0" u="none" strike="noStrike" dirty="0">
                <a:solidFill>
                  <a:srgbClr val="0A0A0A"/>
                </a:solidFill>
                <a:effectLst/>
                <a:highlight>
                  <a:srgbClr val="FFFFFF"/>
                </a:highlight>
                <a:latin typeface="system-ui"/>
              </a:rPr>
              <a:t> and color images at variable color bit depths and image </a:t>
            </a:r>
            <a:r>
              <a:rPr lang="en-CA" b="1" i="0" u="none" strike="noStrike" dirty="0">
                <a:effectLst/>
                <a:latin typeface="system-ui"/>
                <a:hlinkClick r:id="rId4"/>
              </a:rPr>
              <a:t>metadata</a:t>
            </a:r>
            <a:r>
              <a:rPr lang="en-CA" b="0" i="0" u="none" strike="noStrike" dirty="0">
                <a:solidFill>
                  <a:srgbClr val="0A0A0A"/>
                </a:solidFill>
                <a:effectLst/>
                <a:highlight>
                  <a:srgbClr val="FFFFFF"/>
                </a:highlight>
                <a:latin typeface="system-ui"/>
              </a:rPr>
              <a:t>. Users commonly save digital photos as BMP files.</a:t>
            </a:r>
            <a:endParaRPr lang="en-US" dirty="0"/>
          </a:p>
        </p:txBody>
      </p:sp>
    </p:spTree>
    <p:extLst>
      <p:ext uri="{BB962C8B-B14F-4D97-AF65-F5344CB8AC3E}">
        <p14:creationId xmlns:p14="http://schemas.microsoft.com/office/powerpoint/2010/main" val="375492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1695-9B8C-0A5A-C8D7-2A5029011924}"/>
              </a:ext>
            </a:extLst>
          </p:cNvPr>
          <p:cNvSpPr>
            <a:spLocks noGrp="1"/>
          </p:cNvSpPr>
          <p:nvPr>
            <p:ph type="title"/>
          </p:nvPr>
        </p:nvSpPr>
        <p:spPr/>
        <p:txBody>
          <a:bodyPr/>
          <a:lstStyle/>
          <a:p>
            <a:r>
              <a:rPr lang="en-US" dirty="0"/>
              <a:t>BMP Continue</a:t>
            </a:r>
          </a:p>
        </p:txBody>
      </p:sp>
      <p:sp>
        <p:nvSpPr>
          <p:cNvPr id="3" name="Content Placeholder 2">
            <a:extLst>
              <a:ext uri="{FF2B5EF4-FFF2-40B4-BE49-F238E27FC236}">
                <a16:creationId xmlns:a16="http://schemas.microsoft.com/office/drawing/2014/main" id="{891E2439-B6CC-F2B1-A6F0-FEE067EF8B50}"/>
              </a:ext>
            </a:extLst>
          </p:cNvPr>
          <p:cNvSpPr>
            <a:spLocks noGrp="1"/>
          </p:cNvSpPr>
          <p:nvPr>
            <p:ph idx="1"/>
          </p:nvPr>
        </p:nvSpPr>
        <p:spPr/>
        <p:txBody>
          <a:bodyPr>
            <a:normAutofit lnSpcReduction="10000"/>
          </a:bodyPr>
          <a:lstStyle/>
          <a:p>
            <a:r>
              <a:rPr lang="en-CA" b="0" i="0" u="none" strike="noStrike" dirty="0">
                <a:solidFill>
                  <a:srgbClr val="0A0A0A"/>
                </a:solidFill>
                <a:effectLst/>
                <a:highlight>
                  <a:srgbClr val="FFFFFF"/>
                </a:highlight>
                <a:latin typeface="system-ui"/>
              </a:rPr>
              <a:t>Microsoft developed the BMP format, also known as the Device Independent Bitmap (DIB) format, to save images that appear consistent across different devices. The BMP format begins with a file header, including the bitmap identifier, file size, width, height, data compression method (optional), color options, and bitmap data starting point. After the header, the format stores raw pixel image data and optional ICC Color Profile data.</a:t>
            </a:r>
          </a:p>
          <a:p>
            <a:r>
              <a:rPr lang="en-CA" b="1" i="0" u="none" strike="noStrike" dirty="0">
                <a:solidFill>
                  <a:srgbClr val="0A0A0A"/>
                </a:solidFill>
                <a:effectLst/>
                <a:latin typeface="system-ui"/>
              </a:rPr>
              <a:t>NOTE:</a:t>
            </a:r>
            <a:r>
              <a:rPr lang="en-CA" b="0" i="0" u="none" strike="noStrike" dirty="0">
                <a:solidFill>
                  <a:srgbClr val="0A0A0A"/>
                </a:solidFill>
                <a:effectLst/>
                <a:highlight>
                  <a:srgbClr val="FFFFFF"/>
                </a:highlight>
                <a:latin typeface="system-ui"/>
              </a:rPr>
              <a:t> Since BMP files are uncompressed, they may be large. Therefore, the JPEG and PNG image formats are common alternatives to the BMP format for saving and transferring digital images.</a:t>
            </a:r>
            <a:endParaRPr lang="en-US" dirty="0"/>
          </a:p>
        </p:txBody>
      </p:sp>
    </p:spTree>
    <p:extLst>
      <p:ext uri="{BB962C8B-B14F-4D97-AF65-F5344CB8AC3E}">
        <p14:creationId xmlns:p14="http://schemas.microsoft.com/office/powerpoint/2010/main" val="423482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DB1C5-7ADC-836F-E2D2-E32C418F977D}"/>
              </a:ext>
            </a:extLst>
          </p:cNvPr>
          <p:cNvSpPr>
            <a:spLocks noGrp="1"/>
          </p:cNvSpPr>
          <p:nvPr>
            <p:ph type="title"/>
          </p:nvPr>
        </p:nvSpPr>
        <p:spPr/>
        <p:txBody>
          <a:bodyPr/>
          <a:lstStyle/>
          <a:p>
            <a:r>
              <a:rPr lang="en-US" dirty="0"/>
              <a:t>JPEG</a:t>
            </a:r>
          </a:p>
        </p:txBody>
      </p:sp>
      <p:sp>
        <p:nvSpPr>
          <p:cNvPr id="3" name="Content Placeholder 2">
            <a:extLst>
              <a:ext uri="{FF2B5EF4-FFF2-40B4-BE49-F238E27FC236}">
                <a16:creationId xmlns:a16="http://schemas.microsoft.com/office/drawing/2014/main" id="{86FE2A91-26EC-4654-C53A-994130859246}"/>
              </a:ext>
            </a:extLst>
          </p:cNvPr>
          <p:cNvSpPr>
            <a:spLocks noGrp="1"/>
          </p:cNvSpPr>
          <p:nvPr>
            <p:ph idx="1"/>
          </p:nvPr>
        </p:nvSpPr>
        <p:spPr/>
        <p:txBody>
          <a:bodyPr>
            <a:normAutofit fontScale="92500"/>
          </a:bodyPr>
          <a:lstStyle/>
          <a:p>
            <a:r>
              <a:rPr lang="en-CA" sz="2800" b="0" i="0" u="none" strike="noStrike" dirty="0">
                <a:solidFill>
                  <a:srgbClr val="0A0A0A"/>
                </a:solidFill>
                <a:effectLst/>
                <a:highlight>
                  <a:srgbClr val="FFFFFF"/>
                </a:highlight>
                <a:latin typeface="system-ui"/>
              </a:rPr>
              <a:t>Stands for "Joint Photographic Experts Group." JPEG is a popular image </a:t>
            </a:r>
            <a:r>
              <a:rPr lang="en-CA" sz="2800" b="0" i="0" u="none" strike="noStrike" dirty="0">
                <a:effectLst/>
                <a:latin typeface="system-ui"/>
                <a:hlinkClick r:id="rId2"/>
              </a:rPr>
              <a:t>file format</a:t>
            </a:r>
            <a:r>
              <a:rPr lang="en-CA" sz="2800" b="0" i="0" u="none" strike="noStrike" dirty="0">
                <a:solidFill>
                  <a:srgbClr val="0A0A0A"/>
                </a:solidFill>
                <a:effectLst/>
                <a:highlight>
                  <a:srgbClr val="FFFFFF"/>
                </a:highlight>
                <a:latin typeface="system-ui"/>
              </a:rPr>
              <a:t>. It is commonly used by </a:t>
            </a:r>
            <a:r>
              <a:rPr lang="en-CA" sz="2800" b="0" i="0" u="none" strike="noStrike" dirty="0">
                <a:effectLst/>
                <a:latin typeface="system-ui"/>
                <a:hlinkClick r:id="rId3"/>
              </a:rPr>
              <a:t>digital cameras</a:t>
            </a:r>
            <a:r>
              <a:rPr lang="en-CA" sz="2800" b="0" i="0" u="none" strike="noStrike" dirty="0">
                <a:solidFill>
                  <a:srgbClr val="0A0A0A"/>
                </a:solidFill>
                <a:effectLst/>
                <a:highlight>
                  <a:srgbClr val="FFFFFF"/>
                </a:highlight>
                <a:latin typeface="system-ui"/>
              </a:rPr>
              <a:t> to store photos since it supports 2</a:t>
            </a:r>
            <a:r>
              <a:rPr lang="en-CA" sz="2800" b="0" i="0" u="none" strike="noStrike" baseline="30000" dirty="0">
                <a:solidFill>
                  <a:srgbClr val="0A0A0A"/>
                </a:solidFill>
                <a:effectLst/>
                <a:latin typeface="system-ui"/>
              </a:rPr>
              <a:t>24</a:t>
            </a:r>
            <a:r>
              <a:rPr lang="en-CA" sz="2800" b="0" i="0" u="none" strike="noStrike" dirty="0">
                <a:solidFill>
                  <a:srgbClr val="0A0A0A"/>
                </a:solidFill>
                <a:effectLst/>
                <a:highlight>
                  <a:srgbClr val="FFFFFF"/>
                </a:highlight>
                <a:latin typeface="system-ui"/>
              </a:rPr>
              <a:t> or 16,777,216 colors. The format also supports varying levels of </a:t>
            </a:r>
            <a:r>
              <a:rPr lang="en-CA" sz="2800" b="0" i="0" u="none" strike="noStrike" dirty="0">
                <a:effectLst/>
                <a:latin typeface="system-ui"/>
                <a:hlinkClick r:id="rId4"/>
              </a:rPr>
              <a:t>compression</a:t>
            </a:r>
            <a:r>
              <a:rPr lang="en-CA" sz="2800" b="0" i="0" u="none" strike="noStrike" dirty="0">
                <a:solidFill>
                  <a:srgbClr val="0A0A0A"/>
                </a:solidFill>
                <a:effectLst/>
                <a:highlight>
                  <a:srgbClr val="FFFFFF"/>
                </a:highlight>
                <a:latin typeface="system-ui"/>
              </a:rPr>
              <a:t>, which makes it ideal for web graphics.</a:t>
            </a:r>
            <a:endParaRPr lang="en-CA" sz="4000" b="0" u="none" strike="noStrike" dirty="0">
              <a:effectLst/>
              <a:highlight>
                <a:srgbClr val="FFFFFF"/>
              </a:highlight>
              <a:latin typeface="+mj-lt"/>
              <a:ea typeface="+mj-ea"/>
              <a:cs typeface="+mj-cs"/>
            </a:endParaRPr>
          </a:p>
          <a:p>
            <a:r>
              <a:rPr lang="en-CA" sz="2800" b="0" i="0" u="none" strike="noStrike" dirty="0">
                <a:solidFill>
                  <a:srgbClr val="0A0A0A"/>
                </a:solidFill>
                <a:effectLst/>
                <a:highlight>
                  <a:srgbClr val="FFFFFF"/>
                </a:highlight>
                <a:latin typeface="system-ui"/>
              </a:rPr>
              <a:t>The 16 million possible colors in a JPEG image are produced by using 8 bits for each color (red, green, and blue) in the </a:t>
            </a:r>
            <a:r>
              <a:rPr lang="en-CA" sz="2800" b="0" i="0" u="none" strike="noStrike" dirty="0">
                <a:effectLst/>
                <a:latin typeface="system-ui"/>
                <a:hlinkClick r:id="rId5"/>
              </a:rPr>
              <a:t>RGB</a:t>
            </a:r>
            <a:r>
              <a:rPr lang="en-CA" sz="2800" b="0" i="0" u="none" strike="noStrike" dirty="0">
                <a:solidFill>
                  <a:srgbClr val="0A0A0A"/>
                </a:solidFill>
                <a:effectLst/>
                <a:highlight>
                  <a:srgbClr val="FFFFFF"/>
                </a:highlight>
                <a:latin typeface="system-ui"/>
              </a:rPr>
              <a:t> color space. This provides 2</a:t>
            </a:r>
            <a:r>
              <a:rPr lang="en-CA" sz="2800" b="0" i="0" u="none" strike="noStrike" baseline="30000" dirty="0">
                <a:solidFill>
                  <a:srgbClr val="0A0A0A"/>
                </a:solidFill>
                <a:effectLst/>
                <a:latin typeface="system-ui"/>
              </a:rPr>
              <a:t>8</a:t>
            </a:r>
            <a:r>
              <a:rPr lang="en-CA" sz="2800" b="0" i="0" u="none" strike="noStrike" dirty="0">
                <a:solidFill>
                  <a:srgbClr val="0A0A0A"/>
                </a:solidFill>
                <a:effectLst/>
                <a:highlight>
                  <a:srgbClr val="FFFFFF"/>
                </a:highlight>
                <a:latin typeface="system-ui"/>
              </a:rPr>
              <a:t>or 256 values for each of the three colors, which combined allow for 256 x 256 x 256 or 16,777,216 colors. Three values of 0 produce pure black, while three values of 255 create pure white.</a:t>
            </a:r>
            <a:endParaRPr lang="en-US" sz="4000" dirty="0">
              <a:latin typeface="+mj-lt"/>
              <a:ea typeface="+mj-ea"/>
              <a:cs typeface="+mj-cs"/>
            </a:endParaRPr>
          </a:p>
        </p:txBody>
      </p:sp>
    </p:spTree>
    <p:extLst>
      <p:ext uri="{BB962C8B-B14F-4D97-AF65-F5344CB8AC3E}">
        <p14:creationId xmlns:p14="http://schemas.microsoft.com/office/powerpoint/2010/main" val="128047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02588-96E1-1901-5610-286408555AE1}"/>
              </a:ext>
            </a:extLst>
          </p:cNvPr>
          <p:cNvSpPr>
            <a:spLocks noGrp="1"/>
          </p:cNvSpPr>
          <p:nvPr>
            <p:ph type="title"/>
          </p:nvPr>
        </p:nvSpPr>
        <p:spPr/>
        <p:txBody>
          <a:bodyPr/>
          <a:lstStyle/>
          <a:p>
            <a:r>
              <a:rPr lang="en-US" dirty="0"/>
              <a:t>JPEG Continue</a:t>
            </a:r>
          </a:p>
        </p:txBody>
      </p:sp>
      <p:sp>
        <p:nvSpPr>
          <p:cNvPr id="3" name="Content Placeholder 2">
            <a:extLst>
              <a:ext uri="{FF2B5EF4-FFF2-40B4-BE49-F238E27FC236}">
                <a16:creationId xmlns:a16="http://schemas.microsoft.com/office/drawing/2014/main" id="{B6CEF08D-E57E-CF83-E768-49346A7F421B}"/>
              </a:ext>
            </a:extLst>
          </p:cNvPr>
          <p:cNvSpPr>
            <a:spLocks noGrp="1"/>
          </p:cNvSpPr>
          <p:nvPr>
            <p:ph idx="1"/>
          </p:nvPr>
        </p:nvSpPr>
        <p:spPr/>
        <p:txBody>
          <a:bodyPr/>
          <a:lstStyle/>
          <a:p>
            <a:r>
              <a:rPr lang="en-CA" b="0" i="0" u="none" strike="noStrike" dirty="0">
                <a:solidFill>
                  <a:srgbClr val="0A0A0A"/>
                </a:solidFill>
                <a:effectLst/>
                <a:highlight>
                  <a:srgbClr val="FFFFFF"/>
                </a:highlight>
                <a:latin typeface="system-ui"/>
              </a:rPr>
              <a:t>The JPEG compression </a:t>
            </a:r>
            <a:r>
              <a:rPr lang="en-CA" b="0" i="0" u="none" strike="noStrike" dirty="0">
                <a:effectLst/>
                <a:latin typeface="system-ui"/>
                <a:hlinkClick r:id="rId2"/>
              </a:rPr>
              <a:t>algorithm</a:t>
            </a:r>
            <a:r>
              <a:rPr lang="en-CA" b="0" i="0" u="none" strike="noStrike" dirty="0">
                <a:solidFill>
                  <a:srgbClr val="0A0A0A"/>
                </a:solidFill>
                <a:effectLst/>
                <a:highlight>
                  <a:srgbClr val="FFFFFF"/>
                </a:highlight>
                <a:latin typeface="system-ui"/>
              </a:rPr>
              <a:t> may reduce the file size of a bitmap (</a:t>
            </a:r>
            <a:r>
              <a:rPr lang="en-CA" b="0" i="0" u="none" strike="noStrike" dirty="0">
                <a:effectLst/>
                <a:latin typeface="system-ui"/>
                <a:hlinkClick r:id="rId3"/>
              </a:rPr>
              <a:t>BMP</a:t>
            </a:r>
            <a:r>
              <a:rPr lang="en-CA" b="0" i="0" u="none" strike="noStrike" dirty="0">
                <a:solidFill>
                  <a:srgbClr val="0A0A0A"/>
                </a:solidFill>
                <a:effectLst/>
                <a:highlight>
                  <a:srgbClr val="FFFFFF"/>
                </a:highlight>
                <a:latin typeface="system-ui"/>
              </a:rPr>
              <a:t>) image by ten times with almost no degradation in quality. Still, the compression algorithm is </a:t>
            </a:r>
            <a:r>
              <a:rPr lang="en-CA" b="0" i="0" u="none" strike="noStrike" dirty="0">
                <a:effectLst/>
                <a:latin typeface="system-ui"/>
                <a:hlinkClick r:id="rId4"/>
              </a:rPr>
              <a:t>lossy</a:t>
            </a:r>
            <a:r>
              <a:rPr lang="en-CA" b="0" i="0" u="none" strike="noStrike" dirty="0">
                <a:solidFill>
                  <a:srgbClr val="0A0A0A"/>
                </a:solidFill>
                <a:effectLst/>
                <a:highlight>
                  <a:srgbClr val="FFFFFF"/>
                </a:highlight>
                <a:latin typeface="system-ui"/>
              </a:rPr>
              <a:t>, meaning some image quality is lost during the compression process. For this reason, professional digital photographers often choose to capture images in a </a:t>
            </a:r>
            <a:r>
              <a:rPr lang="en-CA" b="0" i="0" u="none" strike="noStrike" dirty="0">
                <a:effectLst/>
                <a:latin typeface="system-ui"/>
                <a:hlinkClick r:id="rId5"/>
              </a:rPr>
              <a:t>raw format</a:t>
            </a:r>
            <a:r>
              <a:rPr lang="en-CA" b="0" i="0" u="none" strike="noStrike" dirty="0">
                <a:solidFill>
                  <a:srgbClr val="0A0A0A"/>
                </a:solidFill>
                <a:effectLst/>
                <a:highlight>
                  <a:srgbClr val="FFFFFF"/>
                </a:highlight>
                <a:latin typeface="system-ui"/>
              </a:rPr>
              <a:t> so they can edit their photos in the highest quality possible. They typically export the pictures as JPEG (</a:t>
            </a:r>
            <a:r>
              <a:rPr lang="en-CA" b="0" i="0" u="none" strike="noStrike" dirty="0">
                <a:effectLst/>
                <a:latin typeface="system-ui"/>
                <a:hlinkClick r:id="rId6"/>
              </a:rPr>
              <a:t>.JPG</a:t>
            </a:r>
            <a:r>
              <a:rPr lang="en-CA" b="0" i="0" u="none" strike="noStrike" dirty="0">
                <a:solidFill>
                  <a:srgbClr val="0A0A0A"/>
                </a:solidFill>
                <a:effectLst/>
                <a:highlight>
                  <a:srgbClr val="FFFFFF"/>
                </a:highlight>
                <a:latin typeface="system-ui"/>
              </a:rPr>
              <a:t>) images when they are shared or published on the web.</a:t>
            </a:r>
            <a:endParaRPr lang="en-US" dirty="0"/>
          </a:p>
        </p:txBody>
      </p:sp>
    </p:spTree>
    <p:extLst>
      <p:ext uri="{BB962C8B-B14F-4D97-AF65-F5344CB8AC3E}">
        <p14:creationId xmlns:p14="http://schemas.microsoft.com/office/powerpoint/2010/main" val="2424661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30AF0-452A-79EE-D15E-AB23F46BE31F}"/>
              </a:ext>
            </a:extLst>
          </p:cNvPr>
          <p:cNvSpPr>
            <a:spLocks noGrp="1"/>
          </p:cNvSpPr>
          <p:nvPr>
            <p:ph type="title"/>
          </p:nvPr>
        </p:nvSpPr>
        <p:spPr/>
        <p:txBody>
          <a:bodyPr/>
          <a:lstStyle/>
          <a:p>
            <a:r>
              <a:rPr lang="en-US" dirty="0"/>
              <a:t>PNG </a:t>
            </a:r>
          </a:p>
        </p:txBody>
      </p:sp>
      <p:sp>
        <p:nvSpPr>
          <p:cNvPr id="3" name="Content Placeholder 2">
            <a:extLst>
              <a:ext uri="{FF2B5EF4-FFF2-40B4-BE49-F238E27FC236}">
                <a16:creationId xmlns:a16="http://schemas.microsoft.com/office/drawing/2014/main" id="{5CFA12C7-66C8-4BDF-ED99-FB7D8D3AE111}"/>
              </a:ext>
            </a:extLst>
          </p:cNvPr>
          <p:cNvSpPr>
            <a:spLocks noGrp="1"/>
          </p:cNvSpPr>
          <p:nvPr>
            <p:ph idx="1"/>
          </p:nvPr>
        </p:nvSpPr>
        <p:spPr/>
        <p:txBody>
          <a:bodyPr/>
          <a:lstStyle/>
          <a:p>
            <a:r>
              <a:rPr lang="en-CA" b="0" i="0" u="none" strike="noStrike" dirty="0">
                <a:solidFill>
                  <a:srgbClr val="0A0A0A"/>
                </a:solidFill>
                <a:effectLst/>
                <a:highlight>
                  <a:srgbClr val="FFFFFF"/>
                </a:highlight>
                <a:latin typeface="system-ui"/>
              </a:rPr>
              <a:t>A PNG file is an image saved in the Portable Network Graphic (</a:t>
            </a:r>
            <a:r>
              <a:rPr lang="en-CA" b="1" i="0" u="none" strike="noStrike" dirty="0">
                <a:effectLst/>
                <a:latin typeface="system-ui"/>
                <a:hlinkClick r:id="rId2"/>
              </a:rPr>
              <a:t>PNG</a:t>
            </a:r>
            <a:r>
              <a:rPr lang="en-CA" b="0" i="0" u="none" strike="noStrike" dirty="0">
                <a:solidFill>
                  <a:srgbClr val="0A0A0A"/>
                </a:solidFill>
                <a:effectLst/>
                <a:highlight>
                  <a:srgbClr val="FFFFFF"/>
                </a:highlight>
                <a:latin typeface="system-ui"/>
              </a:rPr>
              <a:t>) format, commonly used to store web graphics, digital photographs, and images with transparent backgrounds. It is a </a:t>
            </a:r>
            <a:r>
              <a:rPr lang="en-CA" b="1" i="0" u="none" strike="noStrike" dirty="0">
                <a:effectLst/>
                <a:latin typeface="system-ui"/>
                <a:hlinkClick r:id="rId3"/>
              </a:rPr>
              <a:t>raster </a:t>
            </a:r>
            <a:r>
              <a:rPr lang="en-CA" b="1" i="0" u="none" strike="noStrike" dirty="0" err="1">
                <a:effectLst/>
                <a:latin typeface="system-ui"/>
                <a:hlinkClick r:id="rId3"/>
              </a:rPr>
              <a:t>graphic</a:t>
            </a:r>
            <a:r>
              <a:rPr lang="en-CA" b="0" i="0" u="none" strike="noStrike" dirty="0" err="1">
                <a:solidFill>
                  <a:srgbClr val="0A0A0A"/>
                </a:solidFill>
                <a:effectLst/>
                <a:highlight>
                  <a:srgbClr val="FFFFFF"/>
                </a:highlight>
                <a:latin typeface="system-ui"/>
              </a:rPr>
              <a:t>similar</a:t>
            </a:r>
            <a:r>
              <a:rPr lang="en-CA" b="0" i="0" u="none" strike="noStrike" dirty="0">
                <a:solidFill>
                  <a:srgbClr val="0A0A0A"/>
                </a:solidFill>
                <a:effectLst/>
                <a:highlight>
                  <a:srgbClr val="FFFFFF"/>
                </a:highlight>
                <a:latin typeface="system-ui"/>
              </a:rPr>
              <a:t> to a </a:t>
            </a:r>
            <a:r>
              <a:rPr lang="en-CA" b="1" i="0" u="none" strike="noStrike" dirty="0">
                <a:effectLst/>
                <a:latin typeface="system-ui"/>
                <a:hlinkClick r:id="rId4"/>
              </a:rPr>
              <a:t>.JPG</a:t>
            </a:r>
            <a:r>
              <a:rPr lang="en-CA" b="0" i="0" u="none" strike="noStrike" dirty="0">
                <a:solidFill>
                  <a:srgbClr val="0A0A0A"/>
                </a:solidFill>
                <a:effectLst/>
                <a:highlight>
                  <a:srgbClr val="FFFFFF"/>
                </a:highlight>
                <a:latin typeface="system-ui"/>
              </a:rPr>
              <a:t> image but is compressed with </a:t>
            </a:r>
            <a:r>
              <a:rPr lang="en-CA" b="1" i="0" u="none" strike="noStrike" dirty="0">
                <a:effectLst/>
                <a:latin typeface="system-ui"/>
                <a:hlinkClick r:id="rId5"/>
              </a:rPr>
              <a:t>lossless</a:t>
            </a:r>
            <a:r>
              <a:rPr lang="en-CA" b="0" i="0" u="none" strike="noStrike" dirty="0">
                <a:solidFill>
                  <a:srgbClr val="0A0A0A"/>
                </a:solidFill>
                <a:effectLst/>
                <a:highlight>
                  <a:srgbClr val="FFFFFF"/>
                </a:highlight>
                <a:latin typeface="system-ui"/>
              </a:rPr>
              <a:t> compression and supports transparency.</a:t>
            </a:r>
            <a:endParaRPr lang="en-US" dirty="0"/>
          </a:p>
        </p:txBody>
      </p:sp>
    </p:spTree>
    <p:extLst>
      <p:ext uri="{BB962C8B-B14F-4D97-AF65-F5344CB8AC3E}">
        <p14:creationId xmlns:p14="http://schemas.microsoft.com/office/powerpoint/2010/main" val="242388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7E0F-D22D-D3B3-DEAF-0ECB24093E02}"/>
              </a:ext>
            </a:extLst>
          </p:cNvPr>
          <p:cNvSpPr>
            <a:spLocks noGrp="1"/>
          </p:cNvSpPr>
          <p:nvPr>
            <p:ph type="title"/>
          </p:nvPr>
        </p:nvSpPr>
        <p:spPr/>
        <p:txBody>
          <a:bodyPr/>
          <a:lstStyle/>
          <a:p>
            <a:r>
              <a:rPr lang="en-US" dirty="0"/>
              <a:t>PNG Continue</a:t>
            </a:r>
          </a:p>
        </p:txBody>
      </p:sp>
      <p:sp>
        <p:nvSpPr>
          <p:cNvPr id="3" name="Content Placeholder 2">
            <a:extLst>
              <a:ext uri="{FF2B5EF4-FFF2-40B4-BE49-F238E27FC236}">
                <a16:creationId xmlns:a16="http://schemas.microsoft.com/office/drawing/2014/main" id="{69DB723D-6FE6-2188-E859-E6F5BFD5FBF8}"/>
              </a:ext>
            </a:extLst>
          </p:cNvPr>
          <p:cNvSpPr>
            <a:spLocks noGrp="1"/>
          </p:cNvSpPr>
          <p:nvPr>
            <p:ph idx="1"/>
          </p:nvPr>
        </p:nvSpPr>
        <p:spPr/>
        <p:txBody>
          <a:bodyPr>
            <a:normAutofit lnSpcReduction="10000"/>
          </a:bodyPr>
          <a:lstStyle/>
          <a:p>
            <a:pPr algn="l"/>
            <a:r>
              <a:rPr lang="en-CA" b="0" i="0" u="none" strike="noStrike" dirty="0">
                <a:solidFill>
                  <a:srgbClr val="0A0A0A"/>
                </a:solidFill>
                <a:effectLst/>
                <a:latin typeface="system-ui"/>
              </a:rPr>
              <a:t>PNG is one of the most common image formats, along with </a:t>
            </a:r>
            <a:r>
              <a:rPr lang="en-CA" b="1" i="0" u="none" strike="noStrike" dirty="0">
                <a:solidFill>
                  <a:srgbClr val="0A0A0A"/>
                </a:solidFill>
                <a:effectLst/>
                <a:latin typeface="system-ui"/>
                <a:hlinkClick r:id="rId2"/>
              </a:rPr>
              <a:t>JPEG</a:t>
            </a:r>
            <a:r>
              <a:rPr lang="en-CA" b="0" i="0" u="none" strike="noStrike" dirty="0">
                <a:solidFill>
                  <a:srgbClr val="0A0A0A"/>
                </a:solidFill>
                <a:effectLst/>
                <a:latin typeface="system-ui"/>
              </a:rPr>
              <a:t>, </a:t>
            </a:r>
            <a:r>
              <a:rPr lang="en-CA" b="1" i="0" u="none" strike="noStrike" dirty="0">
                <a:solidFill>
                  <a:srgbClr val="0A0A0A"/>
                </a:solidFill>
                <a:effectLst/>
                <a:latin typeface="system-ui"/>
                <a:hlinkClick r:id="rId3"/>
              </a:rPr>
              <a:t>GIF</a:t>
            </a:r>
            <a:r>
              <a:rPr lang="en-CA" b="0" i="0" u="none" strike="noStrike" dirty="0">
                <a:solidFill>
                  <a:srgbClr val="0A0A0A"/>
                </a:solidFill>
                <a:effectLst/>
                <a:latin typeface="system-ui"/>
              </a:rPr>
              <a:t>, </a:t>
            </a:r>
            <a:r>
              <a:rPr lang="en-CA" b="1" i="0" u="none" strike="noStrike" dirty="0">
                <a:solidFill>
                  <a:srgbClr val="0A0A0A"/>
                </a:solidFill>
                <a:effectLst/>
                <a:latin typeface="system-ui"/>
                <a:hlinkClick r:id="rId4"/>
              </a:rPr>
              <a:t>TIFF</a:t>
            </a:r>
            <a:r>
              <a:rPr lang="en-CA" b="0" i="0" u="none" strike="noStrike" dirty="0">
                <a:solidFill>
                  <a:srgbClr val="0A0A0A"/>
                </a:solidFill>
                <a:effectLst/>
                <a:latin typeface="system-ui"/>
              </a:rPr>
              <a:t>, and </a:t>
            </a:r>
            <a:r>
              <a:rPr lang="en-CA" b="1" i="0" u="none" strike="noStrike" dirty="0">
                <a:solidFill>
                  <a:srgbClr val="0A0A0A"/>
                </a:solidFill>
                <a:effectLst/>
                <a:latin typeface="system-ui"/>
                <a:hlinkClick r:id="rId5"/>
              </a:rPr>
              <a:t>EPS</a:t>
            </a:r>
            <a:r>
              <a:rPr lang="en-CA" b="0" i="0" u="none" strike="noStrike" dirty="0">
                <a:solidFill>
                  <a:srgbClr val="0A0A0A"/>
                </a:solidFill>
                <a:effectLst/>
                <a:latin typeface="system-ui"/>
              </a:rPr>
              <a:t>. Examples of when you might encounter a PNG file include:</a:t>
            </a:r>
          </a:p>
          <a:p>
            <a:pPr algn="l">
              <a:buFont typeface="Arial" panose="020B0604020202020204" pitchFamily="34" charset="0"/>
              <a:buChar char="•"/>
            </a:pPr>
            <a:r>
              <a:rPr lang="en-CA" b="0" i="0" u="none" strike="noStrike" dirty="0">
                <a:solidFill>
                  <a:srgbClr val="0A0A0A"/>
                </a:solidFill>
                <a:effectLst/>
                <a:latin typeface="system-ui"/>
              </a:rPr>
              <a:t>Downloading an image from the Internet or an image attached to an email</a:t>
            </a:r>
          </a:p>
          <a:p>
            <a:pPr algn="l">
              <a:buFont typeface="Arial" panose="020B0604020202020204" pitchFamily="34" charset="0"/>
              <a:buChar char="•"/>
            </a:pPr>
            <a:r>
              <a:rPr lang="en-CA" b="0" i="0" u="none" strike="noStrike" dirty="0">
                <a:solidFill>
                  <a:srgbClr val="0A0A0A"/>
                </a:solidFill>
                <a:effectLst/>
                <a:latin typeface="system-ui"/>
              </a:rPr>
              <a:t>Saving a digital photograph with an image editor, such as a logo or icon designed by a graphics professional or web designer</a:t>
            </a:r>
          </a:p>
          <a:p>
            <a:pPr algn="l">
              <a:buFont typeface="Arial" panose="020B0604020202020204" pitchFamily="34" charset="0"/>
              <a:buChar char="•"/>
            </a:pPr>
            <a:r>
              <a:rPr lang="en-CA" b="0" i="0" u="none" strike="noStrike" dirty="0">
                <a:solidFill>
                  <a:srgbClr val="0A0A0A"/>
                </a:solidFill>
                <a:effectLst/>
                <a:latin typeface="system-ui"/>
              </a:rPr>
              <a:t>Taking a </a:t>
            </a:r>
            <a:r>
              <a:rPr lang="en-CA" b="1" i="0" u="none" strike="noStrike" dirty="0">
                <a:solidFill>
                  <a:srgbClr val="0A0A0A"/>
                </a:solidFill>
                <a:effectLst/>
                <a:latin typeface="system-ui"/>
                <a:hlinkClick r:id="rId6"/>
              </a:rPr>
              <a:t>screenshot</a:t>
            </a:r>
            <a:r>
              <a:rPr lang="en-CA" b="0" i="0" u="none" strike="noStrike" dirty="0">
                <a:solidFill>
                  <a:srgbClr val="0A0A0A"/>
                </a:solidFill>
                <a:effectLst/>
                <a:latin typeface="system-ui"/>
              </a:rPr>
              <a:t> in Windows or macOS 10.4 and later (Ubuntu Linux also stores print screen screenshots in the PNG format)</a:t>
            </a:r>
          </a:p>
          <a:p>
            <a:endParaRPr lang="en-US" dirty="0"/>
          </a:p>
        </p:txBody>
      </p:sp>
    </p:spTree>
    <p:extLst>
      <p:ext uri="{BB962C8B-B14F-4D97-AF65-F5344CB8AC3E}">
        <p14:creationId xmlns:p14="http://schemas.microsoft.com/office/powerpoint/2010/main" val="73485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CB3C6-255C-AB92-F510-CB0AE3ACC8D5}"/>
              </a:ext>
            </a:extLst>
          </p:cNvPr>
          <p:cNvSpPr>
            <a:spLocks noGrp="1"/>
          </p:cNvSpPr>
          <p:nvPr>
            <p:ph type="title"/>
          </p:nvPr>
        </p:nvSpPr>
        <p:spPr/>
        <p:txBody>
          <a:bodyPr/>
          <a:lstStyle/>
          <a:p>
            <a:r>
              <a:rPr lang="en-US" dirty="0"/>
              <a:t>MPEG Compression</a:t>
            </a:r>
          </a:p>
        </p:txBody>
      </p:sp>
      <p:sp>
        <p:nvSpPr>
          <p:cNvPr id="3" name="Content Placeholder 2">
            <a:extLst>
              <a:ext uri="{FF2B5EF4-FFF2-40B4-BE49-F238E27FC236}">
                <a16:creationId xmlns:a16="http://schemas.microsoft.com/office/drawing/2014/main" id="{45779956-98B2-339E-BB6E-744D16E9E01E}"/>
              </a:ext>
            </a:extLst>
          </p:cNvPr>
          <p:cNvSpPr>
            <a:spLocks noGrp="1"/>
          </p:cNvSpPr>
          <p:nvPr>
            <p:ph idx="1"/>
          </p:nvPr>
        </p:nvSpPr>
        <p:spPr/>
        <p:txBody>
          <a:bodyPr/>
          <a:lstStyle/>
          <a:p>
            <a:r>
              <a:rPr lang="en-CA" b="0" i="0" u="none" strike="noStrike" dirty="0">
                <a:solidFill>
                  <a:srgbClr val="0C163B"/>
                </a:solidFill>
                <a:effectLst/>
                <a:highlight>
                  <a:srgbClr val="FFFFFF"/>
                </a:highlight>
                <a:latin typeface="Inter"/>
              </a:rPr>
              <a:t>MPEG compression operates through a series of intricate encoding and decoding steps, each aimed at reducing the data size of audiovisual content without compromising perceptible quality.</a:t>
            </a:r>
          </a:p>
          <a:p>
            <a:pPr marL="457200" lvl="1" indent="0">
              <a:buNone/>
            </a:pPr>
            <a:endParaRPr lang="en-US" dirty="0"/>
          </a:p>
        </p:txBody>
      </p:sp>
    </p:spTree>
    <p:extLst>
      <p:ext uri="{BB962C8B-B14F-4D97-AF65-F5344CB8AC3E}">
        <p14:creationId xmlns:p14="http://schemas.microsoft.com/office/powerpoint/2010/main" val="123650492"/>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Savon</Template>
  <TotalTime>879</TotalTime>
  <Words>1161</Words>
  <Application>Microsoft Macintosh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Century Gothic</vt:lpstr>
      <vt:lpstr>Google Sans</vt:lpstr>
      <vt:lpstr>Inter</vt:lpstr>
      <vt:lpstr>Noto Sans</vt:lpstr>
      <vt:lpstr>Proximanova webfont</vt:lpstr>
      <vt:lpstr>sofia-pro</vt:lpstr>
      <vt:lpstr>system-ui</vt:lpstr>
      <vt:lpstr>BrushVTI</vt:lpstr>
      <vt:lpstr>6.0 Multimedia System and Media Representation </vt:lpstr>
      <vt:lpstr>Image Format</vt:lpstr>
      <vt:lpstr>BMP </vt:lpstr>
      <vt:lpstr>BMP Continue</vt:lpstr>
      <vt:lpstr>JPEG</vt:lpstr>
      <vt:lpstr>JPEG Continue</vt:lpstr>
      <vt:lpstr>PNG </vt:lpstr>
      <vt:lpstr>PNG Continue</vt:lpstr>
      <vt:lpstr>MPEG Compression</vt:lpstr>
      <vt:lpstr>Process </vt:lpstr>
      <vt:lpstr>Process Continues </vt:lpstr>
      <vt:lpstr>Where is MPEG Compression Used? </vt:lpstr>
      <vt:lpstr>Digital Video Formats  </vt:lpstr>
      <vt:lpstr>AVI</vt:lpstr>
      <vt:lpstr>MOV</vt:lpstr>
      <vt:lpstr>Comparison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Birendra Bista</dc:creator>
  <cp:lastModifiedBy>Birendra Bista</cp:lastModifiedBy>
  <cp:revision>3</cp:revision>
  <dcterms:created xsi:type="dcterms:W3CDTF">2024-06-13T02:44:23Z</dcterms:created>
  <dcterms:modified xsi:type="dcterms:W3CDTF">2024-06-30T03:06:56Z</dcterms:modified>
</cp:coreProperties>
</file>