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7" r:id="rId18"/>
    <p:sldId id="278" r:id="rId19"/>
    <p:sldId id="279" r:id="rId20"/>
    <p:sldId id="273" r:id="rId21"/>
    <p:sldId id="280" r:id="rId22"/>
    <p:sldId id="281" r:id="rId23"/>
    <p:sldId id="282" r:id="rId24"/>
    <p:sldId id="283" r:id="rId25"/>
    <p:sldId id="274" r:id="rId26"/>
    <p:sldId id="27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9F1C-EDBD-CD37-84FD-16E43E14486D}"/>
              </a:ext>
            </a:extLst>
          </p:cNvPr>
          <p:cNvSpPr>
            <a:spLocks noGrp="1"/>
          </p:cNvSpPr>
          <p:nvPr>
            <p:ph type="ctrTitle"/>
          </p:nvPr>
        </p:nvSpPr>
        <p:spPr/>
        <p:txBody>
          <a:bodyPr/>
          <a:lstStyle/>
          <a:p>
            <a:r>
              <a:rPr lang="en-US" dirty="0"/>
              <a:t>UNIT 7</a:t>
            </a:r>
          </a:p>
        </p:txBody>
      </p:sp>
      <p:sp>
        <p:nvSpPr>
          <p:cNvPr id="3" name="Subtitle 2">
            <a:extLst>
              <a:ext uri="{FF2B5EF4-FFF2-40B4-BE49-F238E27FC236}">
                <a16:creationId xmlns:a16="http://schemas.microsoft.com/office/drawing/2014/main" id="{3F1B8599-E88C-8469-7C46-EB48EBBFD564}"/>
              </a:ext>
            </a:extLst>
          </p:cNvPr>
          <p:cNvSpPr>
            <a:spLocks noGrp="1"/>
          </p:cNvSpPr>
          <p:nvPr>
            <p:ph type="subTitle" idx="1"/>
          </p:nvPr>
        </p:nvSpPr>
        <p:spPr/>
        <p:txBody>
          <a:bodyPr/>
          <a:lstStyle/>
          <a:p>
            <a:r>
              <a:rPr lang="en-US" dirty="0"/>
              <a:t>Multimedia compression technique</a:t>
            </a:r>
          </a:p>
        </p:txBody>
      </p:sp>
    </p:spTree>
    <p:extLst>
      <p:ext uri="{BB962C8B-B14F-4D97-AF65-F5344CB8AC3E}">
        <p14:creationId xmlns:p14="http://schemas.microsoft.com/office/powerpoint/2010/main" val="214023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7A5C-5FD7-D155-29D8-96EE22C084DA}"/>
              </a:ext>
            </a:extLst>
          </p:cNvPr>
          <p:cNvSpPr>
            <a:spLocks noGrp="1"/>
          </p:cNvSpPr>
          <p:nvPr>
            <p:ph type="title"/>
          </p:nvPr>
        </p:nvSpPr>
        <p:spPr/>
        <p:txBody>
          <a:bodyPr/>
          <a:lstStyle/>
          <a:p>
            <a:r>
              <a:rPr lang="en-CA" b="1" i="0" u="none" strike="noStrike" dirty="0">
                <a:solidFill>
                  <a:srgbClr val="000000"/>
                </a:solidFill>
                <a:effectLst/>
              </a:rPr>
              <a:t>7. File Formatting</a:t>
            </a:r>
            <a:br>
              <a:rPr lang="en-CA" b="1"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1B6899D9-B805-80D3-4938-C02CF60D396C}"/>
              </a:ext>
            </a:extLst>
          </p:cNvPr>
          <p:cNvSpPr>
            <a:spLocks noGrp="1"/>
          </p:cNvSpPr>
          <p:nvPr>
            <p:ph idx="1"/>
          </p:nvPr>
        </p:nvSpPr>
        <p:spPr/>
        <p:txBody>
          <a:bodyPr/>
          <a:lstStyle/>
          <a:p>
            <a:r>
              <a:rPr lang="en-CA" b="0" i="0" u="none" strike="noStrike" dirty="0">
                <a:solidFill>
                  <a:srgbClr val="000000"/>
                </a:solidFill>
                <a:effectLst/>
                <a:latin typeface="-webkit-standard"/>
              </a:rPr>
              <a:t>The compressed data is then formatted into a JPEG file, which includes headers and metadata necessary for decoding the image.</a:t>
            </a:r>
            <a:endParaRPr lang="en-US" dirty="0"/>
          </a:p>
        </p:txBody>
      </p:sp>
    </p:spTree>
    <p:extLst>
      <p:ext uri="{BB962C8B-B14F-4D97-AF65-F5344CB8AC3E}">
        <p14:creationId xmlns:p14="http://schemas.microsoft.com/office/powerpoint/2010/main" val="231196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86EC-FD71-7758-A2FA-B56D55D6E3F5}"/>
              </a:ext>
            </a:extLst>
          </p:cNvPr>
          <p:cNvSpPr>
            <a:spLocks noGrp="1"/>
          </p:cNvSpPr>
          <p:nvPr>
            <p:ph type="title"/>
          </p:nvPr>
        </p:nvSpPr>
        <p:spPr/>
        <p:txBody>
          <a:bodyPr/>
          <a:lstStyle/>
          <a:p>
            <a:r>
              <a:rPr lang="en-CA" b="0" i="0" u="none" strike="noStrike" dirty="0">
                <a:solidFill>
                  <a:srgbClr val="000000"/>
                </a:solidFill>
                <a:effectLst/>
                <a:latin typeface="-webkit-standard"/>
              </a:rPr>
              <a:t>Decoding Process</a:t>
            </a:r>
            <a:endParaRPr lang="en-US" dirty="0"/>
          </a:p>
        </p:txBody>
      </p:sp>
      <p:sp>
        <p:nvSpPr>
          <p:cNvPr id="3" name="Content Placeholder 2">
            <a:extLst>
              <a:ext uri="{FF2B5EF4-FFF2-40B4-BE49-F238E27FC236}">
                <a16:creationId xmlns:a16="http://schemas.microsoft.com/office/drawing/2014/main" id="{7E7603E3-DF5E-D2D5-A1F7-36C43946F318}"/>
              </a:ext>
            </a:extLst>
          </p:cNvPr>
          <p:cNvSpPr>
            <a:spLocks noGrp="1"/>
          </p:cNvSpPr>
          <p:nvPr>
            <p:ph idx="1"/>
          </p:nvPr>
        </p:nvSpPr>
        <p:spPr/>
        <p:txBody>
          <a:bodyPr/>
          <a:lstStyle/>
          <a:p>
            <a:pPr algn="l">
              <a:buFont typeface="+mj-lt"/>
              <a:buAutoNum type="arabicPeriod"/>
            </a:pPr>
            <a:r>
              <a:rPr lang="en-CA" b="1" i="0" u="none" strike="noStrike" dirty="0">
                <a:solidFill>
                  <a:srgbClr val="000000"/>
                </a:solidFill>
                <a:effectLst/>
              </a:rPr>
              <a:t>Entropy decoding</a:t>
            </a:r>
            <a:r>
              <a:rPr lang="en-CA" b="0" i="0" u="none" strike="noStrike" dirty="0">
                <a:solidFill>
                  <a:srgbClr val="000000"/>
                </a:solidFill>
                <a:effectLst/>
              </a:rPr>
              <a:t> to retrieve the quantized DCT coefficients.</a:t>
            </a:r>
          </a:p>
          <a:p>
            <a:pPr algn="l">
              <a:buFont typeface="+mj-lt"/>
              <a:buAutoNum type="arabicPeriod"/>
            </a:pPr>
            <a:r>
              <a:rPr lang="en-CA" b="1" i="0" u="none" strike="noStrike" dirty="0">
                <a:solidFill>
                  <a:srgbClr val="000000"/>
                </a:solidFill>
                <a:effectLst/>
              </a:rPr>
              <a:t>Inverse Quantization</a:t>
            </a:r>
            <a:r>
              <a:rPr lang="en-CA" b="0" i="0" u="none" strike="noStrike" dirty="0">
                <a:solidFill>
                  <a:srgbClr val="000000"/>
                </a:solidFill>
                <a:effectLst/>
              </a:rPr>
              <a:t> to multiply the coefficients back by the quantization factors.</a:t>
            </a:r>
          </a:p>
          <a:p>
            <a:pPr algn="l">
              <a:buFont typeface="+mj-lt"/>
              <a:buAutoNum type="arabicPeriod"/>
            </a:pPr>
            <a:r>
              <a:rPr lang="en-CA" b="1" i="0" u="none" strike="noStrike" dirty="0">
                <a:solidFill>
                  <a:srgbClr val="000000"/>
                </a:solidFill>
                <a:effectLst/>
              </a:rPr>
              <a:t>Inverse DCT</a:t>
            </a:r>
            <a:r>
              <a:rPr lang="en-CA" b="0" i="0" u="none" strike="noStrike" dirty="0">
                <a:solidFill>
                  <a:srgbClr val="000000"/>
                </a:solidFill>
                <a:effectLst/>
              </a:rPr>
              <a:t> to convert the coefficients back to spatial domain pixel values.</a:t>
            </a:r>
          </a:p>
          <a:p>
            <a:pPr algn="l">
              <a:buFont typeface="+mj-lt"/>
              <a:buAutoNum type="arabicPeriod"/>
            </a:pPr>
            <a:r>
              <a:rPr lang="en-CA" b="1" i="0" u="none" strike="noStrike" dirty="0">
                <a:solidFill>
                  <a:srgbClr val="000000"/>
                </a:solidFill>
                <a:effectLst/>
              </a:rPr>
              <a:t>Recombination</a:t>
            </a:r>
            <a:r>
              <a:rPr lang="en-CA" b="0" i="0" u="none" strike="noStrike" dirty="0">
                <a:solidFill>
                  <a:srgbClr val="000000"/>
                </a:solidFill>
                <a:effectLst/>
              </a:rPr>
              <a:t> of the blocks into the full image.</a:t>
            </a:r>
          </a:p>
          <a:p>
            <a:pPr algn="l">
              <a:buFont typeface="+mj-lt"/>
              <a:buAutoNum type="arabicPeriod"/>
            </a:pPr>
            <a:r>
              <a:rPr lang="en-CA" b="1" i="0" u="none" strike="noStrike" dirty="0">
                <a:solidFill>
                  <a:srgbClr val="000000"/>
                </a:solidFill>
                <a:effectLst/>
              </a:rPr>
              <a:t>Color space conversion</a:t>
            </a:r>
            <a:r>
              <a:rPr lang="en-CA" b="0" i="0" u="none" strike="noStrike" dirty="0">
                <a:solidFill>
                  <a:srgbClr val="000000"/>
                </a:solidFill>
                <a:effectLst/>
              </a:rPr>
              <a:t> from </a:t>
            </a:r>
            <a:r>
              <a:rPr lang="en-CA" b="0" i="0" u="none" strike="noStrike" dirty="0" err="1">
                <a:solidFill>
                  <a:srgbClr val="000000"/>
                </a:solidFill>
                <a:effectLst/>
              </a:rPr>
              <a:t>YCbCr</a:t>
            </a:r>
            <a:r>
              <a:rPr lang="en-CA" b="0" i="0" u="none" strike="noStrike" dirty="0">
                <a:solidFill>
                  <a:srgbClr val="000000"/>
                </a:solidFill>
                <a:effectLst/>
              </a:rPr>
              <a:t> back to RGB.</a:t>
            </a:r>
          </a:p>
          <a:p>
            <a:endParaRPr lang="en-US" dirty="0"/>
          </a:p>
        </p:txBody>
      </p:sp>
    </p:spTree>
    <p:extLst>
      <p:ext uri="{BB962C8B-B14F-4D97-AF65-F5344CB8AC3E}">
        <p14:creationId xmlns:p14="http://schemas.microsoft.com/office/powerpoint/2010/main" val="52897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326-2AF6-CBBF-96F0-08A1F9C24356}"/>
              </a:ext>
            </a:extLst>
          </p:cNvPr>
          <p:cNvSpPr>
            <a:spLocks noGrp="1"/>
          </p:cNvSpPr>
          <p:nvPr>
            <p:ph type="title"/>
          </p:nvPr>
        </p:nvSpPr>
        <p:spPr/>
        <p:txBody>
          <a:bodyPr/>
          <a:lstStyle/>
          <a:p>
            <a:r>
              <a:rPr lang="en-CA" b="0" i="0" u="none" strike="noStrike" dirty="0">
                <a:solidFill>
                  <a:srgbClr val="000000"/>
                </a:solidFill>
                <a:effectLst/>
                <a:latin typeface="-webkit-standard"/>
              </a:rPr>
              <a:t>Quality and Compression Ratio</a:t>
            </a:r>
            <a:endParaRPr lang="en-US" dirty="0"/>
          </a:p>
        </p:txBody>
      </p:sp>
      <p:sp>
        <p:nvSpPr>
          <p:cNvPr id="3" name="Content Placeholder 2">
            <a:extLst>
              <a:ext uri="{FF2B5EF4-FFF2-40B4-BE49-F238E27FC236}">
                <a16:creationId xmlns:a16="http://schemas.microsoft.com/office/drawing/2014/main" id="{AF95D6C1-4C82-D787-DE51-AC70FE73513C}"/>
              </a:ext>
            </a:extLst>
          </p:cNvPr>
          <p:cNvSpPr>
            <a:spLocks noGrp="1"/>
          </p:cNvSpPr>
          <p:nvPr>
            <p:ph idx="1"/>
          </p:nvPr>
        </p:nvSpPr>
        <p:spPr/>
        <p:txBody>
          <a:bodyPr/>
          <a:lstStyle/>
          <a:p>
            <a:r>
              <a:rPr lang="en-CA" b="0" i="0" u="none" strike="noStrike" dirty="0">
                <a:solidFill>
                  <a:srgbClr val="000000"/>
                </a:solidFill>
                <a:effectLst/>
                <a:latin typeface="-webkit-standard"/>
              </a:rPr>
              <a:t>JPEG allows users to adjust the compression level, typically through a quality setting (usually ranging from 0 to 100). Lower quality settings increase compression (resulting in smaller file sizes) but reduce image quality. Higher quality settings reduce compression (resulting in larger file sizes) but maintain better image quality.</a:t>
            </a:r>
            <a:endParaRPr lang="en-US" dirty="0"/>
          </a:p>
        </p:txBody>
      </p:sp>
    </p:spTree>
    <p:extLst>
      <p:ext uri="{BB962C8B-B14F-4D97-AF65-F5344CB8AC3E}">
        <p14:creationId xmlns:p14="http://schemas.microsoft.com/office/powerpoint/2010/main" val="94358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C04F-1581-B965-7F3B-9BE5093E2355}"/>
              </a:ext>
            </a:extLst>
          </p:cNvPr>
          <p:cNvSpPr>
            <a:spLocks noGrp="1"/>
          </p:cNvSpPr>
          <p:nvPr>
            <p:ph type="title"/>
          </p:nvPr>
        </p:nvSpPr>
        <p:spPr/>
        <p:txBody>
          <a:bodyPr/>
          <a:lstStyle/>
          <a:p>
            <a:r>
              <a:rPr lang="en-CA" b="0" i="0" u="none" strike="noStrike" dirty="0">
                <a:solidFill>
                  <a:srgbClr val="000000"/>
                </a:solidFill>
                <a:effectLst/>
                <a:latin typeface="-webkit-standard"/>
              </a:rPr>
              <a:t>Limitations</a:t>
            </a:r>
            <a:endParaRPr lang="en-US" dirty="0"/>
          </a:p>
        </p:txBody>
      </p:sp>
      <p:sp>
        <p:nvSpPr>
          <p:cNvPr id="3" name="Content Placeholder 2">
            <a:extLst>
              <a:ext uri="{FF2B5EF4-FFF2-40B4-BE49-F238E27FC236}">
                <a16:creationId xmlns:a16="http://schemas.microsoft.com/office/drawing/2014/main" id="{E0B4F589-0869-2D55-0E1F-49414FC8BDD6}"/>
              </a:ext>
            </a:extLst>
          </p:cNvPr>
          <p:cNvSpPr>
            <a:spLocks noGrp="1"/>
          </p:cNvSpPr>
          <p:nvPr>
            <p:ph idx="1"/>
          </p:nvPr>
        </p:nvSpPr>
        <p:spPr/>
        <p:txBody>
          <a:bodyPr/>
          <a:lstStyle/>
          <a:p>
            <a:r>
              <a:rPr lang="en-CA" b="1" dirty="0"/>
              <a:t>Lossy Compression</a:t>
            </a:r>
            <a:r>
              <a:rPr lang="en-CA" dirty="0"/>
              <a:t>: Some data loss occurs, which can result in visible artifacts, especially at high compression </a:t>
            </a:r>
            <a:r>
              <a:rPr lang="en-CA" dirty="0" err="1"/>
              <a:t>ratios.</a:t>
            </a:r>
            <a:r>
              <a:rPr lang="en-CA" b="1" dirty="0" err="1"/>
              <a:t>Not</a:t>
            </a:r>
            <a:r>
              <a:rPr lang="en-CA" b="1" dirty="0"/>
              <a:t> Ideal for Line Art or Text</a:t>
            </a:r>
            <a:r>
              <a:rPr lang="en-CA" dirty="0"/>
              <a:t>: JPEG is not well-suited for images with sharp edges or text, as it can introduce blurring and artifacts.</a:t>
            </a:r>
            <a:endParaRPr lang="en-US" dirty="0"/>
          </a:p>
        </p:txBody>
      </p:sp>
    </p:spTree>
    <p:extLst>
      <p:ext uri="{BB962C8B-B14F-4D97-AF65-F5344CB8AC3E}">
        <p14:creationId xmlns:p14="http://schemas.microsoft.com/office/powerpoint/2010/main" val="263472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719E-5A99-554D-CEB3-4EC371332AB9}"/>
              </a:ext>
            </a:extLst>
          </p:cNvPr>
          <p:cNvSpPr>
            <a:spLocks noGrp="1"/>
          </p:cNvSpPr>
          <p:nvPr>
            <p:ph type="title"/>
          </p:nvPr>
        </p:nvSpPr>
        <p:spPr/>
        <p:txBody>
          <a:bodyPr/>
          <a:lstStyle/>
          <a:p>
            <a:r>
              <a:rPr lang="en-US" dirty="0"/>
              <a:t>Lossy Audio compression</a:t>
            </a:r>
          </a:p>
        </p:txBody>
      </p:sp>
      <p:sp>
        <p:nvSpPr>
          <p:cNvPr id="3" name="Content Placeholder 2">
            <a:extLst>
              <a:ext uri="{FF2B5EF4-FFF2-40B4-BE49-F238E27FC236}">
                <a16:creationId xmlns:a16="http://schemas.microsoft.com/office/drawing/2014/main" id="{645DBBAB-A5A5-98C6-7E15-697E58C37259}"/>
              </a:ext>
            </a:extLst>
          </p:cNvPr>
          <p:cNvSpPr>
            <a:spLocks noGrp="1"/>
          </p:cNvSpPr>
          <p:nvPr>
            <p:ph idx="1"/>
          </p:nvPr>
        </p:nvSpPr>
        <p:spPr/>
        <p:txBody>
          <a:bodyPr/>
          <a:lstStyle/>
          <a:p>
            <a:r>
              <a:rPr lang="en-CA" b="0" i="0" u="none" strike="noStrike" dirty="0">
                <a:solidFill>
                  <a:srgbClr val="000000"/>
                </a:solidFill>
                <a:effectLst/>
                <a:latin typeface="-webkit-standard"/>
              </a:rPr>
              <a:t>Lossy audio compression is a technique used to reduce the file size of audio data by removing parts of the audio signal that are deemed less important or imperceptible to human hearing. This type of compression results in some loss of audio quality, but it is designed to be minimal and often unnoticeable to the average listener. The goal is to achieve a significant reduction in file size while maintaining an acceptable level of audio quality.</a:t>
            </a:r>
            <a:endParaRPr lang="en-US" dirty="0"/>
          </a:p>
        </p:txBody>
      </p:sp>
    </p:spTree>
    <p:extLst>
      <p:ext uri="{BB962C8B-B14F-4D97-AF65-F5344CB8AC3E}">
        <p14:creationId xmlns:p14="http://schemas.microsoft.com/office/powerpoint/2010/main" val="235005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2ABB-3671-38AD-F7B5-51F1119EA5DE}"/>
              </a:ext>
            </a:extLst>
          </p:cNvPr>
          <p:cNvSpPr>
            <a:spLocks noGrp="1"/>
          </p:cNvSpPr>
          <p:nvPr>
            <p:ph type="title"/>
          </p:nvPr>
        </p:nvSpPr>
        <p:spPr/>
        <p:txBody>
          <a:bodyPr/>
          <a:lstStyle/>
          <a:p>
            <a:r>
              <a:rPr lang="en-CA" b="1" i="0" u="none" strike="noStrike" dirty="0">
                <a:solidFill>
                  <a:srgbClr val="000000"/>
                </a:solidFill>
                <a:effectLst/>
              </a:rPr>
              <a:t>Psychoacoustics</a:t>
            </a:r>
            <a:br>
              <a:rPr lang="en-CA" dirty="0">
                <a:solidFill>
                  <a:srgbClr val="000000"/>
                </a:solidFill>
                <a:latin typeface="-webkit-standard"/>
              </a:rPr>
            </a:br>
            <a:endParaRPr lang="en-US" dirty="0"/>
          </a:p>
        </p:txBody>
      </p:sp>
      <p:sp>
        <p:nvSpPr>
          <p:cNvPr id="3" name="Content Placeholder 2">
            <a:extLst>
              <a:ext uri="{FF2B5EF4-FFF2-40B4-BE49-F238E27FC236}">
                <a16:creationId xmlns:a16="http://schemas.microsoft.com/office/drawing/2014/main" id="{136B0F6F-A0FD-03A2-7871-FAC67F20E48F}"/>
              </a:ext>
            </a:extLst>
          </p:cNvPr>
          <p:cNvSpPr>
            <a:spLocks noGrp="1"/>
          </p:cNvSpPr>
          <p:nvPr>
            <p:ph idx="1"/>
          </p:nvPr>
        </p:nvSpPr>
        <p:spPr/>
        <p:txBody>
          <a:bodyPr/>
          <a:lstStyle/>
          <a:p>
            <a:pPr marL="0" indent="0">
              <a:buNone/>
            </a:pPr>
            <a:r>
              <a:rPr lang="en-CA" b="1" i="0" u="none" strike="noStrike" dirty="0">
                <a:solidFill>
                  <a:srgbClr val="000000"/>
                </a:solidFill>
                <a:effectLst/>
              </a:rPr>
              <a:t>Psychoacoustics</a:t>
            </a:r>
            <a:endParaRPr lang="en-CA" dirty="0">
              <a:solidFill>
                <a:srgbClr val="000000"/>
              </a:solidFill>
              <a:latin typeface="-webkit-standard"/>
            </a:endParaRPr>
          </a:p>
          <a:p>
            <a:pPr marL="0" indent="0">
              <a:buNone/>
            </a:pPr>
            <a:r>
              <a:rPr lang="en-CA" b="0" i="0" u="none" strike="noStrike" dirty="0">
                <a:solidFill>
                  <a:srgbClr val="000000"/>
                </a:solidFill>
                <a:effectLst/>
                <a:latin typeface="-webkit-standard"/>
              </a:rPr>
              <a:t>Psychoacoustics is the study of how humans perceive sound. Lossy audio compression algorithms use psychoacoustic models to identify and remove audio data that is unlikely to be perceived by the human ear. For example, sounds that are masked by louder sounds nearby in frequency or time can be discarded.</a:t>
            </a:r>
            <a:endParaRPr lang="en-US" b="0" i="0" u="none" strike="noStrike" dirty="0">
              <a:solidFill>
                <a:srgbClr val="000000"/>
              </a:solidFill>
              <a:effectLst/>
              <a:latin typeface="-webkit-standard"/>
            </a:endParaRPr>
          </a:p>
          <a:p>
            <a:pPr marL="0" indent="0">
              <a:buNone/>
            </a:pPr>
            <a:endParaRPr lang="en-CA" b="0" i="0" u="none" strike="noStrike" dirty="0">
              <a:solidFill>
                <a:srgbClr val="000000"/>
              </a:solidFill>
              <a:effectLst/>
              <a:latin typeface="-webkit-standard"/>
            </a:endParaRPr>
          </a:p>
        </p:txBody>
      </p:sp>
    </p:spTree>
    <p:extLst>
      <p:ext uri="{BB962C8B-B14F-4D97-AF65-F5344CB8AC3E}">
        <p14:creationId xmlns:p14="http://schemas.microsoft.com/office/powerpoint/2010/main" val="131232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C111-69B8-F830-045A-8B1CA6A41E32}"/>
              </a:ext>
            </a:extLst>
          </p:cNvPr>
          <p:cNvSpPr>
            <a:spLocks noGrp="1"/>
          </p:cNvSpPr>
          <p:nvPr>
            <p:ph type="title"/>
          </p:nvPr>
        </p:nvSpPr>
        <p:spPr/>
        <p:txBody>
          <a:bodyPr/>
          <a:lstStyle/>
          <a:p>
            <a:r>
              <a:rPr lang="en-CA" b="1" i="0" u="none" strike="noStrike" dirty="0">
                <a:solidFill>
                  <a:srgbClr val="000000"/>
                </a:solidFill>
                <a:effectLst/>
              </a:rPr>
              <a:t>MP3 (MPEG-1 Audio Layer 3)</a:t>
            </a:r>
            <a:r>
              <a:rPr lang="en-CA"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901BADE0-C703-B7C4-8FC4-DE6D6020A394}"/>
              </a:ext>
            </a:extLst>
          </p:cNvPr>
          <p:cNvSpPr>
            <a:spLocks noGrp="1"/>
          </p:cNvSpPr>
          <p:nvPr>
            <p:ph idx="1"/>
          </p:nvPr>
        </p:nvSpPr>
        <p:spPr/>
        <p:txBody>
          <a:bodyPr/>
          <a:lstStyle/>
          <a:p>
            <a:r>
              <a:rPr lang="en-CA" b="0" i="0" u="none" strike="noStrike" dirty="0">
                <a:solidFill>
                  <a:srgbClr val="000000"/>
                </a:solidFill>
                <a:effectLst/>
                <a:latin typeface="-webkit-standard"/>
              </a:rPr>
              <a:t>MP3 is one of the most widely used lossy audio compression formats. It uses a psychoacoustic model to remove inaudible parts of the audio and compresses the remaining data using transform coding and quantization.</a:t>
            </a:r>
            <a:endParaRPr lang="en-US" dirty="0"/>
          </a:p>
        </p:txBody>
      </p:sp>
    </p:spTree>
    <p:extLst>
      <p:ext uri="{BB962C8B-B14F-4D97-AF65-F5344CB8AC3E}">
        <p14:creationId xmlns:p14="http://schemas.microsoft.com/office/powerpoint/2010/main" val="197120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AB05-3E11-5A7C-50E6-8FB2BB61F50A}"/>
              </a:ext>
            </a:extLst>
          </p:cNvPr>
          <p:cNvSpPr>
            <a:spLocks noGrp="1"/>
          </p:cNvSpPr>
          <p:nvPr>
            <p:ph type="title"/>
          </p:nvPr>
        </p:nvSpPr>
        <p:spPr/>
        <p:txBody>
          <a:bodyPr/>
          <a:lstStyle/>
          <a:p>
            <a:r>
              <a:rPr lang="en-CA" b="0" i="0" u="none" strike="noStrike" dirty="0">
                <a:solidFill>
                  <a:srgbClr val="000000"/>
                </a:solidFill>
                <a:effectLst/>
                <a:latin typeface="-webkit-standard"/>
              </a:rPr>
              <a:t>Overview</a:t>
            </a:r>
            <a:endParaRPr lang="en-US" dirty="0"/>
          </a:p>
        </p:txBody>
      </p:sp>
      <p:sp>
        <p:nvSpPr>
          <p:cNvPr id="3" name="Content Placeholder 2">
            <a:extLst>
              <a:ext uri="{FF2B5EF4-FFF2-40B4-BE49-F238E27FC236}">
                <a16:creationId xmlns:a16="http://schemas.microsoft.com/office/drawing/2014/main" id="{332B2C8A-4347-A55F-1798-EC08CE0E089A}"/>
              </a:ext>
            </a:extLst>
          </p:cNvPr>
          <p:cNvSpPr>
            <a:spLocks noGrp="1"/>
          </p:cNvSpPr>
          <p:nvPr>
            <p:ph idx="1"/>
          </p:nvPr>
        </p:nvSpPr>
        <p:spPr/>
        <p:txBody>
          <a:bodyPr/>
          <a:lstStyle/>
          <a:p>
            <a:pPr algn="l">
              <a:buFont typeface="Arial" panose="020B0604020202020204" pitchFamily="34" charset="0"/>
              <a:buChar char="•"/>
            </a:pPr>
            <a:r>
              <a:rPr lang="en-CA" b="1" i="0" u="none" strike="noStrike" dirty="0">
                <a:solidFill>
                  <a:srgbClr val="000000"/>
                </a:solidFill>
                <a:effectLst/>
              </a:rPr>
              <a:t>Development</a:t>
            </a:r>
            <a:r>
              <a:rPr lang="en-CA" b="0" i="0" u="none" strike="noStrike" dirty="0">
                <a:solidFill>
                  <a:srgbClr val="000000"/>
                </a:solidFill>
                <a:effectLst/>
              </a:rPr>
              <a:t>: MP3 was developed by the Fraunhofer Society in the early 1990s and became a standard in 1993.</a:t>
            </a:r>
          </a:p>
          <a:p>
            <a:pPr algn="l">
              <a:buFont typeface="Arial" panose="020B0604020202020204" pitchFamily="34" charset="0"/>
              <a:buChar char="•"/>
            </a:pPr>
            <a:r>
              <a:rPr lang="en-CA" b="1" i="0" u="none" strike="noStrike" dirty="0">
                <a:solidFill>
                  <a:srgbClr val="000000"/>
                </a:solidFill>
                <a:effectLst/>
              </a:rPr>
              <a:t>Compression Method</a:t>
            </a:r>
            <a:r>
              <a:rPr lang="en-CA" b="0" i="0" u="none" strike="noStrike" dirty="0">
                <a:solidFill>
                  <a:srgbClr val="000000"/>
                </a:solidFill>
                <a:effectLst/>
              </a:rPr>
              <a:t>: Uses psychoacoustic models to remove inaudible parts of the audio, then applies transform coding (MDCT) and quantization to compress the data.</a:t>
            </a:r>
          </a:p>
          <a:p>
            <a:endParaRPr lang="en-US" dirty="0"/>
          </a:p>
        </p:txBody>
      </p:sp>
    </p:spTree>
    <p:extLst>
      <p:ext uri="{BB962C8B-B14F-4D97-AF65-F5344CB8AC3E}">
        <p14:creationId xmlns:p14="http://schemas.microsoft.com/office/powerpoint/2010/main" val="61803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17DA-E645-91C8-5416-671E21166D5A}"/>
              </a:ext>
            </a:extLst>
          </p:cNvPr>
          <p:cNvSpPr>
            <a:spLocks noGrp="1"/>
          </p:cNvSpPr>
          <p:nvPr>
            <p:ph type="title"/>
          </p:nvPr>
        </p:nvSpPr>
        <p:spPr/>
        <p:txBody>
          <a:bodyPr/>
          <a:lstStyle/>
          <a:p>
            <a:r>
              <a:rPr lang="en-CA" b="0" i="0" u="none" strike="noStrike" dirty="0">
                <a:solidFill>
                  <a:srgbClr val="000000"/>
                </a:solidFill>
                <a:effectLst/>
                <a:latin typeface="-webkit-standard"/>
              </a:rPr>
              <a:t>Key Features</a:t>
            </a:r>
            <a:endParaRPr lang="en-US" dirty="0"/>
          </a:p>
        </p:txBody>
      </p:sp>
      <p:sp>
        <p:nvSpPr>
          <p:cNvPr id="3" name="Content Placeholder 2">
            <a:extLst>
              <a:ext uri="{FF2B5EF4-FFF2-40B4-BE49-F238E27FC236}">
                <a16:creationId xmlns:a16="http://schemas.microsoft.com/office/drawing/2014/main" id="{D0290C1A-5E7F-4730-06C5-5900C681EB0E}"/>
              </a:ext>
            </a:extLst>
          </p:cNvPr>
          <p:cNvSpPr>
            <a:spLocks noGrp="1"/>
          </p:cNvSpPr>
          <p:nvPr>
            <p:ph idx="1"/>
          </p:nvPr>
        </p:nvSpPr>
        <p:spPr/>
        <p:txBody>
          <a:bodyPr/>
          <a:lstStyle/>
          <a:p>
            <a:r>
              <a:rPr lang="en-CA" b="1" dirty="0"/>
              <a:t>Bit Rates</a:t>
            </a:r>
            <a:r>
              <a:rPr lang="en-CA" dirty="0"/>
              <a:t>: Typically ranges from 32 kbps to 320 kbps. Common bit rates for music are 128 kbps, 192 kbps, and 256 kbps.</a:t>
            </a:r>
          </a:p>
          <a:p>
            <a:r>
              <a:rPr lang="en-CA" b="1" dirty="0"/>
              <a:t>Compatibility</a:t>
            </a:r>
            <a:r>
              <a:rPr lang="en-CA" dirty="0"/>
              <a:t>: Widely supported across almost all digital audio players, smartphones, and media software.</a:t>
            </a:r>
          </a:p>
          <a:p>
            <a:r>
              <a:rPr lang="en-CA" b="1" dirty="0"/>
              <a:t>File Extension</a:t>
            </a:r>
            <a:r>
              <a:rPr lang="en-CA" dirty="0"/>
              <a:t>: .mp3</a:t>
            </a:r>
            <a:endParaRPr lang="en-US" dirty="0"/>
          </a:p>
        </p:txBody>
      </p:sp>
    </p:spTree>
    <p:extLst>
      <p:ext uri="{BB962C8B-B14F-4D97-AF65-F5344CB8AC3E}">
        <p14:creationId xmlns:p14="http://schemas.microsoft.com/office/powerpoint/2010/main" val="108529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739D-4FD2-5F71-FE48-FCDD7589D53A}"/>
              </a:ext>
            </a:extLst>
          </p:cNvPr>
          <p:cNvSpPr>
            <a:spLocks noGrp="1"/>
          </p:cNvSpPr>
          <p:nvPr>
            <p:ph type="title"/>
          </p:nvPr>
        </p:nvSpPr>
        <p:spPr/>
        <p:txBody>
          <a:bodyPr/>
          <a:lstStyle/>
          <a:p>
            <a:r>
              <a:rPr lang="en-CA" b="0" i="0" u="none" strike="noStrike" dirty="0">
                <a:solidFill>
                  <a:srgbClr val="000000"/>
                </a:solidFill>
                <a:effectLst/>
                <a:latin typeface="-webkit-standard"/>
              </a:rPr>
              <a:t>Advantages</a:t>
            </a:r>
            <a:endParaRPr lang="en-US" dirty="0"/>
          </a:p>
        </p:txBody>
      </p:sp>
      <p:sp>
        <p:nvSpPr>
          <p:cNvPr id="3" name="Content Placeholder 2">
            <a:extLst>
              <a:ext uri="{FF2B5EF4-FFF2-40B4-BE49-F238E27FC236}">
                <a16:creationId xmlns:a16="http://schemas.microsoft.com/office/drawing/2014/main" id="{8AC3561B-9302-6B45-77F3-D1D2D4C7FAC0}"/>
              </a:ext>
            </a:extLst>
          </p:cNvPr>
          <p:cNvSpPr>
            <a:spLocks noGrp="1"/>
          </p:cNvSpPr>
          <p:nvPr>
            <p:ph idx="1"/>
          </p:nvPr>
        </p:nvSpPr>
        <p:spPr/>
        <p:txBody>
          <a:bodyPr/>
          <a:lstStyle/>
          <a:p>
            <a:r>
              <a:rPr lang="en-CA" b="1" dirty="0"/>
              <a:t>Ubiquity</a:t>
            </a:r>
            <a:r>
              <a:rPr lang="en-CA" dirty="0"/>
              <a:t>: MP3 is one of the most universally accepted audio formats.</a:t>
            </a:r>
          </a:p>
          <a:p>
            <a:r>
              <a:rPr lang="en-CA" b="1" dirty="0"/>
              <a:t>Compatibility</a:t>
            </a:r>
            <a:r>
              <a:rPr lang="en-CA" dirty="0"/>
              <a:t>: Nearly all audio playback devices and software support MP3.</a:t>
            </a:r>
          </a:p>
          <a:p>
            <a:r>
              <a:rPr lang="en-CA" b="1" dirty="0"/>
              <a:t>Decent Quality at High Bit Rates</a:t>
            </a:r>
            <a:r>
              <a:rPr lang="en-CA" dirty="0"/>
              <a:t>: Provides good audio quality at higher bit rates (192 kbps and above).</a:t>
            </a:r>
            <a:endParaRPr lang="en-US" dirty="0"/>
          </a:p>
        </p:txBody>
      </p:sp>
    </p:spTree>
    <p:extLst>
      <p:ext uri="{BB962C8B-B14F-4D97-AF65-F5344CB8AC3E}">
        <p14:creationId xmlns:p14="http://schemas.microsoft.com/office/powerpoint/2010/main" val="40521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F007-65F2-4F4A-9976-5791038908FF}"/>
              </a:ext>
            </a:extLst>
          </p:cNvPr>
          <p:cNvSpPr>
            <a:spLocks noGrp="1"/>
          </p:cNvSpPr>
          <p:nvPr>
            <p:ph type="title"/>
          </p:nvPr>
        </p:nvSpPr>
        <p:spPr/>
        <p:txBody>
          <a:bodyPr/>
          <a:lstStyle/>
          <a:p>
            <a:r>
              <a:rPr lang="en-US" dirty="0"/>
              <a:t>JPEG Compression</a:t>
            </a:r>
          </a:p>
        </p:txBody>
      </p:sp>
      <p:sp>
        <p:nvSpPr>
          <p:cNvPr id="3" name="Content Placeholder 2">
            <a:extLst>
              <a:ext uri="{FF2B5EF4-FFF2-40B4-BE49-F238E27FC236}">
                <a16:creationId xmlns:a16="http://schemas.microsoft.com/office/drawing/2014/main" id="{5EFF9187-E54C-3FD6-97DC-228EF61694D6}"/>
              </a:ext>
            </a:extLst>
          </p:cNvPr>
          <p:cNvSpPr>
            <a:spLocks noGrp="1"/>
          </p:cNvSpPr>
          <p:nvPr>
            <p:ph idx="1"/>
          </p:nvPr>
        </p:nvSpPr>
        <p:spPr/>
        <p:txBody>
          <a:bodyPr/>
          <a:lstStyle/>
          <a:p>
            <a:r>
              <a:rPr lang="en-CA" b="0" i="0" u="none" strike="noStrike" dirty="0">
                <a:solidFill>
                  <a:srgbClr val="000000"/>
                </a:solidFill>
                <a:effectLst/>
              </a:rPr>
              <a:t>JPEG (Joint Photographic Experts Group) compression is a widely used method for compressing digital images, particularly for those images produced by digital photography. It is a lossy compression technique, meaning that some amount of original image data is lost and cannot be recovered, but it is designed to reduce file size while maintaining acceptable image quality. Here’s a breakdown of how JPEG compression works:</a:t>
            </a:r>
          </a:p>
          <a:p>
            <a:endParaRPr lang="en-US" dirty="0"/>
          </a:p>
        </p:txBody>
      </p:sp>
    </p:spTree>
    <p:extLst>
      <p:ext uri="{BB962C8B-B14F-4D97-AF65-F5344CB8AC3E}">
        <p14:creationId xmlns:p14="http://schemas.microsoft.com/office/powerpoint/2010/main" val="2602477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5859-3E50-FFF0-AD72-BBE36115B3E6}"/>
              </a:ext>
            </a:extLst>
          </p:cNvPr>
          <p:cNvSpPr>
            <a:spLocks noGrp="1"/>
          </p:cNvSpPr>
          <p:nvPr>
            <p:ph type="title"/>
          </p:nvPr>
        </p:nvSpPr>
        <p:spPr/>
        <p:txBody>
          <a:bodyPr/>
          <a:lstStyle/>
          <a:p>
            <a:r>
              <a:rPr lang="en-CA" b="1" i="0" u="none" strike="noStrike" dirty="0">
                <a:solidFill>
                  <a:srgbClr val="000000"/>
                </a:solidFill>
                <a:effectLst/>
              </a:rPr>
              <a:t>AAC (Advanced Audio Coding)</a:t>
            </a:r>
            <a:r>
              <a:rPr lang="en-CA" b="0" i="0" u="none" strike="noStrike" dirty="0">
                <a:solidFill>
                  <a:srgbClr val="000000"/>
                </a:solidFill>
                <a:effectLst/>
                <a:latin typeface="-webkit-standard"/>
              </a:rPr>
              <a:t>:</a:t>
            </a:r>
            <a:endParaRPr lang="en-US" dirty="0"/>
          </a:p>
        </p:txBody>
      </p:sp>
      <p:sp>
        <p:nvSpPr>
          <p:cNvPr id="3" name="Content Placeholder 2">
            <a:extLst>
              <a:ext uri="{FF2B5EF4-FFF2-40B4-BE49-F238E27FC236}">
                <a16:creationId xmlns:a16="http://schemas.microsoft.com/office/drawing/2014/main" id="{7F13969A-FFB2-B4A3-A91B-E83DE51A731F}"/>
              </a:ext>
            </a:extLst>
          </p:cNvPr>
          <p:cNvSpPr>
            <a:spLocks noGrp="1"/>
          </p:cNvSpPr>
          <p:nvPr>
            <p:ph idx="1"/>
          </p:nvPr>
        </p:nvSpPr>
        <p:spPr/>
        <p:txBody>
          <a:bodyPr/>
          <a:lstStyle/>
          <a:p>
            <a:r>
              <a:rPr lang="en-CA" b="0" i="0" u="none" strike="noStrike" dirty="0">
                <a:solidFill>
                  <a:srgbClr val="000000"/>
                </a:solidFill>
                <a:effectLst/>
                <a:latin typeface="-webkit-standard"/>
              </a:rPr>
              <a:t>AAC is considered the successor to MP3 and offers better sound quality at similar bit rates. It is used in various applications, including streaming services, video platforms, and digital radio.</a:t>
            </a:r>
            <a:endParaRPr lang="en-US" dirty="0"/>
          </a:p>
        </p:txBody>
      </p:sp>
    </p:spTree>
    <p:extLst>
      <p:ext uri="{BB962C8B-B14F-4D97-AF65-F5344CB8AC3E}">
        <p14:creationId xmlns:p14="http://schemas.microsoft.com/office/powerpoint/2010/main" val="398760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62ED-DEC6-F539-8BA3-23CD31A2EB36}"/>
              </a:ext>
            </a:extLst>
          </p:cNvPr>
          <p:cNvSpPr>
            <a:spLocks noGrp="1"/>
          </p:cNvSpPr>
          <p:nvPr>
            <p:ph type="title"/>
          </p:nvPr>
        </p:nvSpPr>
        <p:spPr/>
        <p:txBody>
          <a:bodyPr/>
          <a:lstStyle/>
          <a:p>
            <a:r>
              <a:rPr lang="en-CA" b="0" i="0" u="none" strike="noStrike" dirty="0">
                <a:solidFill>
                  <a:srgbClr val="000000"/>
                </a:solidFill>
                <a:effectLst/>
                <a:latin typeface="-webkit-standard"/>
              </a:rPr>
              <a:t>Overview</a:t>
            </a:r>
            <a:endParaRPr lang="en-US" dirty="0"/>
          </a:p>
        </p:txBody>
      </p:sp>
      <p:sp>
        <p:nvSpPr>
          <p:cNvPr id="3" name="Content Placeholder 2">
            <a:extLst>
              <a:ext uri="{FF2B5EF4-FFF2-40B4-BE49-F238E27FC236}">
                <a16:creationId xmlns:a16="http://schemas.microsoft.com/office/drawing/2014/main" id="{566C3A26-84B9-97F3-E686-4C2EB913D1C8}"/>
              </a:ext>
            </a:extLst>
          </p:cNvPr>
          <p:cNvSpPr>
            <a:spLocks noGrp="1"/>
          </p:cNvSpPr>
          <p:nvPr>
            <p:ph idx="1"/>
          </p:nvPr>
        </p:nvSpPr>
        <p:spPr/>
        <p:txBody>
          <a:bodyPr/>
          <a:lstStyle/>
          <a:p>
            <a:r>
              <a:rPr lang="en-CA" b="1" dirty="0"/>
              <a:t>Development</a:t>
            </a:r>
            <a:r>
              <a:rPr lang="en-CA" dirty="0"/>
              <a:t>: AAC was developed as part of the MPEG-2 and MPEG-4 standards by a consortium including companies like Dolby Laboratories, AT&amp;T, Sony, and Nokia. It became a standard in 1997.</a:t>
            </a:r>
          </a:p>
          <a:p>
            <a:r>
              <a:rPr lang="en-CA" b="1" dirty="0"/>
              <a:t>Compression Method</a:t>
            </a:r>
            <a:r>
              <a:rPr lang="en-CA" dirty="0"/>
              <a:t>: Uses more advanced psychoacoustic models and coding techniques than MP3, such as temporal noise shaping, prediction, and better handling of frequencies.</a:t>
            </a:r>
            <a:endParaRPr lang="en-US" dirty="0"/>
          </a:p>
        </p:txBody>
      </p:sp>
    </p:spTree>
    <p:extLst>
      <p:ext uri="{BB962C8B-B14F-4D97-AF65-F5344CB8AC3E}">
        <p14:creationId xmlns:p14="http://schemas.microsoft.com/office/powerpoint/2010/main" val="267606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89D3-647C-8882-8D71-8EB6F4523895}"/>
              </a:ext>
            </a:extLst>
          </p:cNvPr>
          <p:cNvSpPr>
            <a:spLocks noGrp="1"/>
          </p:cNvSpPr>
          <p:nvPr>
            <p:ph type="title"/>
          </p:nvPr>
        </p:nvSpPr>
        <p:spPr/>
        <p:txBody>
          <a:bodyPr/>
          <a:lstStyle/>
          <a:p>
            <a:r>
              <a:rPr lang="en-CA" b="0" i="0" u="none" strike="noStrike" dirty="0">
                <a:solidFill>
                  <a:srgbClr val="000000"/>
                </a:solidFill>
                <a:effectLst/>
                <a:latin typeface="-webkit-standard"/>
              </a:rPr>
              <a:t>Key Features</a:t>
            </a:r>
            <a:endParaRPr lang="en-US" dirty="0"/>
          </a:p>
        </p:txBody>
      </p:sp>
      <p:sp>
        <p:nvSpPr>
          <p:cNvPr id="3" name="Content Placeholder 2">
            <a:extLst>
              <a:ext uri="{FF2B5EF4-FFF2-40B4-BE49-F238E27FC236}">
                <a16:creationId xmlns:a16="http://schemas.microsoft.com/office/drawing/2014/main" id="{A55EAC87-9DCE-24E8-4DFE-8572FBC761CD}"/>
              </a:ext>
            </a:extLst>
          </p:cNvPr>
          <p:cNvSpPr>
            <a:spLocks noGrp="1"/>
          </p:cNvSpPr>
          <p:nvPr>
            <p:ph idx="1"/>
          </p:nvPr>
        </p:nvSpPr>
        <p:spPr/>
        <p:txBody>
          <a:bodyPr/>
          <a:lstStyle/>
          <a:p>
            <a:pPr algn="l">
              <a:buFont typeface="Arial" panose="020B0604020202020204" pitchFamily="34" charset="0"/>
              <a:buChar char="•"/>
            </a:pPr>
            <a:r>
              <a:rPr lang="en-CA" b="1" i="0" u="none" strike="noStrike" dirty="0">
                <a:solidFill>
                  <a:srgbClr val="000000"/>
                </a:solidFill>
                <a:effectLst/>
              </a:rPr>
              <a:t>Bit Rates</a:t>
            </a:r>
            <a:r>
              <a:rPr lang="en-CA" b="0" i="0" u="none" strike="noStrike" dirty="0">
                <a:solidFill>
                  <a:srgbClr val="000000"/>
                </a:solidFill>
                <a:effectLst/>
              </a:rPr>
              <a:t>: Typically ranges from 8 kbps to 512 kbps. Common bit rates for music are 128 kbps, 192 kbps, and 256 kbps.</a:t>
            </a:r>
          </a:p>
          <a:p>
            <a:pPr algn="l">
              <a:buFont typeface="Arial" panose="020B0604020202020204" pitchFamily="34" charset="0"/>
              <a:buChar char="•"/>
            </a:pPr>
            <a:r>
              <a:rPr lang="en-CA" b="1" i="0" u="none" strike="noStrike" dirty="0">
                <a:solidFill>
                  <a:srgbClr val="000000"/>
                </a:solidFill>
                <a:effectLst/>
              </a:rPr>
              <a:t>Compatibility</a:t>
            </a:r>
            <a:r>
              <a:rPr lang="en-CA" b="0" i="0" u="none" strike="noStrike" dirty="0">
                <a:solidFill>
                  <a:srgbClr val="000000"/>
                </a:solidFill>
                <a:effectLst/>
              </a:rPr>
              <a:t>: Supported by most modern devices and software, including smartphones, media players, and streaming services.</a:t>
            </a:r>
          </a:p>
          <a:p>
            <a:pPr algn="l">
              <a:buFont typeface="Arial" panose="020B0604020202020204" pitchFamily="34" charset="0"/>
              <a:buChar char="•"/>
            </a:pPr>
            <a:r>
              <a:rPr lang="en-CA" b="1" i="0" u="none" strike="noStrike" dirty="0">
                <a:solidFill>
                  <a:srgbClr val="000000"/>
                </a:solidFill>
                <a:effectLst/>
              </a:rPr>
              <a:t>File Extension</a:t>
            </a:r>
            <a:r>
              <a:rPr lang="en-CA" b="0" i="0" u="none" strike="noStrike" dirty="0">
                <a:solidFill>
                  <a:srgbClr val="000000"/>
                </a:solidFill>
                <a:effectLst/>
              </a:rPr>
              <a:t>: .</a:t>
            </a:r>
            <a:r>
              <a:rPr lang="en-CA" b="0" i="0" u="none" strike="noStrike" dirty="0" err="1">
                <a:solidFill>
                  <a:srgbClr val="000000"/>
                </a:solidFill>
                <a:effectLst/>
              </a:rPr>
              <a:t>aac</a:t>
            </a:r>
            <a:r>
              <a:rPr lang="en-CA" b="0" i="0" u="none" strike="noStrike" dirty="0">
                <a:solidFill>
                  <a:srgbClr val="000000"/>
                </a:solidFill>
                <a:effectLst/>
              </a:rPr>
              <a:t> or .m4a (commonly used in iTunes and Apple devices).</a:t>
            </a:r>
          </a:p>
          <a:p>
            <a:endParaRPr lang="en-US" dirty="0"/>
          </a:p>
        </p:txBody>
      </p:sp>
    </p:spTree>
    <p:extLst>
      <p:ext uri="{BB962C8B-B14F-4D97-AF65-F5344CB8AC3E}">
        <p14:creationId xmlns:p14="http://schemas.microsoft.com/office/powerpoint/2010/main" val="272777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230-B90B-97B8-658F-2A74780DC7BB}"/>
              </a:ext>
            </a:extLst>
          </p:cNvPr>
          <p:cNvSpPr>
            <a:spLocks noGrp="1"/>
          </p:cNvSpPr>
          <p:nvPr>
            <p:ph type="title"/>
          </p:nvPr>
        </p:nvSpPr>
        <p:spPr/>
        <p:txBody>
          <a:bodyPr/>
          <a:lstStyle/>
          <a:p>
            <a:r>
              <a:rPr lang="en-CA" b="0" i="0" u="none" strike="noStrike" dirty="0">
                <a:solidFill>
                  <a:srgbClr val="000000"/>
                </a:solidFill>
                <a:effectLst/>
                <a:latin typeface="-webkit-standard"/>
              </a:rPr>
              <a:t>Advantages</a:t>
            </a:r>
            <a:endParaRPr lang="en-US" dirty="0"/>
          </a:p>
        </p:txBody>
      </p:sp>
      <p:sp>
        <p:nvSpPr>
          <p:cNvPr id="3" name="Content Placeholder 2">
            <a:extLst>
              <a:ext uri="{FF2B5EF4-FFF2-40B4-BE49-F238E27FC236}">
                <a16:creationId xmlns:a16="http://schemas.microsoft.com/office/drawing/2014/main" id="{9269A9F5-5A43-34BE-492F-9F831A3117FB}"/>
              </a:ext>
            </a:extLst>
          </p:cNvPr>
          <p:cNvSpPr>
            <a:spLocks noGrp="1"/>
          </p:cNvSpPr>
          <p:nvPr>
            <p:ph idx="1"/>
          </p:nvPr>
        </p:nvSpPr>
        <p:spPr/>
        <p:txBody>
          <a:bodyPr/>
          <a:lstStyle/>
          <a:p>
            <a:r>
              <a:rPr lang="en-CA" b="1" dirty="0"/>
              <a:t>Better Quality at Lower Bit Rates</a:t>
            </a:r>
            <a:r>
              <a:rPr lang="en-CA" dirty="0"/>
              <a:t>: Offers better audio quality than MP3 at the same or even lower bit rates.</a:t>
            </a:r>
          </a:p>
          <a:p>
            <a:r>
              <a:rPr lang="en-CA" b="1" dirty="0"/>
              <a:t>Efficiency</a:t>
            </a:r>
            <a:r>
              <a:rPr lang="en-CA" dirty="0"/>
              <a:t>: More efficient compression results in smaller file sizes for the same quality.</a:t>
            </a:r>
          </a:p>
          <a:p>
            <a:r>
              <a:rPr lang="en-CA" b="1" dirty="0"/>
              <a:t>Versatility</a:t>
            </a:r>
            <a:r>
              <a:rPr lang="en-CA" dirty="0"/>
              <a:t>: Supports more audio channels and higher resolution audio.</a:t>
            </a:r>
            <a:endParaRPr lang="en-US" dirty="0"/>
          </a:p>
        </p:txBody>
      </p:sp>
    </p:spTree>
    <p:extLst>
      <p:ext uri="{BB962C8B-B14F-4D97-AF65-F5344CB8AC3E}">
        <p14:creationId xmlns:p14="http://schemas.microsoft.com/office/powerpoint/2010/main" val="40068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D50D-D453-89A7-84F9-EC97077AA9B7}"/>
              </a:ext>
            </a:extLst>
          </p:cNvPr>
          <p:cNvSpPr>
            <a:spLocks noGrp="1"/>
          </p:cNvSpPr>
          <p:nvPr>
            <p:ph type="title"/>
          </p:nvPr>
        </p:nvSpPr>
        <p:spPr/>
        <p:txBody>
          <a:bodyPr/>
          <a:lstStyle/>
          <a:p>
            <a:r>
              <a:rPr lang="en-CA" b="0" i="0" u="none" strike="noStrike" dirty="0">
                <a:solidFill>
                  <a:srgbClr val="000000"/>
                </a:solidFill>
                <a:effectLst/>
                <a:latin typeface="-webkit-standard"/>
              </a:rPr>
              <a:t>Disadvantages</a:t>
            </a:r>
            <a:endParaRPr lang="en-US" dirty="0"/>
          </a:p>
        </p:txBody>
      </p:sp>
      <p:sp>
        <p:nvSpPr>
          <p:cNvPr id="3" name="Content Placeholder 2">
            <a:extLst>
              <a:ext uri="{FF2B5EF4-FFF2-40B4-BE49-F238E27FC236}">
                <a16:creationId xmlns:a16="http://schemas.microsoft.com/office/drawing/2014/main" id="{17E1CC0A-A3F2-FCA2-71F2-6BA35FB2A666}"/>
              </a:ext>
            </a:extLst>
          </p:cNvPr>
          <p:cNvSpPr>
            <a:spLocks noGrp="1"/>
          </p:cNvSpPr>
          <p:nvPr>
            <p:ph idx="1"/>
          </p:nvPr>
        </p:nvSpPr>
        <p:spPr/>
        <p:txBody>
          <a:bodyPr/>
          <a:lstStyle/>
          <a:p>
            <a:r>
              <a:rPr lang="en-CA" b="1" dirty="0"/>
              <a:t>Less Ubiquity</a:t>
            </a:r>
            <a:r>
              <a:rPr lang="en-CA" dirty="0"/>
              <a:t>: While widely supported, it is not as universally compatible as MP3, particularly on older </a:t>
            </a:r>
            <a:r>
              <a:rPr lang="en-CA" dirty="0" err="1"/>
              <a:t>devices.</a:t>
            </a:r>
            <a:r>
              <a:rPr lang="en-CA" b="1" dirty="0" err="1"/>
              <a:t>Licensing</a:t>
            </a:r>
            <a:r>
              <a:rPr lang="en-CA" dirty="0"/>
              <a:t>: Some proprietary aspects might complicate usage in certain open-source or free software projects.</a:t>
            </a:r>
            <a:endParaRPr lang="en-US" dirty="0"/>
          </a:p>
        </p:txBody>
      </p:sp>
    </p:spTree>
    <p:extLst>
      <p:ext uri="{BB962C8B-B14F-4D97-AF65-F5344CB8AC3E}">
        <p14:creationId xmlns:p14="http://schemas.microsoft.com/office/powerpoint/2010/main" val="683394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97E8-E3F2-338F-F4AB-D76EA5D4EEC0}"/>
              </a:ext>
            </a:extLst>
          </p:cNvPr>
          <p:cNvSpPr>
            <a:spLocks noGrp="1"/>
          </p:cNvSpPr>
          <p:nvPr>
            <p:ph type="title"/>
          </p:nvPr>
        </p:nvSpPr>
        <p:spPr/>
        <p:txBody>
          <a:bodyPr/>
          <a:lstStyle/>
          <a:p>
            <a:r>
              <a:rPr lang="en-US" dirty="0"/>
              <a:t>MP3 vs </a:t>
            </a:r>
            <a:r>
              <a:rPr lang="en-US" dirty="0" err="1"/>
              <a:t>aac</a:t>
            </a:r>
            <a:endParaRPr lang="en-US" dirty="0"/>
          </a:p>
        </p:txBody>
      </p:sp>
      <p:sp>
        <p:nvSpPr>
          <p:cNvPr id="3" name="Content Placeholder 2">
            <a:extLst>
              <a:ext uri="{FF2B5EF4-FFF2-40B4-BE49-F238E27FC236}">
                <a16:creationId xmlns:a16="http://schemas.microsoft.com/office/drawing/2014/main" id="{144F808D-1B41-1D9D-3B34-91671F269238}"/>
              </a:ext>
            </a:extLst>
          </p:cNvPr>
          <p:cNvSpPr>
            <a:spLocks noGrp="1"/>
          </p:cNvSpPr>
          <p:nvPr>
            <p:ph idx="1"/>
          </p:nvPr>
        </p:nvSpPr>
        <p:spPr/>
        <p:txBody>
          <a:bodyPr/>
          <a:lstStyle/>
          <a:p>
            <a:r>
              <a:rPr lang="en-CA" b="1" i="0" u="none" strike="noStrike" dirty="0">
                <a:solidFill>
                  <a:srgbClr val="0C163B"/>
                </a:solidFill>
                <a:effectLst/>
                <a:latin typeface="Inter"/>
              </a:rPr>
              <a:t>Compression &amp; Size</a:t>
            </a:r>
          </a:p>
          <a:p>
            <a:pPr marL="0" indent="0">
              <a:buNone/>
            </a:pPr>
            <a:r>
              <a:rPr lang="en-CA" b="1" dirty="0">
                <a:solidFill>
                  <a:srgbClr val="0C163B"/>
                </a:solidFill>
                <a:latin typeface="Inter"/>
              </a:rPr>
              <a:t>	</a:t>
            </a:r>
            <a:r>
              <a:rPr lang="en-CA" b="0" i="0" u="none" strike="noStrike" dirty="0">
                <a:solidFill>
                  <a:srgbClr val="0C163B"/>
                </a:solidFill>
                <a:effectLst/>
                <a:highlight>
                  <a:srgbClr val="FFFFFF"/>
                </a:highlight>
                <a:latin typeface="Inter"/>
              </a:rPr>
              <a:t>AAC &amp; MP3: Both are lossy formats. They compress audio data to reduce file size, leading to some loss in quality. However, AAC typically offers better quality at similar bit rates than MP3.</a:t>
            </a:r>
            <a:endParaRPr lang="en-US" dirty="0"/>
          </a:p>
        </p:txBody>
      </p:sp>
    </p:spTree>
    <p:extLst>
      <p:ext uri="{BB962C8B-B14F-4D97-AF65-F5344CB8AC3E}">
        <p14:creationId xmlns:p14="http://schemas.microsoft.com/office/powerpoint/2010/main" val="102995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432A-5038-EE74-7B09-F7A10CD1C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0208B-5742-4B9E-48E8-CD983270D78E}"/>
              </a:ext>
            </a:extLst>
          </p:cNvPr>
          <p:cNvSpPr>
            <a:spLocks noGrp="1"/>
          </p:cNvSpPr>
          <p:nvPr>
            <p:ph idx="1"/>
          </p:nvPr>
        </p:nvSpPr>
        <p:spPr/>
        <p:txBody>
          <a:bodyPr/>
          <a:lstStyle/>
          <a:p>
            <a:r>
              <a:rPr lang="en-CA" b="1" i="0" u="none" strike="noStrike" dirty="0">
                <a:solidFill>
                  <a:srgbClr val="0C163B"/>
                </a:solidFill>
                <a:effectLst/>
                <a:latin typeface="Inter"/>
              </a:rPr>
              <a:t>Compatibility</a:t>
            </a:r>
          </a:p>
          <a:p>
            <a:pPr lvl="1"/>
            <a:r>
              <a:rPr lang="en-CA" b="0" i="0" u="none" strike="noStrike" dirty="0">
                <a:solidFill>
                  <a:srgbClr val="0C163B"/>
                </a:solidFill>
                <a:effectLst/>
                <a:highlight>
                  <a:srgbClr val="FFFFFF"/>
                </a:highlight>
                <a:latin typeface="Inter"/>
              </a:rPr>
              <a:t>MP3’s longevity ensures broad compatibility across devices, old and new. However, AAC is widely accepted in modern devices, especially thanks to endorsements from big players like Apple.</a:t>
            </a:r>
            <a:endParaRPr lang="en-US" dirty="0"/>
          </a:p>
        </p:txBody>
      </p:sp>
    </p:spTree>
    <p:extLst>
      <p:ext uri="{BB962C8B-B14F-4D97-AF65-F5344CB8AC3E}">
        <p14:creationId xmlns:p14="http://schemas.microsoft.com/office/powerpoint/2010/main" val="48226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5E91-3A9E-E081-9322-BA0AEB405CF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6928BE-AA64-5598-0A50-9F2D5D80A644}"/>
              </a:ext>
            </a:extLst>
          </p:cNvPr>
          <p:cNvSpPr>
            <a:spLocks noGrp="1"/>
          </p:cNvSpPr>
          <p:nvPr>
            <p:ph idx="1"/>
          </p:nvPr>
        </p:nvSpPr>
        <p:spPr/>
        <p:txBody>
          <a:bodyPr/>
          <a:lstStyle/>
          <a:p>
            <a:r>
              <a:rPr lang="en-CA" b="1" i="0" u="none" strike="noStrike" dirty="0">
                <a:solidFill>
                  <a:srgbClr val="0C163B"/>
                </a:solidFill>
                <a:effectLst/>
                <a:latin typeface="Inter"/>
              </a:rPr>
              <a:t>Sound Quality</a:t>
            </a:r>
          </a:p>
          <a:p>
            <a:pPr marL="0" indent="0" algn="l">
              <a:buNone/>
            </a:pPr>
            <a:r>
              <a:rPr lang="en-CA" b="0" i="0" u="none" strike="noStrike" dirty="0">
                <a:solidFill>
                  <a:srgbClr val="0C163B"/>
                </a:solidFill>
                <a:effectLst/>
                <a:latin typeface="Inter"/>
              </a:rPr>
              <a:t>	When comparing AAC vs MP3, AAC is generally superior to MP3, especially at lower bit rates where MP3 can sound less clear. Yet MP3 still offers decent quality, especially at higher bit rates, but might not be as crisp as AAC.</a:t>
            </a:r>
          </a:p>
          <a:p>
            <a:br>
              <a:rPr lang="en-CA" dirty="0"/>
            </a:br>
            <a:endParaRPr lang="en-US" dirty="0"/>
          </a:p>
        </p:txBody>
      </p:sp>
    </p:spTree>
    <p:extLst>
      <p:ext uri="{BB962C8B-B14F-4D97-AF65-F5344CB8AC3E}">
        <p14:creationId xmlns:p14="http://schemas.microsoft.com/office/powerpoint/2010/main" val="281863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king with JPEG - Graphics Mill">
            <a:extLst>
              <a:ext uri="{FF2B5EF4-FFF2-40B4-BE49-F238E27FC236}">
                <a16:creationId xmlns:a16="http://schemas.microsoft.com/office/drawing/2014/main" id="{00C1D741-4E99-B804-CE7D-65A99B03B1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5124" y="1114425"/>
            <a:ext cx="10192039" cy="501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85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CE98-6A5D-93A5-7EFF-192ACCDB94AF}"/>
              </a:ext>
            </a:extLst>
          </p:cNvPr>
          <p:cNvSpPr>
            <a:spLocks noGrp="1"/>
          </p:cNvSpPr>
          <p:nvPr>
            <p:ph type="title"/>
          </p:nvPr>
        </p:nvSpPr>
        <p:spPr/>
        <p:txBody>
          <a:bodyPr/>
          <a:lstStyle/>
          <a:p>
            <a:r>
              <a:rPr lang="en-CA" b="0" i="0" u="none" strike="noStrike" dirty="0">
                <a:solidFill>
                  <a:srgbClr val="000000"/>
                </a:solidFill>
                <a:effectLst/>
                <a:latin typeface="-webkit-standard"/>
              </a:rPr>
              <a:t>1. </a:t>
            </a:r>
            <a:r>
              <a:rPr lang="en-CA" b="1" i="0" u="none" strike="noStrike" dirty="0">
                <a:solidFill>
                  <a:srgbClr val="000000"/>
                </a:solidFill>
                <a:effectLst/>
              </a:rPr>
              <a:t>Color Space Transformation</a:t>
            </a:r>
            <a:endParaRPr lang="en-US" dirty="0"/>
          </a:p>
        </p:txBody>
      </p:sp>
      <p:sp>
        <p:nvSpPr>
          <p:cNvPr id="3" name="Content Placeholder 2">
            <a:extLst>
              <a:ext uri="{FF2B5EF4-FFF2-40B4-BE49-F238E27FC236}">
                <a16:creationId xmlns:a16="http://schemas.microsoft.com/office/drawing/2014/main" id="{58657B8B-5722-0B8F-A0C7-FF70045D08EE}"/>
              </a:ext>
            </a:extLst>
          </p:cNvPr>
          <p:cNvSpPr>
            <a:spLocks noGrp="1"/>
          </p:cNvSpPr>
          <p:nvPr>
            <p:ph idx="1"/>
          </p:nvPr>
        </p:nvSpPr>
        <p:spPr/>
        <p:txBody>
          <a:bodyPr/>
          <a:lstStyle/>
          <a:p>
            <a:r>
              <a:rPr lang="en-CA" b="0" i="0" u="none" strike="noStrike" dirty="0">
                <a:solidFill>
                  <a:srgbClr val="000000"/>
                </a:solidFill>
                <a:effectLst/>
                <a:latin typeface="-webkit-standard"/>
              </a:rPr>
              <a:t>JPEG compression typically starts by converting the image from the RGB color space to the </a:t>
            </a:r>
            <a:r>
              <a:rPr lang="en-CA" b="0" i="0" u="none" strike="noStrike" dirty="0" err="1">
                <a:solidFill>
                  <a:srgbClr val="000000"/>
                </a:solidFill>
                <a:effectLst/>
                <a:latin typeface="-webkit-standard"/>
              </a:rPr>
              <a:t>YCbCr</a:t>
            </a:r>
            <a:r>
              <a:rPr lang="en-CA" b="0" i="0" u="none" strike="noStrike" dirty="0">
                <a:solidFill>
                  <a:srgbClr val="000000"/>
                </a:solidFill>
                <a:effectLst/>
                <a:latin typeface="-webkit-standard"/>
              </a:rPr>
              <a:t> color space. This separates the image into one luminance component (Y) and two chrominance components (</a:t>
            </a:r>
            <a:r>
              <a:rPr lang="en-CA" b="0" i="0" u="none" strike="noStrike" dirty="0" err="1">
                <a:solidFill>
                  <a:srgbClr val="000000"/>
                </a:solidFill>
                <a:effectLst/>
                <a:latin typeface="-webkit-standard"/>
              </a:rPr>
              <a:t>Cb</a:t>
            </a:r>
            <a:r>
              <a:rPr lang="en-CA" b="0" i="0" u="none" strike="noStrike" dirty="0">
                <a:solidFill>
                  <a:srgbClr val="000000"/>
                </a:solidFill>
                <a:effectLst/>
                <a:latin typeface="-webkit-standard"/>
              </a:rPr>
              <a:t> and Cr). Human vision is more sensitive to luminance changes than to chrominance changes, which allows more compression on the chrominance components.</a:t>
            </a:r>
            <a:endParaRPr lang="en-US" dirty="0"/>
          </a:p>
        </p:txBody>
      </p:sp>
    </p:spTree>
    <p:extLst>
      <p:ext uri="{BB962C8B-B14F-4D97-AF65-F5344CB8AC3E}">
        <p14:creationId xmlns:p14="http://schemas.microsoft.com/office/powerpoint/2010/main" val="283753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10F2-48A0-23A2-8601-312AB234C182}"/>
              </a:ext>
            </a:extLst>
          </p:cNvPr>
          <p:cNvSpPr>
            <a:spLocks noGrp="1"/>
          </p:cNvSpPr>
          <p:nvPr>
            <p:ph type="title"/>
          </p:nvPr>
        </p:nvSpPr>
        <p:spPr/>
        <p:txBody>
          <a:bodyPr/>
          <a:lstStyle/>
          <a:p>
            <a:r>
              <a:rPr lang="en-CA" b="0" i="0" u="none" strike="noStrike" dirty="0">
                <a:solidFill>
                  <a:srgbClr val="000000"/>
                </a:solidFill>
                <a:effectLst/>
                <a:latin typeface="-webkit-standard"/>
              </a:rPr>
              <a:t>2. </a:t>
            </a:r>
            <a:r>
              <a:rPr lang="en-CA" b="1" i="0" u="none" strike="noStrike" dirty="0" err="1">
                <a:solidFill>
                  <a:srgbClr val="000000"/>
                </a:solidFill>
                <a:effectLst/>
              </a:rPr>
              <a:t>Downsampling</a:t>
            </a:r>
            <a:endParaRPr lang="en-US" dirty="0"/>
          </a:p>
        </p:txBody>
      </p:sp>
      <p:sp>
        <p:nvSpPr>
          <p:cNvPr id="3" name="Content Placeholder 2">
            <a:extLst>
              <a:ext uri="{FF2B5EF4-FFF2-40B4-BE49-F238E27FC236}">
                <a16:creationId xmlns:a16="http://schemas.microsoft.com/office/drawing/2014/main" id="{12ED3BA8-ED96-2EE9-A37C-62CAF888CF7E}"/>
              </a:ext>
            </a:extLst>
          </p:cNvPr>
          <p:cNvSpPr>
            <a:spLocks noGrp="1"/>
          </p:cNvSpPr>
          <p:nvPr>
            <p:ph idx="1"/>
          </p:nvPr>
        </p:nvSpPr>
        <p:spPr/>
        <p:txBody>
          <a:bodyPr/>
          <a:lstStyle/>
          <a:p>
            <a:r>
              <a:rPr lang="en-CA" b="0" i="0" u="none" strike="noStrike" dirty="0">
                <a:solidFill>
                  <a:srgbClr val="000000"/>
                </a:solidFill>
                <a:effectLst/>
                <a:latin typeface="-webkit-standard"/>
              </a:rPr>
              <a:t>The chrominance components (</a:t>
            </a:r>
            <a:r>
              <a:rPr lang="en-CA" b="0" i="0" u="none" strike="noStrike" dirty="0" err="1">
                <a:solidFill>
                  <a:srgbClr val="000000"/>
                </a:solidFill>
                <a:effectLst/>
                <a:latin typeface="-webkit-standard"/>
              </a:rPr>
              <a:t>Cb</a:t>
            </a:r>
            <a:r>
              <a:rPr lang="en-CA" b="0" i="0" u="none" strike="noStrike" dirty="0">
                <a:solidFill>
                  <a:srgbClr val="000000"/>
                </a:solidFill>
                <a:effectLst/>
                <a:latin typeface="-webkit-standard"/>
              </a:rPr>
              <a:t> and Cr) are often </a:t>
            </a:r>
            <a:r>
              <a:rPr lang="en-CA" b="0" i="0" u="none" strike="noStrike" dirty="0" err="1">
                <a:solidFill>
                  <a:srgbClr val="000000"/>
                </a:solidFill>
                <a:effectLst/>
                <a:latin typeface="-webkit-standard"/>
              </a:rPr>
              <a:t>downsampled</a:t>
            </a:r>
            <a:r>
              <a:rPr lang="en-CA" b="0" i="0" u="none" strike="noStrike" dirty="0">
                <a:solidFill>
                  <a:srgbClr val="000000"/>
                </a:solidFill>
                <a:effectLst/>
                <a:latin typeface="-webkit-standard"/>
              </a:rPr>
              <a:t>. Common ratios are 4:2:2 or 4:2:0, meaning that the chrominance information is stored at a lower resolution than the luminance information. This step reduces the amount of data without significantly affecting perceived image quality.</a:t>
            </a:r>
            <a:endParaRPr lang="en-US" dirty="0"/>
          </a:p>
        </p:txBody>
      </p:sp>
    </p:spTree>
    <p:extLst>
      <p:ext uri="{BB962C8B-B14F-4D97-AF65-F5344CB8AC3E}">
        <p14:creationId xmlns:p14="http://schemas.microsoft.com/office/powerpoint/2010/main" val="365460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FDFE-DDC5-DB8A-5077-F1BA12499486}"/>
              </a:ext>
            </a:extLst>
          </p:cNvPr>
          <p:cNvSpPr>
            <a:spLocks noGrp="1"/>
          </p:cNvSpPr>
          <p:nvPr>
            <p:ph type="title"/>
          </p:nvPr>
        </p:nvSpPr>
        <p:spPr/>
        <p:txBody>
          <a:bodyPr/>
          <a:lstStyle/>
          <a:p>
            <a:r>
              <a:rPr lang="en-CA" b="0" i="0" u="none" strike="noStrike" dirty="0">
                <a:solidFill>
                  <a:srgbClr val="000000"/>
                </a:solidFill>
                <a:effectLst/>
                <a:latin typeface="-webkit-standard"/>
              </a:rPr>
              <a:t>3. </a:t>
            </a:r>
            <a:r>
              <a:rPr lang="en-CA" b="1" i="0" u="none" strike="noStrike" dirty="0">
                <a:solidFill>
                  <a:srgbClr val="000000"/>
                </a:solidFill>
                <a:effectLst/>
              </a:rPr>
              <a:t>Block Splitting</a:t>
            </a:r>
            <a:endParaRPr lang="en-US" dirty="0"/>
          </a:p>
        </p:txBody>
      </p:sp>
      <p:sp>
        <p:nvSpPr>
          <p:cNvPr id="3" name="Content Placeholder 2">
            <a:extLst>
              <a:ext uri="{FF2B5EF4-FFF2-40B4-BE49-F238E27FC236}">
                <a16:creationId xmlns:a16="http://schemas.microsoft.com/office/drawing/2014/main" id="{72F0A8E4-AEF2-6469-B5D7-6B0B1BF6A734}"/>
              </a:ext>
            </a:extLst>
          </p:cNvPr>
          <p:cNvSpPr>
            <a:spLocks noGrp="1"/>
          </p:cNvSpPr>
          <p:nvPr>
            <p:ph idx="1"/>
          </p:nvPr>
        </p:nvSpPr>
        <p:spPr/>
        <p:txBody>
          <a:bodyPr/>
          <a:lstStyle/>
          <a:p>
            <a:r>
              <a:rPr lang="en-CA" b="0" i="0" u="none" strike="noStrike" dirty="0">
                <a:solidFill>
                  <a:srgbClr val="000000"/>
                </a:solidFill>
                <a:effectLst/>
              </a:rPr>
              <a:t>The image is divided into 8x8 blocks of pixels. Each block is processed independently, which allows for localized compression and helps in managing the complexity of the calculations.</a:t>
            </a:r>
          </a:p>
          <a:p>
            <a:endParaRPr lang="en-US" dirty="0"/>
          </a:p>
        </p:txBody>
      </p:sp>
    </p:spTree>
    <p:extLst>
      <p:ext uri="{BB962C8B-B14F-4D97-AF65-F5344CB8AC3E}">
        <p14:creationId xmlns:p14="http://schemas.microsoft.com/office/powerpoint/2010/main" val="359920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53F2-30FE-2760-32E8-00F820291A4D}"/>
              </a:ext>
            </a:extLst>
          </p:cNvPr>
          <p:cNvSpPr>
            <a:spLocks noGrp="1"/>
          </p:cNvSpPr>
          <p:nvPr>
            <p:ph type="title"/>
          </p:nvPr>
        </p:nvSpPr>
        <p:spPr/>
        <p:txBody>
          <a:bodyPr/>
          <a:lstStyle/>
          <a:p>
            <a:r>
              <a:rPr lang="en-CA" b="0" i="0" u="none" strike="noStrike" dirty="0">
                <a:solidFill>
                  <a:srgbClr val="000000"/>
                </a:solidFill>
                <a:effectLst/>
                <a:latin typeface="-webkit-standard"/>
              </a:rPr>
              <a:t>4. </a:t>
            </a:r>
            <a:r>
              <a:rPr lang="en-CA" b="1" i="0" u="none" strike="noStrike" dirty="0">
                <a:solidFill>
                  <a:srgbClr val="000000"/>
                </a:solidFill>
                <a:effectLst/>
              </a:rPr>
              <a:t>Discrete Cosine Transform (DCT)</a:t>
            </a:r>
            <a:endParaRPr lang="en-US" dirty="0"/>
          </a:p>
        </p:txBody>
      </p:sp>
      <p:sp>
        <p:nvSpPr>
          <p:cNvPr id="3" name="Content Placeholder 2">
            <a:extLst>
              <a:ext uri="{FF2B5EF4-FFF2-40B4-BE49-F238E27FC236}">
                <a16:creationId xmlns:a16="http://schemas.microsoft.com/office/drawing/2014/main" id="{1A7AF4CA-5F40-973F-9662-D5129EE6320F}"/>
              </a:ext>
            </a:extLst>
          </p:cNvPr>
          <p:cNvSpPr>
            <a:spLocks noGrp="1"/>
          </p:cNvSpPr>
          <p:nvPr>
            <p:ph idx="1"/>
          </p:nvPr>
        </p:nvSpPr>
        <p:spPr/>
        <p:txBody>
          <a:bodyPr/>
          <a:lstStyle/>
          <a:p>
            <a:r>
              <a:rPr lang="en-CA" b="0" i="0" u="none" strike="noStrike" dirty="0">
                <a:solidFill>
                  <a:srgbClr val="000000"/>
                </a:solidFill>
                <a:effectLst/>
                <a:latin typeface="-webkit-standard"/>
              </a:rPr>
              <a:t>Each 8x8 block is transformed from the spatial domain to the frequency domain using the Discrete Cosine Transform (DCT). This step converts pixel values into sets of coefficients that represent the image's spatial frequencies. The DCT tends to concentrate most of the block's information into a few coefficients, particularly the low-frequency ones.</a:t>
            </a:r>
            <a:endParaRPr lang="en-US" dirty="0"/>
          </a:p>
        </p:txBody>
      </p:sp>
    </p:spTree>
    <p:extLst>
      <p:ext uri="{BB962C8B-B14F-4D97-AF65-F5344CB8AC3E}">
        <p14:creationId xmlns:p14="http://schemas.microsoft.com/office/powerpoint/2010/main" val="421661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9477-F8B8-9C8B-7785-6C7D4F6199D9}"/>
              </a:ext>
            </a:extLst>
          </p:cNvPr>
          <p:cNvSpPr>
            <a:spLocks noGrp="1"/>
          </p:cNvSpPr>
          <p:nvPr>
            <p:ph type="title"/>
          </p:nvPr>
        </p:nvSpPr>
        <p:spPr/>
        <p:txBody>
          <a:bodyPr/>
          <a:lstStyle/>
          <a:p>
            <a:r>
              <a:rPr lang="en-CA" b="0" i="0" u="none" strike="noStrike" dirty="0">
                <a:solidFill>
                  <a:srgbClr val="000000"/>
                </a:solidFill>
                <a:effectLst/>
                <a:latin typeface="-webkit-standard"/>
              </a:rPr>
              <a:t>5. </a:t>
            </a:r>
            <a:r>
              <a:rPr lang="en-CA" b="1" i="0" u="none" strike="noStrike" dirty="0">
                <a:solidFill>
                  <a:srgbClr val="000000"/>
                </a:solidFill>
                <a:effectLst/>
              </a:rPr>
              <a:t>Quantization</a:t>
            </a:r>
            <a:endParaRPr lang="en-US" dirty="0"/>
          </a:p>
        </p:txBody>
      </p:sp>
      <p:sp>
        <p:nvSpPr>
          <p:cNvPr id="3" name="Content Placeholder 2">
            <a:extLst>
              <a:ext uri="{FF2B5EF4-FFF2-40B4-BE49-F238E27FC236}">
                <a16:creationId xmlns:a16="http://schemas.microsoft.com/office/drawing/2014/main" id="{93C60FB4-9357-D2A3-D943-30522D9C3C71}"/>
              </a:ext>
            </a:extLst>
          </p:cNvPr>
          <p:cNvSpPr>
            <a:spLocks noGrp="1"/>
          </p:cNvSpPr>
          <p:nvPr>
            <p:ph idx="1"/>
          </p:nvPr>
        </p:nvSpPr>
        <p:spPr/>
        <p:txBody>
          <a:bodyPr/>
          <a:lstStyle/>
          <a:p>
            <a:r>
              <a:rPr lang="en-CA" b="0" i="0" u="none" strike="noStrike" dirty="0">
                <a:solidFill>
                  <a:srgbClr val="000000"/>
                </a:solidFill>
                <a:effectLst/>
              </a:rPr>
              <a:t>The DCT coefficients are then quantized. This means dividing each coefficient by a quantization factor and rounding the result. The quantization step is where most of the compression happens, as it reduces the precision of the DCT coefficients, leading to loss of some image data. Quantization is controlled by a quantization matrix, and adjusting this matrix allows control over the trade-off between image quality and file size.</a:t>
            </a:r>
          </a:p>
          <a:p>
            <a:endParaRPr lang="en-US" dirty="0"/>
          </a:p>
        </p:txBody>
      </p:sp>
    </p:spTree>
    <p:extLst>
      <p:ext uri="{BB962C8B-B14F-4D97-AF65-F5344CB8AC3E}">
        <p14:creationId xmlns:p14="http://schemas.microsoft.com/office/powerpoint/2010/main" val="10659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4465-14AE-DA6B-6411-9F3828B105CE}"/>
              </a:ext>
            </a:extLst>
          </p:cNvPr>
          <p:cNvSpPr>
            <a:spLocks noGrp="1"/>
          </p:cNvSpPr>
          <p:nvPr>
            <p:ph type="title"/>
          </p:nvPr>
        </p:nvSpPr>
        <p:spPr/>
        <p:txBody>
          <a:bodyPr/>
          <a:lstStyle/>
          <a:p>
            <a:r>
              <a:rPr lang="en-CA" b="0" i="0" u="none" strike="noStrike" dirty="0">
                <a:solidFill>
                  <a:srgbClr val="000000"/>
                </a:solidFill>
                <a:effectLst/>
                <a:latin typeface="-webkit-standard"/>
              </a:rPr>
              <a:t>6. </a:t>
            </a:r>
            <a:r>
              <a:rPr lang="en-CA" b="1" i="0" u="none" strike="noStrike" dirty="0">
                <a:solidFill>
                  <a:srgbClr val="000000"/>
                </a:solidFill>
                <a:effectLst/>
              </a:rPr>
              <a:t>Entropy Coding</a:t>
            </a:r>
            <a:endParaRPr lang="en-US" dirty="0"/>
          </a:p>
        </p:txBody>
      </p:sp>
      <p:sp>
        <p:nvSpPr>
          <p:cNvPr id="3" name="Content Placeholder 2">
            <a:extLst>
              <a:ext uri="{FF2B5EF4-FFF2-40B4-BE49-F238E27FC236}">
                <a16:creationId xmlns:a16="http://schemas.microsoft.com/office/drawing/2014/main" id="{E8E0C437-6700-4381-0343-BDBBECF658DF}"/>
              </a:ext>
            </a:extLst>
          </p:cNvPr>
          <p:cNvSpPr>
            <a:spLocks noGrp="1"/>
          </p:cNvSpPr>
          <p:nvPr>
            <p:ph idx="1"/>
          </p:nvPr>
        </p:nvSpPr>
        <p:spPr/>
        <p:txBody>
          <a:bodyPr/>
          <a:lstStyle/>
          <a:p>
            <a:r>
              <a:rPr lang="en-CA" b="0" i="0" u="none" strike="noStrike" dirty="0">
                <a:solidFill>
                  <a:srgbClr val="000000"/>
                </a:solidFill>
                <a:effectLst/>
                <a:latin typeface="-webkit-standard"/>
              </a:rPr>
              <a:t>After quantization, the coefficients are ordered in a zigzag sequence to group the zero values together. This sequence is then subjected to entropy coding (typically Huffman coding or arithmetic coding), which further reduces the file size by encoding the data more efficiently.</a:t>
            </a:r>
            <a:endParaRPr lang="en-US" dirty="0"/>
          </a:p>
        </p:txBody>
      </p:sp>
    </p:spTree>
    <p:extLst>
      <p:ext uri="{BB962C8B-B14F-4D97-AF65-F5344CB8AC3E}">
        <p14:creationId xmlns:p14="http://schemas.microsoft.com/office/powerpoint/2010/main" val="2967184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33</TotalTime>
  <Words>1339</Words>
  <Application>Microsoft Macintosh PowerPoint</Application>
  <PresentationFormat>Widescreen</PresentationFormat>
  <Paragraphs>69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-webkit-standard</vt:lpstr>
      <vt:lpstr>Arial</vt:lpstr>
      <vt:lpstr>Inter</vt:lpstr>
      <vt:lpstr>Tw Cen MT</vt:lpstr>
      <vt:lpstr>Circuit</vt:lpstr>
      <vt:lpstr>UNIT 7</vt:lpstr>
      <vt:lpstr>JPEG Compression</vt:lpstr>
      <vt:lpstr>PowerPoint Presentation</vt:lpstr>
      <vt:lpstr>1. Color Space Transformation</vt:lpstr>
      <vt:lpstr>2. Downsampling</vt:lpstr>
      <vt:lpstr>3. Block Splitting</vt:lpstr>
      <vt:lpstr>4. Discrete Cosine Transform (DCT)</vt:lpstr>
      <vt:lpstr>5. Quantization</vt:lpstr>
      <vt:lpstr>6. Entropy Coding</vt:lpstr>
      <vt:lpstr>7. File Formatting </vt:lpstr>
      <vt:lpstr>Decoding Process</vt:lpstr>
      <vt:lpstr>Quality and Compression Ratio</vt:lpstr>
      <vt:lpstr>Limitations</vt:lpstr>
      <vt:lpstr>Lossy Audio compression</vt:lpstr>
      <vt:lpstr>Psychoacoustics </vt:lpstr>
      <vt:lpstr>MP3 (MPEG-1 Audio Layer 3):</vt:lpstr>
      <vt:lpstr>Overview</vt:lpstr>
      <vt:lpstr>Key Features</vt:lpstr>
      <vt:lpstr>Advantages</vt:lpstr>
      <vt:lpstr>AAC (Advanced Audio Coding):</vt:lpstr>
      <vt:lpstr>Overview</vt:lpstr>
      <vt:lpstr>Key Features</vt:lpstr>
      <vt:lpstr>Advantages</vt:lpstr>
      <vt:lpstr>Disadvantages</vt:lpstr>
      <vt:lpstr>MP3 vs aac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Birendra Bista</dc:creator>
  <cp:lastModifiedBy>Birendra Bista</cp:lastModifiedBy>
  <cp:revision>3</cp:revision>
  <dcterms:created xsi:type="dcterms:W3CDTF">2024-07-01T02:10:32Z</dcterms:created>
  <dcterms:modified xsi:type="dcterms:W3CDTF">2024-07-01T02:43:37Z</dcterms:modified>
</cp:coreProperties>
</file>