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9" r:id="rId13"/>
    <p:sldId id="267"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085" autoAdjust="0"/>
  </p:normalViewPr>
  <p:slideViewPr>
    <p:cSldViewPr snapToGrid="0">
      <p:cViewPr varScale="1">
        <p:scale>
          <a:sx n="104" d="100"/>
          <a:sy n="104" d="100"/>
        </p:scale>
        <p:origin x="13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99DD8-7F2D-48E8-9FD4-F23FD3FB651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ECC8F67-9EBA-457E-8D8B-DFC0C899FDF3}">
      <dgm:prSet/>
      <dgm:spPr/>
      <dgm:t>
        <a:bodyPr/>
        <a:lstStyle/>
        <a:p>
          <a:r>
            <a:rPr lang="en-US"/>
            <a:t>This presentation offers a comprehensive analysis of the local real estate market.</a:t>
          </a:r>
        </a:p>
      </dgm:t>
    </dgm:pt>
    <dgm:pt modelId="{B58BBAD7-3044-4048-AB1D-5AABE408CE54}" type="parTrans" cxnId="{72E5A31F-0FBC-4D9D-ACD7-691A843A5ACC}">
      <dgm:prSet/>
      <dgm:spPr/>
      <dgm:t>
        <a:bodyPr/>
        <a:lstStyle/>
        <a:p>
          <a:endParaRPr lang="en-US"/>
        </a:p>
      </dgm:t>
    </dgm:pt>
    <dgm:pt modelId="{EE089A9D-9F82-4DF5-8AFE-15849F27D024}" type="sibTrans" cxnId="{72E5A31F-0FBC-4D9D-ACD7-691A843A5ACC}">
      <dgm:prSet/>
      <dgm:spPr/>
      <dgm:t>
        <a:bodyPr/>
        <a:lstStyle/>
        <a:p>
          <a:endParaRPr lang="en-US"/>
        </a:p>
      </dgm:t>
    </dgm:pt>
    <dgm:pt modelId="{AF59D9AB-A1FE-4354-82DE-A4DDA747E9D3}">
      <dgm:prSet/>
      <dgm:spPr/>
      <dgm:t>
        <a:bodyPr/>
        <a:lstStyle/>
        <a:p>
          <a:r>
            <a:rPr lang="en-US"/>
            <a:t>We will examine key factors influencing property values, including location, size, and features.</a:t>
          </a:r>
        </a:p>
      </dgm:t>
    </dgm:pt>
    <dgm:pt modelId="{A836CE4E-A3D1-4F5C-B0C8-DE0A351141F0}" type="parTrans" cxnId="{2D139AE7-577A-4027-98AA-8ADEB6DAFDB9}">
      <dgm:prSet/>
      <dgm:spPr/>
      <dgm:t>
        <a:bodyPr/>
        <a:lstStyle/>
        <a:p>
          <a:endParaRPr lang="en-US"/>
        </a:p>
      </dgm:t>
    </dgm:pt>
    <dgm:pt modelId="{A12FF99E-60A9-43BA-95CC-4F92D87194C1}" type="sibTrans" cxnId="{2D139AE7-577A-4027-98AA-8ADEB6DAFDB9}">
      <dgm:prSet/>
      <dgm:spPr/>
      <dgm:t>
        <a:bodyPr/>
        <a:lstStyle/>
        <a:p>
          <a:endParaRPr lang="en-US"/>
        </a:p>
      </dgm:t>
    </dgm:pt>
    <dgm:pt modelId="{80646579-CB01-48E3-8FAA-A8A6956E6830}">
      <dgm:prSet/>
      <dgm:spPr/>
      <dgm:t>
        <a:bodyPr/>
        <a:lstStyle/>
        <a:p>
          <a:r>
            <a:rPr lang="en-US"/>
            <a:t>Interactive visualizations will allow for dynamic exploration of the data.</a:t>
          </a:r>
        </a:p>
      </dgm:t>
    </dgm:pt>
    <dgm:pt modelId="{BFF62D15-08A1-4A94-9493-1022C7D7A1B7}" type="parTrans" cxnId="{5EFA4710-5CDF-45DE-BC8A-170B40A900AC}">
      <dgm:prSet/>
      <dgm:spPr/>
      <dgm:t>
        <a:bodyPr/>
        <a:lstStyle/>
        <a:p>
          <a:endParaRPr lang="en-US"/>
        </a:p>
      </dgm:t>
    </dgm:pt>
    <dgm:pt modelId="{CE623749-E350-4890-83C2-A07C427A8A1C}" type="sibTrans" cxnId="{5EFA4710-5CDF-45DE-BC8A-170B40A900AC}">
      <dgm:prSet/>
      <dgm:spPr/>
      <dgm:t>
        <a:bodyPr/>
        <a:lstStyle/>
        <a:p>
          <a:endParaRPr lang="en-US"/>
        </a:p>
      </dgm:t>
    </dgm:pt>
    <dgm:pt modelId="{594D3971-A5E8-4F52-9B53-6A8E0AFA6668}">
      <dgm:prSet/>
      <dgm:spPr/>
      <dgm:t>
        <a:bodyPr/>
        <a:lstStyle/>
        <a:p>
          <a:r>
            <a:rPr lang="en-US"/>
            <a:t>The analysis will uncover valuable insights for buyers, sellers, and investors alike.</a:t>
          </a:r>
        </a:p>
      </dgm:t>
    </dgm:pt>
    <dgm:pt modelId="{00C75EB6-87CF-48C7-AE4C-66D92235008C}" type="parTrans" cxnId="{A5D1B77B-32A1-40DB-B79B-3EAE12D74DE0}">
      <dgm:prSet/>
      <dgm:spPr/>
      <dgm:t>
        <a:bodyPr/>
        <a:lstStyle/>
        <a:p>
          <a:endParaRPr lang="en-US"/>
        </a:p>
      </dgm:t>
    </dgm:pt>
    <dgm:pt modelId="{CD6B2991-8BB2-4C39-94C8-E2A7473BBEEF}" type="sibTrans" cxnId="{A5D1B77B-32A1-40DB-B79B-3EAE12D74DE0}">
      <dgm:prSet/>
      <dgm:spPr/>
      <dgm:t>
        <a:bodyPr/>
        <a:lstStyle/>
        <a:p>
          <a:endParaRPr lang="en-US"/>
        </a:p>
      </dgm:t>
    </dgm:pt>
    <dgm:pt modelId="{2C7D3CDB-D4EE-4068-930A-00647412E9EC}">
      <dgm:prSet/>
      <dgm:spPr/>
      <dgm:t>
        <a:bodyPr/>
        <a:lstStyle/>
        <a:p>
          <a:r>
            <a:rPr lang="en-US"/>
            <a:t>Our goal is to provide a clearer understanding of market dynamics and future trends.</a:t>
          </a:r>
        </a:p>
      </dgm:t>
    </dgm:pt>
    <dgm:pt modelId="{62B37340-4CD7-4E38-9116-68937612A253}" type="parTrans" cxnId="{F8457BF7-041A-426B-9ABB-5849263820D9}">
      <dgm:prSet/>
      <dgm:spPr/>
      <dgm:t>
        <a:bodyPr/>
        <a:lstStyle/>
        <a:p>
          <a:endParaRPr lang="en-US"/>
        </a:p>
      </dgm:t>
    </dgm:pt>
    <dgm:pt modelId="{A65A46E1-87E9-4801-94C7-B1D063C53D49}" type="sibTrans" cxnId="{F8457BF7-041A-426B-9ABB-5849263820D9}">
      <dgm:prSet/>
      <dgm:spPr/>
      <dgm:t>
        <a:bodyPr/>
        <a:lstStyle/>
        <a:p>
          <a:endParaRPr lang="en-US"/>
        </a:p>
      </dgm:t>
    </dgm:pt>
    <dgm:pt modelId="{6425006C-044D-4324-884B-C5F53F26A5C7}" type="pres">
      <dgm:prSet presAssocID="{5DB99DD8-7F2D-48E8-9FD4-F23FD3FB6516}" presName="root" presStyleCnt="0">
        <dgm:presLayoutVars>
          <dgm:dir/>
          <dgm:resizeHandles val="exact"/>
        </dgm:presLayoutVars>
      </dgm:prSet>
      <dgm:spPr/>
    </dgm:pt>
    <dgm:pt modelId="{5F6D84D3-C15F-45D2-8460-BE7637CE62E3}" type="pres">
      <dgm:prSet presAssocID="{7ECC8F67-9EBA-457E-8D8B-DFC0C899FDF3}" presName="compNode" presStyleCnt="0"/>
      <dgm:spPr/>
    </dgm:pt>
    <dgm:pt modelId="{7B2FF041-9967-404E-84C1-F27C97E800D3}" type="pres">
      <dgm:prSet presAssocID="{7ECC8F67-9EBA-457E-8D8B-DFC0C899FDF3}" presName="bgRect" presStyleLbl="bgShp" presStyleIdx="0" presStyleCnt="5"/>
      <dgm:spPr/>
    </dgm:pt>
    <dgm:pt modelId="{671C03AF-4F1B-417F-9601-8169EF2C4218}" type="pres">
      <dgm:prSet presAssocID="{7ECC8F67-9EBA-457E-8D8B-DFC0C899FD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E173C6BB-D93C-4A16-B270-8081BB2760B3}" type="pres">
      <dgm:prSet presAssocID="{7ECC8F67-9EBA-457E-8D8B-DFC0C899FDF3}" presName="spaceRect" presStyleCnt="0"/>
      <dgm:spPr/>
    </dgm:pt>
    <dgm:pt modelId="{8508D1AF-D3CA-4195-8652-72205FE85E33}" type="pres">
      <dgm:prSet presAssocID="{7ECC8F67-9EBA-457E-8D8B-DFC0C899FDF3}" presName="parTx" presStyleLbl="revTx" presStyleIdx="0" presStyleCnt="5">
        <dgm:presLayoutVars>
          <dgm:chMax val="0"/>
          <dgm:chPref val="0"/>
        </dgm:presLayoutVars>
      </dgm:prSet>
      <dgm:spPr/>
    </dgm:pt>
    <dgm:pt modelId="{14BF286C-8611-41A9-B23A-64469393CE9D}" type="pres">
      <dgm:prSet presAssocID="{EE089A9D-9F82-4DF5-8AFE-15849F27D024}" presName="sibTrans" presStyleCnt="0"/>
      <dgm:spPr/>
    </dgm:pt>
    <dgm:pt modelId="{F68F8514-60F1-482F-90E4-7735A4056AA8}" type="pres">
      <dgm:prSet presAssocID="{AF59D9AB-A1FE-4354-82DE-A4DDA747E9D3}" presName="compNode" presStyleCnt="0"/>
      <dgm:spPr/>
    </dgm:pt>
    <dgm:pt modelId="{D06A7A1C-4B3F-42B0-8EEF-99CA9CD13D74}" type="pres">
      <dgm:prSet presAssocID="{AF59D9AB-A1FE-4354-82DE-A4DDA747E9D3}" presName="bgRect" presStyleLbl="bgShp" presStyleIdx="1" presStyleCnt="5"/>
      <dgm:spPr/>
    </dgm:pt>
    <dgm:pt modelId="{26753E70-4878-4BD8-9AE8-1D396413B9BA}" type="pres">
      <dgm:prSet presAssocID="{AF59D9AB-A1FE-4354-82DE-A4DDA747E9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4871FBE6-6FE2-425F-8EDF-C7CF0C90F5A5}" type="pres">
      <dgm:prSet presAssocID="{AF59D9AB-A1FE-4354-82DE-A4DDA747E9D3}" presName="spaceRect" presStyleCnt="0"/>
      <dgm:spPr/>
    </dgm:pt>
    <dgm:pt modelId="{A63C0362-BE0D-47A7-A862-B06DA42A4518}" type="pres">
      <dgm:prSet presAssocID="{AF59D9AB-A1FE-4354-82DE-A4DDA747E9D3}" presName="parTx" presStyleLbl="revTx" presStyleIdx="1" presStyleCnt="5">
        <dgm:presLayoutVars>
          <dgm:chMax val="0"/>
          <dgm:chPref val="0"/>
        </dgm:presLayoutVars>
      </dgm:prSet>
      <dgm:spPr/>
    </dgm:pt>
    <dgm:pt modelId="{35D59138-BC4A-422F-B9F3-3BDE4EDA979E}" type="pres">
      <dgm:prSet presAssocID="{A12FF99E-60A9-43BA-95CC-4F92D87194C1}" presName="sibTrans" presStyleCnt="0"/>
      <dgm:spPr/>
    </dgm:pt>
    <dgm:pt modelId="{9F95AF58-2EC0-4A13-A9C9-EE79FA39770A}" type="pres">
      <dgm:prSet presAssocID="{80646579-CB01-48E3-8FAA-A8A6956E6830}" presName="compNode" presStyleCnt="0"/>
      <dgm:spPr/>
    </dgm:pt>
    <dgm:pt modelId="{2AC28861-95B6-4AEF-ABD2-C69717CB9F9C}" type="pres">
      <dgm:prSet presAssocID="{80646579-CB01-48E3-8FAA-A8A6956E6830}" presName="bgRect" presStyleLbl="bgShp" presStyleIdx="2" presStyleCnt="5"/>
      <dgm:spPr/>
    </dgm:pt>
    <dgm:pt modelId="{19BFC861-8FE9-4706-80F5-57B778F5E53E}" type="pres">
      <dgm:prSet presAssocID="{80646579-CB01-48E3-8FAA-A8A6956E68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B67D57B-0FAE-4E69-90A0-18BB4833AC2C}" type="pres">
      <dgm:prSet presAssocID="{80646579-CB01-48E3-8FAA-A8A6956E6830}" presName="spaceRect" presStyleCnt="0"/>
      <dgm:spPr/>
    </dgm:pt>
    <dgm:pt modelId="{69BBBDF4-BBF9-4266-8ED6-38A38FA9ABDE}" type="pres">
      <dgm:prSet presAssocID="{80646579-CB01-48E3-8FAA-A8A6956E6830}" presName="parTx" presStyleLbl="revTx" presStyleIdx="2" presStyleCnt="5">
        <dgm:presLayoutVars>
          <dgm:chMax val="0"/>
          <dgm:chPref val="0"/>
        </dgm:presLayoutVars>
      </dgm:prSet>
      <dgm:spPr/>
    </dgm:pt>
    <dgm:pt modelId="{F9DC3F6E-A7C3-415B-955A-9B9955BAC9F3}" type="pres">
      <dgm:prSet presAssocID="{CE623749-E350-4890-83C2-A07C427A8A1C}" presName="sibTrans" presStyleCnt="0"/>
      <dgm:spPr/>
    </dgm:pt>
    <dgm:pt modelId="{C0471BBE-AE77-460E-9F5E-17D4896B3CAF}" type="pres">
      <dgm:prSet presAssocID="{594D3971-A5E8-4F52-9B53-6A8E0AFA6668}" presName="compNode" presStyleCnt="0"/>
      <dgm:spPr/>
    </dgm:pt>
    <dgm:pt modelId="{6648BEB1-EBA2-4993-A325-1D0B6EACF401}" type="pres">
      <dgm:prSet presAssocID="{594D3971-A5E8-4F52-9B53-6A8E0AFA6668}" presName="bgRect" presStyleLbl="bgShp" presStyleIdx="3" presStyleCnt="5"/>
      <dgm:spPr/>
    </dgm:pt>
    <dgm:pt modelId="{4B93DC67-EB60-4ECB-84EF-3B6712A2EABE}" type="pres">
      <dgm:prSet presAssocID="{594D3971-A5E8-4F52-9B53-6A8E0AFA666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2209D508-9D91-4C02-AD16-2F682133BABF}" type="pres">
      <dgm:prSet presAssocID="{594D3971-A5E8-4F52-9B53-6A8E0AFA6668}" presName="spaceRect" presStyleCnt="0"/>
      <dgm:spPr/>
    </dgm:pt>
    <dgm:pt modelId="{5287E790-BFE2-4D44-8787-8C662F216F29}" type="pres">
      <dgm:prSet presAssocID="{594D3971-A5E8-4F52-9B53-6A8E0AFA6668}" presName="parTx" presStyleLbl="revTx" presStyleIdx="3" presStyleCnt="5">
        <dgm:presLayoutVars>
          <dgm:chMax val="0"/>
          <dgm:chPref val="0"/>
        </dgm:presLayoutVars>
      </dgm:prSet>
      <dgm:spPr/>
    </dgm:pt>
    <dgm:pt modelId="{290632B2-FB3D-4DC4-9DCD-930AFFE18C39}" type="pres">
      <dgm:prSet presAssocID="{CD6B2991-8BB2-4C39-94C8-E2A7473BBEEF}" presName="sibTrans" presStyleCnt="0"/>
      <dgm:spPr/>
    </dgm:pt>
    <dgm:pt modelId="{6ADD58EF-A85B-40B6-9E1B-6A77EE0EB622}" type="pres">
      <dgm:prSet presAssocID="{2C7D3CDB-D4EE-4068-930A-00647412E9EC}" presName="compNode" presStyleCnt="0"/>
      <dgm:spPr/>
    </dgm:pt>
    <dgm:pt modelId="{6C868B27-9706-4A36-A519-2F2591772C20}" type="pres">
      <dgm:prSet presAssocID="{2C7D3CDB-D4EE-4068-930A-00647412E9EC}" presName="bgRect" presStyleLbl="bgShp" presStyleIdx="4" presStyleCnt="5"/>
      <dgm:spPr/>
    </dgm:pt>
    <dgm:pt modelId="{06D15766-9197-4F5B-87BC-7C3AF4E9DBD4}" type="pres">
      <dgm:prSet presAssocID="{2C7D3CDB-D4EE-4068-930A-00647412E9E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BC880623-EE5C-4F10-8E56-D21F5184EC22}" type="pres">
      <dgm:prSet presAssocID="{2C7D3CDB-D4EE-4068-930A-00647412E9EC}" presName="spaceRect" presStyleCnt="0"/>
      <dgm:spPr/>
    </dgm:pt>
    <dgm:pt modelId="{DD5101B3-1FA0-46A9-9471-4DBDAFE91912}" type="pres">
      <dgm:prSet presAssocID="{2C7D3CDB-D4EE-4068-930A-00647412E9EC}" presName="parTx" presStyleLbl="revTx" presStyleIdx="4" presStyleCnt="5">
        <dgm:presLayoutVars>
          <dgm:chMax val="0"/>
          <dgm:chPref val="0"/>
        </dgm:presLayoutVars>
      </dgm:prSet>
      <dgm:spPr/>
    </dgm:pt>
  </dgm:ptLst>
  <dgm:cxnLst>
    <dgm:cxn modelId="{5EFA4710-5CDF-45DE-BC8A-170B40A900AC}" srcId="{5DB99DD8-7F2D-48E8-9FD4-F23FD3FB6516}" destId="{80646579-CB01-48E3-8FAA-A8A6956E6830}" srcOrd="2" destOrd="0" parTransId="{BFF62D15-08A1-4A94-9493-1022C7D7A1B7}" sibTransId="{CE623749-E350-4890-83C2-A07C427A8A1C}"/>
    <dgm:cxn modelId="{FAC2701C-FB5C-436F-84E4-7197F810B8D4}" type="presOf" srcId="{594D3971-A5E8-4F52-9B53-6A8E0AFA6668}" destId="{5287E790-BFE2-4D44-8787-8C662F216F29}" srcOrd="0" destOrd="0" presId="urn:microsoft.com/office/officeart/2018/2/layout/IconVerticalSolidList"/>
    <dgm:cxn modelId="{72E5A31F-0FBC-4D9D-ACD7-691A843A5ACC}" srcId="{5DB99DD8-7F2D-48E8-9FD4-F23FD3FB6516}" destId="{7ECC8F67-9EBA-457E-8D8B-DFC0C899FDF3}" srcOrd="0" destOrd="0" parTransId="{B58BBAD7-3044-4048-AB1D-5AABE408CE54}" sibTransId="{EE089A9D-9F82-4DF5-8AFE-15849F27D024}"/>
    <dgm:cxn modelId="{2B12CB36-4976-4FEE-A410-5E6F2800A1EF}" type="presOf" srcId="{80646579-CB01-48E3-8FAA-A8A6956E6830}" destId="{69BBBDF4-BBF9-4266-8ED6-38A38FA9ABDE}" srcOrd="0" destOrd="0" presId="urn:microsoft.com/office/officeart/2018/2/layout/IconVerticalSolidList"/>
    <dgm:cxn modelId="{A5D1B77B-32A1-40DB-B79B-3EAE12D74DE0}" srcId="{5DB99DD8-7F2D-48E8-9FD4-F23FD3FB6516}" destId="{594D3971-A5E8-4F52-9B53-6A8E0AFA6668}" srcOrd="3" destOrd="0" parTransId="{00C75EB6-87CF-48C7-AE4C-66D92235008C}" sibTransId="{CD6B2991-8BB2-4C39-94C8-E2A7473BBEEF}"/>
    <dgm:cxn modelId="{0FA0738C-A442-40AE-A8B4-1FB4CD32AB6E}" type="presOf" srcId="{5DB99DD8-7F2D-48E8-9FD4-F23FD3FB6516}" destId="{6425006C-044D-4324-884B-C5F53F26A5C7}" srcOrd="0" destOrd="0" presId="urn:microsoft.com/office/officeart/2018/2/layout/IconVerticalSolidList"/>
    <dgm:cxn modelId="{DA560CCB-3591-4AFF-B070-17B4920D039A}" type="presOf" srcId="{AF59D9AB-A1FE-4354-82DE-A4DDA747E9D3}" destId="{A63C0362-BE0D-47A7-A862-B06DA42A4518}" srcOrd="0" destOrd="0" presId="urn:microsoft.com/office/officeart/2018/2/layout/IconVerticalSolidList"/>
    <dgm:cxn modelId="{BB80EFE0-00E6-4111-8A3C-75F44F160AE1}" type="presOf" srcId="{7ECC8F67-9EBA-457E-8D8B-DFC0C899FDF3}" destId="{8508D1AF-D3CA-4195-8652-72205FE85E33}" srcOrd="0" destOrd="0" presId="urn:microsoft.com/office/officeart/2018/2/layout/IconVerticalSolidList"/>
    <dgm:cxn modelId="{2D139AE7-577A-4027-98AA-8ADEB6DAFDB9}" srcId="{5DB99DD8-7F2D-48E8-9FD4-F23FD3FB6516}" destId="{AF59D9AB-A1FE-4354-82DE-A4DDA747E9D3}" srcOrd="1" destOrd="0" parTransId="{A836CE4E-A3D1-4F5C-B0C8-DE0A351141F0}" sibTransId="{A12FF99E-60A9-43BA-95CC-4F92D87194C1}"/>
    <dgm:cxn modelId="{F8457BF7-041A-426B-9ABB-5849263820D9}" srcId="{5DB99DD8-7F2D-48E8-9FD4-F23FD3FB6516}" destId="{2C7D3CDB-D4EE-4068-930A-00647412E9EC}" srcOrd="4" destOrd="0" parTransId="{62B37340-4CD7-4E38-9116-68937612A253}" sibTransId="{A65A46E1-87E9-4801-94C7-B1D063C53D49}"/>
    <dgm:cxn modelId="{1762A2FD-8EA9-4A55-8E93-28275D7A65C0}" type="presOf" srcId="{2C7D3CDB-D4EE-4068-930A-00647412E9EC}" destId="{DD5101B3-1FA0-46A9-9471-4DBDAFE91912}" srcOrd="0" destOrd="0" presId="urn:microsoft.com/office/officeart/2018/2/layout/IconVerticalSolidList"/>
    <dgm:cxn modelId="{2F4D9CEC-88FB-4642-8E20-03B280F5AE1B}" type="presParOf" srcId="{6425006C-044D-4324-884B-C5F53F26A5C7}" destId="{5F6D84D3-C15F-45D2-8460-BE7637CE62E3}" srcOrd="0" destOrd="0" presId="urn:microsoft.com/office/officeart/2018/2/layout/IconVerticalSolidList"/>
    <dgm:cxn modelId="{BFD1032C-E352-4A1E-9B30-1FA9D63DB3A8}" type="presParOf" srcId="{5F6D84D3-C15F-45D2-8460-BE7637CE62E3}" destId="{7B2FF041-9967-404E-84C1-F27C97E800D3}" srcOrd="0" destOrd="0" presId="urn:microsoft.com/office/officeart/2018/2/layout/IconVerticalSolidList"/>
    <dgm:cxn modelId="{A0B1F447-355C-4B12-BBCB-BA0257ED57AA}" type="presParOf" srcId="{5F6D84D3-C15F-45D2-8460-BE7637CE62E3}" destId="{671C03AF-4F1B-417F-9601-8169EF2C4218}" srcOrd="1" destOrd="0" presId="urn:microsoft.com/office/officeart/2018/2/layout/IconVerticalSolidList"/>
    <dgm:cxn modelId="{44B11185-028E-4E07-8CD2-4C3112AC0605}" type="presParOf" srcId="{5F6D84D3-C15F-45D2-8460-BE7637CE62E3}" destId="{E173C6BB-D93C-4A16-B270-8081BB2760B3}" srcOrd="2" destOrd="0" presId="urn:microsoft.com/office/officeart/2018/2/layout/IconVerticalSolidList"/>
    <dgm:cxn modelId="{FBCE8CA0-B452-445A-BEF5-EC44ECFC0C30}" type="presParOf" srcId="{5F6D84D3-C15F-45D2-8460-BE7637CE62E3}" destId="{8508D1AF-D3CA-4195-8652-72205FE85E33}" srcOrd="3" destOrd="0" presId="urn:microsoft.com/office/officeart/2018/2/layout/IconVerticalSolidList"/>
    <dgm:cxn modelId="{FDCF0C99-5D20-45D8-989A-7D186711798B}" type="presParOf" srcId="{6425006C-044D-4324-884B-C5F53F26A5C7}" destId="{14BF286C-8611-41A9-B23A-64469393CE9D}" srcOrd="1" destOrd="0" presId="urn:microsoft.com/office/officeart/2018/2/layout/IconVerticalSolidList"/>
    <dgm:cxn modelId="{8CEA0D56-D1C1-410C-A8E2-6B0A7659533B}" type="presParOf" srcId="{6425006C-044D-4324-884B-C5F53F26A5C7}" destId="{F68F8514-60F1-482F-90E4-7735A4056AA8}" srcOrd="2" destOrd="0" presId="urn:microsoft.com/office/officeart/2018/2/layout/IconVerticalSolidList"/>
    <dgm:cxn modelId="{425932CB-7074-4ED7-844B-9BE7BF59310A}" type="presParOf" srcId="{F68F8514-60F1-482F-90E4-7735A4056AA8}" destId="{D06A7A1C-4B3F-42B0-8EEF-99CA9CD13D74}" srcOrd="0" destOrd="0" presId="urn:microsoft.com/office/officeart/2018/2/layout/IconVerticalSolidList"/>
    <dgm:cxn modelId="{24689708-218F-4C6E-AF0E-6200DBBE017C}" type="presParOf" srcId="{F68F8514-60F1-482F-90E4-7735A4056AA8}" destId="{26753E70-4878-4BD8-9AE8-1D396413B9BA}" srcOrd="1" destOrd="0" presId="urn:microsoft.com/office/officeart/2018/2/layout/IconVerticalSolidList"/>
    <dgm:cxn modelId="{DFBE233C-05F5-4B5F-AECF-86BEBE9CDD5E}" type="presParOf" srcId="{F68F8514-60F1-482F-90E4-7735A4056AA8}" destId="{4871FBE6-6FE2-425F-8EDF-C7CF0C90F5A5}" srcOrd="2" destOrd="0" presId="urn:microsoft.com/office/officeart/2018/2/layout/IconVerticalSolidList"/>
    <dgm:cxn modelId="{624973DE-9772-45BE-9794-80421812043F}" type="presParOf" srcId="{F68F8514-60F1-482F-90E4-7735A4056AA8}" destId="{A63C0362-BE0D-47A7-A862-B06DA42A4518}" srcOrd="3" destOrd="0" presId="urn:microsoft.com/office/officeart/2018/2/layout/IconVerticalSolidList"/>
    <dgm:cxn modelId="{A65237FD-F164-4043-97DA-413BE198B363}" type="presParOf" srcId="{6425006C-044D-4324-884B-C5F53F26A5C7}" destId="{35D59138-BC4A-422F-B9F3-3BDE4EDA979E}" srcOrd="3" destOrd="0" presId="urn:microsoft.com/office/officeart/2018/2/layout/IconVerticalSolidList"/>
    <dgm:cxn modelId="{6FA981F6-D76A-414E-8F2B-B6B8B4AB5916}" type="presParOf" srcId="{6425006C-044D-4324-884B-C5F53F26A5C7}" destId="{9F95AF58-2EC0-4A13-A9C9-EE79FA39770A}" srcOrd="4" destOrd="0" presId="urn:microsoft.com/office/officeart/2018/2/layout/IconVerticalSolidList"/>
    <dgm:cxn modelId="{7317FCB8-7AEB-441B-9B6E-FD55857CF17A}" type="presParOf" srcId="{9F95AF58-2EC0-4A13-A9C9-EE79FA39770A}" destId="{2AC28861-95B6-4AEF-ABD2-C69717CB9F9C}" srcOrd="0" destOrd="0" presId="urn:microsoft.com/office/officeart/2018/2/layout/IconVerticalSolidList"/>
    <dgm:cxn modelId="{4DC3D212-94C2-47C7-AB29-0BE64A74932E}" type="presParOf" srcId="{9F95AF58-2EC0-4A13-A9C9-EE79FA39770A}" destId="{19BFC861-8FE9-4706-80F5-57B778F5E53E}" srcOrd="1" destOrd="0" presId="urn:microsoft.com/office/officeart/2018/2/layout/IconVerticalSolidList"/>
    <dgm:cxn modelId="{593D1D56-2932-4CD8-8778-B41FFA0E2C86}" type="presParOf" srcId="{9F95AF58-2EC0-4A13-A9C9-EE79FA39770A}" destId="{5B67D57B-0FAE-4E69-90A0-18BB4833AC2C}" srcOrd="2" destOrd="0" presId="urn:microsoft.com/office/officeart/2018/2/layout/IconVerticalSolidList"/>
    <dgm:cxn modelId="{61158ECD-EF2F-40F7-B1D7-2E944EDF0C3C}" type="presParOf" srcId="{9F95AF58-2EC0-4A13-A9C9-EE79FA39770A}" destId="{69BBBDF4-BBF9-4266-8ED6-38A38FA9ABDE}" srcOrd="3" destOrd="0" presId="urn:microsoft.com/office/officeart/2018/2/layout/IconVerticalSolidList"/>
    <dgm:cxn modelId="{63153724-F006-45D3-9FF5-63D5159F9E1A}" type="presParOf" srcId="{6425006C-044D-4324-884B-C5F53F26A5C7}" destId="{F9DC3F6E-A7C3-415B-955A-9B9955BAC9F3}" srcOrd="5" destOrd="0" presId="urn:microsoft.com/office/officeart/2018/2/layout/IconVerticalSolidList"/>
    <dgm:cxn modelId="{3F5D953E-4D5A-4D8A-943C-AEE506BA8C42}" type="presParOf" srcId="{6425006C-044D-4324-884B-C5F53F26A5C7}" destId="{C0471BBE-AE77-460E-9F5E-17D4896B3CAF}" srcOrd="6" destOrd="0" presId="urn:microsoft.com/office/officeart/2018/2/layout/IconVerticalSolidList"/>
    <dgm:cxn modelId="{83974D0A-F586-471B-8104-3AE0C0E851C3}" type="presParOf" srcId="{C0471BBE-AE77-460E-9F5E-17D4896B3CAF}" destId="{6648BEB1-EBA2-4993-A325-1D0B6EACF401}" srcOrd="0" destOrd="0" presId="urn:microsoft.com/office/officeart/2018/2/layout/IconVerticalSolidList"/>
    <dgm:cxn modelId="{40784EA6-6DA3-42CC-9D17-8D478C6DBC85}" type="presParOf" srcId="{C0471BBE-AE77-460E-9F5E-17D4896B3CAF}" destId="{4B93DC67-EB60-4ECB-84EF-3B6712A2EABE}" srcOrd="1" destOrd="0" presId="urn:microsoft.com/office/officeart/2018/2/layout/IconVerticalSolidList"/>
    <dgm:cxn modelId="{A2341B98-2CC2-4B07-A691-8CCE8742214F}" type="presParOf" srcId="{C0471BBE-AE77-460E-9F5E-17D4896B3CAF}" destId="{2209D508-9D91-4C02-AD16-2F682133BABF}" srcOrd="2" destOrd="0" presId="urn:microsoft.com/office/officeart/2018/2/layout/IconVerticalSolidList"/>
    <dgm:cxn modelId="{42CFCEF6-202B-40B6-B660-F624685C33F9}" type="presParOf" srcId="{C0471BBE-AE77-460E-9F5E-17D4896B3CAF}" destId="{5287E790-BFE2-4D44-8787-8C662F216F29}" srcOrd="3" destOrd="0" presId="urn:microsoft.com/office/officeart/2018/2/layout/IconVerticalSolidList"/>
    <dgm:cxn modelId="{3D2E0205-7DE0-4B10-B529-558511CC2D58}" type="presParOf" srcId="{6425006C-044D-4324-884B-C5F53F26A5C7}" destId="{290632B2-FB3D-4DC4-9DCD-930AFFE18C39}" srcOrd="7" destOrd="0" presId="urn:microsoft.com/office/officeart/2018/2/layout/IconVerticalSolidList"/>
    <dgm:cxn modelId="{054F201E-5BF6-47B4-BF8E-ED9DF4F61B6B}" type="presParOf" srcId="{6425006C-044D-4324-884B-C5F53F26A5C7}" destId="{6ADD58EF-A85B-40B6-9E1B-6A77EE0EB622}" srcOrd="8" destOrd="0" presId="urn:microsoft.com/office/officeart/2018/2/layout/IconVerticalSolidList"/>
    <dgm:cxn modelId="{F0A6B97F-1FF3-4E58-8B43-2FBBD7C47202}" type="presParOf" srcId="{6ADD58EF-A85B-40B6-9E1B-6A77EE0EB622}" destId="{6C868B27-9706-4A36-A519-2F2591772C20}" srcOrd="0" destOrd="0" presId="urn:microsoft.com/office/officeart/2018/2/layout/IconVerticalSolidList"/>
    <dgm:cxn modelId="{2C3E5926-8B23-4D8B-8B2D-55B7AB27EF1C}" type="presParOf" srcId="{6ADD58EF-A85B-40B6-9E1B-6A77EE0EB622}" destId="{06D15766-9197-4F5B-87BC-7C3AF4E9DBD4}" srcOrd="1" destOrd="0" presId="urn:microsoft.com/office/officeart/2018/2/layout/IconVerticalSolidList"/>
    <dgm:cxn modelId="{6318B5B8-33D6-4220-8164-78DA4015D8BC}" type="presParOf" srcId="{6ADD58EF-A85B-40B6-9E1B-6A77EE0EB622}" destId="{BC880623-EE5C-4F10-8E56-D21F5184EC22}" srcOrd="2" destOrd="0" presId="urn:microsoft.com/office/officeart/2018/2/layout/IconVerticalSolidList"/>
    <dgm:cxn modelId="{6079D67C-9DD1-443B-A658-ECCCDD6BE479}" type="presParOf" srcId="{6ADD58EF-A85B-40B6-9E1B-6A77EE0EB622}" destId="{DD5101B3-1FA0-46A9-9471-4DBDAFE919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78E508-A8E4-4BDC-80A9-E4329354BE80}"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9821CB46-8A7B-42E0-B4FD-1579FA87C38B}">
      <dgm:prSet/>
      <dgm:spPr/>
      <dgm:t>
        <a:bodyPr/>
        <a:lstStyle/>
        <a:p>
          <a:r>
            <a:rPr lang="en-US"/>
            <a:t>Typical Property Profile: </a:t>
          </a:r>
        </a:p>
      </dgm:t>
    </dgm:pt>
    <dgm:pt modelId="{7F3AC676-EE87-4B86-B879-C645580394CC}" type="parTrans" cxnId="{920D6701-3526-4426-A389-A12E3783AC2E}">
      <dgm:prSet/>
      <dgm:spPr/>
      <dgm:t>
        <a:bodyPr/>
        <a:lstStyle/>
        <a:p>
          <a:endParaRPr lang="en-US"/>
        </a:p>
      </dgm:t>
    </dgm:pt>
    <dgm:pt modelId="{5C08C94B-12EF-4D76-999C-CDAAD6A4717A}" type="sibTrans" cxnId="{920D6701-3526-4426-A389-A12E3783AC2E}">
      <dgm:prSet/>
      <dgm:spPr/>
      <dgm:t>
        <a:bodyPr/>
        <a:lstStyle/>
        <a:p>
          <a:endParaRPr lang="en-US"/>
        </a:p>
      </dgm:t>
    </dgm:pt>
    <dgm:pt modelId="{A352027D-775E-4647-8965-3E8C58C25EBC}">
      <dgm:prSet/>
      <dgm:spPr/>
      <dgm:t>
        <a:bodyPr/>
        <a:lstStyle/>
        <a:p>
          <a:r>
            <a:rPr lang="en-US"/>
            <a:t>The average home in this dataset is approximately 2006 square feet, with 3.5 bedrooms and 2 bathrooms, built around 1985. This provides a clear picture of the typical property.</a:t>
          </a:r>
        </a:p>
      </dgm:t>
    </dgm:pt>
    <dgm:pt modelId="{7258B5F1-0D2A-44AF-A2BC-77810AD59F3B}" type="parTrans" cxnId="{332B6ACD-D75C-4C0E-96E8-1D39DFDEA267}">
      <dgm:prSet/>
      <dgm:spPr/>
      <dgm:t>
        <a:bodyPr/>
        <a:lstStyle/>
        <a:p>
          <a:endParaRPr lang="en-US"/>
        </a:p>
      </dgm:t>
    </dgm:pt>
    <dgm:pt modelId="{F91C788F-A762-4636-B808-471E815C504F}" type="sibTrans" cxnId="{332B6ACD-D75C-4C0E-96E8-1D39DFDEA267}">
      <dgm:prSet/>
      <dgm:spPr/>
      <dgm:t>
        <a:bodyPr/>
        <a:lstStyle/>
        <a:p>
          <a:endParaRPr lang="en-US"/>
        </a:p>
      </dgm:t>
    </dgm:pt>
    <dgm:pt modelId="{5A326EE5-9A22-4639-9793-48AD08BFA30C}">
      <dgm:prSet/>
      <dgm:spPr/>
      <dgm:t>
        <a:bodyPr/>
        <a:lstStyle/>
        <a:p>
          <a:r>
            <a:rPr lang="en-US"/>
            <a:t>Price Range is Wide: </a:t>
          </a:r>
        </a:p>
      </dgm:t>
    </dgm:pt>
    <dgm:pt modelId="{8EBC30FD-2BF6-44CE-8FB6-053C07F377F7}" type="parTrans" cxnId="{E4556065-6AC7-4D69-A570-D518A837DD19}">
      <dgm:prSet/>
      <dgm:spPr/>
      <dgm:t>
        <a:bodyPr/>
        <a:lstStyle/>
        <a:p>
          <a:endParaRPr lang="en-US"/>
        </a:p>
      </dgm:t>
    </dgm:pt>
    <dgm:pt modelId="{ECCE0479-179B-4FCE-B932-4C8EA198E85F}" type="sibTrans" cxnId="{E4556065-6AC7-4D69-A570-D518A837DD19}">
      <dgm:prSet/>
      <dgm:spPr/>
      <dgm:t>
        <a:bodyPr/>
        <a:lstStyle/>
        <a:p>
          <a:endParaRPr lang="en-US"/>
        </a:p>
      </dgm:t>
    </dgm:pt>
    <dgm:pt modelId="{7F7D9A2A-6B3F-4DE4-9138-659C32AEEBBB}">
      <dgm:prSet/>
      <dgm:spPr/>
      <dgm:t>
        <a:bodyPr/>
        <a:lstStyle/>
        <a:p>
          <a:r>
            <a:rPr lang="en-US"/>
            <a:t>Home prices vary significantly, ranging from a minimum of -$36,588.17 (note the negative value – investigate this outlier!) to a maximum of $492,195.26. This wide range suggests a diverse market with properties catering to different price points. The presence of a negative price warrants further investigation; it's likely an error in the data.</a:t>
          </a:r>
        </a:p>
      </dgm:t>
    </dgm:pt>
    <dgm:pt modelId="{A299F124-A4E4-42EA-89D1-1F923C6B8366}" type="parTrans" cxnId="{47F0F397-2675-42E2-93F2-0434E2FC683B}">
      <dgm:prSet/>
      <dgm:spPr/>
      <dgm:t>
        <a:bodyPr/>
        <a:lstStyle/>
        <a:p>
          <a:endParaRPr lang="en-US"/>
        </a:p>
      </dgm:t>
    </dgm:pt>
    <dgm:pt modelId="{D3663F4B-EEDE-4B18-862A-18B62620B6F4}" type="sibTrans" cxnId="{47F0F397-2675-42E2-93F2-0434E2FC683B}">
      <dgm:prSet/>
      <dgm:spPr/>
      <dgm:t>
        <a:bodyPr/>
        <a:lstStyle/>
        <a:p>
          <a:endParaRPr lang="en-US"/>
        </a:p>
      </dgm:t>
    </dgm:pt>
    <dgm:pt modelId="{6514DBB7-040C-4D78-AC9E-92FFC34484F8}">
      <dgm:prSet/>
      <dgm:spPr/>
      <dgm:t>
        <a:bodyPr/>
        <a:lstStyle/>
        <a:p>
          <a:r>
            <a:rPr lang="en-US"/>
            <a:t>Neighborhood Impact (Possible): </a:t>
          </a:r>
        </a:p>
      </dgm:t>
    </dgm:pt>
    <dgm:pt modelId="{398220F4-18AF-43F1-A287-9BDCCAAC9CB3}" type="parTrans" cxnId="{5E2D09DF-15A5-44C5-A502-BA7D10530AE5}">
      <dgm:prSet/>
      <dgm:spPr/>
      <dgm:t>
        <a:bodyPr/>
        <a:lstStyle/>
        <a:p>
          <a:endParaRPr lang="en-US"/>
        </a:p>
      </dgm:t>
    </dgm:pt>
    <dgm:pt modelId="{63E94692-73F5-43C7-854E-D71BC97D3978}" type="sibTrans" cxnId="{5E2D09DF-15A5-44C5-A502-BA7D10530AE5}">
      <dgm:prSet/>
      <dgm:spPr/>
      <dgm:t>
        <a:bodyPr/>
        <a:lstStyle/>
        <a:p>
          <a:endParaRPr lang="en-US"/>
        </a:p>
      </dgm:t>
    </dgm:pt>
    <dgm:pt modelId="{D260A739-B8CF-41A8-B98D-3A3AFFFD01CA}">
      <dgm:prSet/>
      <dgm:spPr/>
      <dgm:t>
        <a:bodyPr/>
        <a:lstStyle/>
        <a:p>
          <a:r>
            <a:rPr lang="en-US"/>
            <a:t>While the average neighborhood score is 2.33, the standard deviation is relatively high (0.94). This suggests that neighborhood has a substantial impact on pricing, though more analysis would be needed to confirm this.</a:t>
          </a:r>
        </a:p>
      </dgm:t>
    </dgm:pt>
    <dgm:pt modelId="{5728A6D9-D228-4322-888D-FE39AC360901}" type="parTrans" cxnId="{5B0030BF-21CB-48CF-BE8B-3B32A715F9DE}">
      <dgm:prSet/>
      <dgm:spPr/>
      <dgm:t>
        <a:bodyPr/>
        <a:lstStyle/>
        <a:p>
          <a:endParaRPr lang="en-US"/>
        </a:p>
      </dgm:t>
    </dgm:pt>
    <dgm:pt modelId="{371C18A4-73BD-4686-84C7-E99412EFDC93}" type="sibTrans" cxnId="{5B0030BF-21CB-48CF-BE8B-3B32A715F9DE}">
      <dgm:prSet/>
      <dgm:spPr/>
      <dgm:t>
        <a:bodyPr/>
        <a:lstStyle/>
        <a:p>
          <a:endParaRPr lang="en-US"/>
        </a:p>
      </dgm:t>
    </dgm:pt>
    <dgm:pt modelId="{FF0A2C44-70F4-46BD-AE45-FF7EF1C50917}">
      <dgm:prSet/>
      <dgm:spPr/>
      <dgm:t>
        <a:bodyPr/>
        <a:lstStyle/>
        <a:p>
          <a:r>
            <a:rPr lang="en-US"/>
            <a:t>Data Quality Considerations: </a:t>
          </a:r>
        </a:p>
      </dgm:t>
    </dgm:pt>
    <dgm:pt modelId="{3BB75925-9591-433D-9BBD-EE3107B29E91}" type="parTrans" cxnId="{B0E66DB2-2EE7-4677-A240-F219ED869DF2}">
      <dgm:prSet/>
      <dgm:spPr/>
      <dgm:t>
        <a:bodyPr/>
        <a:lstStyle/>
        <a:p>
          <a:endParaRPr lang="en-US"/>
        </a:p>
      </dgm:t>
    </dgm:pt>
    <dgm:pt modelId="{F6DFD5D8-2879-4F99-9C27-F9E26F6A1063}" type="sibTrans" cxnId="{B0E66DB2-2EE7-4677-A240-F219ED869DF2}">
      <dgm:prSet/>
      <dgm:spPr/>
      <dgm:t>
        <a:bodyPr/>
        <a:lstStyle/>
        <a:p>
          <a:endParaRPr lang="en-US"/>
        </a:p>
      </dgm:t>
    </dgm:pt>
    <dgm:pt modelId="{755D6688-5873-4F9A-A4B2-1E3B17AA03BA}">
      <dgm:prSet/>
      <dgm:spPr/>
      <dgm:t>
        <a:bodyPr/>
        <a:lstStyle/>
        <a:p>
          <a:r>
            <a:rPr lang="en-US"/>
            <a:t>The presence of a negative price and the significant standard deviations in several variables highlight the need to investigate potential data entry errors or outliers. Cleaning the data before further analysis is crucial.</a:t>
          </a:r>
        </a:p>
      </dgm:t>
    </dgm:pt>
    <dgm:pt modelId="{1DB0941E-0BD3-41E3-889A-B86FAD90E9E7}" type="parTrans" cxnId="{DE537188-44BE-4F2B-BF9C-432A086668C3}">
      <dgm:prSet/>
      <dgm:spPr/>
      <dgm:t>
        <a:bodyPr/>
        <a:lstStyle/>
        <a:p>
          <a:endParaRPr lang="en-US"/>
        </a:p>
      </dgm:t>
    </dgm:pt>
    <dgm:pt modelId="{249C9991-CA8C-4286-AA62-8C8D129AAE44}" type="sibTrans" cxnId="{DE537188-44BE-4F2B-BF9C-432A086668C3}">
      <dgm:prSet/>
      <dgm:spPr/>
      <dgm:t>
        <a:bodyPr/>
        <a:lstStyle/>
        <a:p>
          <a:endParaRPr lang="en-US"/>
        </a:p>
      </dgm:t>
    </dgm:pt>
    <dgm:pt modelId="{C0BB5706-FE09-45FB-96D4-F7CDD96F76DB}">
      <dgm:prSet/>
      <dgm:spPr/>
      <dgm:t>
        <a:bodyPr/>
        <a:lstStyle/>
        <a:p>
          <a:r>
            <a:rPr lang="en-US"/>
            <a:t>No Strong Skewness or Kurtosis: </a:t>
          </a:r>
        </a:p>
      </dgm:t>
    </dgm:pt>
    <dgm:pt modelId="{28493DF8-6622-4F60-8955-3CDD4DABB99D}" type="parTrans" cxnId="{349383F8-A764-40C0-B69C-D928E015F739}">
      <dgm:prSet/>
      <dgm:spPr/>
      <dgm:t>
        <a:bodyPr/>
        <a:lstStyle/>
        <a:p>
          <a:endParaRPr lang="en-US"/>
        </a:p>
      </dgm:t>
    </dgm:pt>
    <dgm:pt modelId="{6FF269F5-837C-4F98-AB68-891EE74B631B}" type="sibTrans" cxnId="{349383F8-A764-40C0-B69C-D928E015F739}">
      <dgm:prSet/>
      <dgm:spPr/>
      <dgm:t>
        <a:bodyPr/>
        <a:lstStyle/>
        <a:p>
          <a:endParaRPr lang="en-US"/>
        </a:p>
      </dgm:t>
    </dgm:pt>
    <dgm:pt modelId="{0CC88380-C03F-4E5B-859C-893F1B9F7307}">
      <dgm:prSet/>
      <dgm:spPr/>
      <dgm:t>
        <a:bodyPr/>
        <a:lstStyle/>
        <a:p>
          <a:r>
            <a:rPr lang="en-US"/>
            <a:t>The skewness and kurtosis values for most variables are close to zero, indicating that the data distributions are relatively symmetrical and not heavily skewed (except for possibly the 'Neighborhood' variable). This is good for many statistical methods.</a:t>
          </a:r>
        </a:p>
      </dgm:t>
    </dgm:pt>
    <dgm:pt modelId="{A364F976-057A-4E2D-8FD2-3258D51A5640}" type="parTrans" cxnId="{4FB8089A-8B6E-4ACA-918A-16D1F086FDDA}">
      <dgm:prSet/>
      <dgm:spPr/>
      <dgm:t>
        <a:bodyPr/>
        <a:lstStyle/>
        <a:p>
          <a:endParaRPr lang="en-US"/>
        </a:p>
      </dgm:t>
    </dgm:pt>
    <dgm:pt modelId="{0009CB9C-731A-4894-A62B-787568C23241}" type="sibTrans" cxnId="{4FB8089A-8B6E-4ACA-918A-16D1F086FDDA}">
      <dgm:prSet/>
      <dgm:spPr/>
      <dgm:t>
        <a:bodyPr/>
        <a:lstStyle/>
        <a:p>
          <a:endParaRPr lang="en-US"/>
        </a:p>
      </dgm:t>
    </dgm:pt>
    <dgm:pt modelId="{13CA2253-96D4-4650-8B54-B92EE40D7CC0}">
      <dgm:prSet/>
      <dgm:spPr/>
      <dgm:t>
        <a:bodyPr/>
        <a:lstStyle/>
        <a:p>
          <a:r>
            <a:rPr lang="en-US"/>
            <a:t>Square Footage is Relatively Normal: </a:t>
          </a:r>
        </a:p>
      </dgm:t>
    </dgm:pt>
    <dgm:pt modelId="{BD7380B4-7E2C-4B52-B23C-A288A79EC1A9}" type="parTrans" cxnId="{BC2838A3-423D-4B0E-AFE3-562F5520F5B6}">
      <dgm:prSet/>
      <dgm:spPr/>
      <dgm:t>
        <a:bodyPr/>
        <a:lstStyle/>
        <a:p>
          <a:endParaRPr lang="en-US"/>
        </a:p>
      </dgm:t>
    </dgm:pt>
    <dgm:pt modelId="{4E557C0A-8496-4C00-A947-16559A679967}" type="sibTrans" cxnId="{BC2838A3-423D-4B0E-AFE3-562F5520F5B6}">
      <dgm:prSet/>
      <dgm:spPr/>
      <dgm:t>
        <a:bodyPr/>
        <a:lstStyle/>
        <a:p>
          <a:endParaRPr lang="en-US"/>
        </a:p>
      </dgm:t>
    </dgm:pt>
    <dgm:pt modelId="{DD90E906-90CE-43B6-AA94-68ADB77F60E6}">
      <dgm:prSet/>
      <dgm:spPr/>
      <dgm:t>
        <a:bodyPr/>
        <a:lstStyle/>
        <a:p>
          <a:r>
            <a:rPr lang="en-US"/>
            <a:t>The relatively low standard deviation of square footage (575.51) compared to the mean (2006.37) suggests that most homes are of a similar size.</a:t>
          </a:r>
        </a:p>
      </dgm:t>
    </dgm:pt>
    <dgm:pt modelId="{EB44EEFB-F40C-487B-BF3A-86093090D861}" type="parTrans" cxnId="{FDF9FBA5-5880-4D8A-8C34-2804804B20BE}">
      <dgm:prSet/>
      <dgm:spPr/>
      <dgm:t>
        <a:bodyPr/>
        <a:lstStyle/>
        <a:p>
          <a:endParaRPr lang="en-US"/>
        </a:p>
      </dgm:t>
    </dgm:pt>
    <dgm:pt modelId="{49A101E5-8693-42CC-82E5-19439FE8E621}" type="sibTrans" cxnId="{FDF9FBA5-5880-4D8A-8C34-2804804B20BE}">
      <dgm:prSet/>
      <dgm:spPr/>
      <dgm:t>
        <a:bodyPr/>
        <a:lstStyle/>
        <a:p>
          <a:endParaRPr lang="en-US"/>
        </a:p>
      </dgm:t>
    </dgm:pt>
    <dgm:pt modelId="{C0ABEC1B-D5A9-4052-BD47-F0BEE233B391}" type="pres">
      <dgm:prSet presAssocID="{4978E508-A8E4-4BDC-80A9-E4329354BE80}" presName="Name0" presStyleCnt="0">
        <dgm:presLayoutVars>
          <dgm:dir/>
          <dgm:animLvl val="lvl"/>
          <dgm:resizeHandles val="exact"/>
        </dgm:presLayoutVars>
      </dgm:prSet>
      <dgm:spPr/>
    </dgm:pt>
    <dgm:pt modelId="{788E1CE0-4E82-498F-8EAE-F9B3675F5F9E}" type="pres">
      <dgm:prSet presAssocID="{9821CB46-8A7B-42E0-B4FD-1579FA87C38B}" presName="linNode" presStyleCnt="0"/>
      <dgm:spPr/>
    </dgm:pt>
    <dgm:pt modelId="{D93CEA1E-1777-4E43-8B97-415F50387C19}" type="pres">
      <dgm:prSet presAssocID="{9821CB46-8A7B-42E0-B4FD-1579FA87C38B}" presName="parentText" presStyleLbl="alignNode1" presStyleIdx="0" presStyleCnt="6">
        <dgm:presLayoutVars>
          <dgm:chMax val="1"/>
          <dgm:bulletEnabled/>
        </dgm:presLayoutVars>
      </dgm:prSet>
      <dgm:spPr/>
    </dgm:pt>
    <dgm:pt modelId="{F3DDC7D5-7D69-4830-9064-BA70932081F5}" type="pres">
      <dgm:prSet presAssocID="{9821CB46-8A7B-42E0-B4FD-1579FA87C38B}" presName="descendantText" presStyleLbl="alignAccFollowNode1" presStyleIdx="0" presStyleCnt="6">
        <dgm:presLayoutVars>
          <dgm:bulletEnabled/>
        </dgm:presLayoutVars>
      </dgm:prSet>
      <dgm:spPr/>
    </dgm:pt>
    <dgm:pt modelId="{375A5FEF-2C23-4AF0-860E-D46D72B7D2E1}" type="pres">
      <dgm:prSet presAssocID="{5C08C94B-12EF-4D76-999C-CDAAD6A4717A}" presName="sp" presStyleCnt="0"/>
      <dgm:spPr/>
    </dgm:pt>
    <dgm:pt modelId="{49DD44BF-9F8F-45D0-AD43-908F9B01A408}" type="pres">
      <dgm:prSet presAssocID="{5A326EE5-9A22-4639-9793-48AD08BFA30C}" presName="linNode" presStyleCnt="0"/>
      <dgm:spPr/>
    </dgm:pt>
    <dgm:pt modelId="{AEFD9746-9E38-47A8-96C0-6661FF2E9710}" type="pres">
      <dgm:prSet presAssocID="{5A326EE5-9A22-4639-9793-48AD08BFA30C}" presName="parentText" presStyleLbl="alignNode1" presStyleIdx="1" presStyleCnt="6">
        <dgm:presLayoutVars>
          <dgm:chMax val="1"/>
          <dgm:bulletEnabled/>
        </dgm:presLayoutVars>
      </dgm:prSet>
      <dgm:spPr/>
    </dgm:pt>
    <dgm:pt modelId="{BB513F94-D28F-47A5-8BC7-3A17ADE86983}" type="pres">
      <dgm:prSet presAssocID="{5A326EE5-9A22-4639-9793-48AD08BFA30C}" presName="descendantText" presStyleLbl="alignAccFollowNode1" presStyleIdx="1" presStyleCnt="6">
        <dgm:presLayoutVars>
          <dgm:bulletEnabled/>
        </dgm:presLayoutVars>
      </dgm:prSet>
      <dgm:spPr/>
    </dgm:pt>
    <dgm:pt modelId="{4D70C665-CA91-435B-99B2-260D457587FF}" type="pres">
      <dgm:prSet presAssocID="{ECCE0479-179B-4FCE-B932-4C8EA198E85F}" presName="sp" presStyleCnt="0"/>
      <dgm:spPr/>
    </dgm:pt>
    <dgm:pt modelId="{4172F560-0351-4C05-A348-28374338CAEC}" type="pres">
      <dgm:prSet presAssocID="{6514DBB7-040C-4D78-AC9E-92FFC34484F8}" presName="linNode" presStyleCnt="0"/>
      <dgm:spPr/>
    </dgm:pt>
    <dgm:pt modelId="{905DB15C-77E8-4BB7-BA86-20009907F399}" type="pres">
      <dgm:prSet presAssocID="{6514DBB7-040C-4D78-AC9E-92FFC34484F8}" presName="parentText" presStyleLbl="alignNode1" presStyleIdx="2" presStyleCnt="6">
        <dgm:presLayoutVars>
          <dgm:chMax val="1"/>
          <dgm:bulletEnabled/>
        </dgm:presLayoutVars>
      </dgm:prSet>
      <dgm:spPr/>
    </dgm:pt>
    <dgm:pt modelId="{00FF5426-FA3A-4578-B5E2-BADA06AFAE7A}" type="pres">
      <dgm:prSet presAssocID="{6514DBB7-040C-4D78-AC9E-92FFC34484F8}" presName="descendantText" presStyleLbl="alignAccFollowNode1" presStyleIdx="2" presStyleCnt="6">
        <dgm:presLayoutVars>
          <dgm:bulletEnabled/>
        </dgm:presLayoutVars>
      </dgm:prSet>
      <dgm:spPr/>
    </dgm:pt>
    <dgm:pt modelId="{CCD47A19-8EB4-41BC-BA32-AD50BF90DC2E}" type="pres">
      <dgm:prSet presAssocID="{63E94692-73F5-43C7-854E-D71BC97D3978}" presName="sp" presStyleCnt="0"/>
      <dgm:spPr/>
    </dgm:pt>
    <dgm:pt modelId="{17F9DAE7-8511-48DB-B19B-8035D5F04EA7}" type="pres">
      <dgm:prSet presAssocID="{FF0A2C44-70F4-46BD-AE45-FF7EF1C50917}" presName="linNode" presStyleCnt="0"/>
      <dgm:spPr/>
    </dgm:pt>
    <dgm:pt modelId="{A7247A60-874B-46EA-8E94-DD3B0DE29493}" type="pres">
      <dgm:prSet presAssocID="{FF0A2C44-70F4-46BD-AE45-FF7EF1C50917}" presName="parentText" presStyleLbl="alignNode1" presStyleIdx="3" presStyleCnt="6">
        <dgm:presLayoutVars>
          <dgm:chMax val="1"/>
          <dgm:bulletEnabled/>
        </dgm:presLayoutVars>
      </dgm:prSet>
      <dgm:spPr/>
    </dgm:pt>
    <dgm:pt modelId="{8C48A966-C7BA-48B6-BF01-E0071D961BFE}" type="pres">
      <dgm:prSet presAssocID="{FF0A2C44-70F4-46BD-AE45-FF7EF1C50917}" presName="descendantText" presStyleLbl="alignAccFollowNode1" presStyleIdx="3" presStyleCnt="6">
        <dgm:presLayoutVars>
          <dgm:bulletEnabled/>
        </dgm:presLayoutVars>
      </dgm:prSet>
      <dgm:spPr/>
    </dgm:pt>
    <dgm:pt modelId="{89789DA3-2C94-4E54-A3A1-752734CCFE82}" type="pres">
      <dgm:prSet presAssocID="{F6DFD5D8-2879-4F99-9C27-F9E26F6A1063}" presName="sp" presStyleCnt="0"/>
      <dgm:spPr/>
    </dgm:pt>
    <dgm:pt modelId="{6708A6DC-E764-4CC6-88D7-1C1B8583AD29}" type="pres">
      <dgm:prSet presAssocID="{C0BB5706-FE09-45FB-96D4-F7CDD96F76DB}" presName="linNode" presStyleCnt="0"/>
      <dgm:spPr/>
    </dgm:pt>
    <dgm:pt modelId="{F5D4185C-B619-47BF-8F31-A89B93957280}" type="pres">
      <dgm:prSet presAssocID="{C0BB5706-FE09-45FB-96D4-F7CDD96F76DB}" presName="parentText" presStyleLbl="alignNode1" presStyleIdx="4" presStyleCnt="6">
        <dgm:presLayoutVars>
          <dgm:chMax val="1"/>
          <dgm:bulletEnabled/>
        </dgm:presLayoutVars>
      </dgm:prSet>
      <dgm:spPr/>
    </dgm:pt>
    <dgm:pt modelId="{9C36EC15-884F-442C-9B50-E2A68C3A9FBF}" type="pres">
      <dgm:prSet presAssocID="{C0BB5706-FE09-45FB-96D4-F7CDD96F76DB}" presName="descendantText" presStyleLbl="alignAccFollowNode1" presStyleIdx="4" presStyleCnt="6">
        <dgm:presLayoutVars>
          <dgm:bulletEnabled/>
        </dgm:presLayoutVars>
      </dgm:prSet>
      <dgm:spPr/>
    </dgm:pt>
    <dgm:pt modelId="{10117E72-BB5C-4773-80FA-C6F506965245}" type="pres">
      <dgm:prSet presAssocID="{6FF269F5-837C-4F98-AB68-891EE74B631B}" presName="sp" presStyleCnt="0"/>
      <dgm:spPr/>
    </dgm:pt>
    <dgm:pt modelId="{A489DFA2-1808-467B-A624-B90CFF4782C7}" type="pres">
      <dgm:prSet presAssocID="{13CA2253-96D4-4650-8B54-B92EE40D7CC0}" presName="linNode" presStyleCnt="0"/>
      <dgm:spPr/>
    </dgm:pt>
    <dgm:pt modelId="{61B0572D-AB99-4F8C-80EB-D24FFB13564E}" type="pres">
      <dgm:prSet presAssocID="{13CA2253-96D4-4650-8B54-B92EE40D7CC0}" presName="parentText" presStyleLbl="alignNode1" presStyleIdx="5" presStyleCnt="6">
        <dgm:presLayoutVars>
          <dgm:chMax val="1"/>
          <dgm:bulletEnabled/>
        </dgm:presLayoutVars>
      </dgm:prSet>
      <dgm:spPr/>
    </dgm:pt>
    <dgm:pt modelId="{DD2E8A3E-6505-4372-9258-C6D3BFFFACE8}" type="pres">
      <dgm:prSet presAssocID="{13CA2253-96D4-4650-8B54-B92EE40D7CC0}" presName="descendantText" presStyleLbl="alignAccFollowNode1" presStyleIdx="5" presStyleCnt="6">
        <dgm:presLayoutVars>
          <dgm:bulletEnabled/>
        </dgm:presLayoutVars>
      </dgm:prSet>
      <dgm:spPr/>
    </dgm:pt>
  </dgm:ptLst>
  <dgm:cxnLst>
    <dgm:cxn modelId="{920D6701-3526-4426-A389-A12E3783AC2E}" srcId="{4978E508-A8E4-4BDC-80A9-E4329354BE80}" destId="{9821CB46-8A7B-42E0-B4FD-1579FA87C38B}" srcOrd="0" destOrd="0" parTransId="{7F3AC676-EE87-4B86-B879-C645580394CC}" sibTransId="{5C08C94B-12EF-4D76-999C-CDAAD6A4717A}"/>
    <dgm:cxn modelId="{52A24E02-55EC-4D2C-A00B-E8724D86937D}" type="presOf" srcId="{13CA2253-96D4-4650-8B54-B92EE40D7CC0}" destId="{61B0572D-AB99-4F8C-80EB-D24FFB13564E}" srcOrd="0" destOrd="0" presId="urn:microsoft.com/office/officeart/2016/7/layout/VerticalSolidActionList"/>
    <dgm:cxn modelId="{E779CD08-7DB2-4334-BF4D-E646ECE6A236}" type="presOf" srcId="{D260A739-B8CF-41A8-B98D-3A3AFFFD01CA}" destId="{00FF5426-FA3A-4578-B5E2-BADA06AFAE7A}" srcOrd="0" destOrd="0" presId="urn:microsoft.com/office/officeart/2016/7/layout/VerticalSolidActionList"/>
    <dgm:cxn modelId="{3FD69722-A6E1-4F3D-8641-D6294592C6E3}" type="presOf" srcId="{755D6688-5873-4F9A-A4B2-1E3B17AA03BA}" destId="{8C48A966-C7BA-48B6-BF01-E0071D961BFE}" srcOrd="0" destOrd="0" presId="urn:microsoft.com/office/officeart/2016/7/layout/VerticalSolidActionList"/>
    <dgm:cxn modelId="{92CF5A29-6F35-491D-865D-BBD1F54EB6E4}" type="presOf" srcId="{DD90E906-90CE-43B6-AA94-68ADB77F60E6}" destId="{DD2E8A3E-6505-4372-9258-C6D3BFFFACE8}" srcOrd="0" destOrd="0" presId="urn:microsoft.com/office/officeart/2016/7/layout/VerticalSolidActionList"/>
    <dgm:cxn modelId="{1B24DE2C-0B95-4A36-9825-830A3B7D8B85}" type="presOf" srcId="{A352027D-775E-4647-8965-3E8C58C25EBC}" destId="{F3DDC7D5-7D69-4830-9064-BA70932081F5}" srcOrd="0" destOrd="0" presId="urn:microsoft.com/office/officeart/2016/7/layout/VerticalSolidActionList"/>
    <dgm:cxn modelId="{E4556065-6AC7-4D69-A570-D518A837DD19}" srcId="{4978E508-A8E4-4BDC-80A9-E4329354BE80}" destId="{5A326EE5-9A22-4639-9793-48AD08BFA30C}" srcOrd="1" destOrd="0" parTransId="{8EBC30FD-2BF6-44CE-8FB6-053C07F377F7}" sibTransId="{ECCE0479-179B-4FCE-B932-4C8EA198E85F}"/>
    <dgm:cxn modelId="{27B44A7F-0B54-4C24-9934-6379ACF48E39}" type="presOf" srcId="{9821CB46-8A7B-42E0-B4FD-1579FA87C38B}" destId="{D93CEA1E-1777-4E43-8B97-415F50387C19}" srcOrd="0" destOrd="0" presId="urn:microsoft.com/office/officeart/2016/7/layout/VerticalSolidActionList"/>
    <dgm:cxn modelId="{DE537188-44BE-4F2B-BF9C-432A086668C3}" srcId="{FF0A2C44-70F4-46BD-AE45-FF7EF1C50917}" destId="{755D6688-5873-4F9A-A4B2-1E3B17AA03BA}" srcOrd="0" destOrd="0" parTransId="{1DB0941E-0BD3-41E3-889A-B86FAD90E9E7}" sibTransId="{249C9991-CA8C-4286-AA62-8C8D129AAE44}"/>
    <dgm:cxn modelId="{8DCD0997-174A-4A3B-AA91-FD1F2994CB97}" type="presOf" srcId="{5A326EE5-9A22-4639-9793-48AD08BFA30C}" destId="{AEFD9746-9E38-47A8-96C0-6661FF2E9710}" srcOrd="0" destOrd="0" presId="urn:microsoft.com/office/officeart/2016/7/layout/VerticalSolidActionList"/>
    <dgm:cxn modelId="{47F0F397-2675-42E2-93F2-0434E2FC683B}" srcId="{5A326EE5-9A22-4639-9793-48AD08BFA30C}" destId="{7F7D9A2A-6B3F-4DE4-9138-659C32AEEBBB}" srcOrd="0" destOrd="0" parTransId="{A299F124-A4E4-42EA-89D1-1F923C6B8366}" sibTransId="{D3663F4B-EEDE-4B18-862A-18B62620B6F4}"/>
    <dgm:cxn modelId="{4FB8089A-8B6E-4ACA-918A-16D1F086FDDA}" srcId="{C0BB5706-FE09-45FB-96D4-F7CDD96F76DB}" destId="{0CC88380-C03F-4E5B-859C-893F1B9F7307}" srcOrd="0" destOrd="0" parTransId="{A364F976-057A-4E2D-8FD2-3258D51A5640}" sibTransId="{0009CB9C-731A-4894-A62B-787568C23241}"/>
    <dgm:cxn modelId="{BC2838A3-423D-4B0E-AFE3-562F5520F5B6}" srcId="{4978E508-A8E4-4BDC-80A9-E4329354BE80}" destId="{13CA2253-96D4-4650-8B54-B92EE40D7CC0}" srcOrd="5" destOrd="0" parTransId="{BD7380B4-7E2C-4B52-B23C-A288A79EC1A9}" sibTransId="{4E557C0A-8496-4C00-A947-16559A679967}"/>
    <dgm:cxn modelId="{FDF9FBA5-5880-4D8A-8C34-2804804B20BE}" srcId="{13CA2253-96D4-4650-8B54-B92EE40D7CC0}" destId="{DD90E906-90CE-43B6-AA94-68ADB77F60E6}" srcOrd="0" destOrd="0" parTransId="{EB44EEFB-F40C-487B-BF3A-86093090D861}" sibTransId="{49A101E5-8693-42CC-82E5-19439FE8E621}"/>
    <dgm:cxn modelId="{49A775AE-33CB-4EE1-8C05-A05C9322DC4E}" type="presOf" srcId="{C0BB5706-FE09-45FB-96D4-F7CDD96F76DB}" destId="{F5D4185C-B619-47BF-8F31-A89B93957280}" srcOrd="0" destOrd="0" presId="urn:microsoft.com/office/officeart/2016/7/layout/VerticalSolidActionList"/>
    <dgm:cxn modelId="{B0E66DB2-2EE7-4677-A240-F219ED869DF2}" srcId="{4978E508-A8E4-4BDC-80A9-E4329354BE80}" destId="{FF0A2C44-70F4-46BD-AE45-FF7EF1C50917}" srcOrd="3" destOrd="0" parTransId="{3BB75925-9591-433D-9BBD-EE3107B29E91}" sibTransId="{F6DFD5D8-2879-4F99-9C27-F9E26F6A1063}"/>
    <dgm:cxn modelId="{5B0030BF-21CB-48CF-BE8B-3B32A715F9DE}" srcId="{6514DBB7-040C-4D78-AC9E-92FFC34484F8}" destId="{D260A739-B8CF-41A8-B98D-3A3AFFFD01CA}" srcOrd="0" destOrd="0" parTransId="{5728A6D9-D228-4322-888D-FE39AC360901}" sibTransId="{371C18A4-73BD-4686-84C7-E99412EFDC93}"/>
    <dgm:cxn modelId="{393A31C5-3BB0-441A-8971-3A6F9EF8EC67}" type="presOf" srcId="{FF0A2C44-70F4-46BD-AE45-FF7EF1C50917}" destId="{A7247A60-874B-46EA-8E94-DD3B0DE29493}" srcOrd="0" destOrd="0" presId="urn:microsoft.com/office/officeart/2016/7/layout/VerticalSolidActionList"/>
    <dgm:cxn modelId="{9BF4E3C9-8846-4311-A4EA-7B77E10AAF67}" type="presOf" srcId="{0CC88380-C03F-4E5B-859C-893F1B9F7307}" destId="{9C36EC15-884F-442C-9B50-E2A68C3A9FBF}" srcOrd="0" destOrd="0" presId="urn:microsoft.com/office/officeart/2016/7/layout/VerticalSolidActionList"/>
    <dgm:cxn modelId="{332B6ACD-D75C-4C0E-96E8-1D39DFDEA267}" srcId="{9821CB46-8A7B-42E0-B4FD-1579FA87C38B}" destId="{A352027D-775E-4647-8965-3E8C58C25EBC}" srcOrd="0" destOrd="0" parTransId="{7258B5F1-0D2A-44AF-A2BC-77810AD59F3B}" sibTransId="{F91C788F-A762-4636-B808-471E815C504F}"/>
    <dgm:cxn modelId="{5E2D09DF-15A5-44C5-A502-BA7D10530AE5}" srcId="{4978E508-A8E4-4BDC-80A9-E4329354BE80}" destId="{6514DBB7-040C-4D78-AC9E-92FFC34484F8}" srcOrd="2" destOrd="0" parTransId="{398220F4-18AF-43F1-A287-9BDCCAAC9CB3}" sibTransId="{63E94692-73F5-43C7-854E-D71BC97D3978}"/>
    <dgm:cxn modelId="{1B676CEA-A967-4553-A60D-3D999ED10E52}" type="presOf" srcId="{4978E508-A8E4-4BDC-80A9-E4329354BE80}" destId="{C0ABEC1B-D5A9-4052-BD47-F0BEE233B391}" srcOrd="0" destOrd="0" presId="urn:microsoft.com/office/officeart/2016/7/layout/VerticalSolidActionList"/>
    <dgm:cxn modelId="{26300DEB-E191-4994-92A8-64B676A797C0}" type="presOf" srcId="{7F7D9A2A-6B3F-4DE4-9138-659C32AEEBBB}" destId="{BB513F94-D28F-47A5-8BC7-3A17ADE86983}" srcOrd="0" destOrd="0" presId="urn:microsoft.com/office/officeart/2016/7/layout/VerticalSolidActionList"/>
    <dgm:cxn modelId="{A43269F0-76C5-41B9-AEEA-31BFEBF64598}" type="presOf" srcId="{6514DBB7-040C-4D78-AC9E-92FFC34484F8}" destId="{905DB15C-77E8-4BB7-BA86-20009907F399}" srcOrd="0" destOrd="0" presId="urn:microsoft.com/office/officeart/2016/7/layout/VerticalSolidActionList"/>
    <dgm:cxn modelId="{349383F8-A764-40C0-B69C-D928E015F739}" srcId="{4978E508-A8E4-4BDC-80A9-E4329354BE80}" destId="{C0BB5706-FE09-45FB-96D4-F7CDD96F76DB}" srcOrd="4" destOrd="0" parTransId="{28493DF8-6622-4F60-8955-3CDD4DABB99D}" sibTransId="{6FF269F5-837C-4F98-AB68-891EE74B631B}"/>
    <dgm:cxn modelId="{AF470E73-8DF3-4BA4-A65C-D88455820A15}" type="presParOf" srcId="{C0ABEC1B-D5A9-4052-BD47-F0BEE233B391}" destId="{788E1CE0-4E82-498F-8EAE-F9B3675F5F9E}" srcOrd="0" destOrd="0" presId="urn:microsoft.com/office/officeart/2016/7/layout/VerticalSolidActionList"/>
    <dgm:cxn modelId="{AE0BBBCD-267C-452C-8782-173DCE0CDB59}" type="presParOf" srcId="{788E1CE0-4E82-498F-8EAE-F9B3675F5F9E}" destId="{D93CEA1E-1777-4E43-8B97-415F50387C19}" srcOrd="0" destOrd="0" presId="urn:microsoft.com/office/officeart/2016/7/layout/VerticalSolidActionList"/>
    <dgm:cxn modelId="{47812BF8-6B85-4E95-A67D-66F0DE01940E}" type="presParOf" srcId="{788E1CE0-4E82-498F-8EAE-F9B3675F5F9E}" destId="{F3DDC7D5-7D69-4830-9064-BA70932081F5}" srcOrd="1" destOrd="0" presId="urn:microsoft.com/office/officeart/2016/7/layout/VerticalSolidActionList"/>
    <dgm:cxn modelId="{145C58E2-F799-4292-A2FC-91011AEC612F}" type="presParOf" srcId="{C0ABEC1B-D5A9-4052-BD47-F0BEE233B391}" destId="{375A5FEF-2C23-4AF0-860E-D46D72B7D2E1}" srcOrd="1" destOrd="0" presId="urn:microsoft.com/office/officeart/2016/7/layout/VerticalSolidActionList"/>
    <dgm:cxn modelId="{7BC4ED2B-3768-42FE-B3A8-882D605EAA6E}" type="presParOf" srcId="{C0ABEC1B-D5A9-4052-BD47-F0BEE233B391}" destId="{49DD44BF-9F8F-45D0-AD43-908F9B01A408}" srcOrd="2" destOrd="0" presId="urn:microsoft.com/office/officeart/2016/7/layout/VerticalSolidActionList"/>
    <dgm:cxn modelId="{5E8B376A-38DD-495C-AEF0-6DEE1F1470DE}" type="presParOf" srcId="{49DD44BF-9F8F-45D0-AD43-908F9B01A408}" destId="{AEFD9746-9E38-47A8-96C0-6661FF2E9710}" srcOrd="0" destOrd="0" presId="urn:microsoft.com/office/officeart/2016/7/layout/VerticalSolidActionList"/>
    <dgm:cxn modelId="{6715C71D-AD6C-4A9C-ACA0-136291D33D09}" type="presParOf" srcId="{49DD44BF-9F8F-45D0-AD43-908F9B01A408}" destId="{BB513F94-D28F-47A5-8BC7-3A17ADE86983}" srcOrd="1" destOrd="0" presId="urn:microsoft.com/office/officeart/2016/7/layout/VerticalSolidActionList"/>
    <dgm:cxn modelId="{6A4D0BD7-D788-4495-9C02-25CFEDB92695}" type="presParOf" srcId="{C0ABEC1B-D5A9-4052-BD47-F0BEE233B391}" destId="{4D70C665-CA91-435B-99B2-260D457587FF}" srcOrd="3" destOrd="0" presId="urn:microsoft.com/office/officeart/2016/7/layout/VerticalSolidActionList"/>
    <dgm:cxn modelId="{FE23C46A-3A83-4493-A7B1-F79C0C347AFF}" type="presParOf" srcId="{C0ABEC1B-D5A9-4052-BD47-F0BEE233B391}" destId="{4172F560-0351-4C05-A348-28374338CAEC}" srcOrd="4" destOrd="0" presId="urn:microsoft.com/office/officeart/2016/7/layout/VerticalSolidActionList"/>
    <dgm:cxn modelId="{DF381CF5-6524-40E0-9E29-8D7CD9B2A5B7}" type="presParOf" srcId="{4172F560-0351-4C05-A348-28374338CAEC}" destId="{905DB15C-77E8-4BB7-BA86-20009907F399}" srcOrd="0" destOrd="0" presId="urn:microsoft.com/office/officeart/2016/7/layout/VerticalSolidActionList"/>
    <dgm:cxn modelId="{017E1FA5-16A3-4912-8848-1629A87DEFD4}" type="presParOf" srcId="{4172F560-0351-4C05-A348-28374338CAEC}" destId="{00FF5426-FA3A-4578-B5E2-BADA06AFAE7A}" srcOrd="1" destOrd="0" presId="urn:microsoft.com/office/officeart/2016/7/layout/VerticalSolidActionList"/>
    <dgm:cxn modelId="{FD6D7DBE-4118-4AF0-8E24-567562BADE13}" type="presParOf" srcId="{C0ABEC1B-D5A9-4052-BD47-F0BEE233B391}" destId="{CCD47A19-8EB4-41BC-BA32-AD50BF90DC2E}" srcOrd="5" destOrd="0" presId="urn:microsoft.com/office/officeart/2016/7/layout/VerticalSolidActionList"/>
    <dgm:cxn modelId="{56D1905B-F864-4BD2-8A62-3B83BB8D8ECE}" type="presParOf" srcId="{C0ABEC1B-D5A9-4052-BD47-F0BEE233B391}" destId="{17F9DAE7-8511-48DB-B19B-8035D5F04EA7}" srcOrd="6" destOrd="0" presId="urn:microsoft.com/office/officeart/2016/7/layout/VerticalSolidActionList"/>
    <dgm:cxn modelId="{16E42694-B21A-44DB-8133-596B7D8BEBC5}" type="presParOf" srcId="{17F9DAE7-8511-48DB-B19B-8035D5F04EA7}" destId="{A7247A60-874B-46EA-8E94-DD3B0DE29493}" srcOrd="0" destOrd="0" presId="urn:microsoft.com/office/officeart/2016/7/layout/VerticalSolidActionList"/>
    <dgm:cxn modelId="{ABD65D10-2447-4D53-B1EA-378DCD1C57B4}" type="presParOf" srcId="{17F9DAE7-8511-48DB-B19B-8035D5F04EA7}" destId="{8C48A966-C7BA-48B6-BF01-E0071D961BFE}" srcOrd="1" destOrd="0" presId="urn:microsoft.com/office/officeart/2016/7/layout/VerticalSolidActionList"/>
    <dgm:cxn modelId="{185DAE4F-C1A0-4864-A5DD-473FA0820FCC}" type="presParOf" srcId="{C0ABEC1B-D5A9-4052-BD47-F0BEE233B391}" destId="{89789DA3-2C94-4E54-A3A1-752734CCFE82}" srcOrd="7" destOrd="0" presId="urn:microsoft.com/office/officeart/2016/7/layout/VerticalSolidActionList"/>
    <dgm:cxn modelId="{48B2F5AD-D429-4C73-8030-2EFE9BAC3043}" type="presParOf" srcId="{C0ABEC1B-D5A9-4052-BD47-F0BEE233B391}" destId="{6708A6DC-E764-4CC6-88D7-1C1B8583AD29}" srcOrd="8" destOrd="0" presId="urn:microsoft.com/office/officeart/2016/7/layout/VerticalSolidActionList"/>
    <dgm:cxn modelId="{148A38E9-0ECA-4D51-B3CE-E6C7DC1BC6F2}" type="presParOf" srcId="{6708A6DC-E764-4CC6-88D7-1C1B8583AD29}" destId="{F5D4185C-B619-47BF-8F31-A89B93957280}" srcOrd="0" destOrd="0" presId="urn:microsoft.com/office/officeart/2016/7/layout/VerticalSolidActionList"/>
    <dgm:cxn modelId="{2D7542C7-A6AF-4768-9DCA-D87AE4ED1D28}" type="presParOf" srcId="{6708A6DC-E764-4CC6-88D7-1C1B8583AD29}" destId="{9C36EC15-884F-442C-9B50-E2A68C3A9FBF}" srcOrd="1" destOrd="0" presId="urn:microsoft.com/office/officeart/2016/7/layout/VerticalSolidActionList"/>
    <dgm:cxn modelId="{8C2A67CF-6E2A-4B1F-8821-0BE1F5406F4A}" type="presParOf" srcId="{C0ABEC1B-D5A9-4052-BD47-F0BEE233B391}" destId="{10117E72-BB5C-4773-80FA-C6F506965245}" srcOrd="9" destOrd="0" presId="urn:microsoft.com/office/officeart/2016/7/layout/VerticalSolidActionList"/>
    <dgm:cxn modelId="{D31CF190-7678-46DA-8F70-8BE514A919DE}" type="presParOf" srcId="{C0ABEC1B-D5A9-4052-BD47-F0BEE233B391}" destId="{A489DFA2-1808-467B-A624-B90CFF4782C7}" srcOrd="10" destOrd="0" presId="urn:microsoft.com/office/officeart/2016/7/layout/VerticalSolidActionList"/>
    <dgm:cxn modelId="{01EBCBD8-7070-481B-A427-DCD3B8432848}" type="presParOf" srcId="{A489DFA2-1808-467B-A624-B90CFF4782C7}" destId="{61B0572D-AB99-4F8C-80EB-D24FFB13564E}" srcOrd="0" destOrd="0" presId="urn:microsoft.com/office/officeart/2016/7/layout/VerticalSolidActionList"/>
    <dgm:cxn modelId="{71DFA98A-EC6A-4221-8D30-E7F2F66D66BE}" type="presParOf" srcId="{A489DFA2-1808-467B-A624-B90CFF4782C7}" destId="{DD2E8A3E-6505-4372-9258-C6D3BFFFACE8}"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62C9A6-6DEA-424F-95FD-4438BF0E1F64}"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4DABF9-18FF-415C-8555-646D97CE525E}">
      <dgm:prSet/>
      <dgm:spPr/>
      <dgm:t>
        <a:bodyPr/>
        <a:lstStyle/>
        <a:p>
          <a:pPr>
            <a:defRPr b="1"/>
          </a:pPr>
          <a:r>
            <a:rPr lang="en-US" b="1"/>
            <a:t>1. Identifying Key Drivers of Price:</a:t>
          </a:r>
          <a:endParaRPr lang="en-US"/>
        </a:p>
      </dgm:t>
    </dgm:pt>
    <dgm:pt modelId="{53CEAC93-BE29-4D64-B101-F87071FFFEA3}" type="parTrans" cxnId="{5308FF53-CE47-4926-A9D9-2DFFFD24646E}">
      <dgm:prSet/>
      <dgm:spPr/>
      <dgm:t>
        <a:bodyPr/>
        <a:lstStyle/>
        <a:p>
          <a:endParaRPr lang="en-US"/>
        </a:p>
      </dgm:t>
    </dgm:pt>
    <dgm:pt modelId="{C1369BFA-FD4E-427F-96EB-2557191C1AB4}" type="sibTrans" cxnId="{5308FF53-CE47-4926-A9D9-2DFFFD24646E}">
      <dgm:prSet/>
      <dgm:spPr/>
      <dgm:t>
        <a:bodyPr/>
        <a:lstStyle/>
        <a:p>
          <a:endParaRPr lang="en-US"/>
        </a:p>
      </dgm:t>
    </dgm:pt>
    <dgm:pt modelId="{B6536A6B-65E3-4383-A78C-D89341F134F5}">
      <dgm:prSet/>
      <dgm:spPr/>
      <dgm:t>
        <a:bodyPr/>
        <a:lstStyle/>
        <a:p>
          <a:r>
            <a:rPr lang="en-US" b="1"/>
            <a:t>Visualizing the correlation matrix</a:t>
          </a:r>
          <a:r>
            <a:rPr lang="en-US"/>
            <a:t> clearly highlighted the strong positive relationship between square footage and price. This helped us understand that larger houses tend to command higher prices.</a:t>
          </a:r>
        </a:p>
      </dgm:t>
    </dgm:pt>
    <dgm:pt modelId="{B2BBD007-9563-4529-8C19-B52B02331223}" type="parTrans" cxnId="{D5F92756-FD7B-4378-B8FB-84E7D2CC6244}">
      <dgm:prSet/>
      <dgm:spPr/>
      <dgm:t>
        <a:bodyPr/>
        <a:lstStyle/>
        <a:p>
          <a:endParaRPr lang="en-US"/>
        </a:p>
      </dgm:t>
    </dgm:pt>
    <dgm:pt modelId="{9AF525CC-7FEB-48CC-87D6-0F88DCA53E4A}" type="sibTrans" cxnId="{D5F92756-FD7B-4378-B8FB-84E7D2CC6244}">
      <dgm:prSet/>
      <dgm:spPr/>
      <dgm:t>
        <a:bodyPr/>
        <a:lstStyle/>
        <a:p>
          <a:endParaRPr lang="en-US"/>
        </a:p>
      </dgm:t>
    </dgm:pt>
    <dgm:pt modelId="{6E6066FD-7D27-4AE4-99E9-A2AE6611A385}">
      <dgm:prSet/>
      <dgm:spPr/>
      <dgm:t>
        <a:bodyPr/>
        <a:lstStyle/>
        <a:p>
          <a:r>
            <a:rPr lang="en-US" b="1"/>
            <a:t>Scatter plots</a:t>
          </a:r>
          <a:r>
            <a:rPr lang="en-US"/>
            <a:t> further reinforced this relationship, allowing us to see the trend visually.</a:t>
          </a:r>
        </a:p>
      </dgm:t>
    </dgm:pt>
    <dgm:pt modelId="{94CCC227-AF13-4B2F-8BA9-92DC30E8AA71}" type="parTrans" cxnId="{624B8BB6-5CAF-405D-A93C-DC2B73C98488}">
      <dgm:prSet/>
      <dgm:spPr/>
      <dgm:t>
        <a:bodyPr/>
        <a:lstStyle/>
        <a:p>
          <a:endParaRPr lang="en-US"/>
        </a:p>
      </dgm:t>
    </dgm:pt>
    <dgm:pt modelId="{50C08C9F-55A8-43F3-9CBC-A5048E5F5869}" type="sibTrans" cxnId="{624B8BB6-5CAF-405D-A93C-DC2B73C98488}">
      <dgm:prSet/>
      <dgm:spPr/>
      <dgm:t>
        <a:bodyPr/>
        <a:lstStyle/>
        <a:p>
          <a:endParaRPr lang="en-US"/>
        </a:p>
      </dgm:t>
    </dgm:pt>
    <dgm:pt modelId="{19CC7DF7-233D-4563-8D62-D739C4C2B81D}">
      <dgm:prSet/>
      <dgm:spPr/>
      <dgm:t>
        <a:bodyPr/>
        <a:lstStyle/>
        <a:p>
          <a:pPr>
            <a:defRPr b="1"/>
          </a:pPr>
          <a:r>
            <a:rPr lang="en-US" b="1"/>
            <a:t>2. Uncovering Neighborhood Influences:</a:t>
          </a:r>
          <a:endParaRPr lang="en-US"/>
        </a:p>
      </dgm:t>
    </dgm:pt>
    <dgm:pt modelId="{2C11AFB9-F463-49A9-86C0-F6FF2012C89D}" type="parTrans" cxnId="{25E2BE27-BCA8-49CF-B485-190AF75695C1}">
      <dgm:prSet/>
      <dgm:spPr/>
      <dgm:t>
        <a:bodyPr/>
        <a:lstStyle/>
        <a:p>
          <a:endParaRPr lang="en-US"/>
        </a:p>
      </dgm:t>
    </dgm:pt>
    <dgm:pt modelId="{F8F472D1-209D-4179-80FC-5A4B7DAED21C}" type="sibTrans" cxnId="{25E2BE27-BCA8-49CF-B485-190AF75695C1}">
      <dgm:prSet/>
      <dgm:spPr/>
      <dgm:t>
        <a:bodyPr/>
        <a:lstStyle/>
        <a:p>
          <a:endParaRPr lang="en-US"/>
        </a:p>
      </dgm:t>
    </dgm:pt>
    <dgm:pt modelId="{BF4AE79C-3D5C-4F70-A019-44B71CF36283}">
      <dgm:prSet/>
      <dgm:spPr/>
      <dgm:t>
        <a:bodyPr/>
        <a:lstStyle/>
        <a:p>
          <a:r>
            <a:rPr lang="en-US" b="1"/>
            <a:t>Interactive dashboards</a:t>
          </a:r>
          <a:r>
            <a:rPr lang="en-US"/>
            <a:t> enabled us to explore how average prices vary across different neighborhoods over time and by square footage.</a:t>
          </a:r>
        </a:p>
      </dgm:t>
    </dgm:pt>
    <dgm:pt modelId="{8C8EDCAA-366B-4EC9-BB34-94B507D11CAC}" type="parTrans" cxnId="{344B537E-8A8D-446D-A513-B37DA8D6B031}">
      <dgm:prSet/>
      <dgm:spPr/>
      <dgm:t>
        <a:bodyPr/>
        <a:lstStyle/>
        <a:p>
          <a:endParaRPr lang="en-US"/>
        </a:p>
      </dgm:t>
    </dgm:pt>
    <dgm:pt modelId="{EAF341C0-E9A2-4480-B205-ED8668988715}" type="sibTrans" cxnId="{344B537E-8A8D-446D-A513-B37DA8D6B031}">
      <dgm:prSet/>
      <dgm:spPr/>
      <dgm:t>
        <a:bodyPr/>
        <a:lstStyle/>
        <a:p>
          <a:endParaRPr lang="en-US"/>
        </a:p>
      </dgm:t>
    </dgm:pt>
    <dgm:pt modelId="{F24AACDB-EBB5-4E49-8666-C137C24ACB9C}">
      <dgm:prSet/>
      <dgm:spPr/>
      <dgm:t>
        <a:bodyPr/>
        <a:lstStyle/>
        <a:p>
          <a:r>
            <a:rPr lang="en-US" b="1"/>
            <a:t>Visual comparisons</a:t>
          </a:r>
          <a:r>
            <a:rPr lang="en-US"/>
            <a:t> helped us identify neighborhoods with higher or lower average prices and understand the factors contributing to these differences.</a:t>
          </a:r>
        </a:p>
      </dgm:t>
    </dgm:pt>
    <dgm:pt modelId="{BC1445DB-C9A3-4271-AAF2-0DF851E2D634}" type="parTrans" cxnId="{355D5A7C-14E0-4E74-AA18-2AA029CE5FC1}">
      <dgm:prSet/>
      <dgm:spPr/>
      <dgm:t>
        <a:bodyPr/>
        <a:lstStyle/>
        <a:p>
          <a:endParaRPr lang="en-US"/>
        </a:p>
      </dgm:t>
    </dgm:pt>
    <dgm:pt modelId="{49A1CE2E-B638-4AB7-8E80-349D03DBD32A}" type="sibTrans" cxnId="{355D5A7C-14E0-4E74-AA18-2AA029CE5FC1}">
      <dgm:prSet/>
      <dgm:spPr/>
      <dgm:t>
        <a:bodyPr/>
        <a:lstStyle/>
        <a:p>
          <a:endParaRPr lang="en-US"/>
        </a:p>
      </dgm:t>
    </dgm:pt>
    <dgm:pt modelId="{9E9E16A5-86F8-4CF0-8232-04D04A01F16B}">
      <dgm:prSet/>
      <dgm:spPr/>
      <dgm:t>
        <a:bodyPr/>
        <a:lstStyle/>
        <a:p>
          <a:pPr>
            <a:defRPr b="1"/>
          </a:pPr>
          <a:r>
            <a:rPr lang="en-US" b="1"/>
            <a:t>3. Evaluating Model Performance:</a:t>
          </a:r>
          <a:endParaRPr lang="en-US"/>
        </a:p>
      </dgm:t>
    </dgm:pt>
    <dgm:pt modelId="{121090F2-4B03-43A3-8167-46C2DBF0A1C4}" type="parTrans" cxnId="{2F458069-9C64-4C75-8689-70A91C798615}">
      <dgm:prSet/>
      <dgm:spPr/>
      <dgm:t>
        <a:bodyPr/>
        <a:lstStyle/>
        <a:p>
          <a:endParaRPr lang="en-US"/>
        </a:p>
      </dgm:t>
    </dgm:pt>
    <dgm:pt modelId="{98D894EF-9429-4753-8015-280C858DF5D5}" type="sibTrans" cxnId="{2F458069-9C64-4C75-8689-70A91C798615}">
      <dgm:prSet/>
      <dgm:spPr/>
      <dgm:t>
        <a:bodyPr/>
        <a:lstStyle/>
        <a:p>
          <a:endParaRPr lang="en-US"/>
        </a:p>
      </dgm:t>
    </dgm:pt>
    <dgm:pt modelId="{18990ADC-E422-44E1-94DF-6AE2ED206D7F}">
      <dgm:prSet/>
      <dgm:spPr/>
      <dgm:t>
        <a:bodyPr/>
        <a:lstStyle/>
        <a:p>
          <a:r>
            <a:rPr lang="en-US" b="1"/>
            <a:t>Visualizing model residuals</a:t>
          </a:r>
          <a:r>
            <a:rPr lang="en-US"/>
            <a:t> allowed us to assess the model's accuracy and identify potential areas for improvement.</a:t>
          </a:r>
        </a:p>
      </dgm:t>
    </dgm:pt>
    <dgm:pt modelId="{F4356B81-835A-45D6-B0EB-F11BAAF67DDA}" type="parTrans" cxnId="{1B3DB505-18BF-42F6-8F79-207DBAC70A62}">
      <dgm:prSet/>
      <dgm:spPr/>
      <dgm:t>
        <a:bodyPr/>
        <a:lstStyle/>
        <a:p>
          <a:endParaRPr lang="en-US"/>
        </a:p>
      </dgm:t>
    </dgm:pt>
    <dgm:pt modelId="{1B090515-18CD-4628-8E1C-DE980620EA39}" type="sibTrans" cxnId="{1B3DB505-18BF-42F6-8F79-207DBAC70A62}">
      <dgm:prSet/>
      <dgm:spPr/>
      <dgm:t>
        <a:bodyPr/>
        <a:lstStyle/>
        <a:p>
          <a:endParaRPr lang="en-US"/>
        </a:p>
      </dgm:t>
    </dgm:pt>
    <dgm:pt modelId="{9F78B190-E663-460D-A68C-2298A8A9673F}">
      <dgm:prSet/>
      <dgm:spPr/>
      <dgm:t>
        <a:bodyPr/>
        <a:lstStyle/>
        <a:p>
          <a:r>
            <a:rPr lang="en-US" b="1"/>
            <a:t>Comparing predicted and actual values</a:t>
          </a:r>
          <a:r>
            <a:rPr lang="en-US"/>
            <a:t> graphically helped us understand how well the model performs in different scenarios.</a:t>
          </a:r>
        </a:p>
      </dgm:t>
    </dgm:pt>
    <dgm:pt modelId="{BF2C571B-50A2-4369-869D-3C73E0FAAD13}" type="parTrans" cxnId="{DC606AD0-5578-4480-B1B8-CC2D0B4CFF32}">
      <dgm:prSet/>
      <dgm:spPr/>
      <dgm:t>
        <a:bodyPr/>
        <a:lstStyle/>
        <a:p>
          <a:endParaRPr lang="en-US"/>
        </a:p>
      </dgm:t>
    </dgm:pt>
    <dgm:pt modelId="{CBEC0C57-429E-4AA1-BFB1-EFAEA6EEA69C}" type="sibTrans" cxnId="{DC606AD0-5578-4480-B1B8-CC2D0B4CFF32}">
      <dgm:prSet/>
      <dgm:spPr/>
      <dgm:t>
        <a:bodyPr/>
        <a:lstStyle/>
        <a:p>
          <a:endParaRPr lang="en-US"/>
        </a:p>
      </dgm:t>
    </dgm:pt>
    <dgm:pt modelId="{55641C86-A1CD-4E4B-9D09-3A77B9B3E28A}">
      <dgm:prSet/>
      <dgm:spPr/>
      <dgm:t>
        <a:bodyPr/>
        <a:lstStyle/>
        <a:p>
          <a:pPr>
            <a:defRPr b="1"/>
          </a:pPr>
          <a:r>
            <a:rPr lang="en-US" b="1"/>
            <a:t>4. Communicating Insights Effectively:</a:t>
          </a:r>
          <a:endParaRPr lang="en-US"/>
        </a:p>
      </dgm:t>
    </dgm:pt>
    <dgm:pt modelId="{FD0EC0A4-CF58-470D-929B-59943D0EF969}" type="parTrans" cxnId="{4DDCAEFA-2B66-48C1-B31D-12725E5C3F0B}">
      <dgm:prSet/>
      <dgm:spPr/>
      <dgm:t>
        <a:bodyPr/>
        <a:lstStyle/>
        <a:p>
          <a:endParaRPr lang="en-US"/>
        </a:p>
      </dgm:t>
    </dgm:pt>
    <dgm:pt modelId="{CAEB0025-E6AB-46D3-A5F9-CDE3031E35B9}" type="sibTrans" cxnId="{4DDCAEFA-2B66-48C1-B31D-12725E5C3F0B}">
      <dgm:prSet/>
      <dgm:spPr/>
      <dgm:t>
        <a:bodyPr/>
        <a:lstStyle/>
        <a:p>
          <a:endParaRPr lang="en-US"/>
        </a:p>
      </dgm:t>
    </dgm:pt>
    <dgm:pt modelId="{5D760524-DC70-4EFE-A612-DD0B807A2A35}">
      <dgm:prSet/>
      <dgm:spPr/>
      <dgm:t>
        <a:bodyPr/>
        <a:lstStyle/>
        <a:p>
          <a:r>
            <a:rPr lang="en-US" b="1"/>
            <a:t>Clear and concise visualizations</a:t>
          </a:r>
          <a:r>
            <a:rPr lang="en-US"/>
            <a:t> made it easier to communicate complex findings to a diverse audience.</a:t>
          </a:r>
        </a:p>
      </dgm:t>
    </dgm:pt>
    <dgm:pt modelId="{DB3990E3-9EB7-42BA-AB1F-F30EC92C125E}" type="parTrans" cxnId="{61F4576D-44F8-41BE-AE88-8A0D6FB6F3CC}">
      <dgm:prSet/>
      <dgm:spPr/>
      <dgm:t>
        <a:bodyPr/>
        <a:lstStyle/>
        <a:p>
          <a:endParaRPr lang="en-US"/>
        </a:p>
      </dgm:t>
    </dgm:pt>
    <dgm:pt modelId="{4ED5F1B7-3ECD-4214-A21D-1C06B73D9F54}" type="sibTrans" cxnId="{61F4576D-44F8-41BE-AE88-8A0D6FB6F3CC}">
      <dgm:prSet/>
      <dgm:spPr/>
      <dgm:t>
        <a:bodyPr/>
        <a:lstStyle/>
        <a:p>
          <a:endParaRPr lang="en-US"/>
        </a:p>
      </dgm:t>
    </dgm:pt>
    <dgm:pt modelId="{E868F0F3-ADED-459E-B616-FDE546A5D13A}">
      <dgm:prSet/>
      <dgm:spPr/>
      <dgm:t>
        <a:bodyPr/>
        <a:lstStyle/>
        <a:p>
          <a:r>
            <a:rPr lang="en-US" b="1"/>
            <a:t>Interactive dashboards</a:t>
          </a:r>
          <a:r>
            <a:rPr lang="en-US"/>
            <a:t> empowered stakeholders to explore the data themselves and gain deeper insights.</a:t>
          </a:r>
        </a:p>
      </dgm:t>
    </dgm:pt>
    <dgm:pt modelId="{3BC494CD-7B63-4603-B54B-685EFD248B5D}" type="parTrans" cxnId="{0EF345D2-A6EA-492D-85D0-D27659AC44E0}">
      <dgm:prSet/>
      <dgm:spPr/>
      <dgm:t>
        <a:bodyPr/>
        <a:lstStyle/>
        <a:p>
          <a:endParaRPr lang="en-US"/>
        </a:p>
      </dgm:t>
    </dgm:pt>
    <dgm:pt modelId="{DEBC53BF-C290-401E-90CA-187A69C715B5}" type="sibTrans" cxnId="{0EF345D2-A6EA-492D-85D0-D27659AC44E0}">
      <dgm:prSet/>
      <dgm:spPr/>
      <dgm:t>
        <a:bodyPr/>
        <a:lstStyle/>
        <a:p>
          <a:endParaRPr lang="en-US"/>
        </a:p>
      </dgm:t>
    </dgm:pt>
    <dgm:pt modelId="{F9215938-698C-44BA-973A-ADF96AA27034}" type="pres">
      <dgm:prSet presAssocID="{EB62C9A6-6DEA-424F-95FD-4438BF0E1F64}" presName="root" presStyleCnt="0">
        <dgm:presLayoutVars>
          <dgm:dir/>
          <dgm:resizeHandles val="exact"/>
        </dgm:presLayoutVars>
      </dgm:prSet>
      <dgm:spPr/>
    </dgm:pt>
    <dgm:pt modelId="{E450D73A-CC17-4A09-87A8-5B82DF3C37F2}" type="pres">
      <dgm:prSet presAssocID="{3A4DABF9-18FF-415C-8555-646D97CE525E}" presName="compNode" presStyleCnt="0"/>
      <dgm:spPr/>
    </dgm:pt>
    <dgm:pt modelId="{6DFADAC4-209C-4654-81A9-33D29F238347}" type="pres">
      <dgm:prSet presAssocID="{3A4DABF9-18FF-415C-8555-646D97CE52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g"/>
        </a:ext>
      </dgm:extLst>
    </dgm:pt>
    <dgm:pt modelId="{ABC9F9A0-E011-4175-A5B6-735FEF68FDDA}" type="pres">
      <dgm:prSet presAssocID="{3A4DABF9-18FF-415C-8555-646D97CE525E}" presName="iconSpace" presStyleCnt="0"/>
      <dgm:spPr/>
    </dgm:pt>
    <dgm:pt modelId="{4831E936-9598-47D1-88D3-816B167D72CE}" type="pres">
      <dgm:prSet presAssocID="{3A4DABF9-18FF-415C-8555-646D97CE525E}" presName="parTx" presStyleLbl="revTx" presStyleIdx="0" presStyleCnt="8">
        <dgm:presLayoutVars>
          <dgm:chMax val="0"/>
          <dgm:chPref val="0"/>
        </dgm:presLayoutVars>
      </dgm:prSet>
      <dgm:spPr/>
    </dgm:pt>
    <dgm:pt modelId="{87E39345-DC16-4713-B957-1D9E4B32869F}" type="pres">
      <dgm:prSet presAssocID="{3A4DABF9-18FF-415C-8555-646D97CE525E}" presName="txSpace" presStyleCnt="0"/>
      <dgm:spPr/>
    </dgm:pt>
    <dgm:pt modelId="{EAB37347-FA54-4FC6-9463-BF3564E36AB9}" type="pres">
      <dgm:prSet presAssocID="{3A4DABF9-18FF-415C-8555-646D97CE525E}" presName="desTx" presStyleLbl="revTx" presStyleIdx="1" presStyleCnt="8">
        <dgm:presLayoutVars/>
      </dgm:prSet>
      <dgm:spPr/>
    </dgm:pt>
    <dgm:pt modelId="{0B8D3A9B-6C4F-406D-823B-1D24CFF20971}" type="pres">
      <dgm:prSet presAssocID="{C1369BFA-FD4E-427F-96EB-2557191C1AB4}" presName="sibTrans" presStyleCnt="0"/>
      <dgm:spPr/>
    </dgm:pt>
    <dgm:pt modelId="{85D09C1E-27CF-4556-B345-3EE4E5A5D2D0}" type="pres">
      <dgm:prSet presAssocID="{19CC7DF7-233D-4563-8D62-D739C4C2B81D}" presName="compNode" presStyleCnt="0"/>
      <dgm:spPr/>
    </dgm:pt>
    <dgm:pt modelId="{2F464C39-64E6-4CF5-A5C3-CD9EFC09C069}" type="pres">
      <dgm:prSet presAssocID="{19CC7DF7-233D-4563-8D62-D739C4C2B8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18A811A9-9946-47A2-A508-361CD72426C9}" type="pres">
      <dgm:prSet presAssocID="{19CC7DF7-233D-4563-8D62-D739C4C2B81D}" presName="iconSpace" presStyleCnt="0"/>
      <dgm:spPr/>
    </dgm:pt>
    <dgm:pt modelId="{AA740AA9-9E5A-486F-91BB-75389E2EFE96}" type="pres">
      <dgm:prSet presAssocID="{19CC7DF7-233D-4563-8D62-D739C4C2B81D}" presName="parTx" presStyleLbl="revTx" presStyleIdx="2" presStyleCnt="8">
        <dgm:presLayoutVars>
          <dgm:chMax val="0"/>
          <dgm:chPref val="0"/>
        </dgm:presLayoutVars>
      </dgm:prSet>
      <dgm:spPr/>
    </dgm:pt>
    <dgm:pt modelId="{6F4CF1A5-F7DC-4011-A0B2-A075CE7C296F}" type="pres">
      <dgm:prSet presAssocID="{19CC7DF7-233D-4563-8D62-D739C4C2B81D}" presName="txSpace" presStyleCnt="0"/>
      <dgm:spPr/>
    </dgm:pt>
    <dgm:pt modelId="{EB6DE293-3539-4B2C-8FEC-AD4E1473E504}" type="pres">
      <dgm:prSet presAssocID="{19CC7DF7-233D-4563-8D62-D739C4C2B81D}" presName="desTx" presStyleLbl="revTx" presStyleIdx="3" presStyleCnt="8">
        <dgm:presLayoutVars/>
      </dgm:prSet>
      <dgm:spPr/>
    </dgm:pt>
    <dgm:pt modelId="{B703FF5B-A927-481A-81F8-25DA5D56CDF2}" type="pres">
      <dgm:prSet presAssocID="{F8F472D1-209D-4179-80FC-5A4B7DAED21C}" presName="sibTrans" presStyleCnt="0"/>
      <dgm:spPr/>
    </dgm:pt>
    <dgm:pt modelId="{55B12002-1C65-4E47-87E3-A5C146027DE2}" type="pres">
      <dgm:prSet presAssocID="{9E9E16A5-86F8-4CF0-8232-04D04A01F16B}" presName="compNode" presStyleCnt="0"/>
      <dgm:spPr/>
    </dgm:pt>
    <dgm:pt modelId="{62190B2A-0A74-433B-A05F-643113473A06}" type="pres">
      <dgm:prSet presAssocID="{9E9E16A5-86F8-4CF0-8232-04D04A01F16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297C098D-8E22-488A-9105-27361A3B26C3}" type="pres">
      <dgm:prSet presAssocID="{9E9E16A5-86F8-4CF0-8232-04D04A01F16B}" presName="iconSpace" presStyleCnt="0"/>
      <dgm:spPr/>
    </dgm:pt>
    <dgm:pt modelId="{089622C7-FC24-48F3-AACE-A92BE527CC20}" type="pres">
      <dgm:prSet presAssocID="{9E9E16A5-86F8-4CF0-8232-04D04A01F16B}" presName="parTx" presStyleLbl="revTx" presStyleIdx="4" presStyleCnt="8">
        <dgm:presLayoutVars>
          <dgm:chMax val="0"/>
          <dgm:chPref val="0"/>
        </dgm:presLayoutVars>
      </dgm:prSet>
      <dgm:spPr/>
    </dgm:pt>
    <dgm:pt modelId="{FF6B62F6-FCC7-40A3-A697-FB1622E61142}" type="pres">
      <dgm:prSet presAssocID="{9E9E16A5-86F8-4CF0-8232-04D04A01F16B}" presName="txSpace" presStyleCnt="0"/>
      <dgm:spPr/>
    </dgm:pt>
    <dgm:pt modelId="{43261E17-740B-481E-B1B4-E56D27F1FFDB}" type="pres">
      <dgm:prSet presAssocID="{9E9E16A5-86F8-4CF0-8232-04D04A01F16B}" presName="desTx" presStyleLbl="revTx" presStyleIdx="5" presStyleCnt="8">
        <dgm:presLayoutVars/>
      </dgm:prSet>
      <dgm:spPr/>
    </dgm:pt>
    <dgm:pt modelId="{588AB219-AB61-4376-B54C-4152123FF6A4}" type="pres">
      <dgm:prSet presAssocID="{98D894EF-9429-4753-8015-280C858DF5D5}" presName="sibTrans" presStyleCnt="0"/>
      <dgm:spPr/>
    </dgm:pt>
    <dgm:pt modelId="{1C1A5384-9F2E-4732-BB62-84ADB74E0F6A}" type="pres">
      <dgm:prSet presAssocID="{55641C86-A1CD-4E4B-9D09-3A77B9B3E28A}" presName="compNode" presStyleCnt="0"/>
      <dgm:spPr/>
    </dgm:pt>
    <dgm:pt modelId="{81EC412E-A046-4387-A890-7A6097DF05E4}" type="pres">
      <dgm:prSet presAssocID="{55641C86-A1CD-4E4B-9D09-3A77B9B3E28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A1C6905E-EB74-44AD-A697-346A0827F4C9}" type="pres">
      <dgm:prSet presAssocID="{55641C86-A1CD-4E4B-9D09-3A77B9B3E28A}" presName="iconSpace" presStyleCnt="0"/>
      <dgm:spPr/>
    </dgm:pt>
    <dgm:pt modelId="{97AC7D26-0071-440F-B0BD-70AE97D29A69}" type="pres">
      <dgm:prSet presAssocID="{55641C86-A1CD-4E4B-9D09-3A77B9B3E28A}" presName="parTx" presStyleLbl="revTx" presStyleIdx="6" presStyleCnt="8">
        <dgm:presLayoutVars>
          <dgm:chMax val="0"/>
          <dgm:chPref val="0"/>
        </dgm:presLayoutVars>
      </dgm:prSet>
      <dgm:spPr/>
    </dgm:pt>
    <dgm:pt modelId="{7F1CB558-3A43-43B4-AA2C-C5B0E5BD72B3}" type="pres">
      <dgm:prSet presAssocID="{55641C86-A1CD-4E4B-9D09-3A77B9B3E28A}" presName="txSpace" presStyleCnt="0"/>
      <dgm:spPr/>
    </dgm:pt>
    <dgm:pt modelId="{64C9D8B9-8EFB-40FC-82CE-C92DD1AFCAFC}" type="pres">
      <dgm:prSet presAssocID="{55641C86-A1CD-4E4B-9D09-3A77B9B3E28A}" presName="desTx" presStyleLbl="revTx" presStyleIdx="7" presStyleCnt="8">
        <dgm:presLayoutVars/>
      </dgm:prSet>
      <dgm:spPr/>
    </dgm:pt>
  </dgm:ptLst>
  <dgm:cxnLst>
    <dgm:cxn modelId="{EB5B9704-EB16-4283-87B1-03226A8570D8}" type="presOf" srcId="{EB62C9A6-6DEA-424F-95FD-4438BF0E1F64}" destId="{F9215938-698C-44BA-973A-ADF96AA27034}" srcOrd="0" destOrd="0" presId="urn:microsoft.com/office/officeart/2018/2/layout/IconLabelDescriptionList"/>
    <dgm:cxn modelId="{1B3DB505-18BF-42F6-8F79-207DBAC70A62}" srcId="{9E9E16A5-86F8-4CF0-8232-04D04A01F16B}" destId="{18990ADC-E422-44E1-94DF-6AE2ED206D7F}" srcOrd="0" destOrd="0" parTransId="{F4356B81-835A-45D6-B0EB-F11BAAF67DDA}" sibTransId="{1B090515-18CD-4628-8E1C-DE980620EA39}"/>
    <dgm:cxn modelId="{1D75880D-2EB0-48A4-8ED7-E2A7B4A8FC64}" type="presOf" srcId="{E868F0F3-ADED-459E-B616-FDE546A5D13A}" destId="{64C9D8B9-8EFB-40FC-82CE-C92DD1AFCAFC}" srcOrd="0" destOrd="1" presId="urn:microsoft.com/office/officeart/2018/2/layout/IconLabelDescriptionList"/>
    <dgm:cxn modelId="{CC80A01C-36DF-406F-AF20-F9A935D06ABD}" type="presOf" srcId="{9E9E16A5-86F8-4CF0-8232-04D04A01F16B}" destId="{089622C7-FC24-48F3-AACE-A92BE527CC20}" srcOrd="0" destOrd="0" presId="urn:microsoft.com/office/officeart/2018/2/layout/IconLabelDescriptionList"/>
    <dgm:cxn modelId="{25E2BE27-BCA8-49CF-B485-190AF75695C1}" srcId="{EB62C9A6-6DEA-424F-95FD-4438BF0E1F64}" destId="{19CC7DF7-233D-4563-8D62-D739C4C2B81D}" srcOrd="1" destOrd="0" parTransId="{2C11AFB9-F463-49A9-86C0-F6FF2012C89D}" sibTransId="{F8F472D1-209D-4179-80FC-5A4B7DAED21C}"/>
    <dgm:cxn modelId="{2BCA2535-2BA8-492E-8249-590472A66397}" type="presOf" srcId="{6E6066FD-7D27-4AE4-99E9-A2AE6611A385}" destId="{EAB37347-FA54-4FC6-9463-BF3564E36AB9}" srcOrd="0" destOrd="1" presId="urn:microsoft.com/office/officeart/2018/2/layout/IconLabelDescriptionList"/>
    <dgm:cxn modelId="{2F458069-9C64-4C75-8689-70A91C798615}" srcId="{EB62C9A6-6DEA-424F-95FD-4438BF0E1F64}" destId="{9E9E16A5-86F8-4CF0-8232-04D04A01F16B}" srcOrd="2" destOrd="0" parTransId="{121090F2-4B03-43A3-8167-46C2DBF0A1C4}" sibTransId="{98D894EF-9429-4753-8015-280C858DF5D5}"/>
    <dgm:cxn modelId="{61F4576D-44F8-41BE-AE88-8A0D6FB6F3CC}" srcId="{55641C86-A1CD-4E4B-9D09-3A77B9B3E28A}" destId="{5D760524-DC70-4EFE-A612-DD0B807A2A35}" srcOrd="0" destOrd="0" parTransId="{DB3990E3-9EB7-42BA-AB1F-F30EC92C125E}" sibTransId="{4ED5F1B7-3ECD-4214-A21D-1C06B73D9F54}"/>
    <dgm:cxn modelId="{AA16FF52-43F6-412B-A184-81DFA7D09688}" type="presOf" srcId="{B6536A6B-65E3-4383-A78C-D89341F134F5}" destId="{EAB37347-FA54-4FC6-9463-BF3564E36AB9}" srcOrd="0" destOrd="0" presId="urn:microsoft.com/office/officeart/2018/2/layout/IconLabelDescriptionList"/>
    <dgm:cxn modelId="{5308FF53-CE47-4926-A9D9-2DFFFD24646E}" srcId="{EB62C9A6-6DEA-424F-95FD-4438BF0E1F64}" destId="{3A4DABF9-18FF-415C-8555-646D97CE525E}" srcOrd="0" destOrd="0" parTransId="{53CEAC93-BE29-4D64-B101-F87071FFFEA3}" sibTransId="{C1369BFA-FD4E-427F-96EB-2557191C1AB4}"/>
    <dgm:cxn modelId="{D5F92756-FD7B-4378-B8FB-84E7D2CC6244}" srcId="{3A4DABF9-18FF-415C-8555-646D97CE525E}" destId="{B6536A6B-65E3-4383-A78C-D89341F134F5}" srcOrd="0" destOrd="0" parTransId="{B2BBD007-9563-4529-8C19-B52B02331223}" sibTransId="{9AF525CC-7FEB-48CC-87D6-0F88DCA53E4A}"/>
    <dgm:cxn modelId="{355D5A7C-14E0-4E74-AA18-2AA029CE5FC1}" srcId="{19CC7DF7-233D-4563-8D62-D739C4C2B81D}" destId="{F24AACDB-EBB5-4E49-8666-C137C24ACB9C}" srcOrd="1" destOrd="0" parTransId="{BC1445DB-C9A3-4271-AAF2-0DF851E2D634}" sibTransId="{49A1CE2E-B638-4AB7-8E80-349D03DBD32A}"/>
    <dgm:cxn modelId="{344B537E-8A8D-446D-A513-B37DA8D6B031}" srcId="{19CC7DF7-233D-4563-8D62-D739C4C2B81D}" destId="{BF4AE79C-3D5C-4F70-A019-44B71CF36283}" srcOrd="0" destOrd="0" parTransId="{8C8EDCAA-366B-4EC9-BB34-94B507D11CAC}" sibTransId="{EAF341C0-E9A2-4480-B205-ED8668988715}"/>
    <dgm:cxn modelId="{21B32880-CED1-4285-A148-B7825628B987}" type="presOf" srcId="{3A4DABF9-18FF-415C-8555-646D97CE525E}" destId="{4831E936-9598-47D1-88D3-816B167D72CE}" srcOrd="0" destOrd="0" presId="urn:microsoft.com/office/officeart/2018/2/layout/IconLabelDescriptionList"/>
    <dgm:cxn modelId="{0DB9C7B3-39F4-4CB6-8E7A-D8C5A1DBE794}" type="presOf" srcId="{5D760524-DC70-4EFE-A612-DD0B807A2A35}" destId="{64C9D8B9-8EFB-40FC-82CE-C92DD1AFCAFC}" srcOrd="0" destOrd="0" presId="urn:microsoft.com/office/officeart/2018/2/layout/IconLabelDescriptionList"/>
    <dgm:cxn modelId="{624B8BB6-5CAF-405D-A93C-DC2B73C98488}" srcId="{3A4DABF9-18FF-415C-8555-646D97CE525E}" destId="{6E6066FD-7D27-4AE4-99E9-A2AE6611A385}" srcOrd="1" destOrd="0" parTransId="{94CCC227-AF13-4B2F-8BA9-92DC30E8AA71}" sibTransId="{50C08C9F-55A8-43F3-9CBC-A5048E5F5869}"/>
    <dgm:cxn modelId="{644C59C9-EC59-45CA-8D46-5478ABBA82D0}" type="presOf" srcId="{BF4AE79C-3D5C-4F70-A019-44B71CF36283}" destId="{EB6DE293-3539-4B2C-8FEC-AD4E1473E504}" srcOrd="0" destOrd="0" presId="urn:microsoft.com/office/officeart/2018/2/layout/IconLabelDescriptionList"/>
    <dgm:cxn modelId="{DC606AD0-5578-4480-B1B8-CC2D0B4CFF32}" srcId="{9E9E16A5-86F8-4CF0-8232-04D04A01F16B}" destId="{9F78B190-E663-460D-A68C-2298A8A9673F}" srcOrd="1" destOrd="0" parTransId="{BF2C571B-50A2-4369-869D-3C73E0FAAD13}" sibTransId="{CBEC0C57-429E-4AA1-BFB1-EFAEA6EEA69C}"/>
    <dgm:cxn modelId="{0EF345D2-A6EA-492D-85D0-D27659AC44E0}" srcId="{55641C86-A1CD-4E4B-9D09-3A77B9B3E28A}" destId="{E868F0F3-ADED-459E-B616-FDE546A5D13A}" srcOrd="1" destOrd="0" parTransId="{3BC494CD-7B63-4603-B54B-685EFD248B5D}" sibTransId="{DEBC53BF-C290-401E-90CA-187A69C715B5}"/>
    <dgm:cxn modelId="{4FDE6FD2-513E-4C53-90BB-83BC3E6D0339}" type="presOf" srcId="{18990ADC-E422-44E1-94DF-6AE2ED206D7F}" destId="{43261E17-740B-481E-B1B4-E56D27F1FFDB}" srcOrd="0" destOrd="0" presId="urn:microsoft.com/office/officeart/2018/2/layout/IconLabelDescriptionList"/>
    <dgm:cxn modelId="{F3132CE2-7106-4BBC-BE28-875E93CB4F03}" type="presOf" srcId="{9F78B190-E663-460D-A68C-2298A8A9673F}" destId="{43261E17-740B-481E-B1B4-E56D27F1FFDB}" srcOrd="0" destOrd="1" presId="urn:microsoft.com/office/officeart/2018/2/layout/IconLabelDescriptionList"/>
    <dgm:cxn modelId="{4EEBBEE3-4288-4CA8-B7E4-091B3F3CA89E}" type="presOf" srcId="{55641C86-A1CD-4E4B-9D09-3A77B9B3E28A}" destId="{97AC7D26-0071-440F-B0BD-70AE97D29A69}" srcOrd="0" destOrd="0" presId="urn:microsoft.com/office/officeart/2018/2/layout/IconLabelDescriptionList"/>
    <dgm:cxn modelId="{822E13F3-891E-4368-9F4F-A6EE8B6EA413}" type="presOf" srcId="{F24AACDB-EBB5-4E49-8666-C137C24ACB9C}" destId="{EB6DE293-3539-4B2C-8FEC-AD4E1473E504}" srcOrd="0" destOrd="1" presId="urn:microsoft.com/office/officeart/2018/2/layout/IconLabelDescriptionList"/>
    <dgm:cxn modelId="{4DDCAEFA-2B66-48C1-B31D-12725E5C3F0B}" srcId="{EB62C9A6-6DEA-424F-95FD-4438BF0E1F64}" destId="{55641C86-A1CD-4E4B-9D09-3A77B9B3E28A}" srcOrd="3" destOrd="0" parTransId="{FD0EC0A4-CF58-470D-929B-59943D0EF969}" sibTransId="{CAEB0025-E6AB-46D3-A5F9-CDE3031E35B9}"/>
    <dgm:cxn modelId="{509E70FB-A0E4-466C-9932-1C2F86156B40}" type="presOf" srcId="{19CC7DF7-233D-4563-8D62-D739C4C2B81D}" destId="{AA740AA9-9E5A-486F-91BB-75389E2EFE96}" srcOrd="0" destOrd="0" presId="urn:microsoft.com/office/officeart/2018/2/layout/IconLabelDescriptionList"/>
    <dgm:cxn modelId="{C4686B09-734F-409D-A7B5-DB204A477958}" type="presParOf" srcId="{F9215938-698C-44BA-973A-ADF96AA27034}" destId="{E450D73A-CC17-4A09-87A8-5B82DF3C37F2}" srcOrd="0" destOrd="0" presId="urn:microsoft.com/office/officeart/2018/2/layout/IconLabelDescriptionList"/>
    <dgm:cxn modelId="{2372CA33-9DCC-4086-A31E-1C7336D2B944}" type="presParOf" srcId="{E450D73A-CC17-4A09-87A8-5B82DF3C37F2}" destId="{6DFADAC4-209C-4654-81A9-33D29F238347}" srcOrd="0" destOrd="0" presId="urn:microsoft.com/office/officeart/2018/2/layout/IconLabelDescriptionList"/>
    <dgm:cxn modelId="{1870A75F-45F4-4A83-82FD-C7F304154EA4}" type="presParOf" srcId="{E450D73A-CC17-4A09-87A8-5B82DF3C37F2}" destId="{ABC9F9A0-E011-4175-A5B6-735FEF68FDDA}" srcOrd="1" destOrd="0" presId="urn:microsoft.com/office/officeart/2018/2/layout/IconLabelDescriptionList"/>
    <dgm:cxn modelId="{C16B4642-1DDA-4F97-B612-60C5F61306AC}" type="presParOf" srcId="{E450D73A-CC17-4A09-87A8-5B82DF3C37F2}" destId="{4831E936-9598-47D1-88D3-816B167D72CE}" srcOrd="2" destOrd="0" presId="urn:microsoft.com/office/officeart/2018/2/layout/IconLabelDescriptionList"/>
    <dgm:cxn modelId="{257FE379-774B-4CFA-A38D-F548C127072E}" type="presParOf" srcId="{E450D73A-CC17-4A09-87A8-5B82DF3C37F2}" destId="{87E39345-DC16-4713-B957-1D9E4B32869F}" srcOrd="3" destOrd="0" presId="urn:microsoft.com/office/officeart/2018/2/layout/IconLabelDescriptionList"/>
    <dgm:cxn modelId="{A1975735-06F9-4330-B847-E83196B9E42A}" type="presParOf" srcId="{E450D73A-CC17-4A09-87A8-5B82DF3C37F2}" destId="{EAB37347-FA54-4FC6-9463-BF3564E36AB9}" srcOrd="4" destOrd="0" presId="urn:microsoft.com/office/officeart/2018/2/layout/IconLabelDescriptionList"/>
    <dgm:cxn modelId="{5291CF4C-064A-4E9F-BBFB-F34EFEBFA0C8}" type="presParOf" srcId="{F9215938-698C-44BA-973A-ADF96AA27034}" destId="{0B8D3A9B-6C4F-406D-823B-1D24CFF20971}" srcOrd="1" destOrd="0" presId="urn:microsoft.com/office/officeart/2018/2/layout/IconLabelDescriptionList"/>
    <dgm:cxn modelId="{0D74017C-7DE3-42B3-A61E-270ED23B95B6}" type="presParOf" srcId="{F9215938-698C-44BA-973A-ADF96AA27034}" destId="{85D09C1E-27CF-4556-B345-3EE4E5A5D2D0}" srcOrd="2" destOrd="0" presId="urn:microsoft.com/office/officeart/2018/2/layout/IconLabelDescriptionList"/>
    <dgm:cxn modelId="{46876350-5DB1-4DDC-9D1E-52202A225AA7}" type="presParOf" srcId="{85D09C1E-27CF-4556-B345-3EE4E5A5D2D0}" destId="{2F464C39-64E6-4CF5-A5C3-CD9EFC09C069}" srcOrd="0" destOrd="0" presId="urn:microsoft.com/office/officeart/2018/2/layout/IconLabelDescriptionList"/>
    <dgm:cxn modelId="{B35B7E1E-D311-47D6-A525-19DB7A89888E}" type="presParOf" srcId="{85D09C1E-27CF-4556-B345-3EE4E5A5D2D0}" destId="{18A811A9-9946-47A2-A508-361CD72426C9}" srcOrd="1" destOrd="0" presId="urn:microsoft.com/office/officeart/2018/2/layout/IconLabelDescriptionList"/>
    <dgm:cxn modelId="{E3902733-03E4-4F46-BF8D-5F542007DD10}" type="presParOf" srcId="{85D09C1E-27CF-4556-B345-3EE4E5A5D2D0}" destId="{AA740AA9-9E5A-486F-91BB-75389E2EFE96}" srcOrd="2" destOrd="0" presId="urn:microsoft.com/office/officeart/2018/2/layout/IconLabelDescriptionList"/>
    <dgm:cxn modelId="{66732497-652F-4A18-BE0F-60DE76841FBD}" type="presParOf" srcId="{85D09C1E-27CF-4556-B345-3EE4E5A5D2D0}" destId="{6F4CF1A5-F7DC-4011-A0B2-A075CE7C296F}" srcOrd="3" destOrd="0" presId="urn:microsoft.com/office/officeart/2018/2/layout/IconLabelDescriptionList"/>
    <dgm:cxn modelId="{9B424058-5731-431C-BB78-7A3E0D1176AA}" type="presParOf" srcId="{85D09C1E-27CF-4556-B345-3EE4E5A5D2D0}" destId="{EB6DE293-3539-4B2C-8FEC-AD4E1473E504}" srcOrd="4" destOrd="0" presId="urn:microsoft.com/office/officeart/2018/2/layout/IconLabelDescriptionList"/>
    <dgm:cxn modelId="{860B6329-6CAB-41CD-B833-BB094937CCFB}" type="presParOf" srcId="{F9215938-698C-44BA-973A-ADF96AA27034}" destId="{B703FF5B-A927-481A-81F8-25DA5D56CDF2}" srcOrd="3" destOrd="0" presId="urn:microsoft.com/office/officeart/2018/2/layout/IconLabelDescriptionList"/>
    <dgm:cxn modelId="{584C2A1B-0092-4A1A-91A7-8E96A52AA343}" type="presParOf" srcId="{F9215938-698C-44BA-973A-ADF96AA27034}" destId="{55B12002-1C65-4E47-87E3-A5C146027DE2}" srcOrd="4" destOrd="0" presId="urn:microsoft.com/office/officeart/2018/2/layout/IconLabelDescriptionList"/>
    <dgm:cxn modelId="{6C76783E-9CE5-43F2-AFB5-0AD1E07CB18D}" type="presParOf" srcId="{55B12002-1C65-4E47-87E3-A5C146027DE2}" destId="{62190B2A-0A74-433B-A05F-643113473A06}" srcOrd="0" destOrd="0" presId="urn:microsoft.com/office/officeart/2018/2/layout/IconLabelDescriptionList"/>
    <dgm:cxn modelId="{EBA5A609-4533-45CE-95BA-24E8E06B4FD1}" type="presParOf" srcId="{55B12002-1C65-4E47-87E3-A5C146027DE2}" destId="{297C098D-8E22-488A-9105-27361A3B26C3}" srcOrd="1" destOrd="0" presId="urn:microsoft.com/office/officeart/2018/2/layout/IconLabelDescriptionList"/>
    <dgm:cxn modelId="{A170CB58-46C0-4B96-8513-316076213FB7}" type="presParOf" srcId="{55B12002-1C65-4E47-87E3-A5C146027DE2}" destId="{089622C7-FC24-48F3-AACE-A92BE527CC20}" srcOrd="2" destOrd="0" presId="urn:microsoft.com/office/officeart/2018/2/layout/IconLabelDescriptionList"/>
    <dgm:cxn modelId="{53270AFB-BD5B-428C-B462-4C9B8D848EC5}" type="presParOf" srcId="{55B12002-1C65-4E47-87E3-A5C146027DE2}" destId="{FF6B62F6-FCC7-40A3-A697-FB1622E61142}" srcOrd="3" destOrd="0" presId="urn:microsoft.com/office/officeart/2018/2/layout/IconLabelDescriptionList"/>
    <dgm:cxn modelId="{A48E3D66-3486-439C-9F82-D360A9DA6578}" type="presParOf" srcId="{55B12002-1C65-4E47-87E3-A5C146027DE2}" destId="{43261E17-740B-481E-B1B4-E56D27F1FFDB}" srcOrd="4" destOrd="0" presId="urn:microsoft.com/office/officeart/2018/2/layout/IconLabelDescriptionList"/>
    <dgm:cxn modelId="{B0E171ED-634A-44F0-A089-219C0BBFD3E0}" type="presParOf" srcId="{F9215938-698C-44BA-973A-ADF96AA27034}" destId="{588AB219-AB61-4376-B54C-4152123FF6A4}" srcOrd="5" destOrd="0" presId="urn:microsoft.com/office/officeart/2018/2/layout/IconLabelDescriptionList"/>
    <dgm:cxn modelId="{547D2660-0F1D-40B7-B8CC-0A78F6CF188C}" type="presParOf" srcId="{F9215938-698C-44BA-973A-ADF96AA27034}" destId="{1C1A5384-9F2E-4732-BB62-84ADB74E0F6A}" srcOrd="6" destOrd="0" presId="urn:microsoft.com/office/officeart/2018/2/layout/IconLabelDescriptionList"/>
    <dgm:cxn modelId="{57A88425-2DB9-4690-9860-2E60938BB3BD}" type="presParOf" srcId="{1C1A5384-9F2E-4732-BB62-84ADB74E0F6A}" destId="{81EC412E-A046-4387-A890-7A6097DF05E4}" srcOrd="0" destOrd="0" presId="urn:microsoft.com/office/officeart/2018/2/layout/IconLabelDescriptionList"/>
    <dgm:cxn modelId="{B019C96A-CB0C-41CB-B0B6-A16375318FE6}" type="presParOf" srcId="{1C1A5384-9F2E-4732-BB62-84ADB74E0F6A}" destId="{A1C6905E-EB74-44AD-A697-346A0827F4C9}" srcOrd="1" destOrd="0" presId="urn:microsoft.com/office/officeart/2018/2/layout/IconLabelDescriptionList"/>
    <dgm:cxn modelId="{6FFC2413-25D3-4DFB-900F-75FE879D6A8F}" type="presParOf" srcId="{1C1A5384-9F2E-4732-BB62-84ADB74E0F6A}" destId="{97AC7D26-0071-440F-B0BD-70AE97D29A69}" srcOrd="2" destOrd="0" presId="urn:microsoft.com/office/officeart/2018/2/layout/IconLabelDescriptionList"/>
    <dgm:cxn modelId="{B07014BE-D00D-4791-8D02-D0A8E93BE6C5}" type="presParOf" srcId="{1C1A5384-9F2E-4732-BB62-84ADB74E0F6A}" destId="{7F1CB558-3A43-43B4-AA2C-C5B0E5BD72B3}" srcOrd="3" destOrd="0" presId="urn:microsoft.com/office/officeart/2018/2/layout/IconLabelDescriptionList"/>
    <dgm:cxn modelId="{D853D496-F286-4342-948E-3ABF4DBF5AF5}" type="presParOf" srcId="{1C1A5384-9F2E-4732-BB62-84ADB74E0F6A}" destId="{64C9D8B9-8EFB-40FC-82CE-C92DD1AFCAF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FF041-9967-404E-84C1-F27C97E800D3}">
      <dsp:nvSpPr>
        <dsp:cNvPr id="0" name=""/>
        <dsp:cNvSpPr/>
      </dsp:nvSpPr>
      <dsp:spPr>
        <a:xfrm>
          <a:off x="0" y="4330"/>
          <a:ext cx="6278562" cy="9224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1C03AF-4F1B-417F-9601-8169EF2C4218}">
      <dsp:nvSpPr>
        <dsp:cNvPr id="0" name=""/>
        <dsp:cNvSpPr/>
      </dsp:nvSpPr>
      <dsp:spPr>
        <a:xfrm>
          <a:off x="279050" y="211889"/>
          <a:ext cx="507364" cy="507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08D1AF-D3CA-4195-8652-72205FE85E33}">
      <dsp:nvSpPr>
        <dsp:cNvPr id="0" name=""/>
        <dsp:cNvSpPr/>
      </dsp:nvSpPr>
      <dsp:spPr>
        <a:xfrm>
          <a:off x="1065465" y="4330"/>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90000"/>
            </a:lnSpc>
            <a:spcBef>
              <a:spcPct val="0"/>
            </a:spcBef>
            <a:spcAft>
              <a:spcPct val="35000"/>
            </a:spcAft>
            <a:buNone/>
          </a:pPr>
          <a:r>
            <a:rPr lang="en-US" sz="1900" kern="1200"/>
            <a:t>This presentation offers a comprehensive analysis of the local real estate market.</a:t>
          </a:r>
        </a:p>
      </dsp:txBody>
      <dsp:txXfrm>
        <a:off x="1065465" y="4330"/>
        <a:ext cx="5213096" cy="922481"/>
      </dsp:txXfrm>
    </dsp:sp>
    <dsp:sp modelId="{D06A7A1C-4B3F-42B0-8EEF-99CA9CD13D74}">
      <dsp:nvSpPr>
        <dsp:cNvPr id="0" name=""/>
        <dsp:cNvSpPr/>
      </dsp:nvSpPr>
      <dsp:spPr>
        <a:xfrm>
          <a:off x="0" y="1157432"/>
          <a:ext cx="6278562" cy="9224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53E70-4878-4BD8-9AE8-1D396413B9BA}">
      <dsp:nvSpPr>
        <dsp:cNvPr id="0" name=""/>
        <dsp:cNvSpPr/>
      </dsp:nvSpPr>
      <dsp:spPr>
        <a:xfrm>
          <a:off x="279050" y="1364990"/>
          <a:ext cx="507364" cy="5073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3C0362-BE0D-47A7-A862-B06DA42A4518}">
      <dsp:nvSpPr>
        <dsp:cNvPr id="0" name=""/>
        <dsp:cNvSpPr/>
      </dsp:nvSpPr>
      <dsp:spPr>
        <a:xfrm>
          <a:off x="1065465" y="1157432"/>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90000"/>
            </a:lnSpc>
            <a:spcBef>
              <a:spcPct val="0"/>
            </a:spcBef>
            <a:spcAft>
              <a:spcPct val="35000"/>
            </a:spcAft>
            <a:buNone/>
          </a:pPr>
          <a:r>
            <a:rPr lang="en-US" sz="1900" kern="1200"/>
            <a:t>We will examine key factors influencing property values, including location, size, and features.</a:t>
          </a:r>
        </a:p>
      </dsp:txBody>
      <dsp:txXfrm>
        <a:off x="1065465" y="1157432"/>
        <a:ext cx="5213096" cy="922481"/>
      </dsp:txXfrm>
    </dsp:sp>
    <dsp:sp modelId="{2AC28861-95B6-4AEF-ABD2-C69717CB9F9C}">
      <dsp:nvSpPr>
        <dsp:cNvPr id="0" name=""/>
        <dsp:cNvSpPr/>
      </dsp:nvSpPr>
      <dsp:spPr>
        <a:xfrm>
          <a:off x="0" y="2310534"/>
          <a:ext cx="6278562" cy="9224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BFC861-8FE9-4706-80F5-57B778F5E53E}">
      <dsp:nvSpPr>
        <dsp:cNvPr id="0" name=""/>
        <dsp:cNvSpPr/>
      </dsp:nvSpPr>
      <dsp:spPr>
        <a:xfrm>
          <a:off x="279050" y="2518092"/>
          <a:ext cx="507364" cy="507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BBBDF4-BBF9-4266-8ED6-38A38FA9ABDE}">
      <dsp:nvSpPr>
        <dsp:cNvPr id="0" name=""/>
        <dsp:cNvSpPr/>
      </dsp:nvSpPr>
      <dsp:spPr>
        <a:xfrm>
          <a:off x="1065465" y="2310534"/>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90000"/>
            </a:lnSpc>
            <a:spcBef>
              <a:spcPct val="0"/>
            </a:spcBef>
            <a:spcAft>
              <a:spcPct val="35000"/>
            </a:spcAft>
            <a:buNone/>
          </a:pPr>
          <a:r>
            <a:rPr lang="en-US" sz="1900" kern="1200"/>
            <a:t>Interactive visualizations will allow for dynamic exploration of the data.</a:t>
          </a:r>
        </a:p>
      </dsp:txBody>
      <dsp:txXfrm>
        <a:off x="1065465" y="2310534"/>
        <a:ext cx="5213096" cy="922481"/>
      </dsp:txXfrm>
    </dsp:sp>
    <dsp:sp modelId="{6648BEB1-EBA2-4993-A325-1D0B6EACF401}">
      <dsp:nvSpPr>
        <dsp:cNvPr id="0" name=""/>
        <dsp:cNvSpPr/>
      </dsp:nvSpPr>
      <dsp:spPr>
        <a:xfrm>
          <a:off x="0" y="3463636"/>
          <a:ext cx="6278562" cy="9224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3DC67-EB60-4ECB-84EF-3B6712A2EABE}">
      <dsp:nvSpPr>
        <dsp:cNvPr id="0" name=""/>
        <dsp:cNvSpPr/>
      </dsp:nvSpPr>
      <dsp:spPr>
        <a:xfrm>
          <a:off x="279050" y="3671194"/>
          <a:ext cx="507364" cy="507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87E790-BFE2-4D44-8787-8C662F216F29}">
      <dsp:nvSpPr>
        <dsp:cNvPr id="0" name=""/>
        <dsp:cNvSpPr/>
      </dsp:nvSpPr>
      <dsp:spPr>
        <a:xfrm>
          <a:off x="1065465" y="3463636"/>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90000"/>
            </a:lnSpc>
            <a:spcBef>
              <a:spcPct val="0"/>
            </a:spcBef>
            <a:spcAft>
              <a:spcPct val="35000"/>
            </a:spcAft>
            <a:buNone/>
          </a:pPr>
          <a:r>
            <a:rPr lang="en-US" sz="1900" kern="1200"/>
            <a:t>The analysis will uncover valuable insights for buyers, sellers, and investors alike.</a:t>
          </a:r>
        </a:p>
      </dsp:txBody>
      <dsp:txXfrm>
        <a:off x="1065465" y="3463636"/>
        <a:ext cx="5213096" cy="922481"/>
      </dsp:txXfrm>
    </dsp:sp>
    <dsp:sp modelId="{6C868B27-9706-4A36-A519-2F2591772C20}">
      <dsp:nvSpPr>
        <dsp:cNvPr id="0" name=""/>
        <dsp:cNvSpPr/>
      </dsp:nvSpPr>
      <dsp:spPr>
        <a:xfrm>
          <a:off x="0" y="4616737"/>
          <a:ext cx="6278562" cy="9224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15766-9197-4F5B-87BC-7C3AF4E9DBD4}">
      <dsp:nvSpPr>
        <dsp:cNvPr id="0" name=""/>
        <dsp:cNvSpPr/>
      </dsp:nvSpPr>
      <dsp:spPr>
        <a:xfrm>
          <a:off x="279050" y="4824296"/>
          <a:ext cx="507364" cy="5073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D5101B3-1FA0-46A9-9471-4DBDAFE91912}">
      <dsp:nvSpPr>
        <dsp:cNvPr id="0" name=""/>
        <dsp:cNvSpPr/>
      </dsp:nvSpPr>
      <dsp:spPr>
        <a:xfrm>
          <a:off x="1065465" y="4616737"/>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90000"/>
            </a:lnSpc>
            <a:spcBef>
              <a:spcPct val="0"/>
            </a:spcBef>
            <a:spcAft>
              <a:spcPct val="35000"/>
            </a:spcAft>
            <a:buNone/>
          </a:pPr>
          <a:r>
            <a:rPr lang="en-US" sz="1900" kern="1200"/>
            <a:t>Our goal is to provide a clearer understanding of market dynamics and future trends.</a:t>
          </a:r>
        </a:p>
      </dsp:txBody>
      <dsp:txXfrm>
        <a:off x="1065465" y="4616737"/>
        <a:ext cx="5213096" cy="922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DDC7D5-7D69-4830-9064-BA70932081F5}">
      <dsp:nvSpPr>
        <dsp:cNvPr id="0" name=""/>
        <dsp:cNvSpPr/>
      </dsp:nvSpPr>
      <dsp:spPr>
        <a:xfrm>
          <a:off x="1255712" y="676"/>
          <a:ext cx="5022849" cy="8797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The average home in this dataset is approximately 2006 square feet, with 3.5 bedrooms and 2 bathrooms, built around 1985. This provides a clear picture of the typical property.</a:t>
          </a:r>
        </a:p>
      </dsp:txBody>
      <dsp:txXfrm>
        <a:off x="1255712" y="676"/>
        <a:ext cx="5022849" cy="879713"/>
      </dsp:txXfrm>
    </dsp:sp>
    <dsp:sp modelId="{D93CEA1E-1777-4E43-8B97-415F50387C19}">
      <dsp:nvSpPr>
        <dsp:cNvPr id="0" name=""/>
        <dsp:cNvSpPr/>
      </dsp:nvSpPr>
      <dsp:spPr>
        <a:xfrm>
          <a:off x="0" y="676"/>
          <a:ext cx="1255712" cy="87971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Typical Property Profile: </a:t>
          </a:r>
        </a:p>
      </dsp:txBody>
      <dsp:txXfrm>
        <a:off x="0" y="676"/>
        <a:ext cx="1255712" cy="879713"/>
      </dsp:txXfrm>
    </dsp:sp>
    <dsp:sp modelId="{BB513F94-D28F-47A5-8BC7-3A17ADE86983}">
      <dsp:nvSpPr>
        <dsp:cNvPr id="0" name=""/>
        <dsp:cNvSpPr/>
      </dsp:nvSpPr>
      <dsp:spPr>
        <a:xfrm>
          <a:off x="1255712" y="933173"/>
          <a:ext cx="5022849" cy="87971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Home prices vary significantly, ranging from a minimum of -$36,588.17 (note the negative value – investigate this outlier!) to a maximum of $492,195.26. This wide range suggests a diverse market with properties catering to different price points. The presence of a negative price warrants further investigation; it's likely an error in the data.</a:t>
          </a:r>
        </a:p>
      </dsp:txBody>
      <dsp:txXfrm>
        <a:off x="1255712" y="933173"/>
        <a:ext cx="5022849" cy="879713"/>
      </dsp:txXfrm>
    </dsp:sp>
    <dsp:sp modelId="{AEFD9746-9E38-47A8-96C0-6661FF2E9710}">
      <dsp:nvSpPr>
        <dsp:cNvPr id="0" name=""/>
        <dsp:cNvSpPr/>
      </dsp:nvSpPr>
      <dsp:spPr>
        <a:xfrm>
          <a:off x="0" y="933173"/>
          <a:ext cx="1255712" cy="87971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Price Range is Wide: </a:t>
          </a:r>
        </a:p>
      </dsp:txBody>
      <dsp:txXfrm>
        <a:off x="0" y="933173"/>
        <a:ext cx="1255712" cy="879713"/>
      </dsp:txXfrm>
    </dsp:sp>
    <dsp:sp modelId="{00FF5426-FA3A-4578-B5E2-BADA06AFAE7A}">
      <dsp:nvSpPr>
        <dsp:cNvPr id="0" name=""/>
        <dsp:cNvSpPr/>
      </dsp:nvSpPr>
      <dsp:spPr>
        <a:xfrm>
          <a:off x="1255712" y="1865669"/>
          <a:ext cx="5022849" cy="87971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While the average neighborhood score is 2.33, the standard deviation is relatively high (0.94). This suggests that neighborhood has a substantial impact on pricing, though more analysis would be needed to confirm this.</a:t>
          </a:r>
        </a:p>
      </dsp:txBody>
      <dsp:txXfrm>
        <a:off x="1255712" y="1865669"/>
        <a:ext cx="5022849" cy="879713"/>
      </dsp:txXfrm>
    </dsp:sp>
    <dsp:sp modelId="{905DB15C-77E8-4BB7-BA86-20009907F399}">
      <dsp:nvSpPr>
        <dsp:cNvPr id="0" name=""/>
        <dsp:cNvSpPr/>
      </dsp:nvSpPr>
      <dsp:spPr>
        <a:xfrm>
          <a:off x="0" y="1865669"/>
          <a:ext cx="1255712" cy="87971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Neighborhood Impact (Possible): </a:t>
          </a:r>
        </a:p>
      </dsp:txBody>
      <dsp:txXfrm>
        <a:off x="0" y="1865669"/>
        <a:ext cx="1255712" cy="879713"/>
      </dsp:txXfrm>
    </dsp:sp>
    <dsp:sp modelId="{8C48A966-C7BA-48B6-BF01-E0071D961BFE}">
      <dsp:nvSpPr>
        <dsp:cNvPr id="0" name=""/>
        <dsp:cNvSpPr/>
      </dsp:nvSpPr>
      <dsp:spPr>
        <a:xfrm>
          <a:off x="1255712" y="2798166"/>
          <a:ext cx="5022849" cy="8797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The presence of a negative price and the significant standard deviations in several variables highlight the need to investigate potential data entry errors or outliers. Cleaning the data before further analysis is crucial.</a:t>
          </a:r>
        </a:p>
      </dsp:txBody>
      <dsp:txXfrm>
        <a:off x="1255712" y="2798166"/>
        <a:ext cx="5022849" cy="879713"/>
      </dsp:txXfrm>
    </dsp:sp>
    <dsp:sp modelId="{A7247A60-874B-46EA-8E94-DD3B0DE29493}">
      <dsp:nvSpPr>
        <dsp:cNvPr id="0" name=""/>
        <dsp:cNvSpPr/>
      </dsp:nvSpPr>
      <dsp:spPr>
        <a:xfrm>
          <a:off x="0" y="2798166"/>
          <a:ext cx="1255712" cy="87971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Data Quality Considerations: </a:t>
          </a:r>
        </a:p>
      </dsp:txBody>
      <dsp:txXfrm>
        <a:off x="0" y="2798166"/>
        <a:ext cx="1255712" cy="879713"/>
      </dsp:txXfrm>
    </dsp:sp>
    <dsp:sp modelId="{9C36EC15-884F-442C-9B50-E2A68C3A9FBF}">
      <dsp:nvSpPr>
        <dsp:cNvPr id="0" name=""/>
        <dsp:cNvSpPr/>
      </dsp:nvSpPr>
      <dsp:spPr>
        <a:xfrm>
          <a:off x="1255712" y="3730662"/>
          <a:ext cx="5022849" cy="87971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The skewness and kurtosis values for most variables are close to zero, indicating that the data distributions are relatively symmetrical and not heavily skewed (except for possibly the 'Neighborhood' variable). This is good for many statistical methods.</a:t>
          </a:r>
        </a:p>
      </dsp:txBody>
      <dsp:txXfrm>
        <a:off x="1255712" y="3730662"/>
        <a:ext cx="5022849" cy="879713"/>
      </dsp:txXfrm>
    </dsp:sp>
    <dsp:sp modelId="{F5D4185C-B619-47BF-8F31-A89B93957280}">
      <dsp:nvSpPr>
        <dsp:cNvPr id="0" name=""/>
        <dsp:cNvSpPr/>
      </dsp:nvSpPr>
      <dsp:spPr>
        <a:xfrm>
          <a:off x="0" y="3730662"/>
          <a:ext cx="1255712" cy="87971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No Strong Skewness or Kurtosis: </a:t>
          </a:r>
        </a:p>
      </dsp:txBody>
      <dsp:txXfrm>
        <a:off x="0" y="3730662"/>
        <a:ext cx="1255712" cy="879713"/>
      </dsp:txXfrm>
    </dsp:sp>
    <dsp:sp modelId="{DD2E8A3E-6505-4372-9258-C6D3BFFFACE8}">
      <dsp:nvSpPr>
        <dsp:cNvPr id="0" name=""/>
        <dsp:cNvSpPr/>
      </dsp:nvSpPr>
      <dsp:spPr>
        <a:xfrm>
          <a:off x="1255712" y="4663159"/>
          <a:ext cx="5022849" cy="8797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7457" tIns="223447" rIns="97457" bIns="223447" numCol="1" spcCol="1270" anchor="ctr" anchorCtr="0">
          <a:noAutofit/>
        </a:bodyPr>
        <a:lstStyle/>
        <a:p>
          <a:pPr marL="0" lvl="0" indent="0" algn="l" defTabSz="488950">
            <a:lnSpc>
              <a:spcPct val="90000"/>
            </a:lnSpc>
            <a:spcBef>
              <a:spcPct val="0"/>
            </a:spcBef>
            <a:spcAft>
              <a:spcPct val="35000"/>
            </a:spcAft>
            <a:buNone/>
          </a:pPr>
          <a:r>
            <a:rPr lang="en-US" sz="1100" kern="1200"/>
            <a:t>The relatively low standard deviation of square footage (575.51) compared to the mean (2006.37) suggests that most homes are of a similar size.</a:t>
          </a:r>
        </a:p>
      </dsp:txBody>
      <dsp:txXfrm>
        <a:off x="1255712" y="4663159"/>
        <a:ext cx="5022849" cy="879713"/>
      </dsp:txXfrm>
    </dsp:sp>
    <dsp:sp modelId="{61B0572D-AB99-4F8C-80EB-D24FFB13564E}">
      <dsp:nvSpPr>
        <dsp:cNvPr id="0" name=""/>
        <dsp:cNvSpPr/>
      </dsp:nvSpPr>
      <dsp:spPr>
        <a:xfrm>
          <a:off x="0" y="4663159"/>
          <a:ext cx="1255712" cy="87971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448" tIns="86896" rIns="66448" bIns="86896" numCol="1" spcCol="1270" anchor="ctr" anchorCtr="0">
          <a:noAutofit/>
        </a:bodyPr>
        <a:lstStyle/>
        <a:p>
          <a:pPr marL="0" lvl="0" indent="0" algn="ctr" defTabSz="622300">
            <a:lnSpc>
              <a:spcPct val="90000"/>
            </a:lnSpc>
            <a:spcBef>
              <a:spcPct val="0"/>
            </a:spcBef>
            <a:spcAft>
              <a:spcPct val="35000"/>
            </a:spcAft>
            <a:buNone/>
          </a:pPr>
          <a:r>
            <a:rPr lang="en-US" sz="1400" kern="1200"/>
            <a:t>Square Footage is Relatively Normal: </a:t>
          </a:r>
        </a:p>
      </dsp:txBody>
      <dsp:txXfrm>
        <a:off x="0" y="4663159"/>
        <a:ext cx="1255712" cy="879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ADAC4-209C-4654-81A9-33D29F238347}">
      <dsp:nvSpPr>
        <dsp:cNvPr id="0" name=""/>
        <dsp:cNvSpPr/>
      </dsp:nvSpPr>
      <dsp:spPr>
        <a:xfrm>
          <a:off x="8319" y="368155"/>
          <a:ext cx="830492" cy="830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31E936-9598-47D1-88D3-816B167D72CE}">
      <dsp:nvSpPr>
        <dsp:cNvPr id="0" name=""/>
        <dsp:cNvSpPr/>
      </dsp:nvSpPr>
      <dsp:spPr>
        <a:xfrm>
          <a:off x="8319" y="1321754"/>
          <a:ext cx="2372836" cy="40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1. Identifying Key Drivers of Price:</a:t>
          </a:r>
          <a:endParaRPr lang="en-US" sz="1400" kern="1200"/>
        </a:p>
      </dsp:txBody>
      <dsp:txXfrm>
        <a:off x="8319" y="1321754"/>
        <a:ext cx="2372836" cy="400416"/>
      </dsp:txXfrm>
    </dsp:sp>
    <dsp:sp modelId="{EAB37347-FA54-4FC6-9463-BF3564E36AB9}">
      <dsp:nvSpPr>
        <dsp:cNvPr id="0" name=""/>
        <dsp:cNvSpPr/>
      </dsp:nvSpPr>
      <dsp:spPr>
        <a:xfrm>
          <a:off x="8319" y="1779429"/>
          <a:ext cx="2372836" cy="1451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Visualizing the correlation matrix</a:t>
          </a:r>
          <a:r>
            <a:rPr lang="en-US" sz="1100" kern="1200"/>
            <a:t> clearly highlighted the strong positive relationship between square footage and price. This helped us understand that larger houses tend to command higher prices.</a:t>
          </a:r>
        </a:p>
        <a:p>
          <a:pPr marL="0" lvl="0" indent="0" algn="l" defTabSz="488950">
            <a:lnSpc>
              <a:spcPct val="90000"/>
            </a:lnSpc>
            <a:spcBef>
              <a:spcPct val="0"/>
            </a:spcBef>
            <a:spcAft>
              <a:spcPct val="35000"/>
            </a:spcAft>
            <a:buNone/>
          </a:pPr>
          <a:r>
            <a:rPr lang="en-US" sz="1100" b="1" kern="1200"/>
            <a:t>Scatter plots</a:t>
          </a:r>
          <a:r>
            <a:rPr lang="en-US" sz="1100" kern="1200"/>
            <a:t> further reinforced this relationship, allowing us to see the trend visually.</a:t>
          </a:r>
        </a:p>
      </dsp:txBody>
      <dsp:txXfrm>
        <a:off x="8319" y="1779429"/>
        <a:ext cx="2372836" cy="1451649"/>
      </dsp:txXfrm>
    </dsp:sp>
    <dsp:sp modelId="{2F464C39-64E6-4CF5-A5C3-CD9EFC09C069}">
      <dsp:nvSpPr>
        <dsp:cNvPr id="0" name=""/>
        <dsp:cNvSpPr/>
      </dsp:nvSpPr>
      <dsp:spPr>
        <a:xfrm>
          <a:off x="2796402" y="368155"/>
          <a:ext cx="830492" cy="830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740AA9-9E5A-486F-91BB-75389E2EFE96}">
      <dsp:nvSpPr>
        <dsp:cNvPr id="0" name=""/>
        <dsp:cNvSpPr/>
      </dsp:nvSpPr>
      <dsp:spPr>
        <a:xfrm>
          <a:off x="2796402" y="1321754"/>
          <a:ext cx="2372836" cy="40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2. Uncovering Neighborhood Influences:</a:t>
          </a:r>
          <a:endParaRPr lang="en-US" sz="1400" kern="1200"/>
        </a:p>
      </dsp:txBody>
      <dsp:txXfrm>
        <a:off x="2796402" y="1321754"/>
        <a:ext cx="2372836" cy="400416"/>
      </dsp:txXfrm>
    </dsp:sp>
    <dsp:sp modelId="{EB6DE293-3539-4B2C-8FEC-AD4E1473E504}">
      <dsp:nvSpPr>
        <dsp:cNvPr id="0" name=""/>
        <dsp:cNvSpPr/>
      </dsp:nvSpPr>
      <dsp:spPr>
        <a:xfrm>
          <a:off x="2796402" y="1779429"/>
          <a:ext cx="2372836" cy="1451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Interactive dashboards</a:t>
          </a:r>
          <a:r>
            <a:rPr lang="en-US" sz="1100" kern="1200"/>
            <a:t> enabled us to explore how average prices vary across different neighborhoods over time and by square footage.</a:t>
          </a:r>
        </a:p>
        <a:p>
          <a:pPr marL="0" lvl="0" indent="0" algn="l" defTabSz="488950">
            <a:lnSpc>
              <a:spcPct val="90000"/>
            </a:lnSpc>
            <a:spcBef>
              <a:spcPct val="0"/>
            </a:spcBef>
            <a:spcAft>
              <a:spcPct val="35000"/>
            </a:spcAft>
            <a:buNone/>
          </a:pPr>
          <a:r>
            <a:rPr lang="en-US" sz="1100" b="1" kern="1200"/>
            <a:t>Visual comparisons</a:t>
          </a:r>
          <a:r>
            <a:rPr lang="en-US" sz="1100" kern="1200"/>
            <a:t> helped us identify neighborhoods with higher or lower average prices and understand the factors contributing to these differences.</a:t>
          </a:r>
        </a:p>
      </dsp:txBody>
      <dsp:txXfrm>
        <a:off x="2796402" y="1779429"/>
        <a:ext cx="2372836" cy="1451649"/>
      </dsp:txXfrm>
    </dsp:sp>
    <dsp:sp modelId="{62190B2A-0A74-433B-A05F-643113473A06}">
      <dsp:nvSpPr>
        <dsp:cNvPr id="0" name=""/>
        <dsp:cNvSpPr/>
      </dsp:nvSpPr>
      <dsp:spPr>
        <a:xfrm>
          <a:off x="5584485" y="368155"/>
          <a:ext cx="830492" cy="830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9622C7-FC24-48F3-AACE-A92BE527CC20}">
      <dsp:nvSpPr>
        <dsp:cNvPr id="0" name=""/>
        <dsp:cNvSpPr/>
      </dsp:nvSpPr>
      <dsp:spPr>
        <a:xfrm>
          <a:off x="5584485" y="1321754"/>
          <a:ext cx="2372836" cy="40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3. Evaluating Model Performance:</a:t>
          </a:r>
          <a:endParaRPr lang="en-US" sz="1400" kern="1200"/>
        </a:p>
      </dsp:txBody>
      <dsp:txXfrm>
        <a:off x="5584485" y="1321754"/>
        <a:ext cx="2372836" cy="400416"/>
      </dsp:txXfrm>
    </dsp:sp>
    <dsp:sp modelId="{43261E17-740B-481E-B1B4-E56D27F1FFDB}">
      <dsp:nvSpPr>
        <dsp:cNvPr id="0" name=""/>
        <dsp:cNvSpPr/>
      </dsp:nvSpPr>
      <dsp:spPr>
        <a:xfrm>
          <a:off x="5584485" y="1779429"/>
          <a:ext cx="2372836" cy="1451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Visualizing model residuals</a:t>
          </a:r>
          <a:r>
            <a:rPr lang="en-US" sz="1100" kern="1200"/>
            <a:t> allowed us to assess the model's accuracy and identify potential areas for improvement.</a:t>
          </a:r>
        </a:p>
        <a:p>
          <a:pPr marL="0" lvl="0" indent="0" algn="l" defTabSz="488950">
            <a:lnSpc>
              <a:spcPct val="90000"/>
            </a:lnSpc>
            <a:spcBef>
              <a:spcPct val="0"/>
            </a:spcBef>
            <a:spcAft>
              <a:spcPct val="35000"/>
            </a:spcAft>
            <a:buNone/>
          </a:pPr>
          <a:r>
            <a:rPr lang="en-US" sz="1100" b="1" kern="1200"/>
            <a:t>Comparing predicted and actual values</a:t>
          </a:r>
          <a:r>
            <a:rPr lang="en-US" sz="1100" kern="1200"/>
            <a:t> graphically helped us understand how well the model performs in different scenarios.</a:t>
          </a:r>
        </a:p>
      </dsp:txBody>
      <dsp:txXfrm>
        <a:off x="5584485" y="1779429"/>
        <a:ext cx="2372836" cy="1451649"/>
      </dsp:txXfrm>
    </dsp:sp>
    <dsp:sp modelId="{81EC412E-A046-4387-A890-7A6097DF05E4}">
      <dsp:nvSpPr>
        <dsp:cNvPr id="0" name=""/>
        <dsp:cNvSpPr/>
      </dsp:nvSpPr>
      <dsp:spPr>
        <a:xfrm>
          <a:off x="8372568" y="368155"/>
          <a:ext cx="830492" cy="830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AC7D26-0071-440F-B0BD-70AE97D29A69}">
      <dsp:nvSpPr>
        <dsp:cNvPr id="0" name=""/>
        <dsp:cNvSpPr/>
      </dsp:nvSpPr>
      <dsp:spPr>
        <a:xfrm>
          <a:off x="8372568" y="1321754"/>
          <a:ext cx="2372836" cy="400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1" kern="1200"/>
            <a:t>4. Communicating Insights Effectively:</a:t>
          </a:r>
          <a:endParaRPr lang="en-US" sz="1400" kern="1200"/>
        </a:p>
      </dsp:txBody>
      <dsp:txXfrm>
        <a:off x="8372568" y="1321754"/>
        <a:ext cx="2372836" cy="400416"/>
      </dsp:txXfrm>
    </dsp:sp>
    <dsp:sp modelId="{64C9D8B9-8EFB-40FC-82CE-C92DD1AFCAFC}">
      <dsp:nvSpPr>
        <dsp:cNvPr id="0" name=""/>
        <dsp:cNvSpPr/>
      </dsp:nvSpPr>
      <dsp:spPr>
        <a:xfrm>
          <a:off x="8372568" y="1779429"/>
          <a:ext cx="2372836" cy="1451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1" kern="1200"/>
            <a:t>Clear and concise visualizations</a:t>
          </a:r>
          <a:r>
            <a:rPr lang="en-US" sz="1100" kern="1200"/>
            <a:t> made it easier to communicate complex findings to a diverse audience.</a:t>
          </a:r>
        </a:p>
        <a:p>
          <a:pPr marL="0" lvl="0" indent="0" algn="l" defTabSz="488950">
            <a:lnSpc>
              <a:spcPct val="90000"/>
            </a:lnSpc>
            <a:spcBef>
              <a:spcPct val="0"/>
            </a:spcBef>
            <a:spcAft>
              <a:spcPct val="35000"/>
            </a:spcAft>
            <a:buNone/>
          </a:pPr>
          <a:r>
            <a:rPr lang="en-US" sz="1100" b="1" kern="1200"/>
            <a:t>Interactive dashboards</a:t>
          </a:r>
          <a:r>
            <a:rPr lang="en-US" sz="1100" kern="1200"/>
            <a:t> empowered stakeholders to explore the data themselves and gain deeper insights.</a:t>
          </a:r>
        </a:p>
      </dsp:txBody>
      <dsp:txXfrm>
        <a:off x="8372568" y="1779429"/>
        <a:ext cx="2372836" cy="14516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B84AFD9-661A-4E77-8A22-D43670DB9E3A}" type="datetimeFigureOut">
              <a:rPr lang="en-US" smtClean="0"/>
              <a:t>11/18/2024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24B70A4-3E7F-4EE7-8A53-DA8496A87A5E}" type="slidenum">
              <a:rPr lang="en-US" smtClean="0"/>
              <a:t>‹#›</a:t>
            </a:fld>
            <a:endParaRPr lang="en-US"/>
          </a:p>
        </p:txBody>
      </p:sp>
    </p:spTree>
    <p:extLst>
      <p:ext uri="{BB962C8B-B14F-4D97-AF65-F5344CB8AC3E}">
        <p14:creationId xmlns:p14="http://schemas.microsoft.com/office/powerpoint/2010/main" val="327703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AFD9-661A-4E77-8A22-D43670DB9E3A}"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917233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AFD9-661A-4E77-8A22-D43670DB9E3A}"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168256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4AFD9-661A-4E77-8A22-D43670DB9E3A}"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404981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84AFD9-661A-4E77-8A22-D43670DB9E3A}"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271076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84AFD9-661A-4E77-8A22-D43670DB9E3A}"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4072817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84AFD9-661A-4E77-8A22-D43670DB9E3A}"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191733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84AFD9-661A-4E77-8A22-D43670DB9E3A}"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2637116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84AFD9-661A-4E77-8A22-D43670DB9E3A}"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4B70A4-3E7F-4EE7-8A53-DA8496A87A5E}" type="slidenum">
              <a:rPr lang="en-US" smtClean="0"/>
              <a:t>‹#›</a:t>
            </a:fld>
            <a:endParaRPr lang="en-US"/>
          </a:p>
        </p:txBody>
      </p:sp>
    </p:spTree>
    <p:extLst>
      <p:ext uri="{BB962C8B-B14F-4D97-AF65-F5344CB8AC3E}">
        <p14:creationId xmlns:p14="http://schemas.microsoft.com/office/powerpoint/2010/main" val="321001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B84AFD9-661A-4E77-8A22-D43670DB9E3A}"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24B70A4-3E7F-4EE7-8A53-DA8496A87A5E}" type="slidenum">
              <a:rPr lang="en-US" smtClean="0"/>
              <a:t>‹#›</a:t>
            </a:fld>
            <a:endParaRPr lang="en-US"/>
          </a:p>
        </p:txBody>
      </p:sp>
    </p:spTree>
    <p:extLst>
      <p:ext uri="{BB962C8B-B14F-4D97-AF65-F5344CB8AC3E}">
        <p14:creationId xmlns:p14="http://schemas.microsoft.com/office/powerpoint/2010/main" val="481953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B84AFD9-661A-4E77-8A22-D43670DB9E3A}" type="datetimeFigureOut">
              <a:rPr lang="en-US" smtClean="0"/>
              <a:t>11/18/2024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24B70A4-3E7F-4EE7-8A53-DA8496A87A5E}" type="slidenum">
              <a:rPr lang="en-US" smtClean="0"/>
              <a:t>‹#›</a:t>
            </a:fld>
            <a:endParaRPr lang="en-US"/>
          </a:p>
        </p:txBody>
      </p:sp>
    </p:spTree>
    <p:extLst>
      <p:ext uri="{BB962C8B-B14F-4D97-AF65-F5344CB8AC3E}">
        <p14:creationId xmlns:p14="http://schemas.microsoft.com/office/powerpoint/2010/main" val="27740384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B84AFD9-661A-4E77-8A22-D43670DB9E3A}" type="datetimeFigureOut">
              <a:rPr lang="en-US" smtClean="0"/>
              <a:t>11/18/2024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24B70A4-3E7F-4EE7-8A53-DA8496A87A5E}" type="slidenum">
              <a:rPr lang="en-US" smtClean="0"/>
              <a:t>‹#›</a:t>
            </a:fld>
            <a:endParaRPr lang="en-US"/>
          </a:p>
        </p:txBody>
      </p:sp>
    </p:spTree>
    <p:extLst>
      <p:ext uri="{BB962C8B-B14F-4D97-AF65-F5344CB8AC3E}">
        <p14:creationId xmlns:p14="http://schemas.microsoft.com/office/powerpoint/2010/main" val="425220450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4" name="Rectangle 103">
            <a:extLst>
              <a:ext uri="{FF2B5EF4-FFF2-40B4-BE49-F238E27FC236}">
                <a16:creationId xmlns:a16="http://schemas.microsoft.com/office/drawing/2014/main" id="{F4AA0C77-4ECE-4BEE-B093-4D8E915D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0B0C69-CB0F-3B1D-AF9B-61F893BAC659}"/>
              </a:ext>
            </a:extLst>
          </p:cNvPr>
          <p:cNvSpPr>
            <a:spLocks noGrp="1"/>
          </p:cNvSpPr>
          <p:nvPr>
            <p:ph type="ctrTitle"/>
          </p:nvPr>
        </p:nvSpPr>
        <p:spPr>
          <a:xfrm>
            <a:off x="603504" y="770467"/>
            <a:ext cx="4205568" cy="3352800"/>
          </a:xfrm>
        </p:spPr>
        <p:txBody>
          <a:bodyPr>
            <a:normAutofit/>
          </a:bodyPr>
          <a:lstStyle/>
          <a:p>
            <a:r>
              <a:rPr lang="en-US" sz="4500"/>
              <a:t>Forecasting Home Prices: Data Visualization and Predictive Analysis</a:t>
            </a:r>
          </a:p>
        </p:txBody>
      </p:sp>
      <p:sp>
        <p:nvSpPr>
          <p:cNvPr id="3" name="Subtitle 2">
            <a:extLst>
              <a:ext uri="{FF2B5EF4-FFF2-40B4-BE49-F238E27FC236}">
                <a16:creationId xmlns:a16="http://schemas.microsoft.com/office/drawing/2014/main" id="{5A319B3D-3A05-01BE-49A1-DADAF6C17C4C}"/>
              </a:ext>
            </a:extLst>
          </p:cNvPr>
          <p:cNvSpPr>
            <a:spLocks noGrp="1"/>
          </p:cNvSpPr>
          <p:nvPr>
            <p:ph type="subTitle" idx="1"/>
          </p:nvPr>
        </p:nvSpPr>
        <p:spPr>
          <a:xfrm>
            <a:off x="667512" y="4206876"/>
            <a:ext cx="4141559" cy="1645920"/>
          </a:xfrm>
        </p:spPr>
        <p:txBody>
          <a:bodyPr>
            <a:normAutofit/>
          </a:bodyPr>
          <a:lstStyle/>
          <a:p>
            <a:pPr>
              <a:spcAft>
                <a:spcPts val="600"/>
              </a:spcAft>
            </a:pPr>
            <a:r>
              <a:rPr lang="en-US" sz="2800">
                <a:solidFill>
                  <a:srgbClr val="FFFFFF"/>
                </a:solidFill>
              </a:rPr>
              <a:t>Data Visualization Project</a:t>
            </a:r>
          </a:p>
        </p:txBody>
      </p:sp>
      <p:sp>
        <p:nvSpPr>
          <p:cNvPr id="106" name="Rectangle 105">
            <a:extLst>
              <a:ext uri="{FF2B5EF4-FFF2-40B4-BE49-F238E27FC236}">
                <a16:creationId xmlns:a16="http://schemas.microsoft.com/office/drawing/2014/main" id="{F5586C31-848B-4D51-83B1-B9FD594E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Graphic 98" descr="House">
            <a:extLst>
              <a:ext uri="{FF2B5EF4-FFF2-40B4-BE49-F238E27FC236}">
                <a16:creationId xmlns:a16="http://schemas.microsoft.com/office/drawing/2014/main" id="{0831E834-6B92-FC0F-62B8-B3CABD524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98694" y="629265"/>
            <a:ext cx="5247147" cy="5247147"/>
          </a:xfrm>
          <a:prstGeom prst="rect">
            <a:avLst/>
          </a:prstGeom>
        </p:spPr>
      </p:pic>
    </p:spTree>
    <p:extLst>
      <p:ext uri="{BB962C8B-B14F-4D97-AF65-F5344CB8AC3E}">
        <p14:creationId xmlns:p14="http://schemas.microsoft.com/office/powerpoint/2010/main" val="67346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D89D-9614-1BD3-8B99-6F7263449539}"/>
              </a:ext>
            </a:extLst>
          </p:cNvPr>
          <p:cNvSpPr>
            <a:spLocks noGrp="1"/>
          </p:cNvSpPr>
          <p:nvPr>
            <p:ph type="title"/>
          </p:nvPr>
        </p:nvSpPr>
        <p:spPr>
          <a:xfrm>
            <a:off x="344129" y="647801"/>
            <a:ext cx="3795252" cy="5622395"/>
          </a:xfrm>
        </p:spPr>
        <p:txBody>
          <a:bodyPr>
            <a:normAutofit/>
          </a:bodyPr>
          <a:lstStyle/>
          <a:p>
            <a:r>
              <a:rPr lang="en-US" sz="4400">
                <a:solidFill>
                  <a:srgbClr val="6B6257"/>
                </a:solidFill>
              </a:rPr>
              <a:t>Bedroom Breakdown</a:t>
            </a:r>
          </a:p>
        </p:txBody>
      </p:sp>
      <p:sp>
        <p:nvSpPr>
          <p:cNvPr id="4" name="Rectangle 1">
            <a:extLst>
              <a:ext uri="{FF2B5EF4-FFF2-40B4-BE49-F238E27FC236}">
                <a16:creationId xmlns:a16="http://schemas.microsoft.com/office/drawing/2014/main" id="{A240001A-1B14-FFC0-644C-46200D496F68}"/>
              </a:ext>
            </a:extLst>
          </p:cNvPr>
          <p:cNvSpPr>
            <a:spLocks noGrp="1" noChangeArrowheads="1"/>
          </p:cNvSpPr>
          <p:nvPr>
            <p:ph idx="1"/>
          </p:nvPr>
        </p:nvSpPr>
        <p:spPr bwMode="auto">
          <a:xfrm>
            <a:off x="4709652" y="647801"/>
            <a:ext cx="7148051" cy="29370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Bedroom Breakdown</a:t>
            </a:r>
            <a:r>
              <a:rPr kumimoji="0" lang="en-US" altLang="en-US"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5 Bedrooms (light blue)</a:t>
            </a:r>
            <a:r>
              <a:rPr kumimoji="0" lang="en-US" altLang="en-US" sz="1400" b="0" i="0" u="none" strike="noStrike" cap="none" normalizeH="0" baseline="0">
                <a:ln>
                  <a:noFill/>
                </a:ln>
                <a:effectLst/>
                <a:latin typeface="Arial" panose="020B0604020202020204" pitchFamily="34" charset="0"/>
              </a:rPr>
              <a:t>: 62K (35.64%)</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4 Bedrooms (dark blue)</a:t>
            </a:r>
            <a:r>
              <a:rPr kumimoji="0" lang="en-US" altLang="en-US" sz="1400" b="0" i="0" u="none" strike="noStrike" cap="none" normalizeH="0" baseline="0">
                <a:ln>
                  <a:noFill/>
                </a:ln>
                <a:effectLst/>
                <a:latin typeface="Arial" panose="020B0604020202020204" pitchFamily="34" charset="0"/>
              </a:rPr>
              <a:t>: 50K (28.43%)</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3 Bedrooms (orange)</a:t>
            </a:r>
            <a:r>
              <a:rPr kumimoji="0" lang="en-US" altLang="en-US" sz="1400" b="0" i="0" u="none" strike="noStrike" cap="none" normalizeH="0" baseline="0">
                <a:ln>
                  <a:noFill/>
                </a:ln>
                <a:effectLst/>
                <a:latin typeface="Arial" panose="020B0604020202020204" pitchFamily="34" charset="0"/>
              </a:rPr>
              <a:t>: 38K (21.71%)</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2 Bedrooms (purple)</a:t>
            </a:r>
            <a:r>
              <a:rPr kumimoji="0" lang="en-US" altLang="en-US" sz="1400" b="0" i="0" u="none" strike="noStrike" cap="none" normalizeH="0" baseline="0">
                <a:ln>
                  <a:noFill/>
                </a:ln>
                <a:effectLst/>
                <a:latin typeface="Arial" panose="020B0604020202020204" pitchFamily="34" charset="0"/>
              </a:rPr>
              <a:t>: 25K (14.22%)</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Insights</a:t>
            </a:r>
            <a:r>
              <a:rPr kumimoji="0" lang="en-US" altLang="en-US" sz="14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Houses with 5 bedrooms are the most common, representing over a third (35.64%) of the total.</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Houses with 4 bedrooms follow, accounting for nearly 28.43%.</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Houses with 3 bedrooms represent 21.71%.</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Arial" panose="020B0604020202020204" pitchFamily="34" charset="0"/>
              </a:rPr>
              <a:t>Houses with 2 bedrooms are the least common, at just 14.22%.</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a:ln>
                <a:noFill/>
              </a:ln>
              <a:effectLst/>
              <a:latin typeface="Arial" panose="020B0604020202020204" pitchFamily="34" charset="0"/>
            </a:endParaRPr>
          </a:p>
        </p:txBody>
      </p:sp>
      <p:pic>
        <p:nvPicPr>
          <p:cNvPr id="6" name="Picture 5">
            <a:extLst>
              <a:ext uri="{FF2B5EF4-FFF2-40B4-BE49-F238E27FC236}">
                <a16:creationId xmlns:a16="http://schemas.microsoft.com/office/drawing/2014/main" id="{9E4D563E-0BB3-EC9A-198F-6BA5348491CC}"/>
              </a:ext>
            </a:extLst>
          </p:cNvPr>
          <p:cNvPicPr>
            <a:picLocks noChangeAspect="1"/>
          </p:cNvPicPr>
          <p:nvPr/>
        </p:nvPicPr>
        <p:blipFill>
          <a:blip r:embed="rId2"/>
          <a:stretch>
            <a:fillRect/>
          </a:stretch>
        </p:blipFill>
        <p:spPr>
          <a:xfrm>
            <a:off x="4572682" y="3429000"/>
            <a:ext cx="6492482" cy="3116391"/>
          </a:xfrm>
          <a:prstGeom prst="rect">
            <a:avLst/>
          </a:prstGeom>
        </p:spPr>
      </p:pic>
    </p:spTree>
    <p:extLst>
      <p:ext uri="{BB962C8B-B14F-4D97-AF65-F5344CB8AC3E}">
        <p14:creationId xmlns:p14="http://schemas.microsoft.com/office/powerpoint/2010/main" val="318813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D11E-368A-00EC-1275-AFB1E5462F61}"/>
              </a:ext>
            </a:extLst>
          </p:cNvPr>
          <p:cNvSpPr>
            <a:spLocks noGrp="1"/>
          </p:cNvSpPr>
          <p:nvPr>
            <p:ph type="title"/>
          </p:nvPr>
        </p:nvSpPr>
        <p:spPr>
          <a:xfrm>
            <a:off x="344129" y="647801"/>
            <a:ext cx="3795252" cy="5622395"/>
          </a:xfrm>
        </p:spPr>
        <p:txBody>
          <a:bodyPr vert="horz" lIns="91440" tIns="45720" rIns="91440" bIns="45720" rtlCol="0" anchor="ctr">
            <a:normAutofit/>
          </a:bodyPr>
          <a:lstStyle/>
          <a:p>
            <a:r>
              <a:rPr lang="en-US" sz="4400">
                <a:solidFill>
                  <a:srgbClr val="A58A62"/>
                </a:solidFill>
              </a:rPr>
              <a:t>Trend in constructions</a:t>
            </a:r>
          </a:p>
        </p:txBody>
      </p:sp>
      <p:sp>
        <p:nvSpPr>
          <p:cNvPr id="8" name="TextBox 7">
            <a:extLst>
              <a:ext uri="{FF2B5EF4-FFF2-40B4-BE49-F238E27FC236}">
                <a16:creationId xmlns:a16="http://schemas.microsoft.com/office/drawing/2014/main" id="{AB620CE0-BBEB-8F05-C830-08AE444BA153}"/>
              </a:ext>
            </a:extLst>
          </p:cNvPr>
          <p:cNvSpPr txBox="1"/>
          <p:nvPr/>
        </p:nvSpPr>
        <p:spPr>
          <a:xfrm>
            <a:off x="4709652" y="647801"/>
            <a:ext cx="7148051" cy="2937063"/>
          </a:xfrm>
          <a:prstGeom prst="rect">
            <a:avLst/>
          </a:prstGeom>
        </p:spPr>
        <p:txBody>
          <a:bodyPr vert="horz" lIns="91440" tIns="45720" rIns="91440" bIns="45720" rtlCol="0">
            <a:normAutofit/>
          </a:bodyPr>
          <a:lstStyle/>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1960s: A significant peak in construction occurred during this decade, possibly due to post-war economic boom and suburban development.</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Early 1970s: A slight dip is observed, which might be related to economic downturns or shifts in housing policies.</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Late 1970s to 1980s: Another peak is evident, suggesting renewed growth in the housing market.</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Early 1990s: A minor dip, potentially linked to economic recessions or changes in interest rates.</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Late 1990s to 2000s: A strong surge in construction, possibly fueled by economic expansion and increased demand for housing.</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2010s: A slight decline, which could be attributed to the global financial crisis and its impact on the housing market.</a:t>
            </a:r>
          </a:p>
          <a:p>
            <a:pPr marL="285750" indent="-285750" defTabSz="914400">
              <a:lnSpc>
                <a:spcPct val="85000"/>
              </a:lnSpc>
              <a:spcAft>
                <a:spcPts val="600"/>
              </a:spcAft>
              <a:buFont typeface="Wingdings" panose="05000000000000000000" pitchFamily="2" charset="2"/>
              <a:buChar char="v"/>
            </a:pPr>
            <a:r>
              <a:rPr lang="en-US" sz="1300">
                <a:solidFill>
                  <a:schemeClr val="tx1">
                    <a:lumMod val="85000"/>
                    <a:lumOff val="15000"/>
                  </a:schemeClr>
                </a:solidFill>
              </a:rPr>
              <a:t>2020s: The trend appears to be continuing upwards, indicating sustained growth in house construction.</a:t>
            </a:r>
            <a:endParaRPr lang="en-US" sz="1300" dirty="0">
              <a:solidFill>
                <a:schemeClr val="tx1">
                  <a:lumMod val="85000"/>
                  <a:lumOff val="15000"/>
                </a:schemeClr>
              </a:solidFill>
            </a:endParaRPr>
          </a:p>
        </p:txBody>
      </p:sp>
      <p:pic>
        <p:nvPicPr>
          <p:cNvPr id="5" name="Content Placeholder 4">
            <a:extLst>
              <a:ext uri="{FF2B5EF4-FFF2-40B4-BE49-F238E27FC236}">
                <a16:creationId xmlns:a16="http://schemas.microsoft.com/office/drawing/2014/main" id="{DD2FCA33-09F1-0000-E308-48290FDEB1F3}"/>
              </a:ext>
            </a:extLst>
          </p:cNvPr>
          <p:cNvPicPr>
            <a:picLocks noGrp="1" noChangeAspect="1"/>
          </p:cNvPicPr>
          <p:nvPr>
            <p:ph idx="1"/>
          </p:nvPr>
        </p:nvPicPr>
        <p:blipFill>
          <a:blip r:embed="rId2"/>
          <a:stretch>
            <a:fillRect/>
          </a:stretch>
        </p:blipFill>
        <p:spPr>
          <a:xfrm>
            <a:off x="4709652" y="4066309"/>
            <a:ext cx="6862805" cy="1990213"/>
          </a:xfrm>
          <a:prstGeom prst="rect">
            <a:avLst/>
          </a:prstGeom>
        </p:spPr>
      </p:pic>
    </p:spTree>
    <p:extLst>
      <p:ext uri="{BB962C8B-B14F-4D97-AF65-F5344CB8AC3E}">
        <p14:creationId xmlns:p14="http://schemas.microsoft.com/office/powerpoint/2010/main" val="422671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C925C-D170-6D37-FBD2-732BC5538822}"/>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a:solidFill>
                  <a:srgbClr val="FFFFFF"/>
                </a:solidFill>
              </a:rPr>
              <a:t>Descriptive statistics</a:t>
            </a:r>
          </a:p>
        </p:txBody>
      </p:sp>
      <p:sp>
        <p:nvSpPr>
          <p:cNvPr id="19" name="Rectangle 18">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740DFB6-2DD3-D077-1ED2-9C4C0DAD04E9}"/>
              </a:ext>
            </a:extLst>
          </p:cNvPr>
          <p:cNvPicPr>
            <a:picLocks noChangeAspect="1"/>
          </p:cNvPicPr>
          <p:nvPr/>
        </p:nvPicPr>
        <p:blipFill>
          <a:blip r:embed="rId2"/>
          <a:stretch>
            <a:fillRect/>
          </a:stretch>
        </p:blipFill>
        <p:spPr>
          <a:xfrm>
            <a:off x="2127617" y="643467"/>
            <a:ext cx="7902897" cy="3590205"/>
          </a:xfrm>
          <a:prstGeom prst="rect">
            <a:avLst/>
          </a:prstGeom>
        </p:spPr>
      </p:pic>
    </p:spTree>
    <p:extLst>
      <p:ext uri="{BB962C8B-B14F-4D97-AF65-F5344CB8AC3E}">
        <p14:creationId xmlns:p14="http://schemas.microsoft.com/office/powerpoint/2010/main" val="358947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CC925C-D170-6D37-FBD2-732BC5538822}"/>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rPr>
              <a:t>Descriptive statistics</a:t>
            </a:r>
          </a:p>
        </p:txBody>
      </p:sp>
      <p:graphicFrame>
        <p:nvGraphicFramePr>
          <p:cNvPr id="5" name="Content Placeholder 2">
            <a:extLst>
              <a:ext uri="{FF2B5EF4-FFF2-40B4-BE49-F238E27FC236}">
                <a16:creationId xmlns:a16="http://schemas.microsoft.com/office/drawing/2014/main" id="{D55BFCAA-61C5-E835-B2B4-B2F95D7946CF}"/>
              </a:ext>
            </a:extLst>
          </p:cNvPr>
          <p:cNvGraphicFramePr>
            <a:graphicFrameLocks noGrp="1"/>
          </p:cNvGraphicFramePr>
          <p:nvPr>
            <p:ph idx="1"/>
            <p:extLst>
              <p:ext uri="{D42A27DB-BD31-4B8C-83A1-F6EECF244321}">
                <p14:modId xmlns:p14="http://schemas.microsoft.com/office/powerpoint/2010/main" val="826894272"/>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60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1139-924B-00A2-AEB3-F60371240ACB}"/>
              </a:ext>
            </a:extLst>
          </p:cNvPr>
          <p:cNvSpPr>
            <a:spLocks noGrp="1"/>
          </p:cNvSpPr>
          <p:nvPr>
            <p:ph type="title"/>
          </p:nvPr>
        </p:nvSpPr>
        <p:spPr>
          <a:xfrm>
            <a:off x="344129" y="647801"/>
            <a:ext cx="3795252" cy="5622395"/>
          </a:xfrm>
        </p:spPr>
        <p:txBody>
          <a:bodyPr>
            <a:normAutofit/>
          </a:bodyPr>
          <a:lstStyle/>
          <a:p>
            <a:r>
              <a:rPr lang="en-US" sz="4400" dirty="0"/>
              <a:t>Relationship Between Year Built and House Price</a:t>
            </a:r>
          </a:p>
        </p:txBody>
      </p:sp>
      <p:sp>
        <p:nvSpPr>
          <p:cNvPr id="3" name="Content Placeholder 2">
            <a:extLst>
              <a:ext uri="{FF2B5EF4-FFF2-40B4-BE49-F238E27FC236}">
                <a16:creationId xmlns:a16="http://schemas.microsoft.com/office/drawing/2014/main" id="{DF9DAF6C-4EC5-AFCD-1589-93082C20309B}"/>
              </a:ext>
            </a:extLst>
          </p:cNvPr>
          <p:cNvSpPr>
            <a:spLocks noGrp="1"/>
          </p:cNvSpPr>
          <p:nvPr>
            <p:ph idx="1"/>
          </p:nvPr>
        </p:nvSpPr>
        <p:spPr>
          <a:xfrm>
            <a:off x="4709652" y="647801"/>
            <a:ext cx="7148051" cy="2937063"/>
          </a:xfrm>
        </p:spPr>
        <p:txBody>
          <a:bodyPr>
            <a:normAutofit/>
          </a:bodyPr>
          <a:lstStyle/>
          <a:p>
            <a:pPr algn="just"/>
            <a:r>
              <a:rPr lang="en-US" sz="1100" b="1" dirty="0"/>
              <a:t>Observations:</a:t>
            </a:r>
            <a:endParaRPr lang="en-US" sz="1100" dirty="0"/>
          </a:p>
          <a:p>
            <a:pPr algn="just">
              <a:buFont typeface="Arial" panose="020B0604020202020204" pitchFamily="34" charset="0"/>
              <a:buChar char="•"/>
            </a:pPr>
            <a:r>
              <a:rPr lang="en-US" sz="1100" b="1" dirty="0"/>
              <a:t>No Clear Trend:</a:t>
            </a:r>
            <a:r>
              <a:rPr lang="en-US" sz="1100" dirty="0"/>
              <a:t> There's no clear upward or downward trend in the data. The points are scattered randomly across the plot.</a:t>
            </a:r>
          </a:p>
          <a:p>
            <a:pPr algn="just">
              <a:buFont typeface="Arial" panose="020B0604020202020204" pitchFamily="34" charset="0"/>
              <a:buChar char="•"/>
            </a:pPr>
            <a:r>
              <a:rPr lang="en-US" sz="1100" b="1" dirty="0"/>
              <a:t>Price Range:</a:t>
            </a:r>
            <a:r>
              <a:rPr lang="en-US" sz="1100" dirty="0"/>
              <a:t> Prices vary significantly, with some houses built in older years commanding higher prices than newer ones.</a:t>
            </a:r>
          </a:p>
          <a:p>
            <a:pPr algn="just">
              <a:buFont typeface="Arial" panose="020B0604020202020204" pitchFamily="34" charset="0"/>
              <a:buChar char="•"/>
            </a:pPr>
            <a:r>
              <a:rPr lang="en-US" sz="1100" b="1" dirty="0"/>
              <a:t>Outliers:</a:t>
            </a:r>
            <a:r>
              <a:rPr lang="en-US" sz="1100" dirty="0"/>
              <a:t> There are a few outliers, especially in the higher price range, which might be due to unique features, location, or other factors not captured in the data.</a:t>
            </a:r>
          </a:p>
          <a:p>
            <a:pPr algn="just"/>
            <a:r>
              <a:rPr lang="en-US" sz="1100" b="1" dirty="0"/>
              <a:t>Interpretation:</a:t>
            </a:r>
            <a:endParaRPr lang="en-US" sz="1100" dirty="0"/>
          </a:p>
          <a:p>
            <a:pPr algn="just">
              <a:buFont typeface="Arial" panose="020B0604020202020204" pitchFamily="34" charset="0"/>
              <a:buChar char="•"/>
            </a:pPr>
            <a:r>
              <a:rPr lang="en-US" sz="1100" b="1" dirty="0"/>
              <a:t>Year Built is Not a Strong Predictor:</a:t>
            </a:r>
            <a:r>
              <a:rPr lang="en-US" sz="1100" dirty="0"/>
              <a:t> The year a house was built is not a strong predictor of its price. Other factors like location, size, condition, and amenities likely play a more significant role in determining a house's value.</a:t>
            </a:r>
          </a:p>
          <a:p>
            <a:pPr algn="just">
              <a:buFont typeface="Arial" panose="020B0604020202020204" pitchFamily="34" charset="0"/>
              <a:buChar char="•"/>
            </a:pPr>
            <a:r>
              <a:rPr lang="en-US" sz="1100" b="1" dirty="0"/>
              <a:t>Potential for Other Factors:</a:t>
            </a:r>
            <a:r>
              <a:rPr lang="en-US" sz="1100" dirty="0"/>
              <a:t> To better understand price variations, it would be helpful to include additional variables like square footage, number of bedrooms and bathrooms, neighborhood, and property type.</a:t>
            </a:r>
          </a:p>
          <a:p>
            <a:pPr algn="just"/>
            <a:endParaRPr lang="en-US" sz="1100" dirty="0"/>
          </a:p>
        </p:txBody>
      </p:sp>
      <p:pic>
        <p:nvPicPr>
          <p:cNvPr id="5" name="Picture 4">
            <a:extLst>
              <a:ext uri="{FF2B5EF4-FFF2-40B4-BE49-F238E27FC236}">
                <a16:creationId xmlns:a16="http://schemas.microsoft.com/office/drawing/2014/main" id="{29AC8D46-CC38-4E60-6040-D82A07F20B60}"/>
              </a:ext>
            </a:extLst>
          </p:cNvPr>
          <p:cNvPicPr>
            <a:picLocks noChangeAspect="1"/>
          </p:cNvPicPr>
          <p:nvPr/>
        </p:nvPicPr>
        <p:blipFill>
          <a:blip r:embed="rId2"/>
          <a:stretch>
            <a:fillRect/>
          </a:stretch>
        </p:blipFill>
        <p:spPr>
          <a:xfrm>
            <a:off x="5019090" y="3584864"/>
            <a:ext cx="5695092" cy="3160776"/>
          </a:xfrm>
          <a:prstGeom prst="rect">
            <a:avLst/>
          </a:prstGeom>
        </p:spPr>
      </p:pic>
    </p:spTree>
    <p:extLst>
      <p:ext uri="{BB962C8B-B14F-4D97-AF65-F5344CB8AC3E}">
        <p14:creationId xmlns:p14="http://schemas.microsoft.com/office/powerpoint/2010/main" val="393162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2E4-7F6B-26A9-A387-A2BF16E51233}"/>
              </a:ext>
            </a:extLst>
          </p:cNvPr>
          <p:cNvSpPr>
            <a:spLocks noGrp="1"/>
          </p:cNvSpPr>
          <p:nvPr>
            <p:ph type="title"/>
          </p:nvPr>
        </p:nvSpPr>
        <p:spPr>
          <a:xfrm>
            <a:off x="657224" y="499533"/>
            <a:ext cx="10772775" cy="1658198"/>
          </a:xfrm>
        </p:spPr>
        <p:txBody>
          <a:bodyPr>
            <a:normAutofit/>
          </a:bodyPr>
          <a:lstStyle/>
          <a:p>
            <a:r>
              <a:rPr lang="en-US" sz="4400" dirty="0">
                <a:solidFill>
                  <a:srgbClr val="5C7289"/>
                </a:solidFill>
              </a:rPr>
              <a:t>Relationship Between Bathrooms and House Price</a:t>
            </a:r>
          </a:p>
        </p:txBody>
      </p:sp>
      <p:sp>
        <p:nvSpPr>
          <p:cNvPr id="3" name="Content Placeholder 2">
            <a:extLst>
              <a:ext uri="{FF2B5EF4-FFF2-40B4-BE49-F238E27FC236}">
                <a16:creationId xmlns:a16="http://schemas.microsoft.com/office/drawing/2014/main" id="{E6CEA5F1-9160-61C7-4CED-F91E5103F10A}"/>
              </a:ext>
            </a:extLst>
          </p:cNvPr>
          <p:cNvSpPr>
            <a:spLocks noGrp="1"/>
          </p:cNvSpPr>
          <p:nvPr>
            <p:ph idx="1"/>
          </p:nvPr>
        </p:nvSpPr>
        <p:spPr>
          <a:xfrm>
            <a:off x="676656" y="2011680"/>
            <a:ext cx="4689671" cy="3766185"/>
          </a:xfrm>
        </p:spPr>
        <p:txBody>
          <a:bodyPr>
            <a:normAutofit lnSpcReduction="10000"/>
          </a:bodyPr>
          <a:lstStyle/>
          <a:p>
            <a:r>
              <a:rPr lang="en-US" sz="1300" b="1" dirty="0"/>
              <a:t>Observations:</a:t>
            </a:r>
            <a:endParaRPr lang="en-US" sz="1300" dirty="0"/>
          </a:p>
          <a:p>
            <a:pPr>
              <a:buFont typeface="Arial" panose="020B0604020202020204" pitchFamily="34" charset="0"/>
              <a:buChar char="•"/>
            </a:pPr>
            <a:r>
              <a:rPr lang="en-US" sz="1300" b="1" dirty="0"/>
              <a:t>Vertical Lines:</a:t>
            </a:r>
            <a:r>
              <a:rPr lang="en-US" sz="1300" dirty="0"/>
              <a:t> The data points form distinct vertical lines at 1, 2, and 3 bathrooms. This indicates that for each bathroom count, there's a wide range of house prices.</a:t>
            </a:r>
          </a:p>
          <a:p>
            <a:pPr>
              <a:buFont typeface="Arial" panose="020B0604020202020204" pitchFamily="34" charset="0"/>
              <a:buChar char="•"/>
            </a:pPr>
            <a:r>
              <a:rPr lang="en-US" sz="1300" b="1" dirty="0"/>
              <a:t>No Clear Trend:</a:t>
            </a:r>
            <a:r>
              <a:rPr lang="en-US" sz="1300" dirty="0"/>
              <a:t> There's no clear upward or downward trend in the data. The price range for each bathroom count overlaps significantly.</a:t>
            </a:r>
          </a:p>
          <a:p>
            <a:pPr>
              <a:buFont typeface="Arial" panose="020B0604020202020204" pitchFamily="34" charset="0"/>
              <a:buChar char="•"/>
            </a:pPr>
            <a:r>
              <a:rPr lang="en-US" sz="1300" b="1" dirty="0"/>
              <a:t>Price Variation:</a:t>
            </a:r>
            <a:r>
              <a:rPr lang="en-US" sz="1300" dirty="0"/>
              <a:t> Within each bathroom category, there's a substantial variation in prices. Some houses with fewer bathrooms have higher prices than houses with more bathrooms.</a:t>
            </a:r>
          </a:p>
          <a:p>
            <a:r>
              <a:rPr lang="en-US" sz="1300" b="1" dirty="0"/>
              <a:t>Interpretation:</a:t>
            </a:r>
            <a:endParaRPr lang="en-US" sz="1300" dirty="0"/>
          </a:p>
          <a:p>
            <a:pPr>
              <a:buFont typeface="Arial" panose="020B0604020202020204" pitchFamily="34" charset="0"/>
              <a:buChar char="•"/>
            </a:pPr>
            <a:r>
              <a:rPr lang="en-US" sz="1300" b="1" dirty="0"/>
              <a:t>Bathrooms as a Factor:</a:t>
            </a:r>
            <a:r>
              <a:rPr lang="en-US" sz="1300" dirty="0"/>
              <a:t> While the number of bathrooms is a factor influencing house prices, it's not the sole determinant. Other factors like location, size, condition, and amenities play a significant role.</a:t>
            </a:r>
          </a:p>
          <a:p>
            <a:pPr>
              <a:buFont typeface="Arial" panose="020B0604020202020204" pitchFamily="34" charset="0"/>
              <a:buChar char="•"/>
            </a:pPr>
            <a:r>
              <a:rPr lang="en-US" sz="1300" b="1" dirty="0"/>
              <a:t>Overlapping Price Ranges:</a:t>
            </a:r>
            <a:r>
              <a:rPr lang="en-US" sz="1300" dirty="0"/>
              <a:t> The overlapping price ranges for different bathroom counts suggest that the number of bathrooms alone cannot accurately predict a house's price.</a:t>
            </a:r>
          </a:p>
          <a:p>
            <a:endParaRPr lang="en-US" sz="1300" dirty="0"/>
          </a:p>
        </p:txBody>
      </p:sp>
      <p:pic>
        <p:nvPicPr>
          <p:cNvPr id="5" name="Picture 4">
            <a:extLst>
              <a:ext uri="{FF2B5EF4-FFF2-40B4-BE49-F238E27FC236}">
                <a16:creationId xmlns:a16="http://schemas.microsoft.com/office/drawing/2014/main" id="{55877DA5-E14F-0ADC-E7F6-C57885AC1716}"/>
              </a:ext>
            </a:extLst>
          </p:cNvPr>
          <p:cNvPicPr>
            <a:picLocks noChangeAspect="1"/>
          </p:cNvPicPr>
          <p:nvPr/>
        </p:nvPicPr>
        <p:blipFill>
          <a:blip r:embed="rId2"/>
          <a:stretch>
            <a:fillRect/>
          </a:stretch>
        </p:blipFill>
        <p:spPr>
          <a:xfrm>
            <a:off x="5198996" y="2152272"/>
            <a:ext cx="6398334" cy="3631053"/>
          </a:xfrm>
          <a:prstGeom prst="rect">
            <a:avLst/>
          </a:prstGeom>
        </p:spPr>
      </p:pic>
    </p:spTree>
    <p:extLst>
      <p:ext uri="{BB962C8B-B14F-4D97-AF65-F5344CB8AC3E}">
        <p14:creationId xmlns:p14="http://schemas.microsoft.com/office/powerpoint/2010/main" val="3918700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2E4-7F6B-26A9-A387-A2BF16E51233}"/>
              </a:ext>
            </a:extLst>
          </p:cNvPr>
          <p:cNvSpPr>
            <a:spLocks noGrp="1"/>
          </p:cNvSpPr>
          <p:nvPr>
            <p:ph type="title"/>
          </p:nvPr>
        </p:nvSpPr>
        <p:spPr>
          <a:xfrm>
            <a:off x="657224" y="499533"/>
            <a:ext cx="10772775" cy="1658198"/>
          </a:xfrm>
        </p:spPr>
        <p:txBody>
          <a:bodyPr>
            <a:normAutofit/>
          </a:bodyPr>
          <a:lstStyle/>
          <a:p>
            <a:r>
              <a:rPr lang="en-US" sz="4400" dirty="0">
                <a:solidFill>
                  <a:srgbClr val="5C7289"/>
                </a:solidFill>
              </a:rPr>
              <a:t>Relationship Between Bedrooms and House Price</a:t>
            </a:r>
          </a:p>
        </p:txBody>
      </p:sp>
      <p:sp>
        <p:nvSpPr>
          <p:cNvPr id="3" name="Content Placeholder 2">
            <a:extLst>
              <a:ext uri="{FF2B5EF4-FFF2-40B4-BE49-F238E27FC236}">
                <a16:creationId xmlns:a16="http://schemas.microsoft.com/office/drawing/2014/main" id="{E6CEA5F1-9160-61C7-4CED-F91E5103F10A}"/>
              </a:ext>
            </a:extLst>
          </p:cNvPr>
          <p:cNvSpPr>
            <a:spLocks noGrp="1"/>
          </p:cNvSpPr>
          <p:nvPr>
            <p:ph idx="1"/>
          </p:nvPr>
        </p:nvSpPr>
        <p:spPr>
          <a:xfrm>
            <a:off x="279492" y="2011680"/>
            <a:ext cx="4689671" cy="3766185"/>
          </a:xfrm>
        </p:spPr>
        <p:txBody>
          <a:bodyPr>
            <a:normAutofit lnSpcReduction="10000"/>
          </a:bodyPr>
          <a:lstStyle/>
          <a:p>
            <a:pPr algn="just"/>
            <a:r>
              <a:rPr lang="en-US" sz="1300" b="1" dirty="0"/>
              <a:t>Observations:</a:t>
            </a:r>
            <a:endParaRPr lang="en-US" sz="1300" dirty="0"/>
          </a:p>
          <a:p>
            <a:pPr algn="just">
              <a:buFont typeface="Arial" panose="020B0604020202020204" pitchFamily="34" charset="0"/>
              <a:buChar char="•"/>
            </a:pPr>
            <a:r>
              <a:rPr lang="en-US" sz="1300" b="1" dirty="0"/>
              <a:t>Vertical Lines:</a:t>
            </a:r>
            <a:r>
              <a:rPr lang="en-US" sz="1300" dirty="0"/>
              <a:t> The data points form distinct vertical lines at 2,3,4 and 5 bedrooms. This indicates that for each bathroom count, there's a wide range of house prices.</a:t>
            </a:r>
          </a:p>
          <a:p>
            <a:pPr algn="just">
              <a:buFont typeface="Arial" panose="020B0604020202020204" pitchFamily="34" charset="0"/>
              <a:buChar char="•"/>
            </a:pPr>
            <a:r>
              <a:rPr lang="en-US" sz="1300" b="1" dirty="0"/>
              <a:t>No Clear Trend:</a:t>
            </a:r>
            <a:r>
              <a:rPr lang="en-US" sz="1300" dirty="0"/>
              <a:t> There's no clear upward or downward trend in the data. The price range for each bedroom count overlaps significantly.</a:t>
            </a:r>
          </a:p>
          <a:p>
            <a:pPr algn="just">
              <a:buFont typeface="Arial" panose="020B0604020202020204" pitchFamily="34" charset="0"/>
              <a:buChar char="•"/>
            </a:pPr>
            <a:r>
              <a:rPr lang="en-US" sz="1300" b="1" dirty="0"/>
              <a:t>Price Variation:</a:t>
            </a:r>
            <a:r>
              <a:rPr lang="en-US" sz="1300" dirty="0"/>
              <a:t> Within each bedroom category, there's a substantial variation in prices. Some houses with fewer bedrooms have higher prices than houses with more bedrooms.</a:t>
            </a:r>
          </a:p>
          <a:p>
            <a:pPr algn="just"/>
            <a:r>
              <a:rPr lang="en-US" sz="1300" b="1" dirty="0"/>
              <a:t>Interpretation:</a:t>
            </a:r>
            <a:endParaRPr lang="en-US" sz="1300" dirty="0"/>
          </a:p>
          <a:p>
            <a:pPr algn="just">
              <a:buFont typeface="Arial" panose="020B0604020202020204" pitchFamily="34" charset="0"/>
              <a:buChar char="•"/>
            </a:pPr>
            <a:r>
              <a:rPr lang="en-US" sz="1300" b="1" dirty="0"/>
              <a:t>Bathrooms as a Factor:</a:t>
            </a:r>
            <a:r>
              <a:rPr lang="en-US" sz="1300" dirty="0"/>
              <a:t> While the number of bedrooms is a factor influencing house prices, it's not the sole determinant. Other factors like location, size, condition, and amenities play a significant role.</a:t>
            </a:r>
          </a:p>
          <a:p>
            <a:pPr algn="just">
              <a:buFont typeface="Arial" panose="020B0604020202020204" pitchFamily="34" charset="0"/>
              <a:buChar char="•"/>
            </a:pPr>
            <a:r>
              <a:rPr lang="en-US" sz="1300" b="1" dirty="0"/>
              <a:t>Overlapping Price Ranges:</a:t>
            </a:r>
            <a:r>
              <a:rPr lang="en-US" sz="1300" dirty="0"/>
              <a:t> The overlapping price ranges for different bedrooms counts suggest that the number of bedrooms alone cannot accurately predict a house's price.</a:t>
            </a:r>
          </a:p>
          <a:p>
            <a:pPr algn="just"/>
            <a:endParaRPr lang="en-US" sz="1300" dirty="0"/>
          </a:p>
        </p:txBody>
      </p:sp>
      <p:pic>
        <p:nvPicPr>
          <p:cNvPr id="6" name="Picture 5">
            <a:extLst>
              <a:ext uri="{FF2B5EF4-FFF2-40B4-BE49-F238E27FC236}">
                <a16:creationId xmlns:a16="http://schemas.microsoft.com/office/drawing/2014/main" id="{F3194951-DF24-53C8-9A51-9B201A74E0BC}"/>
              </a:ext>
            </a:extLst>
          </p:cNvPr>
          <p:cNvPicPr>
            <a:picLocks noChangeAspect="1"/>
          </p:cNvPicPr>
          <p:nvPr/>
        </p:nvPicPr>
        <p:blipFill>
          <a:blip r:embed="rId2"/>
          <a:stretch>
            <a:fillRect/>
          </a:stretch>
        </p:blipFill>
        <p:spPr>
          <a:xfrm>
            <a:off x="5366327" y="2010151"/>
            <a:ext cx="6678196" cy="3767714"/>
          </a:xfrm>
          <a:prstGeom prst="rect">
            <a:avLst/>
          </a:prstGeom>
        </p:spPr>
      </p:pic>
    </p:spTree>
    <p:extLst>
      <p:ext uri="{BB962C8B-B14F-4D97-AF65-F5344CB8AC3E}">
        <p14:creationId xmlns:p14="http://schemas.microsoft.com/office/powerpoint/2010/main" val="311583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12E4-7F6B-26A9-A387-A2BF16E51233}"/>
              </a:ext>
            </a:extLst>
          </p:cNvPr>
          <p:cNvSpPr>
            <a:spLocks noGrp="1"/>
          </p:cNvSpPr>
          <p:nvPr>
            <p:ph type="title"/>
          </p:nvPr>
        </p:nvSpPr>
        <p:spPr>
          <a:xfrm>
            <a:off x="657224" y="499533"/>
            <a:ext cx="10772775" cy="1658198"/>
          </a:xfrm>
        </p:spPr>
        <p:txBody>
          <a:bodyPr>
            <a:normAutofit/>
          </a:bodyPr>
          <a:lstStyle/>
          <a:p>
            <a:r>
              <a:rPr lang="en-US" sz="4000" dirty="0">
                <a:solidFill>
                  <a:srgbClr val="5C7289"/>
                </a:solidFill>
              </a:rPr>
              <a:t>Relationship Between neighborhood and House Price</a:t>
            </a:r>
          </a:p>
        </p:txBody>
      </p:sp>
      <p:sp>
        <p:nvSpPr>
          <p:cNvPr id="3" name="Content Placeholder 2">
            <a:extLst>
              <a:ext uri="{FF2B5EF4-FFF2-40B4-BE49-F238E27FC236}">
                <a16:creationId xmlns:a16="http://schemas.microsoft.com/office/drawing/2014/main" id="{E6CEA5F1-9160-61C7-4CED-F91E5103F10A}"/>
              </a:ext>
            </a:extLst>
          </p:cNvPr>
          <p:cNvSpPr>
            <a:spLocks noGrp="1"/>
          </p:cNvSpPr>
          <p:nvPr>
            <p:ph idx="1"/>
          </p:nvPr>
        </p:nvSpPr>
        <p:spPr>
          <a:xfrm>
            <a:off x="279492" y="2011681"/>
            <a:ext cx="4689671" cy="3220720"/>
          </a:xfrm>
        </p:spPr>
        <p:txBody>
          <a:bodyPr>
            <a:normAutofit/>
          </a:bodyPr>
          <a:lstStyle/>
          <a:p>
            <a:r>
              <a:rPr lang="en-US" sz="1100" b="1" dirty="0"/>
              <a:t>Observations:</a:t>
            </a:r>
            <a:endParaRPr lang="en-US" sz="1100" dirty="0"/>
          </a:p>
          <a:p>
            <a:pPr>
              <a:buFont typeface="Arial" panose="020B0604020202020204" pitchFamily="34" charset="0"/>
              <a:buChar char="•"/>
            </a:pPr>
            <a:r>
              <a:rPr lang="en-US" sz="1100" b="1" dirty="0"/>
              <a:t>Vertical Lines:</a:t>
            </a:r>
            <a:r>
              <a:rPr lang="en-US" sz="1100" dirty="0"/>
              <a:t> The data points form distinct vertical lines at 1, 2, and 3 on the x-axis, which represents the neighborhood. This indicates that each neighborhood has a range of house prices.</a:t>
            </a:r>
          </a:p>
          <a:p>
            <a:pPr>
              <a:buFont typeface="Arial" panose="020B0604020202020204" pitchFamily="34" charset="0"/>
              <a:buChar char="•"/>
            </a:pPr>
            <a:r>
              <a:rPr lang="en-US" sz="1100" b="1" dirty="0"/>
              <a:t>Price Variation:</a:t>
            </a:r>
            <a:r>
              <a:rPr lang="en-US" sz="1100" dirty="0"/>
              <a:t> Within each neighborhood, there's a substantial variation in prices. Some houses in a specific neighborhood are more expensive than others.</a:t>
            </a:r>
          </a:p>
          <a:p>
            <a:pPr>
              <a:buFont typeface="Arial" panose="020B0604020202020204" pitchFamily="34" charset="0"/>
              <a:buChar char="•"/>
            </a:pPr>
            <a:r>
              <a:rPr lang="en-US" sz="1100" b="1" dirty="0"/>
              <a:t>Overlapping Price Ranges:</a:t>
            </a:r>
            <a:r>
              <a:rPr lang="en-US" sz="1100" dirty="0"/>
              <a:t> The price ranges for different neighborhoods overlap significantly. This suggests that neighborhood alone is not a strong predictor of house price.</a:t>
            </a:r>
          </a:p>
          <a:p>
            <a:r>
              <a:rPr lang="en-US" sz="1100" b="1" dirty="0"/>
              <a:t>Interpretation:</a:t>
            </a:r>
            <a:endParaRPr lang="en-US" sz="1100" dirty="0"/>
          </a:p>
          <a:p>
            <a:pPr>
              <a:buFont typeface="Arial" panose="020B0604020202020204" pitchFamily="34" charset="0"/>
              <a:buChar char="•"/>
            </a:pPr>
            <a:r>
              <a:rPr lang="en-US" sz="1100" b="1" dirty="0"/>
              <a:t>Neighborhood as a Factor:</a:t>
            </a:r>
            <a:r>
              <a:rPr lang="en-US" sz="1100" dirty="0"/>
              <a:t> While neighborhood is a factor influencing house prices, it's not the sole determinant. Other factors like house size, condition, and amenities play a significant role.</a:t>
            </a:r>
          </a:p>
        </p:txBody>
      </p:sp>
      <p:pic>
        <p:nvPicPr>
          <p:cNvPr id="5" name="Picture 4">
            <a:extLst>
              <a:ext uri="{FF2B5EF4-FFF2-40B4-BE49-F238E27FC236}">
                <a16:creationId xmlns:a16="http://schemas.microsoft.com/office/drawing/2014/main" id="{C9D4F968-4ACF-1C78-3FCA-E9FB555B88B4}"/>
              </a:ext>
            </a:extLst>
          </p:cNvPr>
          <p:cNvPicPr>
            <a:picLocks noChangeAspect="1"/>
          </p:cNvPicPr>
          <p:nvPr/>
        </p:nvPicPr>
        <p:blipFill>
          <a:blip r:embed="rId2"/>
          <a:stretch>
            <a:fillRect/>
          </a:stretch>
        </p:blipFill>
        <p:spPr>
          <a:xfrm>
            <a:off x="4969163" y="1930399"/>
            <a:ext cx="7199101" cy="4096327"/>
          </a:xfrm>
          <a:prstGeom prst="rect">
            <a:avLst/>
          </a:prstGeom>
        </p:spPr>
      </p:pic>
    </p:spTree>
    <p:extLst>
      <p:ext uri="{BB962C8B-B14F-4D97-AF65-F5344CB8AC3E}">
        <p14:creationId xmlns:p14="http://schemas.microsoft.com/office/powerpoint/2010/main" val="25779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E93D-4434-3B05-D399-49935213D985}"/>
              </a:ext>
            </a:extLst>
          </p:cNvPr>
          <p:cNvSpPr>
            <a:spLocks noGrp="1"/>
          </p:cNvSpPr>
          <p:nvPr>
            <p:ph type="title"/>
          </p:nvPr>
        </p:nvSpPr>
        <p:spPr>
          <a:xfrm>
            <a:off x="657224" y="499533"/>
            <a:ext cx="10772775" cy="1658198"/>
          </a:xfrm>
        </p:spPr>
        <p:txBody>
          <a:bodyPr>
            <a:normAutofit/>
          </a:bodyPr>
          <a:lstStyle/>
          <a:p>
            <a:r>
              <a:rPr lang="en-US">
                <a:solidFill>
                  <a:srgbClr val="5A6C7D"/>
                </a:solidFill>
              </a:rPr>
              <a:t>Relationship Between Square feet and House Price</a:t>
            </a:r>
          </a:p>
        </p:txBody>
      </p:sp>
      <p:sp>
        <p:nvSpPr>
          <p:cNvPr id="3" name="Content Placeholder 2">
            <a:extLst>
              <a:ext uri="{FF2B5EF4-FFF2-40B4-BE49-F238E27FC236}">
                <a16:creationId xmlns:a16="http://schemas.microsoft.com/office/drawing/2014/main" id="{E7CCF0F9-DDA5-1EEE-E593-E0CD2075F28A}"/>
              </a:ext>
            </a:extLst>
          </p:cNvPr>
          <p:cNvSpPr>
            <a:spLocks noGrp="1"/>
          </p:cNvSpPr>
          <p:nvPr>
            <p:ph idx="1"/>
          </p:nvPr>
        </p:nvSpPr>
        <p:spPr>
          <a:xfrm>
            <a:off x="676657" y="2011680"/>
            <a:ext cx="3636726" cy="3766185"/>
          </a:xfrm>
        </p:spPr>
        <p:txBody>
          <a:bodyPr>
            <a:normAutofit/>
          </a:bodyPr>
          <a:lstStyle/>
          <a:p>
            <a:pPr algn="just"/>
            <a:r>
              <a:rPr lang="en-US" sz="1100" b="1" dirty="0"/>
              <a:t>Observations from the Scatter Plot:</a:t>
            </a:r>
            <a:endParaRPr lang="en-US" sz="1100" dirty="0"/>
          </a:p>
          <a:p>
            <a:pPr algn="just">
              <a:buFont typeface="+mj-lt"/>
              <a:buAutoNum type="arabicPeriod"/>
            </a:pPr>
            <a:r>
              <a:rPr lang="en-US" sz="1100" b="1" dirty="0"/>
              <a:t>Positive Correlation:</a:t>
            </a:r>
            <a:r>
              <a:rPr lang="en-US" sz="1100" dirty="0"/>
              <a:t> There's a clear positive correlation between square footage and price. As the square footage of a house increases, its price tends to increase as well. This is indicated by the upward trend of the data points.</a:t>
            </a:r>
          </a:p>
          <a:p>
            <a:pPr algn="just">
              <a:buFont typeface="+mj-lt"/>
              <a:buAutoNum type="arabicPeriod"/>
            </a:pPr>
            <a:r>
              <a:rPr lang="en-US" sz="1100" b="1" dirty="0"/>
              <a:t>Scatter:</a:t>
            </a:r>
            <a:r>
              <a:rPr lang="en-US" sz="1100" dirty="0"/>
              <a:t> While there's a positive trend, the data points are scattered around the trend line. This suggests that while square footage is a significant factor in determining price, it's not the only factor. Other variables like location, age, number of bedrooms, and bathrooms also influence the price.</a:t>
            </a:r>
          </a:p>
          <a:p>
            <a:pPr algn="just"/>
            <a:r>
              <a:rPr lang="en-US" sz="1100" b="1" dirty="0"/>
              <a:t>Interpretation:</a:t>
            </a:r>
            <a:endParaRPr lang="en-US" sz="1100" dirty="0"/>
          </a:p>
          <a:p>
            <a:pPr algn="just">
              <a:buFont typeface="Arial" panose="020B0604020202020204" pitchFamily="34" charset="0"/>
              <a:buChar char="•"/>
            </a:pPr>
            <a:r>
              <a:rPr lang="en-US" sz="1100" b="1" dirty="0"/>
              <a:t>Square Footage as a Strong Predictor:</a:t>
            </a:r>
            <a:r>
              <a:rPr lang="en-US" sz="1100" dirty="0"/>
              <a:t> Square footage is a strong predictor of house price. Larger houses tend to be more expensive.</a:t>
            </a:r>
          </a:p>
          <a:p>
            <a:pPr algn="just">
              <a:buFont typeface="Arial" panose="020B0604020202020204" pitchFamily="34" charset="0"/>
              <a:buChar char="•"/>
            </a:pPr>
            <a:r>
              <a:rPr lang="en-US" sz="1100" b="1" dirty="0"/>
              <a:t>Other Factors Matter:</a:t>
            </a:r>
            <a:r>
              <a:rPr lang="en-US" sz="1100" dirty="0"/>
              <a:t> Other factors like location, age, number of bedrooms, bathrooms, and amenities also play a significant role in determining a house's price.</a:t>
            </a:r>
          </a:p>
          <a:p>
            <a:pPr algn="just"/>
            <a:endParaRPr lang="en-US" sz="1100" dirty="0"/>
          </a:p>
        </p:txBody>
      </p:sp>
      <p:pic>
        <p:nvPicPr>
          <p:cNvPr id="5" name="Picture 4">
            <a:extLst>
              <a:ext uri="{FF2B5EF4-FFF2-40B4-BE49-F238E27FC236}">
                <a16:creationId xmlns:a16="http://schemas.microsoft.com/office/drawing/2014/main" id="{9848F7E8-339F-3D88-FA14-DB62AC1D5289}"/>
              </a:ext>
            </a:extLst>
          </p:cNvPr>
          <p:cNvPicPr>
            <a:picLocks noChangeAspect="1"/>
          </p:cNvPicPr>
          <p:nvPr/>
        </p:nvPicPr>
        <p:blipFill>
          <a:blip r:embed="rId2"/>
          <a:stretch>
            <a:fillRect/>
          </a:stretch>
        </p:blipFill>
        <p:spPr>
          <a:xfrm>
            <a:off x="4970255" y="1778160"/>
            <a:ext cx="6459744" cy="3649754"/>
          </a:xfrm>
          <a:prstGeom prst="rect">
            <a:avLst/>
          </a:prstGeom>
        </p:spPr>
      </p:pic>
    </p:spTree>
    <p:extLst>
      <p:ext uri="{BB962C8B-B14F-4D97-AF65-F5344CB8AC3E}">
        <p14:creationId xmlns:p14="http://schemas.microsoft.com/office/powerpoint/2010/main" val="1497149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7451-5DD8-D9AE-21A2-25B75F9EEA5A}"/>
              </a:ext>
            </a:extLst>
          </p:cNvPr>
          <p:cNvSpPr>
            <a:spLocks noGrp="1"/>
          </p:cNvSpPr>
          <p:nvPr>
            <p:ph type="title"/>
          </p:nvPr>
        </p:nvSpPr>
        <p:spPr>
          <a:xfrm>
            <a:off x="344129" y="647801"/>
            <a:ext cx="3795252" cy="5622395"/>
          </a:xfrm>
        </p:spPr>
        <p:txBody>
          <a:bodyPr>
            <a:normAutofit/>
          </a:bodyPr>
          <a:lstStyle/>
          <a:p>
            <a:r>
              <a:rPr lang="en-US" sz="4400"/>
              <a:t>Correlation</a:t>
            </a:r>
          </a:p>
        </p:txBody>
      </p:sp>
      <p:sp>
        <p:nvSpPr>
          <p:cNvPr id="7" name="Rectangle 2">
            <a:extLst>
              <a:ext uri="{FF2B5EF4-FFF2-40B4-BE49-F238E27FC236}">
                <a16:creationId xmlns:a16="http://schemas.microsoft.com/office/drawing/2014/main" id="{03E86888-78B3-8FF8-D575-A79AE8824A9D}"/>
              </a:ext>
            </a:extLst>
          </p:cNvPr>
          <p:cNvSpPr>
            <a:spLocks noGrp="1" noChangeArrowheads="1"/>
          </p:cNvSpPr>
          <p:nvPr>
            <p:ph idx="1"/>
          </p:nvPr>
        </p:nvSpPr>
        <p:spPr bwMode="auto">
          <a:xfrm>
            <a:off x="4709652" y="647801"/>
            <a:ext cx="7148051" cy="29370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Square Feet and Price:</a:t>
            </a:r>
            <a:r>
              <a:rPr kumimoji="0" lang="en-US" altLang="en-US" sz="1900" b="0" i="0" u="none" strike="noStrike" cap="none" normalizeH="0" baseline="0" dirty="0">
                <a:ln>
                  <a:noFill/>
                </a:ln>
                <a:effectLst/>
                <a:latin typeface="Arial" panose="020B0604020202020204" pitchFamily="34" charset="0"/>
              </a:rPr>
              <a:t> The strongest correlation is between square feet and price (0.7507). This indicates a strong positive linear relationship, meaning that as the square footage of a house increases, its price tends to increase as well.</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Other Variables:</a:t>
            </a:r>
            <a:r>
              <a:rPr kumimoji="0" lang="en-US" altLang="en-US" sz="1900" b="0" i="0" u="none" strike="noStrike" cap="none" normalizeH="0" baseline="0" dirty="0">
                <a:ln>
                  <a:noFill/>
                </a:ln>
                <a:effectLst/>
                <a:latin typeface="Arial" panose="020B0604020202020204" pitchFamily="34" charset="0"/>
              </a:rPr>
              <a:t> The correlations between other variables and price are much weaker. For example, the correlation between bedrooms and price is 0.0726, indicating a very weak positive relationship. Similarly, the correlation between bathrooms and price is 0.0284, also indicating a very weak positive relationship.</a:t>
            </a:r>
          </a:p>
        </p:txBody>
      </p:sp>
      <p:pic>
        <p:nvPicPr>
          <p:cNvPr id="5" name="Picture 4">
            <a:extLst>
              <a:ext uri="{FF2B5EF4-FFF2-40B4-BE49-F238E27FC236}">
                <a16:creationId xmlns:a16="http://schemas.microsoft.com/office/drawing/2014/main" id="{6139F53C-5AF6-FD44-F3D4-70EBBDD5A6A6}"/>
              </a:ext>
            </a:extLst>
          </p:cNvPr>
          <p:cNvPicPr>
            <a:picLocks noChangeAspect="1"/>
          </p:cNvPicPr>
          <p:nvPr/>
        </p:nvPicPr>
        <p:blipFill>
          <a:blip r:embed="rId2"/>
          <a:stretch>
            <a:fillRect/>
          </a:stretch>
        </p:blipFill>
        <p:spPr>
          <a:xfrm>
            <a:off x="4707827" y="4090244"/>
            <a:ext cx="7164131" cy="1582125"/>
          </a:xfrm>
          <a:prstGeom prst="rect">
            <a:avLst/>
          </a:prstGeom>
        </p:spPr>
      </p:pic>
    </p:spTree>
    <p:extLst>
      <p:ext uri="{BB962C8B-B14F-4D97-AF65-F5344CB8AC3E}">
        <p14:creationId xmlns:p14="http://schemas.microsoft.com/office/powerpoint/2010/main" val="134969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CCD5EF-766D-43B9-A25D-19122E5FB1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1989682"/>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9699C9-77F1-4E33-A750-CB78C7EA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6204"/>
            <a:ext cx="10579608" cy="1664208"/>
          </a:xfrm>
          <a:prstGeom prst="rect">
            <a:avLst/>
          </a:prstGeom>
          <a:noFill/>
          <a:ln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A1E18-3E8D-0EA4-509B-932A130A7F69}"/>
              </a:ext>
            </a:extLst>
          </p:cNvPr>
          <p:cNvSpPr>
            <a:spLocks noGrp="1"/>
          </p:cNvSpPr>
          <p:nvPr>
            <p:ph type="title"/>
          </p:nvPr>
        </p:nvSpPr>
        <p:spPr>
          <a:xfrm>
            <a:off x="1071846" y="1059736"/>
            <a:ext cx="10040233" cy="1228130"/>
          </a:xfrm>
        </p:spPr>
        <p:txBody>
          <a:bodyPr>
            <a:normAutofit/>
          </a:bodyPr>
          <a:lstStyle/>
          <a:p>
            <a:r>
              <a:rPr lang="en-US">
                <a:solidFill>
                  <a:srgbClr val="FFFFFF"/>
                </a:solidFill>
              </a:rPr>
              <a:t>Problem statement</a:t>
            </a:r>
          </a:p>
        </p:txBody>
      </p:sp>
      <p:sp>
        <p:nvSpPr>
          <p:cNvPr id="3" name="Content Placeholder 2">
            <a:extLst>
              <a:ext uri="{FF2B5EF4-FFF2-40B4-BE49-F238E27FC236}">
                <a16:creationId xmlns:a16="http://schemas.microsoft.com/office/drawing/2014/main" id="{127158F2-0B71-B5A6-5D82-9F550ED446EB}"/>
              </a:ext>
            </a:extLst>
          </p:cNvPr>
          <p:cNvSpPr>
            <a:spLocks noGrp="1"/>
          </p:cNvSpPr>
          <p:nvPr>
            <p:ph idx="1"/>
          </p:nvPr>
        </p:nvSpPr>
        <p:spPr>
          <a:xfrm>
            <a:off x="1071846" y="2973313"/>
            <a:ext cx="10040233" cy="2903099"/>
          </a:xfrm>
        </p:spPr>
        <p:txBody>
          <a:bodyPr>
            <a:normAutofit/>
          </a:bodyPr>
          <a:lstStyle/>
          <a:p>
            <a:pPr>
              <a:buFont typeface="Wingdings" panose="05000000000000000000" pitchFamily="2" charset="2"/>
              <a:buChar char="v"/>
            </a:pPr>
            <a:r>
              <a:rPr lang="en-US" sz="2000" dirty="0"/>
              <a:t>Insufficient data availability for accurate market trend prediction.</a:t>
            </a:r>
          </a:p>
          <a:p>
            <a:pPr>
              <a:buFont typeface="Wingdings" panose="05000000000000000000" pitchFamily="2" charset="2"/>
              <a:buChar char="v"/>
            </a:pPr>
            <a:r>
              <a:rPr lang="en-US" sz="2000" dirty="0"/>
              <a:t>Existing datasets often lack granular detail on property features and location.</a:t>
            </a:r>
          </a:p>
          <a:p>
            <a:pPr>
              <a:buFont typeface="Wingdings" panose="05000000000000000000" pitchFamily="2" charset="2"/>
              <a:buChar char="v"/>
            </a:pPr>
            <a:r>
              <a:rPr lang="en-US" sz="2000" dirty="0"/>
              <a:t>Traditional statistical models may not capture complex market dynamics.</a:t>
            </a:r>
          </a:p>
          <a:p>
            <a:pPr>
              <a:buFont typeface="Wingdings" panose="05000000000000000000" pitchFamily="2" charset="2"/>
              <a:buChar char="v"/>
            </a:pPr>
            <a:r>
              <a:rPr lang="en-US" sz="2000" dirty="0"/>
              <a:t>Limited use of advanced analytical techniques for predictive modeling.</a:t>
            </a:r>
          </a:p>
          <a:p>
            <a:pPr>
              <a:buFont typeface="Wingdings" panose="05000000000000000000" pitchFamily="2" charset="2"/>
              <a:buChar char="v"/>
            </a:pPr>
            <a:r>
              <a:rPr lang="en-US" sz="2000" dirty="0"/>
              <a:t>Difficulty in incorporating qualitative factors influencing property value.</a:t>
            </a:r>
          </a:p>
          <a:p>
            <a:pPr>
              <a:buFont typeface="Wingdings" panose="05000000000000000000" pitchFamily="2" charset="2"/>
              <a:buChar char="v"/>
            </a:pPr>
            <a:r>
              <a:rPr lang="en-US" sz="2000" dirty="0"/>
              <a:t>Need for a robust model to forecast future price changes and market shifts.</a:t>
            </a:r>
          </a:p>
          <a:p>
            <a:pPr>
              <a:buFont typeface="Wingdings" panose="05000000000000000000" pitchFamily="2" charset="2"/>
              <a:buChar char="v"/>
            </a:pPr>
            <a:r>
              <a:rPr lang="en-US" sz="2000" dirty="0"/>
              <a:t>Lack of interactive tools for exploring and understanding data patterns.</a:t>
            </a:r>
          </a:p>
        </p:txBody>
      </p:sp>
    </p:spTree>
    <p:extLst>
      <p:ext uri="{BB962C8B-B14F-4D97-AF65-F5344CB8AC3E}">
        <p14:creationId xmlns:p14="http://schemas.microsoft.com/office/powerpoint/2010/main" val="224863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D53C-DCEC-D7EA-D218-5D88B04FC702}"/>
              </a:ext>
            </a:extLst>
          </p:cNvPr>
          <p:cNvSpPr>
            <a:spLocks noGrp="1"/>
          </p:cNvSpPr>
          <p:nvPr>
            <p:ph type="title"/>
          </p:nvPr>
        </p:nvSpPr>
        <p:spPr>
          <a:xfrm>
            <a:off x="6400800" y="499533"/>
            <a:ext cx="5142271" cy="1658198"/>
          </a:xfrm>
        </p:spPr>
        <p:txBody>
          <a:bodyPr vert="horz" lIns="91440" tIns="45720" rIns="91440" bIns="45720" rtlCol="0" anchor="ctr">
            <a:normAutofit/>
          </a:bodyPr>
          <a:lstStyle/>
          <a:p>
            <a:r>
              <a:rPr lang="en-US"/>
              <a:t>Regression</a:t>
            </a:r>
            <a:endParaRPr lang="en-US" dirty="0"/>
          </a:p>
        </p:txBody>
      </p:sp>
      <p:pic>
        <p:nvPicPr>
          <p:cNvPr id="4" name="Content Placeholder 3">
            <a:extLst>
              <a:ext uri="{FF2B5EF4-FFF2-40B4-BE49-F238E27FC236}">
                <a16:creationId xmlns:a16="http://schemas.microsoft.com/office/drawing/2014/main" id="{34DBA6D5-8CAB-B7AA-C7E7-F1016E1E4CF9}"/>
              </a:ext>
            </a:extLst>
          </p:cNvPr>
          <p:cNvPicPr>
            <a:picLocks noGrp="1" noChangeAspect="1"/>
          </p:cNvPicPr>
          <p:nvPr>
            <p:ph idx="1"/>
          </p:nvPr>
        </p:nvPicPr>
        <p:blipFill>
          <a:blip r:embed="rId2"/>
          <a:stretch>
            <a:fillRect/>
          </a:stretch>
        </p:blipFill>
        <p:spPr>
          <a:xfrm>
            <a:off x="643192" y="1446346"/>
            <a:ext cx="5451627" cy="3645267"/>
          </a:xfrm>
          <a:prstGeom prst="rect">
            <a:avLst/>
          </a:prstGeom>
        </p:spPr>
      </p:pic>
      <p:sp>
        <p:nvSpPr>
          <p:cNvPr id="6" name="TextBox 5">
            <a:extLst>
              <a:ext uri="{FF2B5EF4-FFF2-40B4-BE49-F238E27FC236}">
                <a16:creationId xmlns:a16="http://schemas.microsoft.com/office/drawing/2014/main" id="{822E208C-ACF6-0DE0-624C-F41FC8EE0FAA}"/>
              </a:ext>
            </a:extLst>
          </p:cNvPr>
          <p:cNvSpPr txBox="1"/>
          <p:nvPr/>
        </p:nvSpPr>
        <p:spPr>
          <a:xfrm>
            <a:off x="6400800" y="2011680"/>
            <a:ext cx="5142271" cy="3864732"/>
          </a:xfrm>
          <a:prstGeom prst="rect">
            <a:avLst/>
          </a:prstGeom>
        </p:spPr>
        <p:txBody>
          <a:bodyPr vert="horz" lIns="91440" tIns="45720" rIns="91440" bIns="45720" rtlCol="0">
            <a:normAutofit/>
          </a:bodyPr>
          <a:lstStyle/>
          <a:p>
            <a:pPr algn="just" defTabSz="914400">
              <a:lnSpc>
                <a:spcPct val="85000"/>
              </a:lnSpc>
              <a:spcAft>
                <a:spcPts val="600"/>
              </a:spcAft>
              <a:buFont typeface="Arial" pitchFamily="34" charset="0"/>
              <a:buChar char=" "/>
            </a:pPr>
            <a:r>
              <a:rPr lang="en-US" sz="1100" b="1" dirty="0">
                <a:solidFill>
                  <a:schemeClr val="tx1">
                    <a:lumMod val="85000"/>
                    <a:lumOff val="15000"/>
                  </a:schemeClr>
                </a:solidFill>
              </a:rPr>
              <a:t>Model Performance:</a:t>
            </a:r>
            <a:endParaRPr lang="en-US" sz="1100" dirty="0">
              <a:solidFill>
                <a:schemeClr val="tx1">
                  <a:lumMod val="85000"/>
                  <a:lumOff val="15000"/>
                </a:schemeClr>
              </a:solidFill>
            </a:endParaRP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R-squared:</a:t>
            </a:r>
            <a:r>
              <a:rPr lang="en-US" sz="1100" dirty="0">
                <a:solidFill>
                  <a:schemeClr val="tx1">
                    <a:lumMod val="85000"/>
                    <a:lumOff val="15000"/>
                  </a:schemeClr>
                </a:solidFill>
              </a:rPr>
              <a:t> The model explains approximately 57% of the variance in house prices. This indicates a moderately strong fit.</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Adjusted R-squared:</a:t>
            </a:r>
            <a:r>
              <a:rPr lang="en-US" sz="1100" dirty="0">
                <a:solidFill>
                  <a:schemeClr val="tx1">
                    <a:lumMod val="85000"/>
                    <a:lumOff val="15000"/>
                  </a:schemeClr>
                </a:solidFill>
              </a:rPr>
              <a:t> Similar to R-squared but accounts for the number of predictors, suggesting a robust model.</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Standard Error:</a:t>
            </a:r>
            <a:r>
              <a:rPr lang="en-US" sz="1100" dirty="0">
                <a:solidFill>
                  <a:schemeClr val="tx1">
                    <a:lumMod val="85000"/>
                    <a:lumOff val="15000"/>
                  </a:schemeClr>
                </a:solidFill>
              </a:rPr>
              <a:t> The standard error of the estimate is 49927.28914, indicating the average deviation of predicted values from actual values.</a:t>
            </a:r>
          </a:p>
          <a:p>
            <a:pPr algn="just" defTabSz="914400">
              <a:lnSpc>
                <a:spcPct val="85000"/>
              </a:lnSpc>
              <a:spcAft>
                <a:spcPts val="600"/>
              </a:spcAft>
              <a:buFont typeface="Arial" pitchFamily="34" charset="0"/>
              <a:buChar char=" "/>
            </a:pPr>
            <a:r>
              <a:rPr lang="en-US" sz="1100" b="1" dirty="0">
                <a:solidFill>
                  <a:schemeClr val="tx1">
                    <a:lumMod val="85000"/>
                    <a:lumOff val="15000"/>
                  </a:schemeClr>
                </a:solidFill>
              </a:rPr>
              <a:t>Variable Significance:</a:t>
            </a:r>
            <a:endParaRPr lang="en-US" sz="1100" dirty="0">
              <a:solidFill>
                <a:schemeClr val="tx1">
                  <a:lumMod val="85000"/>
                  <a:lumOff val="15000"/>
                </a:schemeClr>
              </a:solidFill>
            </a:endParaRP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Square Feet:</a:t>
            </a:r>
            <a:r>
              <a:rPr lang="en-US" sz="1100" dirty="0">
                <a:solidFill>
                  <a:schemeClr val="tx1">
                    <a:lumMod val="85000"/>
                    <a:lumOff val="15000"/>
                  </a:schemeClr>
                </a:solidFill>
              </a:rPr>
              <a:t> Has a highly significant positive impact on price. A one-unit increase in square feet is associated with a $99.35 increase in price, holding other factors constant.</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Bedrooms:</a:t>
            </a:r>
            <a:r>
              <a:rPr lang="en-US" sz="1100" dirty="0">
                <a:solidFill>
                  <a:schemeClr val="tx1">
                    <a:lumMod val="85000"/>
                    <a:lumOff val="15000"/>
                  </a:schemeClr>
                </a:solidFill>
              </a:rPr>
              <a:t> Has a significant positive impact on price. A one-unit increase in bedrooms is associated with a $5074.91 increase in price, holding other factors constant.</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Bathrooms:</a:t>
            </a:r>
            <a:r>
              <a:rPr lang="en-US" sz="1100" dirty="0">
                <a:solidFill>
                  <a:schemeClr val="tx1">
                    <a:lumMod val="85000"/>
                    <a:lumOff val="15000"/>
                  </a:schemeClr>
                </a:solidFill>
              </a:rPr>
              <a:t> Has a significant positive impact on price. A one-unit increase in bathrooms is associated with a $2830.40 increase in price, holding other factors constant.</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Neighborhood:</a:t>
            </a:r>
            <a:r>
              <a:rPr lang="en-US" sz="1100" dirty="0">
                <a:solidFill>
                  <a:schemeClr val="tx1">
                    <a:lumMod val="85000"/>
                    <a:lumOff val="15000"/>
                  </a:schemeClr>
                </a:solidFill>
              </a:rPr>
              <a:t> Has a non-significant impact on price.</a:t>
            </a:r>
          </a:p>
          <a:p>
            <a:pPr marL="171450" indent="-171450" algn="just" defTabSz="914400">
              <a:lnSpc>
                <a:spcPct val="85000"/>
              </a:lnSpc>
              <a:spcAft>
                <a:spcPts val="600"/>
              </a:spcAft>
              <a:buFont typeface="Arial" panose="020B0604020202020204" pitchFamily="34" charset="0"/>
              <a:buChar char="•"/>
            </a:pPr>
            <a:r>
              <a:rPr lang="en-US" sz="1100" b="1" dirty="0">
                <a:solidFill>
                  <a:schemeClr val="tx1">
                    <a:lumMod val="85000"/>
                    <a:lumOff val="15000"/>
                  </a:schemeClr>
                </a:solidFill>
              </a:rPr>
              <a:t>Year Built:</a:t>
            </a:r>
            <a:r>
              <a:rPr lang="en-US" sz="1100" dirty="0">
                <a:solidFill>
                  <a:schemeClr val="tx1">
                    <a:lumMod val="85000"/>
                    <a:lumOff val="15000"/>
                  </a:schemeClr>
                </a:solidFill>
              </a:rPr>
              <a:t> Has a non-significant negative impact on price.</a:t>
            </a:r>
          </a:p>
        </p:txBody>
      </p:sp>
    </p:spTree>
    <p:extLst>
      <p:ext uri="{BB962C8B-B14F-4D97-AF65-F5344CB8AC3E}">
        <p14:creationId xmlns:p14="http://schemas.microsoft.com/office/powerpoint/2010/main" val="2497615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942A-6D1C-86DE-F1CA-7AB77A7E90A5}"/>
              </a:ext>
            </a:extLst>
          </p:cNvPr>
          <p:cNvSpPr>
            <a:spLocks noGrp="1"/>
          </p:cNvSpPr>
          <p:nvPr>
            <p:ph type="title"/>
          </p:nvPr>
        </p:nvSpPr>
        <p:spPr>
          <a:xfrm>
            <a:off x="7836310" y="499533"/>
            <a:ext cx="3706761" cy="1658198"/>
          </a:xfrm>
        </p:spPr>
        <p:txBody>
          <a:bodyPr vert="horz" lIns="91440" tIns="45720" rIns="91440" bIns="45720" rtlCol="0" anchor="ctr">
            <a:normAutofit/>
          </a:bodyPr>
          <a:lstStyle/>
          <a:p>
            <a:r>
              <a:rPr lang="en-US" sz="4400">
                <a:solidFill>
                  <a:srgbClr val="80584C"/>
                </a:solidFill>
              </a:rPr>
              <a:t>Interactive Dashboard</a:t>
            </a:r>
          </a:p>
        </p:txBody>
      </p:sp>
      <p:pic>
        <p:nvPicPr>
          <p:cNvPr id="5" name="Content Placeholder 4">
            <a:extLst>
              <a:ext uri="{FF2B5EF4-FFF2-40B4-BE49-F238E27FC236}">
                <a16:creationId xmlns:a16="http://schemas.microsoft.com/office/drawing/2014/main" id="{2E6DA925-A919-9D85-3F40-566797C8C713}"/>
              </a:ext>
            </a:extLst>
          </p:cNvPr>
          <p:cNvPicPr>
            <a:picLocks noGrp="1" noChangeAspect="1"/>
          </p:cNvPicPr>
          <p:nvPr>
            <p:ph idx="1"/>
          </p:nvPr>
        </p:nvPicPr>
        <p:blipFill>
          <a:blip r:embed="rId2"/>
          <a:stretch>
            <a:fillRect/>
          </a:stretch>
        </p:blipFill>
        <p:spPr>
          <a:xfrm>
            <a:off x="495453" y="798535"/>
            <a:ext cx="6912217" cy="3922683"/>
          </a:xfrm>
          <a:prstGeom prst="rect">
            <a:avLst/>
          </a:prstGeom>
        </p:spPr>
      </p:pic>
      <p:sp>
        <p:nvSpPr>
          <p:cNvPr id="7" name="TextBox 6">
            <a:extLst>
              <a:ext uri="{FF2B5EF4-FFF2-40B4-BE49-F238E27FC236}">
                <a16:creationId xmlns:a16="http://schemas.microsoft.com/office/drawing/2014/main" id="{1D80544E-2377-D360-4570-6EEF090087AE}"/>
              </a:ext>
            </a:extLst>
          </p:cNvPr>
          <p:cNvSpPr txBox="1"/>
          <p:nvPr/>
        </p:nvSpPr>
        <p:spPr>
          <a:xfrm>
            <a:off x="7836310" y="2011680"/>
            <a:ext cx="3706761" cy="3864732"/>
          </a:xfrm>
          <a:prstGeom prst="rect">
            <a:avLst/>
          </a:prstGeom>
        </p:spPr>
        <p:txBody>
          <a:bodyPr vert="horz" lIns="91440" tIns="45720" rIns="91440" bIns="45720" rtlCol="0">
            <a:normAutofit/>
          </a:bodyPr>
          <a:lstStyle/>
          <a:p>
            <a:pPr algn="just" defTabSz="914400">
              <a:lnSpc>
                <a:spcPct val="85000"/>
              </a:lnSpc>
              <a:spcAft>
                <a:spcPts val="600"/>
              </a:spcAft>
            </a:pPr>
            <a:r>
              <a:rPr lang="en-US" sz="2000" dirty="0">
                <a:solidFill>
                  <a:schemeClr val="tx1">
                    <a:lumMod val="85000"/>
                    <a:lumOff val="15000"/>
                  </a:schemeClr>
                </a:solidFill>
              </a:rPr>
              <a:t>The dashboard allows you to explore the relationship between house price, year built, square footage, number of bathrooms, number of bedrooms, and neighborhood. By adjusting the filters, you can gain insights into how these factors influence house prices in different neighborhoods and time periods.</a:t>
            </a:r>
          </a:p>
        </p:txBody>
      </p:sp>
      <p:sp>
        <p:nvSpPr>
          <p:cNvPr id="8" name="Rectangle 1">
            <a:extLst>
              <a:ext uri="{FF2B5EF4-FFF2-40B4-BE49-F238E27FC236}">
                <a16:creationId xmlns:a16="http://schemas.microsoft.com/office/drawing/2014/main" id="{48669A10-6CA4-C443-55F0-AC08F87565D0}"/>
              </a:ext>
            </a:extLst>
          </p:cNvPr>
          <p:cNvSpPr>
            <a:spLocks noChangeArrowheads="1"/>
          </p:cNvSpPr>
          <p:nvPr/>
        </p:nvSpPr>
        <p:spPr bwMode="auto">
          <a:xfrm>
            <a:off x="495453" y="5160831"/>
            <a:ext cx="9511258"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Bathrooms:</a:t>
            </a:r>
            <a:r>
              <a:rPr kumimoji="0" lang="en-US" altLang="en-US" b="0" i="0" u="none" strike="noStrike" cap="none" normalizeH="0" baseline="0" dirty="0">
                <a:ln>
                  <a:noFill/>
                </a:ln>
                <a:solidFill>
                  <a:schemeClr val="tx1"/>
                </a:solidFill>
                <a:effectLst/>
                <a:latin typeface="Arial" panose="020B0604020202020204" pitchFamily="34" charset="0"/>
              </a:rPr>
              <a:t> You can select specific numbers of bathrooms to filter the data. </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Bedrooms:</a:t>
            </a:r>
            <a:r>
              <a:rPr kumimoji="0" lang="en-US" altLang="en-US" b="0" i="0" u="none" strike="noStrike" cap="none" normalizeH="0" baseline="0" dirty="0">
                <a:ln>
                  <a:noFill/>
                </a:ln>
                <a:solidFill>
                  <a:schemeClr val="tx1"/>
                </a:solidFill>
                <a:effectLst/>
                <a:latin typeface="Arial" panose="020B0604020202020204" pitchFamily="34" charset="0"/>
              </a:rPr>
              <a:t> You can select specific numbers of bedrooms to filter the data. </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Square Feet:</a:t>
            </a:r>
            <a:r>
              <a:rPr kumimoji="0" lang="en-US" altLang="en-US" b="0" i="0" u="none" strike="noStrike" cap="none" normalizeH="0" baseline="0" dirty="0">
                <a:ln>
                  <a:noFill/>
                </a:ln>
                <a:solidFill>
                  <a:schemeClr val="tx1"/>
                </a:solidFill>
                <a:effectLst/>
                <a:latin typeface="Arial" panose="020B0604020202020204" pitchFamily="34" charset="0"/>
              </a:rPr>
              <a:t> You can adjust the minimum and maximum square footage to filter the data. </a:t>
            </a:r>
          </a:p>
          <a:p>
            <a:pPr marL="0" marR="0" lvl="0" indent="0" algn="l"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Year Built:</a:t>
            </a:r>
            <a:r>
              <a:rPr kumimoji="0" lang="en-US" altLang="en-US" b="0" i="0" u="none" strike="noStrike" cap="none" normalizeH="0" baseline="0" dirty="0">
                <a:ln>
                  <a:noFill/>
                </a:ln>
                <a:solidFill>
                  <a:schemeClr val="tx1"/>
                </a:solidFill>
                <a:effectLst/>
                <a:latin typeface="Arial" panose="020B0604020202020204" pitchFamily="34" charset="0"/>
              </a:rPr>
              <a:t> You can adjust the minimum and maximum year built to filter the data. </a:t>
            </a:r>
          </a:p>
        </p:txBody>
      </p:sp>
    </p:spTree>
    <p:extLst>
      <p:ext uri="{BB962C8B-B14F-4D97-AF65-F5344CB8AC3E}">
        <p14:creationId xmlns:p14="http://schemas.microsoft.com/office/powerpoint/2010/main" val="1190073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8CE1F-F154-4105-31D6-F817894E3A69}"/>
              </a:ext>
            </a:extLst>
          </p:cNvPr>
          <p:cNvSpPr>
            <a:spLocks noGrp="1"/>
          </p:cNvSpPr>
          <p:nvPr>
            <p:ph type="title"/>
          </p:nvPr>
        </p:nvSpPr>
        <p:spPr>
          <a:xfrm>
            <a:off x="657224" y="499533"/>
            <a:ext cx="10772775" cy="1658198"/>
          </a:xfrm>
        </p:spPr>
        <p:txBody>
          <a:bodyPr>
            <a:normAutofit/>
          </a:bodyPr>
          <a:lstStyle/>
          <a:p>
            <a:r>
              <a:rPr lang="en-US"/>
              <a:t>Conclusion</a:t>
            </a:r>
            <a:endParaRPr lang="en-US" dirty="0"/>
          </a:p>
        </p:txBody>
      </p:sp>
      <p:graphicFrame>
        <p:nvGraphicFramePr>
          <p:cNvPr id="7" name="Content Placeholder 2">
            <a:extLst>
              <a:ext uri="{FF2B5EF4-FFF2-40B4-BE49-F238E27FC236}">
                <a16:creationId xmlns:a16="http://schemas.microsoft.com/office/drawing/2014/main" id="{65F1E1A0-1222-1F8B-4AA2-1386D16C377B}"/>
              </a:ext>
            </a:extLst>
          </p:cNvPr>
          <p:cNvGraphicFramePr>
            <a:graphicFrameLocks noGrp="1"/>
          </p:cNvGraphicFramePr>
          <p:nvPr>
            <p:ph idx="1"/>
            <p:extLst>
              <p:ext uri="{D42A27DB-BD31-4B8C-83A1-F6EECF244321}">
                <p14:modId xmlns:p14="http://schemas.microsoft.com/office/powerpoint/2010/main" val="2465684747"/>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836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3907FC-9453-9FC2-FBA8-950EA0A424EB}"/>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rPr>
              <a:t>Introduction</a:t>
            </a:r>
          </a:p>
        </p:txBody>
      </p:sp>
      <p:graphicFrame>
        <p:nvGraphicFramePr>
          <p:cNvPr id="5" name="Content Placeholder 2">
            <a:extLst>
              <a:ext uri="{FF2B5EF4-FFF2-40B4-BE49-F238E27FC236}">
                <a16:creationId xmlns:a16="http://schemas.microsoft.com/office/drawing/2014/main" id="{C700AF51-A6AE-A28C-4DCA-10F4394F119A}"/>
              </a:ext>
            </a:extLst>
          </p:cNvPr>
          <p:cNvGraphicFramePr>
            <a:graphicFrameLocks noGrp="1"/>
          </p:cNvGraphicFramePr>
          <p:nvPr>
            <p:ph idx="1"/>
            <p:extLst>
              <p:ext uri="{D42A27DB-BD31-4B8C-83A1-F6EECF244321}">
                <p14:modId xmlns:p14="http://schemas.microsoft.com/office/powerpoint/2010/main" val="2991569959"/>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671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A195-BA97-D744-E081-3775242C1164}"/>
              </a:ext>
            </a:extLst>
          </p:cNvPr>
          <p:cNvSpPr>
            <a:spLocks noGrp="1"/>
          </p:cNvSpPr>
          <p:nvPr>
            <p:ph type="title"/>
          </p:nvPr>
        </p:nvSpPr>
        <p:spPr>
          <a:xfrm>
            <a:off x="657224" y="499533"/>
            <a:ext cx="10772775" cy="1658198"/>
          </a:xfrm>
        </p:spPr>
        <p:txBody>
          <a:bodyPr>
            <a:normAutofit/>
          </a:bodyPr>
          <a:lstStyle/>
          <a:p>
            <a:r>
              <a:rPr lang="en-US" dirty="0"/>
              <a:t>Research questions</a:t>
            </a:r>
          </a:p>
        </p:txBody>
      </p:sp>
      <p:pic>
        <p:nvPicPr>
          <p:cNvPr id="7" name="Graphic 6" descr="House">
            <a:extLst>
              <a:ext uri="{FF2B5EF4-FFF2-40B4-BE49-F238E27FC236}">
                <a16:creationId xmlns:a16="http://schemas.microsoft.com/office/drawing/2014/main" id="{74D1E8C4-F26C-C1BE-E007-D81C9AF6E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051" y="2104216"/>
            <a:ext cx="3383936" cy="3383936"/>
          </a:xfrm>
          <a:prstGeom prst="rect">
            <a:avLst/>
          </a:prstGeom>
        </p:spPr>
      </p:pic>
      <p:sp>
        <p:nvSpPr>
          <p:cNvPr id="3" name="Content Placeholder 2">
            <a:extLst>
              <a:ext uri="{FF2B5EF4-FFF2-40B4-BE49-F238E27FC236}">
                <a16:creationId xmlns:a16="http://schemas.microsoft.com/office/drawing/2014/main" id="{F941631D-0FB9-045A-D2F4-43FB7AB1BE9C}"/>
              </a:ext>
            </a:extLst>
          </p:cNvPr>
          <p:cNvSpPr>
            <a:spLocks noGrp="1"/>
          </p:cNvSpPr>
          <p:nvPr>
            <p:ph idx="1"/>
          </p:nvPr>
        </p:nvSpPr>
        <p:spPr>
          <a:xfrm>
            <a:off x="4641336" y="2011680"/>
            <a:ext cx="6789044" cy="3766185"/>
          </a:xfrm>
        </p:spPr>
        <p:txBody>
          <a:bodyPr>
            <a:normAutofit/>
          </a:bodyPr>
          <a:lstStyle/>
          <a:p>
            <a:pPr>
              <a:buFont typeface="Wingdings" panose="05000000000000000000" pitchFamily="2" charset="2"/>
              <a:buChar char="v"/>
            </a:pPr>
            <a:r>
              <a:rPr lang="en-US" sz="1500" dirty="0"/>
              <a:t>What are the key factors influencing home prices in the local market?</a:t>
            </a:r>
          </a:p>
          <a:p>
            <a:pPr>
              <a:buFont typeface="Wingdings" panose="05000000000000000000" pitchFamily="2" charset="2"/>
              <a:buChar char="v"/>
            </a:pPr>
            <a:r>
              <a:rPr lang="en-US" sz="1500" dirty="0"/>
              <a:t>How do property features (square footage, bedrooms, bathrooms) relate to price?</a:t>
            </a:r>
          </a:p>
          <a:p>
            <a:pPr>
              <a:buFont typeface="Wingdings" panose="05000000000000000000" pitchFamily="2" charset="2"/>
              <a:buChar char="v"/>
            </a:pPr>
            <a:r>
              <a:rPr lang="en-US" sz="1500" dirty="0"/>
              <a:t>What is the relationship between neighborhood and property value?</a:t>
            </a:r>
          </a:p>
          <a:p>
            <a:pPr>
              <a:buFont typeface="Wingdings" panose="05000000000000000000" pitchFamily="2" charset="2"/>
              <a:buChar char="v"/>
            </a:pPr>
            <a:r>
              <a:rPr lang="en-US" sz="1500" dirty="0"/>
              <a:t>How has the average home price changed over time?</a:t>
            </a:r>
          </a:p>
          <a:p>
            <a:pPr>
              <a:buFont typeface="Wingdings" panose="05000000000000000000" pitchFamily="2" charset="2"/>
              <a:buChar char="v"/>
            </a:pPr>
            <a:r>
              <a:rPr lang="en-US" sz="1500" dirty="0"/>
              <a:t>Are there significant price variations across different neighborhoods?</a:t>
            </a:r>
          </a:p>
          <a:p>
            <a:pPr>
              <a:buFont typeface="Wingdings" panose="05000000000000000000" pitchFamily="2" charset="2"/>
              <a:buChar char="v"/>
            </a:pPr>
            <a:r>
              <a:rPr lang="en-US" sz="1500" dirty="0"/>
              <a:t>What is the predictive power of a model incorporating these factors?</a:t>
            </a:r>
          </a:p>
          <a:p>
            <a:pPr>
              <a:buFont typeface="Wingdings" panose="05000000000000000000" pitchFamily="2" charset="2"/>
              <a:buChar char="v"/>
            </a:pPr>
            <a:r>
              <a:rPr lang="en-US" sz="1500" dirty="0"/>
              <a:t>How accurate is a predictive model in forecasting future home prices?</a:t>
            </a:r>
          </a:p>
          <a:p>
            <a:pPr>
              <a:buFont typeface="Wingdings" panose="05000000000000000000" pitchFamily="2" charset="2"/>
              <a:buChar char="v"/>
            </a:pPr>
            <a:r>
              <a:rPr lang="en-US" sz="1500" dirty="0"/>
              <a:t>How can these insights be used to inform real estate investment strategies?</a:t>
            </a:r>
          </a:p>
          <a:p>
            <a:pPr>
              <a:buFont typeface="Wingdings" panose="05000000000000000000" pitchFamily="2" charset="2"/>
              <a:buChar char="v"/>
            </a:pPr>
            <a:r>
              <a:rPr lang="en-US" sz="1500" dirty="0"/>
              <a:t>What are the key features driving price differences between these neighborhoods?</a:t>
            </a:r>
          </a:p>
        </p:txBody>
      </p:sp>
    </p:spTree>
    <p:extLst>
      <p:ext uri="{BB962C8B-B14F-4D97-AF65-F5344CB8AC3E}">
        <p14:creationId xmlns:p14="http://schemas.microsoft.com/office/powerpoint/2010/main" val="213401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F4AA0C77-4ECE-4BEE-B093-4D8E915D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CA21D-113E-0B18-C00A-F9966485BAA4}"/>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a:solidFill>
                  <a:srgbClr val="FFFFFF"/>
                </a:solidFill>
              </a:rPr>
              <a:t>Dataset</a:t>
            </a:r>
          </a:p>
        </p:txBody>
      </p:sp>
      <p:sp>
        <p:nvSpPr>
          <p:cNvPr id="13" name="Rectangle 12">
            <a:extLst>
              <a:ext uri="{FF2B5EF4-FFF2-40B4-BE49-F238E27FC236}">
                <a16:creationId xmlns:a16="http://schemas.microsoft.com/office/drawing/2014/main" id="{F5586C31-848B-4D51-83B1-B9FD594E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0B711FD5-65D2-35E6-B03B-46469B8EC4B0}"/>
              </a:ext>
            </a:extLst>
          </p:cNvPr>
          <p:cNvGraphicFramePr>
            <a:graphicFrameLocks noGrp="1"/>
          </p:cNvGraphicFramePr>
          <p:nvPr>
            <p:ph idx="1"/>
            <p:extLst>
              <p:ext uri="{D42A27DB-BD31-4B8C-83A1-F6EECF244321}">
                <p14:modId xmlns:p14="http://schemas.microsoft.com/office/powerpoint/2010/main" val="1980643236"/>
              </p:ext>
            </p:extLst>
          </p:nvPr>
        </p:nvGraphicFramePr>
        <p:xfrm>
          <a:off x="6096000" y="1382185"/>
          <a:ext cx="5452537" cy="3741312"/>
        </p:xfrm>
        <a:graphic>
          <a:graphicData uri="http://schemas.openxmlformats.org/drawingml/2006/table">
            <a:tbl>
              <a:tblPr firstRow="1" bandRow="1">
                <a:noFill/>
                <a:tableStyleId>{3B4B98B0-60AC-42C2-AFA5-B58CD77FA1E5}</a:tableStyleId>
              </a:tblPr>
              <a:tblGrid>
                <a:gridCol w="1221070">
                  <a:extLst>
                    <a:ext uri="{9D8B030D-6E8A-4147-A177-3AD203B41FA5}">
                      <a16:colId xmlns:a16="http://schemas.microsoft.com/office/drawing/2014/main" val="1426542694"/>
                    </a:ext>
                  </a:extLst>
                </a:gridCol>
                <a:gridCol w="2123598">
                  <a:extLst>
                    <a:ext uri="{9D8B030D-6E8A-4147-A177-3AD203B41FA5}">
                      <a16:colId xmlns:a16="http://schemas.microsoft.com/office/drawing/2014/main" val="3348168733"/>
                    </a:ext>
                  </a:extLst>
                </a:gridCol>
                <a:gridCol w="977249">
                  <a:extLst>
                    <a:ext uri="{9D8B030D-6E8A-4147-A177-3AD203B41FA5}">
                      <a16:colId xmlns:a16="http://schemas.microsoft.com/office/drawing/2014/main" val="4179445633"/>
                    </a:ext>
                  </a:extLst>
                </a:gridCol>
                <a:gridCol w="1130620">
                  <a:extLst>
                    <a:ext uri="{9D8B030D-6E8A-4147-A177-3AD203B41FA5}">
                      <a16:colId xmlns:a16="http://schemas.microsoft.com/office/drawing/2014/main" val="3324336355"/>
                    </a:ext>
                  </a:extLst>
                </a:gridCol>
              </a:tblGrid>
              <a:tr h="426608">
                <a:tc>
                  <a:txBody>
                    <a:bodyPr/>
                    <a:lstStyle/>
                    <a:p>
                      <a:pPr algn="l" fontAlgn="b"/>
                      <a:r>
                        <a:rPr lang="en-US" sz="1200" b="1" cap="none" spc="0">
                          <a:solidFill>
                            <a:schemeClr val="tx1"/>
                          </a:solidFill>
                          <a:effectLst/>
                        </a:rPr>
                        <a:t>Feature Name</a:t>
                      </a:r>
                    </a:p>
                  </a:txBody>
                  <a:tcPr marL="0" marR="56629" marT="22652" marB="169888"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200" b="1" cap="none" spc="0">
                          <a:solidFill>
                            <a:schemeClr val="tx1"/>
                          </a:solidFill>
                          <a:effectLst/>
                        </a:rPr>
                        <a:t>Description</a:t>
                      </a:r>
                    </a:p>
                  </a:txBody>
                  <a:tcPr marL="0" marR="56629" marT="22652" marB="169888"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200" b="1" cap="none" spc="0">
                          <a:solidFill>
                            <a:schemeClr val="tx1"/>
                          </a:solidFill>
                          <a:effectLst/>
                        </a:rPr>
                        <a:t>Data Type</a:t>
                      </a:r>
                    </a:p>
                  </a:txBody>
                  <a:tcPr marL="0" marR="56629" marT="22652" marB="169888" anchor="b">
                    <a:lnL w="12700" cmpd="sng">
                      <a:noFill/>
                    </a:lnL>
                    <a:lnR w="12700" cmpd="sng">
                      <a:noFill/>
                    </a:lnR>
                    <a:lnT w="28575" cap="flat" cmpd="sng" algn="ctr">
                      <a:solidFill>
                        <a:schemeClr val="tx1"/>
                      </a:solidFill>
                      <a:prstDash val="solid"/>
                    </a:lnT>
                    <a:lnB w="38100" cmpd="sng">
                      <a:noFill/>
                    </a:lnB>
                    <a:noFill/>
                  </a:tcPr>
                </a:tc>
                <a:tc>
                  <a:txBody>
                    <a:bodyPr/>
                    <a:lstStyle/>
                    <a:p>
                      <a:pPr algn="l" fontAlgn="b"/>
                      <a:r>
                        <a:rPr lang="en-US" sz="1200" b="1" cap="none" spc="0">
                          <a:solidFill>
                            <a:schemeClr val="tx1"/>
                          </a:solidFill>
                          <a:effectLst/>
                        </a:rPr>
                        <a:t>Input/Output</a:t>
                      </a:r>
                    </a:p>
                  </a:txBody>
                  <a:tcPr marL="0" marR="56629" marT="22652" marB="169888" anchor="b">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2225426346"/>
                  </a:ext>
                </a:extLst>
              </a:tr>
              <a:tr h="615372">
                <a:tc>
                  <a:txBody>
                    <a:bodyPr/>
                    <a:lstStyle/>
                    <a:p>
                      <a:pPr algn="l" fontAlgn="base"/>
                      <a:r>
                        <a:rPr lang="en-US" sz="1200" cap="none" spc="0">
                          <a:solidFill>
                            <a:schemeClr val="tx1"/>
                          </a:solidFill>
                          <a:effectLst/>
                        </a:rPr>
                        <a:t>SquareFeet</a:t>
                      </a:r>
                    </a:p>
                  </a:txBody>
                  <a:tcPr marL="0" marR="56629" marT="22652" marB="16988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base"/>
                      <a:r>
                        <a:rPr lang="en-US" sz="1200" cap="none" spc="0">
                          <a:solidFill>
                            <a:schemeClr val="tx1"/>
                          </a:solidFill>
                          <a:effectLst/>
                        </a:rPr>
                        <a:t>Size of the property in square feet</a:t>
                      </a:r>
                    </a:p>
                  </a:txBody>
                  <a:tcPr marL="0" marR="56629" marT="22652" marB="16988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base"/>
                      <a:r>
                        <a:rPr lang="en-US" sz="1200" cap="none" spc="0">
                          <a:solidFill>
                            <a:schemeClr val="tx1"/>
                          </a:solidFill>
                          <a:effectLst/>
                        </a:rPr>
                        <a:t>Number</a:t>
                      </a:r>
                    </a:p>
                  </a:txBody>
                  <a:tcPr marL="0" marR="56629" marT="22652" marB="169888" anchor="ctr">
                    <a:lnL w="12700" cmpd="sng">
                      <a:noFill/>
                      <a:prstDash val="solid"/>
                    </a:lnL>
                    <a:lnR w="12700" cmpd="sng">
                      <a:noFill/>
                      <a:prstDash val="solid"/>
                    </a:lnR>
                    <a:lnT w="38100" cmpd="sng">
                      <a:noFill/>
                    </a:lnT>
                    <a:lnB w="6350" cap="flat" cmpd="sng" algn="ctr">
                      <a:solidFill>
                        <a:schemeClr val="tx1"/>
                      </a:solidFill>
                      <a:prstDash val="solid"/>
                    </a:lnB>
                    <a:noFill/>
                  </a:tcPr>
                </a:tc>
                <a:tc>
                  <a:txBody>
                    <a:bodyPr/>
                    <a:lstStyle/>
                    <a:p>
                      <a:pPr algn="l" fontAlgn="base"/>
                      <a:r>
                        <a:rPr lang="en-US" sz="1200" cap="none" spc="0">
                          <a:solidFill>
                            <a:schemeClr val="tx1"/>
                          </a:solidFill>
                          <a:effectLst/>
                        </a:rPr>
                        <a:t>Input</a:t>
                      </a:r>
                    </a:p>
                  </a:txBody>
                  <a:tcPr marL="0" marR="56629" marT="22652" marB="169888" anchor="ctr">
                    <a:lnL w="12700" cmpd="sng">
                      <a:noFill/>
                      <a:prstDash val="solid"/>
                    </a:lnL>
                    <a:lnR w="12700" cmpd="sng">
                      <a:noFill/>
                      <a:prstDash val="solid"/>
                    </a:lnR>
                    <a:lnT w="38100" cmpd="sng">
                      <a:noFill/>
                    </a:lnT>
                    <a:lnB w="6350" cap="flat" cmpd="sng" algn="ctr">
                      <a:solidFill>
                        <a:schemeClr val="tx1"/>
                      </a:solidFill>
                      <a:prstDash val="solid"/>
                    </a:lnB>
                    <a:noFill/>
                  </a:tcPr>
                </a:tc>
                <a:extLst>
                  <a:ext uri="{0D108BD9-81ED-4DB2-BD59-A6C34878D82A}">
                    <a16:rowId xmlns:a16="http://schemas.microsoft.com/office/drawing/2014/main" val="2155158440"/>
                  </a:ext>
                </a:extLst>
              </a:tr>
              <a:tr h="615372">
                <a:tc>
                  <a:txBody>
                    <a:bodyPr/>
                    <a:lstStyle/>
                    <a:p>
                      <a:pPr algn="l" fontAlgn="base"/>
                      <a:r>
                        <a:rPr lang="en-US" sz="1200" cap="none" spc="0">
                          <a:solidFill>
                            <a:schemeClr val="tx1"/>
                          </a:solidFill>
                          <a:effectLst/>
                        </a:rPr>
                        <a:t>Bedrooms</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Number of bedrooms in the property</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Number</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Input</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666212167"/>
                  </a:ext>
                </a:extLst>
              </a:tr>
              <a:tr h="615372">
                <a:tc>
                  <a:txBody>
                    <a:bodyPr/>
                    <a:lstStyle/>
                    <a:p>
                      <a:pPr algn="l" fontAlgn="base"/>
                      <a:r>
                        <a:rPr lang="en-US" sz="1200" cap="none" spc="0">
                          <a:solidFill>
                            <a:schemeClr val="tx1"/>
                          </a:solidFill>
                          <a:effectLst/>
                        </a:rPr>
                        <a:t>Bathrooms</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Number of bathrooms in the property</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Number</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Input</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430342224"/>
                  </a:ext>
                </a:extLst>
              </a:tr>
              <a:tr h="615372">
                <a:tc>
                  <a:txBody>
                    <a:bodyPr/>
                    <a:lstStyle/>
                    <a:p>
                      <a:pPr algn="l" fontAlgn="base"/>
                      <a:r>
                        <a:rPr lang="en-US" sz="1200" cap="none" spc="0">
                          <a:solidFill>
                            <a:schemeClr val="tx1"/>
                          </a:solidFill>
                          <a:effectLst/>
                        </a:rPr>
                        <a:t>Neighborhood</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Location of the property (Rural, Suburb, Urban)</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Categorical</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Input</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907079369"/>
                  </a:ext>
                </a:extLst>
              </a:tr>
              <a:tr h="426608">
                <a:tc>
                  <a:txBody>
                    <a:bodyPr/>
                    <a:lstStyle/>
                    <a:p>
                      <a:pPr algn="l" fontAlgn="base"/>
                      <a:r>
                        <a:rPr lang="en-US" sz="1200" cap="none" spc="0">
                          <a:solidFill>
                            <a:schemeClr val="tx1"/>
                          </a:solidFill>
                          <a:effectLst/>
                        </a:rPr>
                        <a:t>YearBuilt</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Year the property was built</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Number</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tc>
                  <a:txBody>
                    <a:bodyPr/>
                    <a:lstStyle/>
                    <a:p>
                      <a:pPr algn="l" fontAlgn="base"/>
                      <a:r>
                        <a:rPr lang="en-US" sz="1200" cap="none" spc="0">
                          <a:solidFill>
                            <a:schemeClr val="tx1"/>
                          </a:solidFill>
                          <a:effectLst/>
                        </a:rPr>
                        <a:t>Input</a:t>
                      </a:r>
                    </a:p>
                  </a:txBody>
                  <a:tcPr marL="0" marR="56629" marT="22652" marB="169888" anchor="ctr">
                    <a:lnL w="12700" cmpd="sng">
                      <a:noFill/>
                      <a:prstDash val="solid"/>
                    </a:lnL>
                    <a:lnR w="12700" cmpd="sng">
                      <a:noFill/>
                      <a:prstDash val="solid"/>
                    </a:lnR>
                    <a:lnT w="12700" cmpd="sng">
                      <a:noFill/>
                      <a:prstDash val="solid"/>
                    </a:lnT>
                    <a:lnB w="6350" cap="flat" cmpd="sng" algn="ctr">
                      <a:solidFill>
                        <a:schemeClr val="tx1"/>
                      </a:solidFill>
                      <a:prstDash val="solid"/>
                    </a:lnB>
                    <a:noFill/>
                  </a:tcPr>
                </a:tc>
                <a:extLst>
                  <a:ext uri="{0D108BD9-81ED-4DB2-BD59-A6C34878D82A}">
                    <a16:rowId xmlns:a16="http://schemas.microsoft.com/office/drawing/2014/main" val="2892115583"/>
                  </a:ext>
                </a:extLst>
              </a:tr>
              <a:tr h="426608">
                <a:tc>
                  <a:txBody>
                    <a:bodyPr/>
                    <a:lstStyle/>
                    <a:p>
                      <a:pPr algn="l" fontAlgn="base"/>
                      <a:r>
                        <a:rPr lang="en-US" sz="1200" cap="none" spc="0">
                          <a:solidFill>
                            <a:schemeClr val="tx1"/>
                          </a:solidFill>
                          <a:effectLst/>
                        </a:rPr>
                        <a:t>Price</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Sale price of the property</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Number</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tc>
                  <a:txBody>
                    <a:bodyPr/>
                    <a:lstStyle/>
                    <a:p>
                      <a:pPr algn="l" fontAlgn="base"/>
                      <a:r>
                        <a:rPr lang="en-US" sz="1200" cap="none" spc="0">
                          <a:solidFill>
                            <a:schemeClr val="tx1"/>
                          </a:solidFill>
                          <a:effectLst/>
                        </a:rPr>
                        <a:t>Output</a:t>
                      </a:r>
                    </a:p>
                  </a:txBody>
                  <a:tcPr marL="0" marR="56629" marT="22652" marB="169888" anchor="ctr">
                    <a:lnL w="12700" cmpd="sng">
                      <a:noFill/>
                      <a:prstDash val="solid"/>
                    </a:lnL>
                    <a:lnR w="12700" cmpd="sng">
                      <a:noFill/>
                      <a:prstDash val="solid"/>
                    </a:lnR>
                    <a:lnT w="635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556085993"/>
                  </a:ext>
                </a:extLst>
              </a:tr>
            </a:tbl>
          </a:graphicData>
        </a:graphic>
      </p:graphicFrame>
    </p:spTree>
    <p:extLst>
      <p:ext uri="{BB962C8B-B14F-4D97-AF65-F5344CB8AC3E}">
        <p14:creationId xmlns:p14="http://schemas.microsoft.com/office/powerpoint/2010/main" val="12343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8A84-1ECA-392D-F1C2-33756B4838EF}"/>
              </a:ext>
            </a:extLst>
          </p:cNvPr>
          <p:cNvSpPr>
            <a:spLocks noGrp="1"/>
          </p:cNvSpPr>
          <p:nvPr>
            <p:ph type="title"/>
          </p:nvPr>
        </p:nvSpPr>
        <p:spPr>
          <a:xfrm>
            <a:off x="657224" y="499533"/>
            <a:ext cx="10772775" cy="1658198"/>
          </a:xfrm>
        </p:spPr>
        <p:txBody>
          <a:bodyPr>
            <a:normAutofit/>
          </a:bodyPr>
          <a:lstStyle/>
          <a:p>
            <a:r>
              <a:rPr lang="en-US"/>
              <a:t>Solution with Power BI</a:t>
            </a:r>
            <a:endParaRPr lang="en-US" dirty="0"/>
          </a:p>
        </p:txBody>
      </p:sp>
      <p:graphicFrame>
        <p:nvGraphicFramePr>
          <p:cNvPr id="4" name="Content Placeholder 3">
            <a:extLst>
              <a:ext uri="{FF2B5EF4-FFF2-40B4-BE49-F238E27FC236}">
                <a16:creationId xmlns:a16="http://schemas.microsoft.com/office/drawing/2014/main" id="{13312E86-6124-1B6E-192A-70599B2FDEF5}"/>
              </a:ext>
            </a:extLst>
          </p:cNvPr>
          <p:cNvGraphicFramePr>
            <a:graphicFrameLocks noGrp="1"/>
          </p:cNvGraphicFramePr>
          <p:nvPr>
            <p:ph idx="1"/>
            <p:extLst>
              <p:ext uri="{D42A27DB-BD31-4B8C-83A1-F6EECF244321}">
                <p14:modId xmlns:p14="http://schemas.microsoft.com/office/powerpoint/2010/main" val="4150044349"/>
              </p:ext>
            </p:extLst>
          </p:nvPr>
        </p:nvGraphicFramePr>
        <p:xfrm>
          <a:off x="676275" y="2405509"/>
          <a:ext cx="10753727" cy="3535319"/>
        </p:xfrm>
        <a:graphic>
          <a:graphicData uri="http://schemas.openxmlformats.org/drawingml/2006/table">
            <a:tbl>
              <a:tblPr firstRow="1" bandRow="1">
                <a:tableStyleId>{3B4B98B0-60AC-42C2-AFA5-B58CD77FA1E5}</a:tableStyleId>
              </a:tblPr>
              <a:tblGrid>
                <a:gridCol w="3123831">
                  <a:extLst>
                    <a:ext uri="{9D8B030D-6E8A-4147-A177-3AD203B41FA5}">
                      <a16:colId xmlns:a16="http://schemas.microsoft.com/office/drawing/2014/main" val="501837150"/>
                    </a:ext>
                  </a:extLst>
                </a:gridCol>
                <a:gridCol w="3876894">
                  <a:extLst>
                    <a:ext uri="{9D8B030D-6E8A-4147-A177-3AD203B41FA5}">
                      <a16:colId xmlns:a16="http://schemas.microsoft.com/office/drawing/2014/main" val="3801216992"/>
                    </a:ext>
                  </a:extLst>
                </a:gridCol>
                <a:gridCol w="3753002">
                  <a:extLst>
                    <a:ext uri="{9D8B030D-6E8A-4147-A177-3AD203B41FA5}">
                      <a16:colId xmlns:a16="http://schemas.microsoft.com/office/drawing/2014/main" val="2589835828"/>
                    </a:ext>
                  </a:extLst>
                </a:gridCol>
              </a:tblGrid>
              <a:tr h="220475">
                <a:tc>
                  <a:txBody>
                    <a:bodyPr/>
                    <a:lstStyle/>
                    <a:p>
                      <a:pPr algn="l" fontAlgn="b"/>
                      <a:r>
                        <a:rPr lang="en-US" sz="1000" b="1">
                          <a:effectLst/>
                        </a:rPr>
                        <a:t>Research Question</a:t>
                      </a:r>
                    </a:p>
                  </a:txBody>
                  <a:tcPr marL="37153" marR="37153" marT="18576" marB="18576" anchor="b"/>
                </a:tc>
                <a:tc>
                  <a:txBody>
                    <a:bodyPr/>
                    <a:lstStyle/>
                    <a:p>
                      <a:pPr algn="l" fontAlgn="b"/>
                      <a:r>
                        <a:rPr lang="en-US" sz="1000" b="1">
                          <a:effectLst/>
                        </a:rPr>
                        <a:t>Potential Outcomes</a:t>
                      </a:r>
                    </a:p>
                  </a:txBody>
                  <a:tcPr marL="37153" marR="37153" marT="18576" marB="18576" anchor="b"/>
                </a:tc>
                <a:tc>
                  <a:txBody>
                    <a:bodyPr/>
                    <a:lstStyle/>
                    <a:p>
                      <a:pPr algn="l" fontAlgn="b"/>
                      <a:r>
                        <a:rPr lang="en-US" sz="1000" b="1">
                          <a:effectLst/>
                        </a:rPr>
                        <a:t>Visualizations</a:t>
                      </a:r>
                    </a:p>
                  </a:txBody>
                  <a:tcPr marL="37153" marR="37153" marT="18576" marB="18576" anchor="b"/>
                </a:tc>
                <a:extLst>
                  <a:ext uri="{0D108BD9-81ED-4DB2-BD59-A6C34878D82A}">
                    <a16:rowId xmlns:a16="http://schemas.microsoft.com/office/drawing/2014/main" val="839820261"/>
                  </a:ext>
                </a:extLst>
              </a:tr>
              <a:tr h="368316">
                <a:tc>
                  <a:txBody>
                    <a:bodyPr/>
                    <a:lstStyle/>
                    <a:p>
                      <a:pPr algn="l" fontAlgn="base"/>
                      <a:r>
                        <a:rPr lang="en-US" sz="1000">
                          <a:effectLst/>
                        </a:rPr>
                        <a:t>What are the key factors influencing home prices?</a:t>
                      </a:r>
                    </a:p>
                  </a:txBody>
                  <a:tcPr marL="37153" marR="37153" marT="18576" marB="18576" anchor="ctr"/>
                </a:tc>
                <a:tc>
                  <a:txBody>
                    <a:bodyPr/>
                    <a:lstStyle/>
                    <a:p>
                      <a:pPr algn="just" fontAlgn="base"/>
                      <a:r>
                        <a:rPr lang="en-US" sz="1000" dirty="0">
                          <a:effectLst/>
                        </a:rPr>
                        <a:t>Identification of the most significant factors (e.g., square footage, location)</a:t>
                      </a:r>
                    </a:p>
                  </a:txBody>
                  <a:tcPr marL="37153" marR="37153" marT="18576" marB="18576" anchor="ctr"/>
                </a:tc>
                <a:tc>
                  <a:txBody>
                    <a:bodyPr/>
                    <a:lstStyle/>
                    <a:p>
                      <a:pPr algn="just" fontAlgn="base"/>
                      <a:r>
                        <a:rPr lang="en-US" sz="1000">
                          <a:effectLst/>
                        </a:rPr>
                        <a:t>Scatter plots, bar charts, tree maps (feature importance)</a:t>
                      </a:r>
                    </a:p>
                  </a:txBody>
                  <a:tcPr marL="37153" marR="37153" marT="18576" marB="18576" anchor="ctr"/>
                </a:tc>
                <a:extLst>
                  <a:ext uri="{0D108BD9-81ED-4DB2-BD59-A6C34878D82A}">
                    <a16:rowId xmlns:a16="http://schemas.microsoft.com/office/drawing/2014/main" val="1188959033"/>
                  </a:ext>
                </a:extLst>
              </a:tr>
              <a:tr h="368316">
                <a:tc>
                  <a:txBody>
                    <a:bodyPr/>
                    <a:lstStyle/>
                    <a:p>
                      <a:pPr algn="l" fontAlgn="base"/>
                      <a:r>
                        <a:rPr lang="en-US" sz="1000">
                          <a:effectLst/>
                        </a:rPr>
                        <a:t>How do property features relate to price?</a:t>
                      </a:r>
                    </a:p>
                  </a:txBody>
                  <a:tcPr marL="37153" marR="37153" marT="18576" marB="18576" anchor="ctr"/>
                </a:tc>
                <a:tc>
                  <a:txBody>
                    <a:bodyPr/>
                    <a:lstStyle/>
                    <a:p>
                      <a:pPr algn="just" fontAlgn="base"/>
                      <a:r>
                        <a:rPr lang="en-US" sz="1000" dirty="0">
                          <a:effectLst/>
                        </a:rPr>
                        <a:t>Correlation coefficients, regression model coefficients showing feature impact on price</a:t>
                      </a:r>
                    </a:p>
                  </a:txBody>
                  <a:tcPr marL="37153" marR="37153" marT="18576" marB="18576" anchor="ctr"/>
                </a:tc>
                <a:tc>
                  <a:txBody>
                    <a:bodyPr/>
                    <a:lstStyle/>
                    <a:p>
                      <a:pPr algn="just" fontAlgn="base"/>
                      <a:r>
                        <a:rPr lang="en-US" sz="1000">
                          <a:effectLst/>
                        </a:rPr>
                        <a:t>Scatter plots (Price vs. </a:t>
                      </a:r>
                      <a:r>
                        <a:rPr lang="en-US" sz="1000" err="1">
                          <a:effectLst/>
                        </a:rPr>
                        <a:t>SquareFeet</a:t>
                      </a:r>
                      <a:r>
                        <a:rPr lang="en-US" sz="1000">
                          <a:effectLst/>
                        </a:rPr>
                        <a:t>, Price vs. Bedrooms, etc.), correlation matrix</a:t>
                      </a:r>
                    </a:p>
                  </a:txBody>
                  <a:tcPr marL="37153" marR="37153" marT="18576" marB="18576" anchor="ctr"/>
                </a:tc>
                <a:extLst>
                  <a:ext uri="{0D108BD9-81ED-4DB2-BD59-A6C34878D82A}">
                    <a16:rowId xmlns:a16="http://schemas.microsoft.com/office/drawing/2014/main" val="2855217824"/>
                  </a:ext>
                </a:extLst>
              </a:tr>
              <a:tr h="368316">
                <a:tc>
                  <a:txBody>
                    <a:bodyPr/>
                    <a:lstStyle/>
                    <a:p>
                      <a:pPr algn="l" fontAlgn="base"/>
                      <a:r>
                        <a:rPr lang="en-US" sz="1000" dirty="0">
                          <a:effectLst/>
                        </a:rPr>
                        <a:t>Relationship between neighborhood and property value?</a:t>
                      </a:r>
                    </a:p>
                  </a:txBody>
                  <a:tcPr marL="37153" marR="37153" marT="18576" marB="18576" anchor="ctr"/>
                </a:tc>
                <a:tc>
                  <a:txBody>
                    <a:bodyPr/>
                    <a:lstStyle/>
                    <a:p>
                      <a:pPr algn="just" fontAlgn="base"/>
                      <a:r>
                        <a:rPr lang="en-US" sz="1000">
                          <a:effectLst/>
                        </a:rPr>
                        <a:t>Significant price differences between neighborhoods; visualization of price distribution</a:t>
                      </a:r>
                    </a:p>
                  </a:txBody>
                  <a:tcPr marL="37153" marR="37153" marT="18576" marB="18576" anchor="ctr"/>
                </a:tc>
                <a:tc>
                  <a:txBody>
                    <a:bodyPr/>
                    <a:lstStyle/>
                    <a:p>
                      <a:pPr algn="just" fontAlgn="base"/>
                      <a:r>
                        <a:rPr lang="en-US" sz="1000" dirty="0">
                          <a:effectLst/>
                        </a:rPr>
                        <a:t>Box plots (Price by Neighborhood), bar charts (Average Price by Neighborhood), map</a:t>
                      </a:r>
                    </a:p>
                  </a:txBody>
                  <a:tcPr marL="37153" marR="37153" marT="18576" marB="18576" anchor="ctr"/>
                </a:tc>
                <a:extLst>
                  <a:ext uri="{0D108BD9-81ED-4DB2-BD59-A6C34878D82A}">
                    <a16:rowId xmlns:a16="http://schemas.microsoft.com/office/drawing/2014/main" val="1530197910"/>
                  </a:ext>
                </a:extLst>
              </a:tr>
              <a:tr h="368316">
                <a:tc>
                  <a:txBody>
                    <a:bodyPr/>
                    <a:lstStyle/>
                    <a:p>
                      <a:pPr algn="l" fontAlgn="base"/>
                      <a:r>
                        <a:rPr lang="en-US" sz="1000">
                          <a:effectLst/>
                        </a:rPr>
                        <a:t>How has the average home price changed over time?</a:t>
                      </a:r>
                    </a:p>
                  </a:txBody>
                  <a:tcPr marL="37153" marR="37153" marT="18576" marB="18576" anchor="ctr"/>
                </a:tc>
                <a:tc>
                  <a:txBody>
                    <a:bodyPr/>
                    <a:lstStyle/>
                    <a:p>
                      <a:pPr algn="just" fontAlgn="base"/>
                      <a:r>
                        <a:rPr lang="en-US" sz="1000" dirty="0">
                          <a:effectLst/>
                        </a:rPr>
                        <a:t>Visualization of price trends over time; identification of periods of growth/decline</a:t>
                      </a:r>
                    </a:p>
                  </a:txBody>
                  <a:tcPr marL="37153" marR="37153" marT="18576" marB="18576" anchor="ctr"/>
                </a:tc>
                <a:tc>
                  <a:txBody>
                    <a:bodyPr/>
                    <a:lstStyle/>
                    <a:p>
                      <a:pPr algn="just" fontAlgn="base"/>
                      <a:r>
                        <a:rPr lang="en-US" sz="1000" dirty="0">
                          <a:effectLst/>
                        </a:rPr>
                        <a:t>Line chart (Average Price over </a:t>
                      </a:r>
                      <a:r>
                        <a:rPr lang="en-US" sz="1000" dirty="0" err="1">
                          <a:effectLst/>
                        </a:rPr>
                        <a:t>YearBuilt</a:t>
                      </a:r>
                      <a:r>
                        <a:rPr lang="en-US" sz="1000" dirty="0">
                          <a:effectLst/>
                        </a:rPr>
                        <a:t>)</a:t>
                      </a:r>
                    </a:p>
                  </a:txBody>
                  <a:tcPr marL="37153" marR="37153" marT="18576" marB="18576" anchor="ctr"/>
                </a:tc>
                <a:extLst>
                  <a:ext uri="{0D108BD9-81ED-4DB2-BD59-A6C34878D82A}">
                    <a16:rowId xmlns:a16="http://schemas.microsoft.com/office/drawing/2014/main" val="4134804986"/>
                  </a:ext>
                </a:extLst>
              </a:tr>
              <a:tr h="368316">
                <a:tc>
                  <a:txBody>
                    <a:bodyPr/>
                    <a:lstStyle/>
                    <a:p>
                      <a:pPr algn="l" fontAlgn="base"/>
                      <a:r>
                        <a:rPr lang="en-US" sz="1000">
                          <a:effectLst/>
                        </a:rPr>
                        <a:t>Significant price variations across neighborhoods?</a:t>
                      </a:r>
                    </a:p>
                  </a:txBody>
                  <a:tcPr marL="37153" marR="37153" marT="18576" marB="18576" anchor="ctr"/>
                </a:tc>
                <a:tc>
                  <a:txBody>
                    <a:bodyPr/>
                    <a:lstStyle/>
                    <a:p>
                      <a:pPr algn="just" fontAlgn="base"/>
                      <a:r>
                        <a:rPr lang="en-US" sz="1000" dirty="0">
                          <a:effectLst/>
                        </a:rPr>
                        <a:t>Identification of neighborhoods with significantly different average prices</a:t>
                      </a:r>
                    </a:p>
                  </a:txBody>
                  <a:tcPr marL="37153" marR="37153" marT="18576" marB="18576" anchor="ctr"/>
                </a:tc>
                <a:tc>
                  <a:txBody>
                    <a:bodyPr/>
                    <a:lstStyle/>
                    <a:p>
                      <a:pPr algn="just" fontAlgn="base"/>
                      <a:r>
                        <a:rPr lang="en-US" sz="1000">
                          <a:effectLst/>
                        </a:rPr>
                        <a:t>Box plots, map with color-coding by average price</a:t>
                      </a:r>
                    </a:p>
                  </a:txBody>
                  <a:tcPr marL="37153" marR="37153" marT="18576" marB="18576" anchor="ctr"/>
                </a:tc>
                <a:extLst>
                  <a:ext uri="{0D108BD9-81ED-4DB2-BD59-A6C34878D82A}">
                    <a16:rowId xmlns:a16="http://schemas.microsoft.com/office/drawing/2014/main" val="986275617"/>
                  </a:ext>
                </a:extLst>
              </a:tr>
              <a:tr h="368316">
                <a:tc>
                  <a:txBody>
                    <a:bodyPr/>
                    <a:lstStyle/>
                    <a:p>
                      <a:pPr algn="l" fontAlgn="base"/>
                      <a:r>
                        <a:rPr lang="en-US" sz="1000">
                          <a:effectLst/>
                        </a:rPr>
                        <a:t>Predictive power of a model incorporating these factors?</a:t>
                      </a:r>
                    </a:p>
                  </a:txBody>
                  <a:tcPr marL="37153" marR="37153" marT="18576" marB="18576" anchor="ctr"/>
                </a:tc>
                <a:tc>
                  <a:txBody>
                    <a:bodyPr/>
                    <a:lstStyle/>
                    <a:p>
                      <a:pPr algn="just" fontAlgn="base"/>
                      <a:r>
                        <a:rPr lang="en-US" sz="1000">
                          <a:effectLst/>
                        </a:rPr>
                        <a:t>R-squared value indicating model fit; RMSE showing prediction error</a:t>
                      </a:r>
                    </a:p>
                  </a:txBody>
                  <a:tcPr marL="37153" marR="37153" marT="18576" marB="18576" anchor="ctr"/>
                </a:tc>
                <a:tc>
                  <a:txBody>
                    <a:bodyPr/>
                    <a:lstStyle/>
                    <a:p>
                      <a:pPr algn="just" fontAlgn="base"/>
                      <a:r>
                        <a:rPr lang="en-US" sz="1000" dirty="0">
                          <a:effectLst/>
                        </a:rPr>
                        <a:t>Tables showing model metrics (R-squared, RMSE, etc.)</a:t>
                      </a:r>
                    </a:p>
                  </a:txBody>
                  <a:tcPr marL="37153" marR="37153" marT="18576" marB="18576" anchor="ctr"/>
                </a:tc>
                <a:extLst>
                  <a:ext uri="{0D108BD9-81ED-4DB2-BD59-A6C34878D82A}">
                    <a16:rowId xmlns:a16="http://schemas.microsoft.com/office/drawing/2014/main" val="1288765827"/>
                  </a:ext>
                </a:extLst>
              </a:tr>
              <a:tr h="368316">
                <a:tc>
                  <a:txBody>
                    <a:bodyPr/>
                    <a:lstStyle/>
                    <a:p>
                      <a:pPr algn="l" fontAlgn="base"/>
                      <a:r>
                        <a:rPr lang="en-US" sz="1000">
                          <a:effectLst/>
                        </a:rPr>
                        <a:t>Accuracy of a predictive model in forecasting future prices?</a:t>
                      </a:r>
                    </a:p>
                  </a:txBody>
                  <a:tcPr marL="37153" marR="37153" marT="18576" marB="18576" anchor="ctr"/>
                </a:tc>
                <a:tc>
                  <a:txBody>
                    <a:bodyPr/>
                    <a:lstStyle/>
                    <a:p>
                      <a:pPr algn="just" fontAlgn="base"/>
                      <a:r>
                        <a:rPr lang="en-US" sz="1000">
                          <a:effectLst/>
                        </a:rPr>
                        <a:t>MAE, MAPE values indicating prediction accuracy; forecast visualizations</a:t>
                      </a:r>
                    </a:p>
                  </a:txBody>
                  <a:tcPr marL="37153" marR="37153" marT="18576" marB="18576" anchor="ctr"/>
                </a:tc>
                <a:tc>
                  <a:txBody>
                    <a:bodyPr/>
                    <a:lstStyle/>
                    <a:p>
                      <a:pPr algn="just" fontAlgn="base"/>
                      <a:r>
                        <a:rPr lang="en-US" sz="1000" dirty="0">
                          <a:effectLst/>
                        </a:rPr>
                        <a:t>Line charts (Actual vs. Predicted Prices), error plots</a:t>
                      </a:r>
                    </a:p>
                  </a:txBody>
                  <a:tcPr marL="37153" marR="37153" marT="18576" marB="18576" anchor="ctr"/>
                </a:tc>
                <a:extLst>
                  <a:ext uri="{0D108BD9-81ED-4DB2-BD59-A6C34878D82A}">
                    <a16:rowId xmlns:a16="http://schemas.microsoft.com/office/drawing/2014/main" val="2995766084"/>
                  </a:ext>
                </a:extLst>
              </a:tr>
              <a:tr h="368316">
                <a:tc>
                  <a:txBody>
                    <a:bodyPr/>
                    <a:lstStyle/>
                    <a:p>
                      <a:pPr algn="l" fontAlgn="base"/>
                      <a:r>
                        <a:rPr lang="en-US" sz="1000">
                          <a:effectLst/>
                        </a:rPr>
                        <a:t>How can insights inform real estate investment strategies?</a:t>
                      </a:r>
                    </a:p>
                  </a:txBody>
                  <a:tcPr marL="37153" marR="37153" marT="18576" marB="18576" anchor="ctr"/>
                </a:tc>
                <a:tc>
                  <a:txBody>
                    <a:bodyPr/>
                    <a:lstStyle/>
                    <a:p>
                      <a:pPr algn="just" fontAlgn="base"/>
                      <a:r>
                        <a:rPr lang="en-US" sz="1000">
                          <a:effectLst/>
                        </a:rPr>
                        <a:t>Identification of high-value areas, optimal investment strategies based on risk tolerance</a:t>
                      </a:r>
                    </a:p>
                  </a:txBody>
                  <a:tcPr marL="37153" marR="37153" marT="18576" marB="18576" anchor="ctr"/>
                </a:tc>
                <a:tc>
                  <a:txBody>
                    <a:bodyPr/>
                    <a:lstStyle/>
                    <a:p>
                      <a:pPr algn="just" fontAlgn="base"/>
                      <a:r>
                        <a:rPr lang="en-US" sz="1000" dirty="0">
                          <a:effectLst/>
                        </a:rPr>
                        <a:t>Interactive dashboards with filters and slicers</a:t>
                      </a:r>
                    </a:p>
                  </a:txBody>
                  <a:tcPr marL="37153" marR="37153" marT="18576" marB="18576" anchor="ctr"/>
                </a:tc>
                <a:extLst>
                  <a:ext uri="{0D108BD9-81ED-4DB2-BD59-A6C34878D82A}">
                    <a16:rowId xmlns:a16="http://schemas.microsoft.com/office/drawing/2014/main" val="4274716450"/>
                  </a:ext>
                </a:extLst>
              </a:tr>
              <a:tr h="368316">
                <a:tc>
                  <a:txBody>
                    <a:bodyPr/>
                    <a:lstStyle/>
                    <a:p>
                      <a:pPr algn="l" fontAlgn="base"/>
                      <a:r>
                        <a:rPr lang="en-US" sz="1000">
                          <a:effectLst/>
                        </a:rPr>
                        <a:t>Key features driving price differences between neighborhoods?</a:t>
                      </a:r>
                    </a:p>
                  </a:txBody>
                  <a:tcPr marL="37153" marR="37153" marT="18576" marB="18576" anchor="ctr"/>
                </a:tc>
                <a:tc>
                  <a:txBody>
                    <a:bodyPr/>
                    <a:lstStyle/>
                    <a:p>
                      <a:pPr algn="just" fontAlgn="base"/>
                      <a:r>
                        <a:rPr lang="en-US" sz="1000">
                          <a:effectLst/>
                        </a:rPr>
                        <a:t>Identification of specific features that disproportionately impact prices in certain areas</a:t>
                      </a:r>
                    </a:p>
                  </a:txBody>
                  <a:tcPr marL="37153" marR="37153" marT="18576" marB="18576" anchor="ctr"/>
                </a:tc>
                <a:tc>
                  <a:txBody>
                    <a:bodyPr/>
                    <a:lstStyle/>
                    <a:p>
                      <a:pPr algn="just" fontAlgn="base"/>
                      <a:r>
                        <a:rPr lang="en-US" sz="1000" dirty="0">
                          <a:effectLst/>
                        </a:rPr>
                        <a:t>Segmented bar charts</a:t>
                      </a:r>
                    </a:p>
                  </a:txBody>
                  <a:tcPr marL="37153" marR="37153" marT="18576" marB="18576" anchor="ctr"/>
                </a:tc>
                <a:extLst>
                  <a:ext uri="{0D108BD9-81ED-4DB2-BD59-A6C34878D82A}">
                    <a16:rowId xmlns:a16="http://schemas.microsoft.com/office/drawing/2014/main" val="3106043113"/>
                  </a:ext>
                </a:extLst>
              </a:tr>
            </a:tbl>
          </a:graphicData>
        </a:graphic>
      </p:graphicFrame>
    </p:spTree>
    <p:extLst>
      <p:ext uri="{BB962C8B-B14F-4D97-AF65-F5344CB8AC3E}">
        <p14:creationId xmlns:p14="http://schemas.microsoft.com/office/powerpoint/2010/main" val="90602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1A42B-E740-642E-D792-A4E6ED84BD27}"/>
              </a:ext>
            </a:extLst>
          </p:cNvPr>
          <p:cNvSpPr>
            <a:spLocks noGrp="1"/>
          </p:cNvSpPr>
          <p:nvPr>
            <p:ph type="title"/>
          </p:nvPr>
        </p:nvSpPr>
        <p:spPr>
          <a:xfrm>
            <a:off x="8199458" y="643467"/>
            <a:ext cx="3349075" cy="5584296"/>
          </a:xfrm>
        </p:spPr>
        <p:txBody>
          <a:bodyPr anchor="ctr">
            <a:normAutofit/>
          </a:bodyPr>
          <a:lstStyle/>
          <a:p>
            <a:r>
              <a:rPr lang="en-US" sz="4000">
                <a:solidFill>
                  <a:srgbClr val="FFFFFF"/>
                </a:solidFill>
              </a:rPr>
              <a:t>Suitable Plot Types</a:t>
            </a:r>
          </a:p>
        </p:txBody>
      </p:sp>
      <p:graphicFrame>
        <p:nvGraphicFramePr>
          <p:cNvPr id="4" name="Content Placeholder 3">
            <a:extLst>
              <a:ext uri="{FF2B5EF4-FFF2-40B4-BE49-F238E27FC236}">
                <a16:creationId xmlns:a16="http://schemas.microsoft.com/office/drawing/2014/main" id="{3C98AA2E-D9F4-DD31-6ADD-07936D1C9302}"/>
              </a:ext>
            </a:extLst>
          </p:cNvPr>
          <p:cNvGraphicFramePr>
            <a:graphicFrameLocks noGrp="1"/>
          </p:cNvGraphicFramePr>
          <p:nvPr>
            <p:ph idx="1"/>
            <p:extLst>
              <p:ext uri="{D42A27DB-BD31-4B8C-83A1-F6EECF244321}">
                <p14:modId xmlns:p14="http://schemas.microsoft.com/office/powerpoint/2010/main" val="773972847"/>
              </p:ext>
            </p:extLst>
          </p:nvPr>
        </p:nvGraphicFramePr>
        <p:xfrm>
          <a:off x="774404" y="684213"/>
          <a:ext cx="5996582" cy="5543556"/>
        </p:xfrm>
        <a:graphic>
          <a:graphicData uri="http://schemas.openxmlformats.org/drawingml/2006/table">
            <a:tbl>
              <a:tblPr firstRow="1" bandRow="1">
                <a:tableStyleId>{3B4B98B0-60AC-42C2-AFA5-B58CD77FA1E5}</a:tableStyleId>
              </a:tblPr>
              <a:tblGrid>
                <a:gridCol w="1258665">
                  <a:extLst>
                    <a:ext uri="{9D8B030D-6E8A-4147-A177-3AD203B41FA5}">
                      <a16:colId xmlns:a16="http://schemas.microsoft.com/office/drawing/2014/main" val="4206092097"/>
                    </a:ext>
                  </a:extLst>
                </a:gridCol>
                <a:gridCol w="1159467">
                  <a:extLst>
                    <a:ext uri="{9D8B030D-6E8A-4147-A177-3AD203B41FA5}">
                      <a16:colId xmlns:a16="http://schemas.microsoft.com/office/drawing/2014/main" val="156735049"/>
                    </a:ext>
                  </a:extLst>
                </a:gridCol>
                <a:gridCol w="1703554">
                  <a:extLst>
                    <a:ext uri="{9D8B030D-6E8A-4147-A177-3AD203B41FA5}">
                      <a16:colId xmlns:a16="http://schemas.microsoft.com/office/drawing/2014/main" val="1198342861"/>
                    </a:ext>
                  </a:extLst>
                </a:gridCol>
                <a:gridCol w="1874896">
                  <a:extLst>
                    <a:ext uri="{9D8B030D-6E8A-4147-A177-3AD203B41FA5}">
                      <a16:colId xmlns:a16="http://schemas.microsoft.com/office/drawing/2014/main" val="2889337695"/>
                    </a:ext>
                  </a:extLst>
                </a:gridCol>
              </a:tblGrid>
              <a:tr h="643526">
                <a:tc>
                  <a:txBody>
                    <a:bodyPr/>
                    <a:lstStyle/>
                    <a:p>
                      <a:pPr algn="l" fontAlgn="b"/>
                      <a:r>
                        <a:rPr lang="en-US" sz="1500" b="1" cap="none" spc="0">
                          <a:solidFill>
                            <a:schemeClr val="tx1"/>
                          </a:solidFill>
                          <a:effectLst/>
                        </a:rPr>
                        <a:t>Variable</a:t>
                      </a:r>
                    </a:p>
                  </a:txBody>
                  <a:tcPr marL="60601" marR="61494" marT="17315" marB="129859" anchor="b"/>
                </a:tc>
                <a:tc>
                  <a:txBody>
                    <a:bodyPr/>
                    <a:lstStyle/>
                    <a:p>
                      <a:pPr algn="l" fontAlgn="b"/>
                      <a:r>
                        <a:rPr lang="en-US" sz="1500" b="1" cap="none" spc="0">
                          <a:solidFill>
                            <a:schemeClr val="tx1"/>
                          </a:solidFill>
                          <a:effectLst/>
                        </a:rPr>
                        <a:t>Data Type</a:t>
                      </a:r>
                    </a:p>
                  </a:txBody>
                  <a:tcPr marL="60601" marR="61494" marT="17315" marB="129859" anchor="b"/>
                </a:tc>
                <a:tc>
                  <a:txBody>
                    <a:bodyPr/>
                    <a:lstStyle/>
                    <a:p>
                      <a:pPr algn="l" fontAlgn="b"/>
                      <a:r>
                        <a:rPr lang="en-US" sz="1500" b="1" cap="none" spc="0">
                          <a:solidFill>
                            <a:schemeClr val="tx1"/>
                          </a:solidFill>
                          <a:effectLst/>
                        </a:rPr>
                        <a:t>Suitable Plot Types</a:t>
                      </a:r>
                    </a:p>
                  </a:txBody>
                  <a:tcPr marL="60601" marR="61494" marT="17315" marB="129859" anchor="b"/>
                </a:tc>
                <a:tc>
                  <a:txBody>
                    <a:bodyPr/>
                    <a:lstStyle/>
                    <a:p>
                      <a:pPr algn="l" fontAlgn="b"/>
                      <a:r>
                        <a:rPr lang="en-US" sz="1500" b="1" cap="none" spc="0">
                          <a:solidFill>
                            <a:schemeClr val="tx1"/>
                          </a:solidFill>
                          <a:effectLst/>
                        </a:rPr>
                        <a:t>Insights Gained</a:t>
                      </a:r>
                    </a:p>
                  </a:txBody>
                  <a:tcPr marL="60601" marR="61494" marT="17315" marB="129859" anchor="b"/>
                </a:tc>
                <a:extLst>
                  <a:ext uri="{0D108BD9-81ED-4DB2-BD59-A6C34878D82A}">
                    <a16:rowId xmlns:a16="http://schemas.microsoft.com/office/drawing/2014/main" val="3905125883"/>
                  </a:ext>
                </a:extLst>
              </a:tr>
              <a:tr h="701241">
                <a:tc>
                  <a:txBody>
                    <a:bodyPr/>
                    <a:lstStyle/>
                    <a:p>
                      <a:pPr algn="l" fontAlgn="base"/>
                      <a:r>
                        <a:rPr lang="en-US" sz="1100" cap="none" spc="0">
                          <a:solidFill>
                            <a:schemeClr val="tx1"/>
                          </a:solidFill>
                          <a:effectLst/>
                        </a:rPr>
                        <a:t>Square Footage</a:t>
                      </a:r>
                    </a:p>
                  </a:txBody>
                  <a:tcPr marL="60601" marR="61494" marT="17315" marB="129859" anchor="ctr"/>
                </a:tc>
                <a:tc>
                  <a:txBody>
                    <a:bodyPr/>
                    <a:lstStyle/>
                    <a:p>
                      <a:pPr algn="l" fontAlgn="base"/>
                      <a:r>
                        <a:rPr lang="en-US" sz="1100" cap="none" spc="0">
                          <a:solidFill>
                            <a:schemeClr val="tx1"/>
                          </a:solidFill>
                          <a:effectLst/>
                        </a:rPr>
                        <a:t>Numerical</a:t>
                      </a:r>
                    </a:p>
                  </a:txBody>
                  <a:tcPr marL="60601" marR="61494" marT="17315" marB="129859" anchor="ctr"/>
                </a:tc>
                <a:tc>
                  <a:txBody>
                    <a:bodyPr/>
                    <a:lstStyle/>
                    <a:p>
                      <a:pPr algn="l" fontAlgn="base"/>
                      <a:r>
                        <a:rPr lang="en-US" sz="1100" cap="none" spc="0">
                          <a:solidFill>
                            <a:schemeClr val="tx1"/>
                          </a:solidFill>
                          <a:effectLst/>
                        </a:rPr>
                        <a:t>Scatter Plot (vs. Price), Histogram, Box Plot</a:t>
                      </a:r>
                    </a:p>
                  </a:txBody>
                  <a:tcPr marL="60601" marR="61494" marT="17315" marB="129859" anchor="ctr"/>
                </a:tc>
                <a:tc>
                  <a:txBody>
                    <a:bodyPr/>
                    <a:lstStyle/>
                    <a:p>
                      <a:pPr algn="l" fontAlgn="base"/>
                      <a:r>
                        <a:rPr lang="en-US" sz="1100" cap="none" spc="0">
                          <a:solidFill>
                            <a:schemeClr val="tx1"/>
                          </a:solidFill>
                          <a:effectLst/>
                        </a:rPr>
                        <a:t>Relationship between size and price; distribution of house sizes; outliers</a:t>
                      </a:r>
                    </a:p>
                  </a:txBody>
                  <a:tcPr marL="60601" marR="61494" marT="17315" marB="129859" anchor="ctr"/>
                </a:tc>
                <a:extLst>
                  <a:ext uri="{0D108BD9-81ED-4DB2-BD59-A6C34878D82A}">
                    <a16:rowId xmlns:a16="http://schemas.microsoft.com/office/drawing/2014/main" val="1309157793"/>
                  </a:ext>
                </a:extLst>
              </a:tr>
              <a:tr h="874387">
                <a:tc>
                  <a:txBody>
                    <a:bodyPr/>
                    <a:lstStyle/>
                    <a:p>
                      <a:pPr algn="l" fontAlgn="base"/>
                      <a:r>
                        <a:rPr lang="en-US" sz="1100" cap="none" spc="0">
                          <a:solidFill>
                            <a:schemeClr val="tx1"/>
                          </a:solidFill>
                          <a:effectLst/>
                        </a:rPr>
                        <a:t>Bedrooms</a:t>
                      </a:r>
                    </a:p>
                  </a:txBody>
                  <a:tcPr marL="60601" marR="61494" marT="17315" marB="129859" anchor="ctr"/>
                </a:tc>
                <a:tc>
                  <a:txBody>
                    <a:bodyPr/>
                    <a:lstStyle/>
                    <a:p>
                      <a:pPr algn="l" fontAlgn="base"/>
                      <a:r>
                        <a:rPr lang="en-US" sz="1100" cap="none" spc="0">
                          <a:solidFill>
                            <a:schemeClr val="tx1"/>
                          </a:solidFill>
                          <a:effectLst/>
                        </a:rPr>
                        <a:t>Numerical</a:t>
                      </a:r>
                    </a:p>
                  </a:txBody>
                  <a:tcPr marL="60601" marR="61494" marT="17315" marB="129859" anchor="ctr"/>
                </a:tc>
                <a:tc>
                  <a:txBody>
                    <a:bodyPr/>
                    <a:lstStyle/>
                    <a:p>
                      <a:pPr algn="l" fontAlgn="base"/>
                      <a:r>
                        <a:rPr lang="en-US" sz="1100" cap="none" spc="0">
                          <a:solidFill>
                            <a:schemeClr val="tx1"/>
                          </a:solidFill>
                          <a:effectLst/>
                        </a:rPr>
                        <a:t>Bar Chart, Scatter Plot (vs. Price), Box Plot</a:t>
                      </a:r>
                    </a:p>
                  </a:txBody>
                  <a:tcPr marL="60601" marR="61494" marT="17315" marB="129859" anchor="ctr"/>
                </a:tc>
                <a:tc>
                  <a:txBody>
                    <a:bodyPr/>
                    <a:lstStyle/>
                    <a:p>
                      <a:pPr algn="l" fontAlgn="base"/>
                      <a:r>
                        <a:rPr lang="en-US" sz="1100" cap="none" spc="0">
                          <a:solidFill>
                            <a:schemeClr val="tx1"/>
                          </a:solidFill>
                          <a:effectLst/>
                        </a:rPr>
                        <a:t>Number of bedrooms and their impact on price; distribution of bedrooms per house</a:t>
                      </a:r>
                    </a:p>
                  </a:txBody>
                  <a:tcPr marL="60601" marR="61494" marT="17315" marB="129859" anchor="ctr"/>
                </a:tc>
                <a:extLst>
                  <a:ext uri="{0D108BD9-81ED-4DB2-BD59-A6C34878D82A}">
                    <a16:rowId xmlns:a16="http://schemas.microsoft.com/office/drawing/2014/main" val="4097901031"/>
                  </a:ext>
                </a:extLst>
              </a:tr>
              <a:tr h="874387">
                <a:tc>
                  <a:txBody>
                    <a:bodyPr/>
                    <a:lstStyle/>
                    <a:p>
                      <a:pPr algn="l" fontAlgn="base"/>
                      <a:r>
                        <a:rPr lang="en-US" sz="1100" cap="none" spc="0">
                          <a:solidFill>
                            <a:schemeClr val="tx1"/>
                          </a:solidFill>
                          <a:effectLst/>
                        </a:rPr>
                        <a:t>Bathrooms</a:t>
                      </a:r>
                    </a:p>
                  </a:txBody>
                  <a:tcPr marL="60601" marR="61494" marT="17315" marB="129859" anchor="ctr"/>
                </a:tc>
                <a:tc>
                  <a:txBody>
                    <a:bodyPr/>
                    <a:lstStyle/>
                    <a:p>
                      <a:pPr algn="l" fontAlgn="base"/>
                      <a:r>
                        <a:rPr lang="en-US" sz="1100" cap="none" spc="0">
                          <a:solidFill>
                            <a:schemeClr val="tx1"/>
                          </a:solidFill>
                          <a:effectLst/>
                        </a:rPr>
                        <a:t>Numerical</a:t>
                      </a:r>
                    </a:p>
                  </a:txBody>
                  <a:tcPr marL="60601" marR="61494" marT="17315" marB="129859" anchor="ctr"/>
                </a:tc>
                <a:tc>
                  <a:txBody>
                    <a:bodyPr/>
                    <a:lstStyle/>
                    <a:p>
                      <a:pPr algn="l" fontAlgn="base"/>
                      <a:r>
                        <a:rPr lang="en-US" sz="1100" cap="none" spc="0">
                          <a:solidFill>
                            <a:schemeClr val="tx1"/>
                          </a:solidFill>
                          <a:effectLst/>
                        </a:rPr>
                        <a:t>Bar Chart, Scatter Plot (vs. Price), Box Plot</a:t>
                      </a:r>
                    </a:p>
                  </a:txBody>
                  <a:tcPr marL="60601" marR="61494" marT="17315" marB="129859" anchor="ctr"/>
                </a:tc>
                <a:tc>
                  <a:txBody>
                    <a:bodyPr/>
                    <a:lstStyle/>
                    <a:p>
                      <a:pPr algn="l" fontAlgn="base"/>
                      <a:r>
                        <a:rPr lang="en-US" sz="1100" cap="none" spc="0">
                          <a:solidFill>
                            <a:schemeClr val="tx1"/>
                          </a:solidFill>
                          <a:effectLst/>
                        </a:rPr>
                        <a:t>Number of bathrooms and their impact on price; distribution of bathrooms per house</a:t>
                      </a:r>
                    </a:p>
                  </a:txBody>
                  <a:tcPr marL="60601" marR="61494" marT="17315" marB="129859" anchor="ctr"/>
                </a:tc>
                <a:extLst>
                  <a:ext uri="{0D108BD9-81ED-4DB2-BD59-A6C34878D82A}">
                    <a16:rowId xmlns:a16="http://schemas.microsoft.com/office/drawing/2014/main" val="4152719765"/>
                  </a:ext>
                </a:extLst>
              </a:tr>
              <a:tr h="874387">
                <a:tc>
                  <a:txBody>
                    <a:bodyPr/>
                    <a:lstStyle/>
                    <a:p>
                      <a:pPr algn="l" fontAlgn="base"/>
                      <a:r>
                        <a:rPr lang="en-US" sz="1100" cap="none" spc="0">
                          <a:solidFill>
                            <a:schemeClr val="tx1"/>
                          </a:solidFill>
                          <a:effectLst/>
                        </a:rPr>
                        <a:t>Neighborhood</a:t>
                      </a:r>
                    </a:p>
                  </a:txBody>
                  <a:tcPr marL="60601" marR="61494" marT="17315" marB="129859" anchor="ctr"/>
                </a:tc>
                <a:tc>
                  <a:txBody>
                    <a:bodyPr/>
                    <a:lstStyle/>
                    <a:p>
                      <a:pPr algn="l" fontAlgn="base"/>
                      <a:r>
                        <a:rPr lang="en-US" sz="1100" cap="none" spc="0">
                          <a:solidFill>
                            <a:schemeClr val="tx1"/>
                          </a:solidFill>
                          <a:effectLst/>
                        </a:rPr>
                        <a:t>Categorical</a:t>
                      </a:r>
                    </a:p>
                  </a:txBody>
                  <a:tcPr marL="60601" marR="61494" marT="17315" marB="129859" anchor="ctr"/>
                </a:tc>
                <a:tc>
                  <a:txBody>
                    <a:bodyPr/>
                    <a:lstStyle/>
                    <a:p>
                      <a:pPr algn="l" fontAlgn="base"/>
                      <a:r>
                        <a:rPr lang="en-US" sz="1100" cap="none" spc="0">
                          <a:solidFill>
                            <a:schemeClr val="tx1"/>
                          </a:solidFill>
                          <a:effectLst/>
                        </a:rPr>
                        <a:t>Bar Chart (Average Price), Map, Pie Chart, Box Plot</a:t>
                      </a:r>
                    </a:p>
                  </a:txBody>
                  <a:tcPr marL="60601" marR="61494" marT="17315" marB="129859" anchor="ctr"/>
                </a:tc>
                <a:tc>
                  <a:txBody>
                    <a:bodyPr/>
                    <a:lstStyle/>
                    <a:p>
                      <a:pPr algn="l" fontAlgn="base"/>
                      <a:r>
                        <a:rPr lang="en-US" sz="1100" cap="none" spc="0">
                          <a:solidFill>
                            <a:schemeClr val="tx1"/>
                          </a:solidFill>
                          <a:effectLst/>
                        </a:rPr>
                        <a:t>Price variation by neighborhood; geographical distribution of prices</a:t>
                      </a:r>
                    </a:p>
                  </a:txBody>
                  <a:tcPr marL="60601" marR="61494" marT="17315" marB="129859" anchor="ctr"/>
                </a:tc>
                <a:extLst>
                  <a:ext uri="{0D108BD9-81ED-4DB2-BD59-A6C34878D82A}">
                    <a16:rowId xmlns:a16="http://schemas.microsoft.com/office/drawing/2014/main" val="72141404"/>
                  </a:ext>
                </a:extLst>
              </a:tr>
              <a:tr h="874387">
                <a:tc>
                  <a:txBody>
                    <a:bodyPr/>
                    <a:lstStyle/>
                    <a:p>
                      <a:pPr algn="l" fontAlgn="base"/>
                      <a:r>
                        <a:rPr lang="en-US" sz="1100" cap="none" spc="0">
                          <a:solidFill>
                            <a:schemeClr val="tx1"/>
                          </a:solidFill>
                          <a:effectLst/>
                        </a:rPr>
                        <a:t>Year Built</a:t>
                      </a:r>
                    </a:p>
                  </a:txBody>
                  <a:tcPr marL="60601" marR="61494" marT="17315" marB="129859" anchor="ctr"/>
                </a:tc>
                <a:tc>
                  <a:txBody>
                    <a:bodyPr/>
                    <a:lstStyle/>
                    <a:p>
                      <a:pPr algn="l" fontAlgn="base"/>
                      <a:r>
                        <a:rPr lang="en-US" sz="1100" cap="none" spc="0">
                          <a:solidFill>
                            <a:schemeClr val="tx1"/>
                          </a:solidFill>
                          <a:effectLst/>
                        </a:rPr>
                        <a:t>Numerical</a:t>
                      </a:r>
                    </a:p>
                  </a:txBody>
                  <a:tcPr marL="60601" marR="61494" marT="17315" marB="129859" anchor="ctr"/>
                </a:tc>
                <a:tc>
                  <a:txBody>
                    <a:bodyPr/>
                    <a:lstStyle/>
                    <a:p>
                      <a:pPr algn="l" fontAlgn="base"/>
                      <a:r>
                        <a:rPr lang="en-US" sz="1100" cap="none" spc="0">
                          <a:solidFill>
                            <a:schemeClr val="tx1"/>
                          </a:solidFill>
                          <a:effectLst/>
                        </a:rPr>
                        <a:t>Histogram, Line Chart (Average Price over time), Box Plot</a:t>
                      </a:r>
                    </a:p>
                  </a:txBody>
                  <a:tcPr marL="60601" marR="61494" marT="17315" marB="129859" anchor="ctr"/>
                </a:tc>
                <a:tc>
                  <a:txBody>
                    <a:bodyPr/>
                    <a:lstStyle/>
                    <a:p>
                      <a:pPr algn="l" fontAlgn="base"/>
                      <a:r>
                        <a:rPr lang="en-US" sz="1100" cap="none" spc="0" dirty="0">
                          <a:solidFill>
                            <a:schemeClr val="tx1"/>
                          </a:solidFill>
                          <a:effectLst/>
                        </a:rPr>
                        <a:t>Distribution of house ages; price trends over time; price changes across decades</a:t>
                      </a:r>
                    </a:p>
                  </a:txBody>
                  <a:tcPr marL="60601" marR="61494" marT="17315" marB="129859" anchor="ctr"/>
                </a:tc>
                <a:extLst>
                  <a:ext uri="{0D108BD9-81ED-4DB2-BD59-A6C34878D82A}">
                    <a16:rowId xmlns:a16="http://schemas.microsoft.com/office/drawing/2014/main" val="4224532122"/>
                  </a:ext>
                </a:extLst>
              </a:tr>
              <a:tr h="701241">
                <a:tc>
                  <a:txBody>
                    <a:bodyPr/>
                    <a:lstStyle/>
                    <a:p>
                      <a:pPr algn="l" fontAlgn="base"/>
                      <a:r>
                        <a:rPr lang="en-US" sz="1100" cap="none" spc="0">
                          <a:solidFill>
                            <a:schemeClr val="tx1"/>
                          </a:solidFill>
                          <a:effectLst/>
                        </a:rPr>
                        <a:t>Price</a:t>
                      </a:r>
                    </a:p>
                  </a:txBody>
                  <a:tcPr marL="60601" marR="61494" marT="17315" marB="129859" anchor="ctr"/>
                </a:tc>
                <a:tc>
                  <a:txBody>
                    <a:bodyPr/>
                    <a:lstStyle/>
                    <a:p>
                      <a:pPr algn="l" fontAlgn="base"/>
                      <a:r>
                        <a:rPr lang="en-US" sz="1100" cap="none" spc="0">
                          <a:solidFill>
                            <a:schemeClr val="tx1"/>
                          </a:solidFill>
                          <a:effectLst/>
                        </a:rPr>
                        <a:t>Numerical</a:t>
                      </a:r>
                    </a:p>
                  </a:txBody>
                  <a:tcPr marL="60601" marR="61494" marT="17315" marB="129859" anchor="ctr"/>
                </a:tc>
                <a:tc>
                  <a:txBody>
                    <a:bodyPr/>
                    <a:lstStyle/>
                    <a:p>
                      <a:pPr algn="l" fontAlgn="base"/>
                      <a:r>
                        <a:rPr lang="en-US" sz="1100" cap="none" spc="0">
                          <a:solidFill>
                            <a:schemeClr val="tx1"/>
                          </a:solidFill>
                          <a:effectLst/>
                        </a:rPr>
                        <a:t>Histogram, Box Plot, Scatter Plot (vs. other variables)</a:t>
                      </a:r>
                    </a:p>
                  </a:txBody>
                  <a:tcPr marL="60601" marR="61494" marT="17315" marB="129859" anchor="ctr"/>
                </a:tc>
                <a:tc>
                  <a:txBody>
                    <a:bodyPr/>
                    <a:lstStyle/>
                    <a:p>
                      <a:pPr algn="l" fontAlgn="base"/>
                      <a:r>
                        <a:rPr lang="en-US" sz="1100" cap="none" spc="0" dirty="0">
                          <a:solidFill>
                            <a:schemeClr val="tx1"/>
                          </a:solidFill>
                          <a:effectLst/>
                        </a:rPr>
                        <a:t>Price distribution; outliers; relationship with other variables</a:t>
                      </a:r>
                    </a:p>
                  </a:txBody>
                  <a:tcPr marL="60601" marR="61494" marT="17315" marB="129859" anchor="ctr"/>
                </a:tc>
                <a:extLst>
                  <a:ext uri="{0D108BD9-81ED-4DB2-BD59-A6C34878D82A}">
                    <a16:rowId xmlns:a16="http://schemas.microsoft.com/office/drawing/2014/main" val="4191159918"/>
                  </a:ext>
                </a:extLst>
              </a:tr>
            </a:tbl>
          </a:graphicData>
        </a:graphic>
      </p:graphicFrame>
    </p:spTree>
    <p:extLst>
      <p:ext uri="{BB962C8B-B14F-4D97-AF65-F5344CB8AC3E}">
        <p14:creationId xmlns:p14="http://schemas.microsoft.com/office/powerpoint/2010/main" val="249826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4E275-5B05-E063-CA00-03A0E98895FA}"/>
              </a:ext>
            </a:extLst>
          </p:cNvPr>
          <p:cNvSpPr>
            <a:spLocks noGrp="1"/>
          </p:cNvSpPr>
          <p:nvPr>
            <p:ph type="title"/>
          </p:nvPr>
        </p:nvSpPr>
        <p:spPr>
          <a:xfrm>
            <a:off x="8173212" y="499533"/>
            <a:ext cx="3401568" cy="1920240"/>
          </a:xfrm>
        </p:spPr>
        <p:txBody>
          <a:bodyPr vert="horz" lIns="91440" tIns="45720" rIns="91440" bIns="45720" rtlCol="0" anchor="b">
            <a:normAutofit/>
          </a:bodyPr>
          <a:lstStyle/>
          <a:p>
            <a:r>
              <a:rPr lang="en-US" sz="4000">
                <a:solidFill>
                  <a:srgbClr val="FFFFFF"/>
                </a:solidFill>
              </a:rPr>
              <a:t>Neighborhood Breakdown</a:t>
            </a:r>
          </a:p>
        </p:txBody>
      </p:sp>
      <p:pic>
        <p:nvPicPr>
          <p:cNvPr id="5" name="Content Placeholder 4" descr="A blue and orange pie chart&#10;&#10;Description automatically generated">
            <a:extLst>
              <a:ext uri="{FF2B5EF4-FFF2-40B4-BE49-F238E27FC236}">
                <a16:creationId xmlns:a16="http://schemas.microsoft.com/office/drawing/2014/main" id="{C23151DC-C664-324C-2E8D-3D5DFF7EB995}"/>
              </a:ext>
            </a:extLst>
          </p:cNvPr>
          <p:cNvPicPr>
            <a:picLocks noGrp="1" noChangeAspect="1"/>
          </p:cNvPicPr>
          <p:nvPr>
            <p:ph idx="1"/>
          </p:nvPr>
        </p:nvPicPr>
        <p:blipFill>
          <a:blip r:embed="rId2"/>
          <a:srcRect l="5122" r="30273"/>
          <a:stretch/>
        </p:blipFill>
        <p:spPr>
          <a:xfrm>
            <a:off x="633999" y="640080"/>
            <a:ext cx="6278529" cy="5588101"/>
          </a:xfrm>
          <a:prstGeom prst="rect">
            <a:avLst/>
          </a:prstGeom>
        </p:spPr>
      </p:pic>
      <p:sp>
        <p:nvSpPr>
          <p:cNvPr id="9" name="TextBox 8">
            <a:extLst>
              <a:ext uri="{FF2B5EF4-FFF2-40B4-BE49-F238E27FC236}">
                <a16:creationId xmlns:a16="http://schemas.microsoft.com/office/drawing/2014/main" id="{DCB17E59-237D-107B-F4DF-2B866BCA2553}"/>
              </a:ext>
            </a:extLst>
          </p:cNvPr>
          <p:cNvSpPr txBox="1"/>
          <p:nvPr/>
        </p:nvSpPr>
        <p:spPr>
          <a:xfrm>
            <a:off x="8173212" y="2419773"/>
            <a:ext cx="3401568" cy="3358092"/>
          </a:xfrm>
          <a:prstGeom prst="rect">
            <a:avLst/>
          </a:prstGeom>
        </p:spPr>
        <p:txBody>
          <a:bodyPr vert="horz" lIns="91440" tIns="45720" rIns="91440" bIns="45720" rtlCol="0">
            <a:normAutofit/>
          </a:bodyPr>
          <a:lstStyle/>
          <a:p>
            <a:pPr defTabSz="914400">
              <a:lnSpc>
                <a:spcPct val="85000"/>
              </a:lnSpc>
              <a:spcAft>
                <a:spcPts val="600"/>
              </a:spcAft>
              <a:buFont typeface="Arial" pitchFamily="34" charset="0"/>
              <a:buChar char=" "/>
            </a:pPr>
            <a:r>
              <a:rPr lang="en-US" sz="1500" b="1">
                <a:solidFill>
                  <a:schemeClr val="tx1">
                    <a:lumMod val="85000"/>
                    <a:lumOff val="15000"/>
                  </a:schemeClr>
                </a:solidFill>
              </a:rPr>
              <a:t>Neighborhood Breakdown:</a:t>
            </a:r>
          </a:p>
          <a:p>
            <a:pPr marL="285750" indent="-285750" defTabSz="914400">
              <a:lnSpc>
                <a:spcPct val="85000"/>
              </a:lnSpc>
              <a:spcAft>
                <a:spcPts val="600"/>
              </a:spcAft>
              <a:buFont typeface="Arial" pitchFamily="34" charset="0"/>
              <a:buChar char=" "/>
            </a:pPr>
            <a:r>
              <a:rPr lang="en-US" sz="1500">
                <a:solidFill>
                  <a:schemeClr val="tx1">
                    <a:lumMod val="85000"/>
                    <a:lumOff val="15000"/>
                  </a:schemeClr>
                </a:solidFill>
              </a:rPr>
              <a:t>Suburb (light blue): 16.72K (33.44%)</a:t>
            </a:r>
          </a:p>
          <a:p>
            <a:pPr marL="285750" indent="-285750" defTabSz="914400">
              <a:lnSpc>
                <a:spcPct val="85000"/>
              </a:lnSpc>
              <a:spcAft>
                <a:spcPts val="600"/>
              </a:spcAft>
              <a:buFont typeface="Arial" pitchFamily="34" charset="0"/>
              <a:buChar char=" "/>
            </a:pPr>
            <a:r>
              <a:rPr lang="en-US" sz="1500">
                <a:solidFill>
                  <a:schemeClr val="tx1">
                    <a:lumMod val="85000"/>
                    <a:lumOff val="15000"/>
                  </a:schemeClr>
                </a:solidFill>
              </a:rPr>
              <a:t>Rural (dark blue): 16.68K (33.35%)</a:t>
            </a:r>
          </a:p>
          <a:p>
            <a:pPr marL="285750" indent="-285750" defTabSz="914400">
              <a:lnSpc>
                <a:spcPct val="85000"/>
              </a:lnSpc>
              <a:spcAft>
                <a:spcPts val="600"/>
              </a:spcAft>
              <a:buFont typeface="Arial" pitchFamily="34" charset="0"/>
              <a:buChar char=" "/>
            </a:pPr>
            <a:r>
              <a:rPr lang="en-US" sz="1500">
                <a:solidFill>
                  <a:schemeClr val="tx1">
                    <a:lumMod val="85000"/>
                    <a:lumOff val="15000"/>
                  </a:schemeClr>
                </a:solidFill>
              </a:rPr>
              <a:t>Urban (orange): 16.6K (33.21%)</a:t>
            </a:r>
          </a:p>
          <a:p>
            <a:pPr defTabSz="914400">
              <a:lnSpc>
                <a:spcPct val="85000"/>
              </a:lnSpc>
              <a:spcAft>
                <a:spcPts val="600"/>
              </a:spcAft>
              <a:buFont typeface="Arial" pitchFamily="34" charset="0"/>
              <a:buChar char=" "/>
            </a:pPr>
            <a:r>
              <a:rPr lang="en-US" sz="1500" b="1">
                <a:solidFill>
                  <a:schemeClr val="tx1">
                    <a:lumMod val="85000"/>
                    <a:lumOff val="15000"/>
                  </a:schemeClr>
                </a:solidFill>
              </a:rPr>
              <a:t>Insights</a:t>
            </a:r>
            <a:r>
              <a:rPr lang="en-US" sz="1500">
                <a:solidFill>
                  <a:schemeClr val="tx1">
                    <a:lumMod val="85000"/>
                    <a:lumOff val="15000"/>
                  </a:schemeClr>
                </a:solidFill>
              </a:rPr>
              <a:t>:</a:t>
            </a:r>
          </a:p>
          <a:p>
            <a:pPr marL="285750" indent="-285750" defTabSz="914400">
              <a:lnSpc>
                <a:spcPct val="85000"/>
              </a:lnSpc>
              <a:spcAft>
                <a:spcPts val="600"/>
              </a:spcAft>
              <a:buFont typeface="Arial" pitchFamily="34" charset="0"/>
              <a:buChar char=" "/>
            </a:pPr>
            <a:r>
              <a:rPr lang="en-US" sz="1500">
                <a:solidFill>
                  <a:schemeClr val="tx1">
                    <a:lumMod val="85000"/>
                    <a:lumOff val="15000"/>
                  </a:schemeClr>
                </a:solidFill>
              </a:rPr>
              <a:t>The distribution among the three neighborhoods is almost evenly split, with each group representing approximately one-third of the total.</a:t>
            </a:r>
          </a:p>
          <a:p>
            <a:pPr marL="285750" indent="-285750" defTabSz="914400">
              <a:lnSpc>
                <a:spcPct val="85000"/>
              </a:lnSpc>
              <a:spcAft>
                <a:spcPts val="600"/>
              </a:spcAft>
              <a:buFont typeface="Arial" pitchFamily="34" charset="0"/>
              <a:buChar char=" "/>
            </a:pPr>
            <a:r>
              <a:rPr lang="en-US" sz="1500">
                <a:solidFill>
                  <a:schemeClr val="tx1">
                    <a:lumMod val="85000"/>
                    <a:lumOff val="15000"/>
                  </a:schemeClr>
                </a:solidFill>
              </a:rPr>
              <a:t>The suburban area has a slightly higher count (16.72K) than rural (16.68K) and urban (16.6K).</a:t>
            </a:r>
            <a:endParaRPr lang="en-US" sz="1500" dirty="0">
              <a:solidFill>
                <a:schemeClr val="tx1">
                  <a:lumMod val="85000"/>
                  <a:lumOff val="15000"/>
                </a:schemeClr>
              </a:solidFill>
            </a:endParaRPr>
          </a:p>
        </p:txBody>
      </p:sp>
    </p:spTree>
    <p:extLst>
      <p:ext uri="{BB962C8B-B14F-4D97-AF65-F5344CB8AC3E}">
        <p14:creationId xmlns:p14="http://schemas.microsoft.com/office/powerpoint/2010/main" val="3584727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363A-8DFE-5286-DAF4-4428340E4A42}"/>
              </a:ext>
            </a:extLst>
          </p:cNvPr>
          <p:cNvSpPr>
            <a:spLocks noGrp="1"/>
          </p:cNvSpPr>
          <p:nvPr>
            <p:ph type="title"/>
          </p:nvPr>
        </p:nvSpPr>
        <p:spPr>
          <a:xfrm>
            <a:off x="344129" y="647801"/>
            <a:ext cx="3795252" cy="5622395"/>
          </a:xfrm>
        </p:spPr>
        <p:txBody>
          <a:bodyPr>
            <a:normAutofit/>
          </a:bodyPr>
          <a:lstStyle/>
          <a:p>
            <a:r>
              <a:rPr lang="en-US" sz="4400" dirty="0">
                <a:solidFill>
                  <a:srgbClr val="746A5C"/>
                </a:solidFill>
              </a:rPr>
              <a:t>Bathroom Breakdown</a:t>
            </a:r>
          </a:p>
        </p:txBody>
      </p:sp>
      <p:sp>
        <p:nvSpPr>
          <p:cNvPr id="4" name="Rectangle 1">
            <a:extLst>
              <a:ext uri="{FF2B5EF4-FFF2-40B4-BE49-F238E27FC236}">
                <a16:creationId xmlns:a16="http://schemas.microsoft.com/office/drawing/2014/main" id="{D250DE51-FC4E-685F-EC99-FED322FE4952}"/>
              </a:ext>
            </a:extLst>
          </p:cNvPr>
          <p:cNvSpPr>
            <a:spLocks noGrp="1" noChangeArrowheads="1"/>
          </p:cNvSpPr>
          <p:nvPr>
            <p:ph idx="1"/>
          </p:nvPr>
        </p:nvSpPr>
        <p:spPr bwMode="auto">
          <a:xfrm>
            <a:off x="4709652" y="647801"/>
            <a:ext cx="7148051" cy="29370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Bathroom Breakdown</a:t>
            </a:r>
            <a:r>
              <a:rPr kumimoji="0" lang="en-US" altLang="en-US" sz="1700" b="0" i="0" u="none" strike="noStrike" cap="none" normalizeH="0" baseline="0" dirty="0">
                <a:ln>
                  <a:noFill/>
                </a:ln>
                <a:effectLst/>
                <a:latin typeface="Arial" panose="020B0604020202020204" pitchFamily="34" charset="0"/>
              </a:rPr>
              <a:t>:</a:t>
            </a:r>
          </a:p>
          <a:p>
            <a:pPr eaLnBrk="0" fontAlgn="base" hangingPunct="0">
              <a:spcBef>
                <a:spcPct val="0"/>
              </a:spcBef>
              <a:spcAft>
                <a:spcPts val="600"/>
              </a:spcAft>
              <a:buFont typeface="Arial" panose="020B0604020202020204" pitchFamily="34" charset="0"/>
              <a:buChar char="•"/>
            </a:pPr>
            <a:r>
              <a:rPr kumimoji="0" lang="en-US" altLang="en-US" sz="1700" b="1" i="0" u="none" strike="noStrike" cap="none" normalizeH="0" baseline="0" dirty="0">
                <a:ln>
                  <a:noFill/>
                </a:ln>
                <a:effectLst/>
                <a:latin typeface="Arial" panose="020B0604020202020204" pitchFamily="34" charset="0"/>
              </a:rPr>
              <a:t>3 Bathrooms (light blue)</a:t>
            </a:r>
            <a:r>
              <a:rPr kumimoji="0" lang="en-US" altLang="en-US" sz="1700" b="0" i="0" u="none" strike="noStrike" cap="none" normalizeH="0" baseline="0" dirty="0">
                <a:ln>
                  <a:noFill/>
                </a:ln>
                <a:effectLst/>
                <a:latin typeface="Arial" panose="020B0604020202020204" pitchFamily="34" charset="0"/>
              </a:rPr>
              <a:t>: 50K (49.69%)</a:t>
            </a:r>
          </a:p>
          <a:p>
            <a:pPr eaLnBrk="0" fontAlgn="base" hangingPunct="0">
              <a:spcBef>
                <a:spcPct val="0"/>
              </a:spcBef>
              <a:spcAft>
                <a:spcPts val="600"/>
              </a:spcAft>
              <a:buFont typeface="Arial" panose="020B0604020202020204" pitchFamily="34" charset="0"/>
              <a:buChar char="•"/>
            </a:pPr>
            <a:r>
              <a:rPr kumimoji="0" lang="en-US" altLang="en-US" sz="1700" b="1" i="0" u="none" strike="noStrike" cap="none" normalizeH="0" baseline="0" dirty="0">
                <a:ln>
                  <a:noFill/>
                </a:ln>
                <a:effectLst/>
                <a:latin typeface="Arial" panose="020B0604020202020204" pitchFamily="34" charset="0"/>
              </a:rPr>
              <a:t>2 Bathrooms (dark blue)</a:t>
            </a:r>
            <a:r>
              <a:rPr kumimoji="0" lang="en-US" altLang="en-US" sz="1700" b="0" i="0" u="none" strike="noStrike" cap="none" normalizeH="0" baseline="0" dirty="0">
                <a:ln>
                  <a:noFill/>
                </a:ln>
                <a:effectLst/>
                <a:latin typeface="Arial" panose="020B0604020202020204" pitchFamily="34" charset="0"/>
              </a:rPr>
              <a:t>: 33K (33.51%)</a:t>
            </a:r>
          </a:p>
          <a:p>
            <a:pPr eaLnBrk="0" fontAlgn="base" hangingPunct="0">
              <a:spcBef>
                <a:spcPct val="0"/>
              </a:spcBef>
              <a:spcAft>
                <a:spcPts val="600"/>
              </a:spcAft>
              <a:buFont typeface="Arial" panose="020B0604020202020204" pitchFamily="34" charset="0"/>
              <a:buChar char="•"/>
            </a:pPr>
            <a:r>
              <a:rPr kumimoji="0" lang="en-US" altLang="en-US" sz="1700" b="1" i="0" u="none" strike="noStrike" cap="none" normalizeH="0" baseline="0" dirty="0">
                <a:ln>
                  <a:noFill/>
                </a:ln>
                <a:effectLst/>
                <a:latin typeface="Arial" panose="020B0604020202020204" pitchFamily="34" charset="0"/>
              </a:rPr>
              <a:t>1 Bathroom (orange)</a:t>
            </a:r>
            <a:r>
              <a:rPr kumimoji="0" lang="en-US" altLang="en-US" sz="1700" b="0" i="0" u="none" strike="noStrike" cap="none" normalizeH="0" baseline="0" dirty="0">
                <a:ln>
                  <a:noFill/>
                </a:ln>
                <a:effectLst/>
                <a:latin typeface="Arial" panose="020B0604020202020204" pitchFamily="34" charset="0"/>
              </a:rPr>
              <a:t>: 17K (16.79%)</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effectLst/>
                <a:latin typeface="Arial" panose="020B0604020202020204" pitchFamily="34" charset="0"/>
              </a:rPr>
              <a:t>Insights</a:t>
            </a:r>
            <a:r>
              <a:rPr kumimoji="0" lang="en-US" altLang="en-US" sz="17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Houses with 3 bathrooms dominate, making up almost half of the total (49.69%).</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Houses with 2 bathrooms account for about one-third (33.51%).</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Houses with 1 bathroom represent the smallest portion at 16.79%.</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pic>
        <p:nvPicPr>
          <p:cNvPr id="6" name="Picture 5" descr="A blue and orange pie chart&#10;&#10;Description automatically generated">
            <a:extLst>
              <a:ext uri="{FF2B5EF4-FFF2-40B4-BE49-F238E27FC236}">
                <a16:creationId xmlns:a16="http://schemas.microsoft.com/office/drawing/2014/main" id="{63CF4794-D7A6-A799-B3DB-63DC1752BE54}"/>
              </a:ext>
            </a:extLst>
          </p:cNvPr>
          <p:cNvPicPr>
            <a:picLocks noChangeAspect="1"/>
          </p:cNvPicPr>
          <p:nvPr/>
        </p:nvPicPr>
        <p:blipFill>
          <a:blip r:embed="rId2"/>
          <a:stretch>
            <a:fillRect/>
          </a:stretch>
        </p:blipFill>
        <p:spPr>
          <a:xfrm>
            <a:off x="4709652" y="3695822"/>
            <a:ext cx="5587505" cy="2514377"/>
          </a:xfrm>
          <a:prstGeom prst="rect">
            <a:avLst/>
          </a:prstGeom>
        </p:spPr>
      </p:pic>
    </p:spTree>
    <p:extLst>
      <p:ext uri="{BB962C8B-B14F-4D97-AF65-F5344CB8AC3E}">
        <p14:creationId xmlns:p14="http://schemas.microsoft.com/office/powerpoint/2010/main" val="195329514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156</TotalTime>
  <Words>2824</Words>
  <Application>Microsoft Office PowerPoint</Application>
  <PresentationFormat>Widescreen</PresentationFormat>
  <Paragraphs>236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 Light</vt:lpstr>
      <vt:lpstr>Wingdings</vt:lpstr>
      <vt:lpstr>Metropolitan</vt:lpstr>
      <vt:lpstr>Forecasting Home Prices: Data Visualization and Predictive Analysis</vt:lpstr>
      <vt:lpstr>Problem statement</vt:lpstr>
      <vt:lpstr>Introduction</vt:lpstr>
      <vt:lpstr>Research questions</vt:lpstr>
      <vt:lpstr>Dataset</vt:lpstr>
      <vt:lpstr>Solution with Power BI</vt:lpstr>
      <vt:lpstr>Suitable Plot Types</vt:lpstr>
      <vt:lpstr>Neighborhood Breakdown</vt:lpstr>
      <vt:lpstr>Bathroom Breakdown</vt:lpstr>
      <vt:lpstr>Bedroom Breakdown</vt:lpstr>
      <vt:lpstr>Trend in constructions</vt:lpstr>
      <vt:lpstr>Descriptive statistics</vt:lpstr>
      <vt:lpstr>Descriptive statistics</vt:lpstr>
      <vt:lpstr>Relationship Between Year Built and House Price</vt:lpstr>
      <vt:lpstr>Relationship Between Bathrooms and House Price</vt:lpstr>
      <vt:lpstr>Relationship Between Bedrooms and House Price</vt:lpstr>
      <vt:lpstr>Relationship Between neighborhood and House Price</vt:lpstr>
      <vt:lpstr>Relationship Between Square feet and House Price</vt:lpstr>
      <vt:lpstr>Correlation</vt:lpstr>
      <vt:lpstr>Regression</vt:lpstr>
      <vt:lpstr>Interactive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Home Prices: Data Visualization and Predictive Analysis</dc:title>
  <dc:creator>Chalapala, Sreekanthreddy (S.)</dc:creator>
  <cp:lastModifiedBy>Chalapala, Sreekanthreddy (S.)</cp:lastModifiedBy>
  <cp:revision>25</cp:revision>
  <dcterms:created xsi:type="dcterms:W3CDTF">2024-11-19T04:32:07Z</dcterms:created>
  <dcterms:modified xsi:type="dcterms:W3CDTF">2024-11-19T07:08:45Z</dcterms:modified>
</cp:coreProperties>
</file>