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sv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Relationship Id="rId14" Type="http://schemas.openxmlformats.org/officeDocument/2006/relationships/image" Target="../media/image4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sv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Relationship Id="rId14" Type="http://schemas.openxmlformats.org/officeDocument/2006/relationships/image" Target="../media/image4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17248E-BBE0-4BC2-B4C6-42D60829401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8B9C59F-32ED-4499-B8D6-567D6690648C}">
      <dgm:prSet/>
      <dgm:spPr/>
      <dgm:t>
        <a:bodyPr/>
        <a:lstStyle/>
        <a:p>
          <a:r>
            <a:rPr lang="en-US" b="1" i="0"/>
            <a:t>The garment industry faces intense global competition and constant pressure to meet rising demand.</a:t>
          </a:r>
          <a:endParaRPr lang="en-US"/>
        </a:p>
      </dgm:t>
    </dgm:pt>
    <dgm:pt modelId="{D0235626-5C73-42C2-82CD-5CF5D4664645}" type="parTrans" cxnId="{B825C8CE-723F-47C6-A907-45410D495626}">
      <dgm:prSet/>
      <dgm:spPr/>
      <dgm:t>
        <a:bodyPr/>
        <a:lstStyle/>
        <a:p>
          <a:endParaRPr lang="en-US"/>
        </a:p>
      </dgm:t>
    </dgm:pt>
    <dgm:pt modelId="{C4DCD6CB-3D2C-4BC1-81CD-C81DA95A009E}" type="sibTrans" cxnId="{B825C8CE-723F-47C6-A907-45410D495626}">
      <dgm:prSet/>
      <dgm:spPr/>
      <dgm:t>
        <a:bodyPr/>
        <a:lstStyle/>
        <a:p>
          <a:endParaRPr lang="en-US"/>
        </a:p>
      </dgm:t>
    </dgm:pt>
    <dgm:pt modelId="{93AE1BC0-3214-45E2-9B7C-059FA0FA7393}">
      <dgm:prSet/>
      <dgm:spPr/>
      <dgm:t>
        <a:bodyPr/>
        <a:lstStyle/>
        <a:p>
          <a:r>
            <a:rPr lang="en-US" b="1" i="0"/>
            <a:t>Worker productivity is a crucial factor in determining the success and profitability of garment manufacturing companies.</a:t>
          </a:r>
          <a:endParaRPr lang="en-US"/>
        </a:p>
      </dgm:t>
    </dgm:pt>
    <dgm:pt modelId="{782981ED-1E24-4BC2-A9AE-53D0FF7AD73C}" type="parTrans" cxnId="{2B6E3FD5-CC41-4055-ADD4-978D465FB222}">
      <dgm:prSet/>
      <dgm:spPr/>
      <dgm:t>
        <a:bodyPr/>
        <a:lstStyle/>
        <a:p>
          <a:endParaRPr lang="en-US"/>
        </a:p>
      </dgm:t>
    </dgm:pt>
    <dgm:pt modelId="{61FFCB6D-BDDC-4996-BD44-B754C28CE4AD}" type="sibTrans" cxnId="{2B6E3FD5-CC41-4055-ADD4-978D465FB222}">
      <dgm:prSet/>
      <dgm:spPr/>
      <dgm:t>
        <a:bodyPr/>
        <a:lstStyle/>
        <a:p>
          <a:endParaRPr lang="en-US"/>
        </a:p>
      </dgm:t>
    </dgm:pt>
    <dgm:pt modelId="{881821A5-7599-4C8A-91FD-BEEB2B9450E8}">
      <dgm:prSet/>
      <dgm:spPr/>
      <dgm:t>
        <a:bodyPr/>
        <a:lstStyle/>
        <a:p>
          <a:r>
            <a:rPr lang="en-US" b="1" i="0"/>
            <a:t>Understanding the factors influencing worker productivity is essential for optimizing production processes and resource allocation.</a:t>
          </a:r>
          <a:endParaRPr lang="en-US"/>
        </a:p>
      </dgm:t>
    </dgm:pt>
    <dgm:pt modelId="{8EC52D70-F317-485D-905E-84D0CB6DE9D3}" type="parTrans" cxnId="{EDA9E4FA-2248-40ED-ABD4-EE6C88066ABF}">
      <dgm:prSet/>
      <dgm:spPr/>
      <dgm:t>
        <a:bodyPr/>
        <a:lstStyle/>
        <a:p>
          <a:endParaRPr lang="en-US"/>
        </a:p>
      </dgm:t>
    </dgm:pt>
    <dgm:pt modelId="{93CCBFE3-0062-4943-958B-5A7DD0374585}" type="sibTrans" cxnId="{EDA9E4FA-2248-40ED-ABD4-EE6C88066ABF}">
      <dgm:prSet/>
      <dgm:spPr/>
      <dgm:t>
        <a:bodyPr/>
        <a:lstStyle/>
        <a:p>
          <a:endParaRPr lang="en-US"/>
        </a:p>
      </dgm:t>
    </dgm:pt>
    <dgm:pt modelId="{D0723912-5DEB-4C49-980F-67AD8ACE2D4C}">
      <dgm:prSet/>
      <dgm:spPr/>
      <dgm:t>
        <a:bodyPr/>
        <a:lstStyle/>
        <a:p>
          <a:r>
            <a:rPr lang="en-US" b="1" i="0"/>
            <a:t>Traditional methods for assessing and improving worker productivity often rely on subjective observations and limited data.</a:t>
          </a:r>
          <a:endParaRPr lang="en-US"/>
        </a:p>
      </dgm:t>
    </dgm:pt>
    <dgm:pt modelId="{37FA920F-B81E-4950-BF84-F6FD77F8C60F}" type="parTrans" cxnId="{AE5F26C8-83B5-4CB3-8023-CF788318DC76}">
      <dgm:prSet/>
      <dgm:spPr/>
      <dgm:t>
        <a:bodyPr/>
        <a:lstStyle/>
        <a:p>
          <a:endParaRPr lang="en-US"/>
        </a:p>
      </dgm:t>
    </dgm:pt>
    <dgm:pt modelId="{C10E4D59-C636-4E34-AD23-A917F659C66B}" type="sibTrans" cxnId="{AE5F26C8-83B5-4CB3-8023-CF788318DC76}">
      <dgm:prSet/>
      <dgm:spPr/>
      <dgm:t>
        <a:bodyPr/>
        <a:lstStyle/>
        <a:p>
          <a:endParaRPr lang="en-US"/>
        </a:p>
      </dgm:t>
    </dgm:pt>
    <dgm:pt modelId="{1D0C98DE-76EF-4129-A741-526CF61DEDB4}">
      <dgm:prSet/>
      <dgm:spPr/>
      <dgm:t>
        <a:bodyPr/>
        <a:lstStyle/>
        <a:p>
          <a:r>
            <a:rPr lang="en-US" b="1" i="0"/>
            <a:t>There is a need for data-driven approaches to accurately predict, analyze, and enhance worker productivity in the garment industry.</a:t>
          </a:r>
          <a:endParaRPr lang="en-US"/>
        </a:p>
      </dgm:t>
    </dgm:pt>
    <dgm:pt modelId="{D32FEDCC-A831-441B-863A-244F264E94C9}" type="parTrans" cxnId="{3E5C6979-4104-42B7-9522-9FBADF5F07FD}">
      <dgm:prSet/>
      <dgm:spPr/>
      <dgm:t>
        <a:bodyPr/>
        <a:lstStyle/>
        <a:p>
          <a:endParaRPr lang="en-US"/>
        </a:p>
      </dgm:t>
    </dgm:pt>
    <dgm:pt modelId="{29453AB3-061B-47F2-A29F-78F2D0B787F3}" type="sibTrans" cxnId="{3E5C6979-4104-42B7-9522-9FBADF5F07FD}">
      <dgm:prSet/>
      <dgm:spPr/>
      <dgm:t>
        <a:bodyPr/>
        <a:lstStyle/>
        <a:p>
          <a:endParaRPr lang="en-US"/>
        </a:p>
      </dgm:t>
    </dgm:pt>
    <dgm:pt modelId="{07A44AA2-9079-4143-A15A-EA43EF39C1EB}">
      <dgm:prSet/>
      <dgm:spPr/>
      <dgm:t>
        <a:bodyPr/>
        <a:lstStyle/>
        <a:p>
          <a:r>
            <a:rPr lang="en-US" b="1" i="0"/>
            <a:t>This study aims to address this need by leveraging data analytics techniques to uncover the key drivers of garment worker productivity and develop a predictive model to guide decision-making.</a:t>
          </a:r>
          <a:endParaRPr lang="en-US"/>
        </a:p>
      </dgm:t>
    </dgm:pt>
    <dgm:pt modelId="{1A1AB695-2172-4419-A8AB-8179DF72A398}" type="parTrans" cxnId="{31B44206-BDC3-4644-A335-8C9231E4D351}">
      <dgm:prSet/>
      <dgm:spPr/>
      <dgm:t>
        <a:bodyPr/>
        <a:lstStyle/>
        <a:p>
          <a:endParaRPr lang="en-US"/>
        </a:p>
      </dgm:t>
    </dgm:pt>
    <dgm:pt modelId="{13B7D788-0729-4208-B808-52F5C9BB3DB3}" type="sibTrans" cxnId="{31B44206-BDC3-4644-A335-8C9231E4D351}">
      <dgm:prSet/>
      <dgm:spPr/>
      <dgm:t>
        <a:bodyPr/>
        <a:lstStyle/>
        <a:p>
          <a:endParaRPr lang="en-US"/>
        </a:p>
      </dgm:t>
    </dgm:pt>
    <dgm:pt modelId="{7CC4AD80-1D09-4F55-B78D-68A4B7939AEF}" type="pres">
      <dgm:prSet presAssocID="{F817248E-BBE0-4BC2-B4C6-42D608294010}" presName="root" presStyleCnt="0">
        <dgm:presLayoutVars>
          <dgm:dir/>
          <dgm:resizeHandles val="exact"/>
        </dgm:presLayoutVars>
      </dgm:prSet>
      <dgm:spPr/>
    </dgm:pt>
    <dgm:pt modelId="{6D0D21B9-20D6-47A9-AB51-284C68CFB240}" type="pres">
      <dgm:prSet presAssocID="{68B9C59F-32ED-4499-B8D6-567D6690648C}" presName="compNode" presStyleCnt="0"/>
      <dgm:spPr/>
    </dgm:pt>
    <dgm:pt modelId="{B221FAB5-56D3-46A0-9BD0-2E31C4650CE4}" type="pres">
      <dgm:prSet presAssocID="{68B9C59F-32ED-4499-B8D6-567D6690648C}" presName="bgRect" presStyleLbl="bgShp" presStyleIdx="0" presStyleCnt="6"/>
      <dgm:spPr/>
    </dgm:pt>
    <dgm:pt modelId="{78DD16ED-D011-400B-A7A8-78F462E9FB4C}" type="pres">
      <dgm:prSet presAssocID="{68B9C59F-32ED-4499-B8D6-567D6690648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it"/>
        </a:ext>
      </dgm:extLst>
    </dgm:pt>
    <dgm:pt modelId="{D4AAA28D-C75A-4FE6-8BF3-F24EB6D9E8D2}" type="pres">
      <dgm:prSet presAssocID="{68B9C59F-32ED-4499-B8D6-567D6690648C}" presName="spaceRect" presStyleCnt="0"/>
      <dgm:spPr/>
    </dgm:pt>
    <dgm:pt modelId="{7990109B-FC09-408A-87C9-A79B98A9050F}" type="pres">
      <dgm:prSet presAssocID="{68B9C59F-32ED-4499-B8D6-567D6690648C}" presName="parTx" presStyleLbl="revTx" presStyleIdx="0" presStyleCnt="6">
        <dgm:presLayoutVars>
          <dgm:chMax val="0"/>
          <dgm:chPref val="0"/>
        </dgm:presLayoutVars>
      </dgm:prSet>
      <dgm:spPr/>
    </dgm:pt>
    <dgm:pt modelId="{EC401E2B-1CA6-4269-8712-C089C80DB0E4}" type="pres">
      <dgm:prSet presAssocID="{C4DCD6CB-3D2C-4BC1-81CD-C81DA95A009E}" presName="sibTrans" presStyleCnt="0"/>
      <dgm:spPr/>
    </dgm:pt>
    <dgm:pt modelId="{136EB51C-5685-4F5C-9003-A292FF3F30D7}" type="pres">
      <dgm:prSet presAssocID="{93AE1BC0-3214-45E2-9B7C-059FA0FA7393}" presName="compNode" presStyleCnt="0"/>
      <dgm:spPr/>
    </dgm:pt>
    <dgm:pt modelId="{70E8CD53-7978-4710-803C-D4F2D31E8CF7}" type="pres">
      <dgm:prSet presAssocID="{93AE1BC0-3214-45E2-9B7C-059FA0FA7393}" presName="bgRect" presStyleLbl="bgShp" presStyleIdx="1" presStyleCnt="6"/>
      <dgm:spPr/>
    </dgm:pt>
    <dgm:pt modelId="{52A7664F-14A5-49F6-84E2-CFD5977CA45F}" type="pres">
      <dgm:prSet presAssocID="{93AE1BC0-3214-45E2-9B7C-059FA0FA7393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lder"/>
        </a:ext>
      </dgm:extLst>
    </dgm:pt>
    <dgm:pt modelId="{191D677E-43BB-4819-82BB-0BC303731DB6}" type="pres">
      <dgm:prSet presAssocID="{93AE1BC0-3214-45E2-9B7C-059FA0FA7393}" presName="spaceRect" presStyleCnt="0"/>
      <dgm:spPr/>
    </dgm:pt>
    <dgm:pt modelId="{322D55EF-48DA-44D2-A38F-DBC4FF3B21B2}" type="pres">
      <dgm:prSet presAssocID="{93AE1BC0-3214-45E2-9B7C-059FA0FA7393}" presName="parTx" presStyleLbl="revTx" presStyleIdx="1" presStyleCnt="6">
        <dgm:presLayoutVars>
          <dgm:chMax val="0"/>
          <dgm:chPref val="0"/>
        </dgm:presLayoutVars>
      </dgm:prSet>
      <dgm:spPr/>
    </dgm:pt>
    <dgm:pt modelId="{096C4263-BDB3-40F5-89FB-9E0EA8DAA145}" type="pres">
      <dgm:prSet presAssocID="{61FFCB6D-BDDC-4996-BD44-B754C28CE4AD}" presName="sibTrans" presStyleCnt="0"/>
      <dgm:spPr/>
    </dgm:pt>
    <dgm:pt modelId="{13F99CFC-28BA-4121-B395-7821D48BD04E}" type="pres">
      <dgm:prSet presAssocID="{881821A5-7599-4C8A-91FD-BEEB2B9450E8}" presName="compNode" presStyleCnt="0"/>
      <dgm:spPr/>
    </dgm:pt>
    <dgm:pt modelId="{FCD2316B-2AF3-4EDD-82DD-4C308254089C}" type="pres">
      <dgm:prSet presAssocID="{881821A5-7599-4C8A-91FD-BEEB2B9450E8}" presName="bgRect" presStyleLbl="bgShp" presStyleIdx="2" presStyleCnt="6"/>
      <dgm:spPr/>
    </dgm:pt>
    <dgm:pt modelId="{1CF318E1-36E2-4049-A540-7C92DD67E9BF}" type="pres">
      <dgm:prSet presAssocID="{881821A5-7599-4C8A-91FD-BEEB2B9450E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70908D2B-495B-4882-B16B-BD46AEF68727}" type="pres">
      <dgm:prSet presAssocID="{881821A5-7599-4C8A-91FD-BEEB2B9450E8}" presName="spaceRect" presStyleCnt="0"/>
      <dgm:spPr/>
    </dgm:pt>
    <dgm:pt modelId="{BD1981CB-A310-4874-A588-AADD1B54D985}" type="pres">
      <dgm:prSet presAssocID="{881821A5-7599-4C8A-91FD-BEEB2B9450E8}" presName="parTx" presStyleLbl="revTx" presStyleIdx="2" presStyleCnt="6">
        <dgm:presLayoutVars>
          <dgm:chMax val="0"/>
          <dgm:chPref val="0"/>
        </dgm:presLayoutVars>
      </dgm:prSet>
      <dgm:spPr/>
    </dgm:pt>
    <dgm:pt modelId="{C4535FB8-6967-4342-85B4-09CB6BBB05A1}" type="pres">
      <dgm:prSet presAssocID="{93CCBFE3-0062-4943-958B-5A7DD0374585}" presName="sibTrans" presStyleCnt="0"/>
      <dgm:spPr/>
    </dgm:pt>
    <dgm:pt modelId="{C496C42C-6993-4E9D-9062-0E3BA2575C13}" type="pres">
      <dgm:prSet presAssocID="{D0723912-5DEB-4C49-980F-67AD8ACE2D4C}" presName="compNode" presStyleCnt="0"/>
      <dgm:spPr/>
    </dgm:pt>
    <dgm:pt modelId="{3DEFE41D-4A06-4150-8F44-DC1D75471ACD}" type="pres">
      <dgm:prSet presAssocID="{D0723912-5DEB-4C49-980F-67AD8ACE2D4C}" presName="bgRect" presStyleLbl="bgShp" presStyleIdx="3" presStyleCnt="6"/>
      <dgm:spPr/>
    </dgm:pt>
    <dgm:pt modelId="{6E81C953-2BC4-48D6-BB9D-0E0E141FE8B1}" type="pres">
      <dgm:prSet presAssocID="{D0723912-5DEB-4C49-980F-67AD8ACE2D4C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F1A70652-F8A9-4F23-AAC3-9D98FF11D354}" type="pres">
      <dgm:prSet presAssocID="{D0723912-5DEB-4C49-980F-67AD8ACE2D4C}" presName="spaceRect" presStyleCnt="0"/>
      <dgm:spPr/>
    </dgm:pt>
    <dgm:pt modelId="{1DC8798B-D939-40F6-83D5-D961DA01EE17}" type="pres">
      <dgm:prSet presAssocID="{D0723912-5DEB-4C49-980F-67AD8ACE2D4C}" presName="parTx" presStyleLbl="revTx" presStyleIdx="3" presStyleCnt="6">
        <dgm:presLayoutVars>
          <dgm:chMax val="0"/>
          <dgm:chPref val="0"/>
        </dgm:presLayoutVars>
      </dgm:prSet>
      <dgm:spPr/>
    </dgm:pt>
    <dgm:pt modelId="{E097AD49-710A-4333-B72E-E6B4B201B5BD}" type="pres">
      <dgm:prSet presAssocID="{C10E4D59-C636-4E34-AD23-A917F659C66B}" presName="sibTrans" presStyleCnt="0"/>
      <dgm:spPr/>
    </dgm:pt>
    <dgm:pt modelId="{85C38E14-95CE-407E-A3BB-BE7FF59033B8}" type="pres">
      <dgm:prSet presAssocID="{1D0C98DE-76EF-4129-A741-526CF61DEDB4}" presName="compNode" presStyleCnt="0"/>
      <dgm:spPr/>
    </dgm:pt>
    <dgm:pt modelId="{DE33B427-C57D-4A00-A0D7-4C8BBD8C6D36}" type="pres">
      <dgm:prSet presAssocID="{1D0C98DE-76EF-4129-A741-526CF61DEDB4}" presName="bgRect" presStyleLbl="bgShp" presStyleIdx="4" presStyleCnt="6"/>
      <dgm:spPr/>
    </dgm:pt>
    <dgm:pt modelId="{A9F76E79-B907-4429-B8C8-18400BF662EB}" type="pres">
      <dgm:prSet presAssocID="{1D0C98DE-76EF-4129-A741-526CF61DEDB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irt"/>
        </a:ext>
      </dgm:extLst>
    </dgm:pt>
    <dgm:pt modelId="{02B51FCA-64FE-4876-B110-C1D6CD12CB8C}" type="pres">
      <dgm:prSet presAssocID="{1D0C98DE-76EF-4129-A741-526CF61DEDB4}" presName="spaceRect" presStyleCnt="0"/>
      <dgm:spPr/>
    </dgm:pt>
    <dgm:pt modelId="{4957A6FE-4C7E-4BE5-9BFC-F0F6AB4C9881}" type="pres">
      <dgm:prSet presAssocID="{1D0C98DE-76EF-4129-A741-526CF61DEDB4}" presName="parTx" presStyleLbl="revTx" presStyleIdx="4" presStyleCnt="6">
        <dgm:presLayoutVars>
          <dgm:chMax val="0"/>
          <dgm:chPref val="0"/>
        </dgm:presLayoutVars>
      </dgm:prSet>
      <dgm:spPr/>
    </dgm:pt>
    <dgm:pt modelId="{9286F541-1137-4A9A-946A-079E5FF76012}" type="pres">
      <dgm:prSet presAssocID="{29453AB3-061B-47F2-A29F-78F2D0B787F3}" presName="sibTrans" presStyleCnt="0"/>
      <dgm:spPr/>
    </dgm:pt>
    <dgm:pt modelId="{06E12BE6-1225-4131-973A-510FC76C19CF}" type="pres">
      <dgm:prSet presAssocID="{07A44AA2-9079-4143-A15A-EA43EF39C1EB}" presName="compNode" presStyleCnt="0"/>
      <dgm:spPr/>
    </dgm:pt>
    <dgm:pt modelId="{1E736869-2826-4335-B3DF-E779D62207E0}" type="pres">
      <dgm:prSet presAssocID="{07A44AA2-9079-4143-A15A-EA43EF39C1EB}" presName="bgRect" presStyleLbl="bgShp" presStyleIdx="5" presStyleCnt="6"/>
      <dgm:spPr/>
    </dgm:pt>
    <dgm:pt modelId="{8F62770F-84B9-46AB-9A8D-691DB6909502}" type="pres">
      <dgm:prSet presAssocID="{07A44AA2-9079-4143-A15A-EA43EF39C1EB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F85E2A4-8E9F-4E19-AB37-45D0447F7074}" type="pres">
      <dgm:prSet presAssocID="{07A44AA2-9079-4143-A15A-EA43EF39C1EB}" presName="spaceRect" presStyleCnt="0"/>
      <dgm:spPr/>
    </dgm:pt>
    <dgm:pt modelId="{FA13418D-4705-4FE7-AFAD-B733645F1068}" type="pres">
      <dgm:prSet presAssocID="{07A44AA2-9079-4143-A15A-EA43EF39C1EB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31B44206-BDC3-4644-A335-8C9231E4D351}" srcId="{F817248E-BBE0-4BC2-B4C6-42D608294010}" destId="{07A44AA2-9079-4143-A15A-EA43EF39C1EB}" srcOrd="5" destOrd="0" parTransId="{1A1AB695-2172-4419-A8AB-8179DF72A398}" sibTransId="{13B7D788-0729-4208-B808-52F5C9BB3DB3}"/>
    <dgm:cxn modelId="{9353191A-7E62-42BB-8553-47483F59F1E8}" type="presOf" srcId="{D0723912-5DEB-4C49-980F-67AD8ACE2D4C}" destId="{1DC8798B-D939-40F6-83D5-D961DA01EE17}" srcOrd="0" destOrd="0" presId="urn:microsoft.com/office/officeart/2018/2/layout/IconVerticalSolidList"/>
    <dgm:cxn modelId="{89EF463B-93D9-475B-B7C6-8680B56C797D}" type="presOf" srcId="{93AE1BC0-3214-45E2-9B7C-059FA0FA7393}" destId="{322D55EF-48DA-44D2-A38F-DBC4FF3B21B2}" srcOrd="0" destOrd="0" presId="urn:microsoft.com/office/officeart/2018/2/layout/IconVerticalSolidList"/>
    <dgm:cxn modelId="{51940172-3FD8-4016-AFC0-9A1BBC2B4870}" type="presOf" srcId="{1D0C98DE-76EF-4129-A741-526CF61DEDB4}" destId="{4957A6FE-4C7E-4BE5-9BFC-F0F6AB4C9881}" srcOrd="0" destOrd="0" presId="urn:microsoft.com/office/officeart/2018/2/layout/IconVerticalSolidList"/>
    <dgm:cxn modelId="{3E5C6979-4104-42B7-9522-9FBADF5F07FD}" srcId="{F817248E-BBE0-4BC2-B4C6-42D608294010}" destId="{1D0C98DE-76EF-4129-A741-526CF61DEDB4}" srcOrd="4" destOrd="0" parTransId="{D32FEDCC-A831-441B-863A-244F264E94C9}" sibTransId="{29453AB3-061B-47F2-A29F-78F2D0B787F3}"/>
    <dgm:cxn modelId="{5C00E27B-A913-4F46-8F29-05EC9D6D9AAD}" type="presOf" srcId="{07A44AA2-9079-4143-A15A-EA43EF39C1EB}" destId="{FA13418D-4705-4FE7-AFAD-B733645F1068}" srcOrd="0" destOrd="0" presId="urn:microsoft.com/office/officeart/2018/2/layout/IconVerticalSolidList"/>
    <dgm:cxn modelId="{1C3434B4-7CBA-4339-A75F-6979F6B54049}" type="presOf" srcId="{68B9C59F-32ED-4499-B8D6-567D6690648C}" destId="{7990109B-FC09-408A-87C9-A79B98A9050F}" srcOrd="0" destOrd="0" presId="urn:microsoft.com/office/officeart/2018/2/layout/IconVerticalSolidList"/>
    <dgm:cxn modelId="{B70A33B7-8D73-461F-860D-7DE769A7A4BF}" type="presOf" srcId="{F817248E-BBE0-4BC2-B4C6-42D608294010}" destId="{7CC4AD80-1D09-4F55-B78D-68A4B7939AEF}" srcOrd="0" destOrd="0" presId="urn:microsoft.com/office/officeart/2018/2/layout/IconVerticalSolidList"/>
    <dgm:cxn modelId="{2713BAC0-5B6E-45F1-B197-0DC9559C15ED}" type="presOf" srcId="{881821A5-7599-4C8A-91FD-BEEB2B9450E8}" destId="{BD1981CB-A310-4874-A588-AADD1B54D985}" srcOrd="0" destOrd="0" presId="urn:microsoft.com/office/officeart/2018/2/layout/IconVerticalSolidList"/>
    <dgm:cxn modelId="{AE5F26C8-83B5-4CB3-8023-CF788318DC76}" srcId="{F817248E-BBE0-4BC2-B4C6-42D608294010}" destId="{D0723912-5DEB-4C49-980F-67AD8ACE2D4C}" srcOrd="3" destOrd="0" parTransId="{37FA920F-B81E-4950-BF84-F6FD77F8C60F}" sibTransId="{C10E4D59-C636-4E34-AD23-A917F659C66B}"/>
    <dgm:cxn modelId="{B825C8CE-723F-47C6-A907-45410D495626}" srcId="{F817248E-BBE0-4BC2-B4C6-42D608294010}" destId="{68B9C59F-32ED-4499-B8D6-567D6690648C}" srcOrd="0" destOrd="0" parTransId="{D0235626-5C73-42C2-82CD-5CF5D4664645}" sibTransId="{C4DCD6CB-3D2C-4BC1-81CD-C81DA95A009E}"/>
    <dgm:cxn modelId="{2B6E3FD5-CC41-4055-ADD4-978D465FB222}" srcId="{F817248E-BBE0-4BC2-B4C6-42D608294010}" destId="{93AE1BC0-3214-45E2-9B7C-059FA0FA7393}" srcOrd="1" destOrd="0" parTransId="{782981ED-1E24-4BC2-A9AE-53D0FF7AD73C}" sibTransId="{61FFCB6D-BDDC-4996-BD44-B754C28CE4AD}"/>
    <dgm:cxn modelId="{EDA9E4FA-2248-40ED-ABD4-EE6C88066ABF}" srcId="{F817248E-BBE0-4BC2-B4C6-42D608294010}" destId="{881821A5-7599-4C8A-91FD-BEEB2B9450E8}" srcOrd="2" destOrd="0" parTransId="{8EC52D70-F317-485D-905E-84D0CB6DE9D3}" sibTransId="{93CCBFE3-0062-4943-958B-5A7DD0374585}"/>
    <dgm:cxn modelId="{BC40EAFF-FA10-441F-A492-B007623583B6}" type="presParOf" srcId="{7CC4AD80-1D09-4F55-B78D-68A4B7939AEF}" destId="{6D0D21B9-20D6-47A9-AB51-284C68CFB240}" srcOrd="0" destOrd="0" presId="urn:microsoft.com/office/officeart/2018/2/layout/IconVerticalSolidList"/>
    <dgm:cxn modelId="{8292F367-9034-4BBF-AF11-FD45B6A0D973}" type="presParOf" srcId="{6D0D21B9-20D6-47A9-AB51-284C68CFB240}" destId="{B221FAB5-56D3-46A0-9BD0-2E31C4650CE4}" srcOrd="0" destOrd="0" presId="urn:microsoft.com/office/officeart/2018/2/layout/IconVerticalSolidList"/>
    <dgm:cxn modelId="{FB86C521-2EC5-4C45-8203-23957543E3B7}" type="presParOf" srcId="{6D0D21B9-20D6-47A9-AB51-284C68CFB240}" destId="{78DD16ED-D011-400B-A7A8-78F462E9FB4C}" srcOrd="1" destOrd="0" presId="urn:microsoft.com/office/officeart/2018/2/layout/IconVerticalSolidList"/>
    <dgm:cxn modelId="{8A3BB1F9-D17F-4DCB-834A-AC338977787F}" type="presParOf" srcId="{6D0D21B9-20D6-47A9-AB51-284C68CFB240}" destId="{D4AAA28D-C75A-4FE6-8BF3-F24EB6D9E8D2}" srcOrd="2" destOrd="0" presId="urn:microsoft.com/office/officeart/2018/2/layout/IconVerticalSolidList"/>
    <dgm:cxn modelId="{F8FD560E-BE66-448D-B94C-387D52BE7773}" type="presParOf" srcId="{6D0D21B9-20D6-47A9-AB51-284C68CFB240}" destId="{7990109B-FC09-408A-87C9-A79B98A9050F}" srcOrd="3" destOrd="0" presId="urn:microsoft.com/office/officeart/2018/2/layout/IconVerticalSolidList"/>
    <dgm:cxn modelId="{D332F229-9F67-4535-ABA9-EC667A712CBE}" type="presParOf" srcId="{7CC4AD80-1D09-4F55-B78D-68A4B7939AEF}" destId="{EC401E2B-1CA6-4269-8712-C089C80DB0E4}" srcOrd="1" destOrd="0" presId="urn:microsoft.com/office/officeart/2018/2/layout/IconVerticalSolidList"/>
    <dgm:cxn modelId="{BEACF5C1-D17B-4CC6-8691-DCD60235986E}" type="presParOf" srcId="{7CC4AD80-1D09-4F55-B78D-68A4B7939AEF}" destId="{136EB51C-5685-4F5C-9003-A292FF3F30D7}" srcOrd="2" destOrd="0" presId="urn:microsoft.com/office/officeart/2018/2/layout/IconVerticalSolidList"/>
    <dgm:cxn modelId="{32465A4D-950C-4C21-8260-CD38297A7B7B}" type="presParOf" srcId="{136EB51C-5685-4F5C-9003-A292FF3F30D7}" destId="{70E8CD53-7978-4710-803C-D4F2D31E8CF7}" srcOrd="0" destOrd="0" presId="urn:microsoft.com/office/officeart/2018/2/layout/IconVerticalSolidList"/>
    <dgm:cxn modelId="{A93E4A4F-8340-480D-84CD-4B3A3B7D0647}" type="presParOf" srcId="{136EB51C-5685-4F5C-9003-A292FF3F30D7}" destId="{52A7664F-14A5-49F6-84E2-CFD5977CA45F}" srcOrd="1" destOrd="0" presId="urn:microsoft.com/office/officeart/2018/2/layout/IconVerticalSolidList"/>
    <dgm:cxn modelId="{08B3E577-6958-4275-B4E5-01867F28DC31}" type="presParOf" srcId="{136EB51C-5685-4F5C-9003-A292FF3F30D7}" destId="{191D677E-43BB-4819-82BB-0BC303731DB6}" srcOrd="2" destOrd="0" presId="urn:microsoft.com/office/officeart/2018/2/layout/IconVerticalSolidList"/>
    <dgm:cxn modelId="{C18F28B0-B7C6-4921-81A9-2DE2028825EE}" type="presParOf" srcId="{136EB51C-5685-4F5C-9003-A292FF3F30D7}" destId="{322D55EF-48DA-44D2-A38F-DBC4FF3B21B2}" srcOrd="3" destOrd="0" presId="urn:microsoft.com/office/officeart/2018/2/layout/IconVerticalSolidList"/>
    <dgm:cxn modelId="{720F1CA0-E7B4-44D9-9FE0-403514A22592}" type="presParOf" srcId="{7CC4AD80-1D09-4F55-B78D-68A4B7939AEF}" destId="{096C4263-BDB3-40F5-89FB-9E0EA8DAA145}" srcOrd="3" destOrd="0" presId="urn:microsoft.com/office/officeart/2018/2/layout/IconVerticalSolidList"/>
    <dgm:cxn modelId="{3BB343FE-57E0-490C-87E0-41E385AD093E}" type="presParOf" srcId="{7CC4AD80-1D09-4F55-B78D-68A4B7939AEF}" destId="{13F99CFC-28BA-4121-B395-7821D48BD04E}" srcOrd="4" destOrd="0" presId="urn:microsoft.com/office/officeart/2018/2/layout/IconVerticalSolidList"/>
    <dgm:cxn modelId="{0CA6494A-1A57-453A-8DC5-023EE7B980C3}" type="presParOf" srcId="{13F99CFC-28BA-4121-B395-7821D48BD04E}" destId="{FCD2316B-2AF3-4EDD-82DD-4C308254089C}" srcOrd="0" destOrd="0" presId="urn:microsoft.com/office/officeart/2018/2/layout/IconVerticalSolidList"/>
    <dgm:cxn modelId="{3B962133-8E8B-43C8-B738-7F753A9D3CB6}" type="presParOf" srcId="{13F99CFC-28BA-4121-B395-7821D48BD04E}" destId="{1CF318E1-36E2-4049-A540-7C92DD67E9BF}" srcOrd="1" destOrd="0" presId="urn:microsoft.com/office/officeart/2018/2/layout/IconVerticalSolidList"/>
    <dgm:cxn modelId="{77A8C740-DA75-4421-BC63-42067B27FED3}" type="presParOf" srcId="{13F99CFC-28BA-4121-B395-7821D48BD04E}" destId="{70908D2B-495B-4882-B16B-BD46AEF68727}" srcOrd="2" destOrd="0" presId="urn:microsoft.com/office/officeart/2018/2/layout/IconVerticalSolidList"/>
    <dgm:cxn modelId="{4BDA7DF3-32F9-4A11-A85A-CA2DB89E87AF}" type="presParOf" srcId="{13F99CFC-28BA-4121-B395-7821D48BD04E}" destId="{BD1981CB-A310-4874-A588-AADD1B54D985}" srcOrd="3" destOrd="0" presId="urn:microsoft.com/office/officeart/2018/2/layout/IconVerticalSolidList"/>
    <dgm:cxn modelId="{0431AD8F-5A0C-441B-BF57-582CCCB75259}" type="presParOf" srcId="{7CC4AD80-1D09-4F55-B78D-68A4B7939AEF}" destId="{C4535FB8-6967-4342-85B4-09CB6BBB05A1}" srcOrd="5" destOrd="0" presId="urn:microsoft.com/office/officeart/2018/2/layout/IconVerticalSolidList"/>
    <dgm:cxn modelId="{2CD80CD2-7B6E-4E80-969C-6B8633A96F16}" type="presParOf" srcId="{7CC4AD80-1D09-4F55-B78D-68A4B7939AEF}" destId="{C496C42C-6993-4E9D-9062-0E3BA2575C13}" srcOrd="6" destOrd="0" presId="urn:microsoft.com/office/officeart/2018/2/layout/IconVerticalSolidList"/>
    <dgm:cxn modelId="{644EB834-205A-495C-9D4A-0317727B7C61}" type="presParOf" srcId="{C496C42C-6993-4E9D-9062-0E3BA2575C13}" destId="{3DEFE41D-4A06-4150-8F44-DC1D75471ACD}" srcOrd="0" destOrd="0" presId="urn:microsoft.com/office/officeart/2018/2/layout/IconVerticalSolidList"/>
    <dgm:cxn modelId="{1C13DAD4-F758-415D-9742-1B597691D503}" type="presParOf" srcId="{C496C42C-6993-4E9D-9062-0E3BA2575C13}" destId="{6E81C953-2BC4-48D6-BB9D-0E0E141FE8B1}" srcOrd="1" destOrd="0" presId="urn:microsoft.com/office/officeart/2018/2/layout/IconVerticalSolidList"/>
    <dgm:cxn modelId="{36A2CA55-0EC9-4ED5-B6D1-E9A658C5B011}" type="presParOf" srcId="{C496C42C-6993-4E9D-9062-0E3BA2575C13}" destId="{F1A70652-F8A9-4F23-AAC3-9D98FF11D354}" srcOrd="2" destOrd="0" presId="urn:microsoft.com/office/officeart/2018/2/layout/IconVerticalSolidList"/>
    <dgm:cxn modelId="{F4FAF21A-F7BD-4BA1-8638-E7659E85B7E5}" type="presParOf" srcId="{C496C42C-6993-4E9D-9062-0E3BA2575C13}" destId="{1DC8798B-D939-40F6-83D5-D961DA01EE17}" srcOrd="3" destOrd="0" presId="urn:microsoft.com/office/officeart/2018/2/layout/IconVerticalSolidList"/>
    <dgm:cxn modelId="{615C3E2F-6B3A-4314-9CA2-0466B3EF9660}" type="presParOf" srcId="{7CC4AD80-1D09-4F55-B78D-68A4B7939AEF}" destId="{E097AD49-710A-4333-B72E-E6B4B201B5BD}" srcOrd="7" destOrd="0" presId="urn:microsoft.com/office/officeart/2018/2/layout/IconVerticalSolidList"/>
    <dgm:cxn modelId="{F44C68B2-F6E5-4D19-A87F-635AF20946A2}" type="presParOf" srcId="{7CC4AD80-1D09-4F55-B78D-68A4B7939AEF}" destId="{85C38E14-95CE-407E-A3BB-BE7FF59033B8}" srcOrd="8" destOrd="0" presId="urn:microsoft.com/office/officeart/2018/2/layout/IconVerticalSolidList"/>
    <dgm:cxn modelId="{DF9BDA00-DD1F-4025-928D-5BABBA805AA7}" type="presParOf" srcId="{85C38E14-95CE-407E-A3BB-BE7FF59033B8}" destId="{DE33B427-C57D-4A00-A0D7-4C8BBD8C6D36}" srcOrd="0" destOrd="0" presId="urn:microsoft.com/office/officeart/2018/2/layout/IconVerticalSolidList"/>
    <dgm:cxn modelId="{7D173A72-330C-4551-8B34-08DD0C6CC413}" type="presParOf" srcId="{85C38E14-95CE-407E-A3BB-BE7FF59033B8}" destId="{A9F76E79-B907-4429-B8C8-18400BF662EB}" srcOrd="1" destOrd="0" presId="urn:microsoft.com/office/officeart/2018/2/layout/IconVerticalSolidList"/>
    <dgm:cxn modelId="{3C9D6618-E4B8-4A85-AA76-9A5F900CA23B}" type="presParOf" srcId="{85C38E14-95CE-407E-A3BB-BE7FF59033B8}" destId="{02B51FCA-64FE-4876-B110-C1D6CD12CB8C}" srcOrd="2" destOrd="0" presId="urn:microsoft.com/office/officeart/2018/2/layout/IconVerticalSolidList"/>
    <dgm:cxn modelId="{80C92CC6-586D-471E-8807-75D659D2629B}" type="presParOf" srcId="{85C38E14-95CE-407E-A3BB-BE7FF59033B8}" destId="{4957A6FE-4C7E-4BE5-9BFC-F0F6AB4C9881}" srcOrd="3" destOrd="0" presId="urn:microsoft.com/office/officeart/2018/2/layout/IconVerticalSolidList"/>
    <dgm:cxn modelId="{304B8548-1089-4BC1-9F9A-8661DCC27407}" type="presParOf" srcId="{7CC4AD80-1D09-4F55-B78D-68A4B7939AEF}" destId="{9286F541-1137-4A9A-946A-079E5FF76012}" srcOrd="9" destOrd="0" presId="urn:microsoft.com/office/officeart/2018/2/layout/IconVerticalSolidList"/>
    <dgm:cxn modelId="{46391886-B9C5-4A99-82DD-B57388631F63}" type="presParOf" srcId="{7CC4AD80-1D09-4F55-B78D-68A4B7939AEF}" destId="{06E12BE6-1225-4131-973A-510FC76C19CF}" srcOrd="10" destOrd="0" presId="urn:microsoft.com/office/officeart/2018/2/layout/IconVerticalSolidList"/>
    <dgm:cxn modelId="{1B41E0C4-98C1-4CDF-8715-3AEB11CAA024}" type="presParOf" srcId="{06E12BE6-1225-4131-973A-510FC76C19CF}" destId="{1E736869-2826-4335-B3DF-E779D62207E0}" srcOrd="0" destOrd="0" presId="urn:microsoft.com/office/officeart/2018/2/layout/IconVerticalSolidList"/>
    <dgm:cxn modelId="{CD7C5F16-EC12-459E-84CB-3B2A91F0ED63}" type="presParOf" srcId="{06E12BE6-1225-4131-973A-510FC76C19CF}" destId="{8F62770F-84B9-46AB-9A8D-691DB6909502}" srcOrd="1" destOrd="0" presId="urn:microsoft.com/office/officeart/2018/2/layout/IconVerticalSolidList"/>
    <dgm:cxn modelId="{96380416-2CF3-4360-937E-F01393B4B501}" type="presParOf" srcId="{06E12BE6-1225-4131-973A-510FC76C19CF}" destId="{1F85E2A4-8E9F-4E19-AB37-45D0447F7074}" srcOrd="2" destOrd="0" presId="urn:microsoft.com/office/officeart/2018/2/layout/IconVerticalSolidList"/>
    <dgm:cxn modelId="{AE025934-D445-4D84-9F47-0A3AD9CB2280}" type="presParOf" srcId="{06E12BE6-1225-4131-973A-510FC76C19CF}" destId="{FA13418D-4705-4FE7-AFAD-B733645F106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20A288-3EBA-4CA8-AA75-3AB39DCF06B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1CD1699-9F96-405D-A35C-A19DAA26293B}">
      <dgm:prSet/>
      <dgm:spPr/>
      <dgm:t>
        <a:bodyPr/>
        <a:lstStyle/>
        <a:p>
          <a:r>
            <a:rPr lang="en-US"/>
            <a:t>Variable Removal:</a:t>
          </a:r>
        </a:p>
      </dgm:t>
    </dgm:pt>
    <dgm:pt modelId="{5CB31932-0AD7-4D1A-812A-B7B55762992D}" type="parTrans" cxnId="{3F653F2B-C5C1-43C8-A9FB-9469C7FC850B}">
      <dgm:prSet/>
      <dgm:spPr/>
      <dgm:t>
        <a:bodyPr/>
        <a:lstStyle/>
        <a:p>
          <a:endParaRPr lang="en-US"/>
        </a:p>
      </dgm:t>
    </dgm:pt>
    <dgm:pt modelId="{3A959243-E4BF-430F-89BA-4F47818AC9B8}" type="sibTrans" cxnId="{3F653F2B-C5C1-43C8-A9FB-9469C7FC850B}">
      <dgm:prSet/>
      <dgm:spPr/>
      <dgm:t>
        <a:bodyPr/>
        <a:lstStyle/>
        <a:p>
          <a:endParaRPr lang="en-US"/>
        </a:p>
      </dgm:t>
    </dgm:pt>
    <dgm:pt modelId="{7D82262D-4E90-4767-AA30-E0CED4DC964B}">
      <dgm:prSet/>
      <dgm:spPr/>
      <dgm:t>
        <a:bodyPr/>
        <a:lstStyle/>
        <a:p>
          <a:r>
            <a:rPr lang="en-US"/>
            <a:t>WIP (Work in Progress): As WIP doesn't directly translate to productivity and its influence is likely captured through other variables like idle time and production volume, it was excluded from the analysis.</a:t>
          </a:r>
        </a:p>
      </dgm:t>
    </dgm:pt>
    <dgm:pt modelId="{0F27BD28-52A6-4616-8C76-98C152FF15A2}" type="parTrans" cxnId="{5746BA55-51C0-4EB5-A6DB-08E00BD0E60D}">
      <dgm:prSet/>
      <dgm:spPr/>
      <dgm:t>
        <a:bodyPr/>
        <a:lstStyle/>
        <a:p>
          <a:endParaRPr lang="en-US"/>
        </a:p>
      </dgm:t>
    </dgm:pt>
    <dgm:pt modelId="{9CB1B23E-9558-447B-8EA9-1D236E2CECAA}" type="sibTrans" cxnId="{5746BA55-51C0-4EB5-A6DB-08E00BD0E60D}">
      <dgm:prSet/>
      <dgm:spPr/>
      <dgm:t>
        <a:bodyPr/>
        <a:lstStyle/>
        <a:p>
          <a:endParaRPr lang="en-US"/>
        </a:p>
      </dgm:t>
    </dgm:pt>
    <dgm:pt modelId="{F16B7106-1D7A-4F6B-9445-3C9EA6EA57C0}">
      <dgm:prSet/>
      <dgm:spPr/>
      <dgm:t>
        <a:bodyPr/>
        <a:lstStyle/>
        <a:p>
          <a:r>
            <a:rPr lang="en-US"/>
            <a:t>Date: Since the average productivity remained consistent across different dates, the "date" variable was deemed irrelevant for predicting productivity and was removed.</a:t>
          </a:r>
        </a:p>
      </dgm:t>
    </dgm:pt>
    <dgm:pt modelId="{32D5041A-FDCD-4D53-A8A3-DCC2D43E8224}" type="parTrans" cxnId="{D99C7814-C1B5-4EA7-9766-341A04FA4E91}">
      <dgm:prSet/>
      <dgm:spPr/>
      <dgm:t>
        <a:bodyPr/>
        <a:lstStyle/>
        <a:p>
          <a:endParaRPr lang="en-US"/>
        </a:p>
      </dgm:t>
    </dgm:pt>
    <dgm:pt modelId="{202E3F81-C1F7-47D7-97B6-208BF80307F0}" type="sibTrans" cxnId="{D99C7814-C1B5-4EA7-9766-341A04FA4E91}">
      <dgm:prSet/>
      <dgm:spPr/>
      <dgm:t>
        <a:bodyPr/>
        <a:lstStyle/>
        <a:p>
          <a:endParaRPr lang="en-US"/>
        </a:p>
      </dgm:t>
    </dgm:pt>
    <dgm:pt modelId="{8097DCC3-FCCA-4E82-BFD5-BE9588369DF0}">
      <dgm:prSet/>
      <dgm:spPr/>
      <dgm:t>
        <a:bodyPr/>
        <a:lstStyle/>
        <a:p>
          <a:r>
            <a:rPr lang="en-US"/>
            <a:t>Categorical Variable Transformation:</a:t>
          </a:r>
        </a:p>
      </dgm:t>
    </dgm:pt>
    <dgm:pt modelId="{B2DD9DFC-F763-46D9-B5FF-8F49702ABF7C}" type="parTrans" cxnId="{9EC8CA0F-9C55-4375-8A21-B0584FB3F4D2}">
      <dgm:prSet/>
      <dgm:spPr/>
      <dgm:t>
        <a:bodyPr/>
        <a:lstStyle/>
        <a:p>
          <a:endParaRPr lang="en-US"/>
        </a:p>
      </dgm:t>
    </dgm:pt>
    <dgm:pt modelId="{0D83D6FC-E3BB-4029-9D0C-EE86FEA75CEC}" type="sibTrans" cxnId="{9EC8CA0F-9C55-4375-8A21-B0584FB3F4D2}">
      <dgm:prSet/>
      <dgm:spPr/>
      <dgm:t>
        <a:bodyPr/>
        <a:lstStyle/>
        <a:p>
          <a:endParaRPr lang="en-US"/>
        </a:p>
      </dgm:t>
    </dgm:pt>
    <dgm:pt modelId="{A9B4BC06-6B07-4175-9BFC-654A76C268C5}">
      <dgm:prSet/>
      <dgm:spPr/>
      <dgm:t>
        <a:bodyPr/>
        <a:lstStyle/>
        <a:p>
          <a:r>
            <a:rPr lang="en-US"/>
            <a:t>Quarter: The term "Quarter" was removed from the categorical variable, leaving only the numerical representation (1, 2, 3, 4) for each quarter of the month.</a:t>
          </a:r>
        </a:p>
      </dgm:t>
    </dgm:pt>
    <dgm:pt modelId="{DA4175A4-0B16-4E17-BEB0-3B666D1D1FD0}" type="parTrans" cxnId="{D53684FF-68FC-442D-8555-1BC0CCC7F19B}">
      <dgm:prSet/>
      <dgm:spPr/>
      <dgm:t>
        <a:bodyPr/>
        <a:lstStyle/>
        <a:p>
          <a:endParaRPr lang="en-US"/>
        </a:p>
      </dgm:t>
    </dgm:pt>
    <dgm:pt modelId="{538814E0-592D-4F4A-8D7A-91C28C0C1229}" type="sibTrans" cxnId="{D53684FF-68FC-442D-8555-1BC0CCC7F19B}">
      <dgm:prSet/>
      <dgm:spPr/>
      <dgm:t>
        <a:bodyPr/>
        <a:lstStyle/>
        <a:p>
          <a:endParaRPr lang="en-US"/>
        </a:p>
      </dgm:t>
    </dgm:pt>
    <dgm:pt modelId="{80C52BFA-5B0B-45FF-A306-3113BFBAFAB3}">
      <dgm:prSet/>
      <dgm:spPr/>
      <dgm:t>
        <a:bodyPr/>
        <a:lstStyle/>
        <a:p>
          <a:r>
            <a:rPr lang="en-US"/>
            <a:t>Day: The days of the week were converted from categorical labels (e.g., Monday, Tuesday) to numerical values (1 to 7) to facilitate quantitative analysis.</a:t>
          </a:r>
        </a:p>
      </dgm:t>
    </dgm:pt>
    <dgm:pt modelId="{CFDE9937-CBB4-45CE-8EFB-F2785F72B08F}" type="parTrans" cxnId="{9B372963-4848-4930-89FD-55C45ED7EFDC}">
      <dgm:prSet/>
      <dgm:spPr/>
      <dgm:t>
        <a:bodyPr/>
        <a:lstStyle/>
        <a:p>
          <a:endParaRPr lang="en-US"/>
        </a:p>
      </dgm:t>
    </dgm:pt>
    <dgm:pt modelId="{1E3444DC-2F36-43C2-BDBE-330756473F0B}" type="sibTrans" cxnId="{9B372963-4848-4930-89FD-55C45ED7EFDC}">
      <dgm:prSet/>
      <dgm:spPr/>
      <dgm:t>
        <a:bodyPr/>
        <a:lstStyle/>
        <a:p>
          <a:endParaRPr lang="en-US"/>
        </a:p>
      </dgm:t>
    </dgm:pt>
    <dgm:pt modelId="{08BCD610-6694-40EA-984F-4B92CEF47E70}">
      <dgm:prSet/>
      <dgm:spPr/>
      <dgm:t>
        <a:bodyPr/>
        <a:lstStyle/>
        <a:p>
          <a:r>
            <a:rPr lang="en-US"/>
            <a:t>Department Encoding:</a:t>
          </a:r>
        </a:p>
      </dgm:t>
    </dgm:pt>
    <dgm:pt modelId="{458CAE06-8598-4592-8AF5-F11169F91625}" type="parTrans" cxnId="{0B3CCB7E-E5C5-4F6F-ACD4-5B62FF57D87D}">
      <dgm:prSet/>
      <dgm:spPr/>
      <dgm:t>
        <a:bodyPr/>
        <a:lstStyle/>
        <a:p>
          <a:endParaRPr lang="en-US"/>
        </a:p>
      </dgm:t>
    </dgm:pt>
    <dgm:pt modelId="{E448AA3B-C2FF-4FB2-A77A-5C1F279CBD7E}" type="sibTrans" cxnId="{0B3CCB7E-E5C5-4F6F-ACD4-5B62FF57D87D}">
      <dgm:prSet/>
      <dgm:spPr/>
      <dgm:t>
        <a:bodyPr/>
        <a:lstStyle/>
        <a:p>
          <a:endParaRPr lang="en-US"/>
        </a:p>
      </dgm:t>
    </dgm:pt>
    <dgm:pt modelId="{60218609-DA33-42D5-B790-336D5AD2CC16}">
      <dgm:prSet/>
      <dgm:spPr/>
      <dgm:t>
        <a:bodyPr/>
        <a:lstStyle/>
        <a:p>
          <a:r>
            <a:rPr lang="en-US"/>
            <a:t>Department Type: The categorical variable representing the type of department (Sweing or Finishing) was encoded numerically, with Sewing assigned a value of 1 and Finishing assigned a value of 2.</a:t>
          </a:r>
        </a:p>
      </dgm:t>
    </dgm:pt>
    <dgm:pt modelId="{E73C31E9-5A61-418E-9585-15F2D4037829}" type="parTrans" cxnId="{530427D2-FA8A-4448-95FF-8FD41FEDED6A}">
      <dgm:prSet/>
      <dgm:spPr/>
      <dgm:t>
        <a:bodyPr/>
        <a:lstStyle/>
        <a:p>
          <a:endParaRPr lang="en-US"/>
        </a:p>
      </dgm:t>
    </dgm:pt>
    <dgm:pt modelId="{1CD47E4B-900B-4937-9F58-4E764EE02B23}" type="sibTrans" cxnId="{530427D2-FA8A-4448-95FF-8FD41FEDED6A}">
      <dgm:prSet/>
      <dgm:spPr/>
      <dgm:t>
        <a:bodyPr/>
        <a:lstStyle/>
        <a:p>
          <a:endParaRPr lang="en-US"/>
        </a:p>
      </dgm:t>
    </dgm:pt>
    <dgm:pt modelId="{8D28E34B-9913-4ACF-A41F-0EB4C779A52B}" type="pres">
      <dgm:prSet presAssocID="{9220A288-3EBA-4CA8-AA75-3AB39DCF06B7}" presName="linear" presStyleCnt="0">
        <dgm:presLayoutVars>
          <dgm:animLvl val="lvl"/>
          <dgm:resizeHandles val="exact"/>
        </dgm:presLayoutVars>
      </dgm:prSet>
      <dgm:spPr/>
    </dgm:pt>
    <dgm:pt modelId="{0163BFC3-110B-4D72-B122-B5A69D84BD60}" type="pres">
      <dgm:prSet presAssocID="{11CD1699-9F96-405D-A35C-A19DAA26293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3DB4B11-3F9B-4D74-8C53-60F56E63EB5B}" type="pres">
      <dgm:prSet presAssocID="{11CD1699-9F96-405D-A35C-A19DAA26293B}" presName="childText" presStyleLbl="revTx" presStyleIdx="0" presStyleCnt="2">
        <dgm:presLayoutVars>
          <dgm:bulletEnabled val="1"/>
        </dgm:presLayoutVars>
      </dgm:prSet>
      <dgm:spPr/>
    </dgm:pt>
    <dgm:pt modelId="{7F5E3258-E931-4A36-9313-D9311B2915CE}" type="pres">
      <dgm:prSet presAssocID="{8097DCC3-FCCA-4E82-BFD5-BE9588369DF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CF35B73-72C2-4E63-B843-9B61B33E6F9B}" type="pres">
      <dgm:prSet presAssocID="{8097DCC3-FCCA-4E82-BFD5-BE9588369DF0}" presName="childText" presStyleLbl="revTx" presStyleIdx="1" presStyleCnt="2">
        <dgm:presLayoutVars>
          <dgm:bulletEnabled val="1"/>
        </dgm:presLayoutVars>
      </dgm:prSet>
      <dgm:spPr/>
    </dgm:pt>
    <dgm:pt modelId="{349024BD-6E49-421B-952C-68441DE99C8F}" type="pres">
      <dgm:prSet presAssocID="{08BCD610-6694-40EA-984F-4B92CEF47E7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471DE0C-E66A-4815-95C7-BF630A314693}" type="pres">
      <dgm:prSet presAssocID="{E448AA3B-C2FF-4FB2-A77A-5C1F279CBD7E}" presName="spacer" presStyleCnt="0"/>
      <dgm:spPr/>
    </dgm:pt>
    <dgm:pt modelId="{FD93B93D-B010-43F5-B301-D546DAD1D809}" type="pres">
      <dgm:prSet presAssocID="{60218609-DA33-42D5-B790-336D5AD2CC1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024EE09-8CA2-456C-997E-978AE11B5987}" type="presOf" srcId="{7D82262D-4E90-4767-AA30-E0CED4DC964B}" destId="{73DB4B11-3F9B-4D74-8C53-60F56E63EB5B}" srcOrd="0" destOrd="0" presId="urn:microsoft.com/office/officeart/2005/8/layout/vList2"/>
    <dgm:cxn modelId="{9EC8CA0F-9C55-4375-8A21-B0584FB3F4D2}" srcId="{9220A288-3EBA-4CA8-AA75-3AB39DCF06B7}" destId="{8097DCC3-FCCA-4E82-BFD5-BE9588369DF0}" srcOrd="1" destOrd="0" parTransId="{B2DD9DFC-F763-46D9-B5FF-8F49702ABF7C}" sibTransId="{0D83D6FC-E3BB-4029-9D0C-EE86FEA75CEC}"/>
    <dgm:cxn modelId="{D99C7814-C1B5-4EA7-9766-341A04FA4E91}" srcId="{11CD1699-9F96-405D-A35C-A19DAA26293B}" destId="{F16B7106-1D7A-4F6B-9445-3C9EA6EA57C0}" srcOrd="1" destOrd="0" parTransId="{32D5041A-FDCD-4D53-A8A3-DCC2D43E8224}" sibTransId="{202E3F81-C1F7-47D7-97B6-208BF80307F0}"/>
    <dgm:cxn modelId="{FC48691E-B3D2-4E87-8184-41EB467D8ECC}" type="presOf" srcId="{F16B7106-1D7A-4F6B-9445-3C9EA6EA57C0}" destId="{73DB4B11-3F9B-4D74-8C53-60F56E63EB5B}" srcOrd="0" destOrd="1" presId="urn:microsoft.com/office/officeart/2005/8/layout/vList2"/>
    <dgm:cxn modelId="{3F653F2B-C5C1-43C8-A9FB-9469C7FC850B}" srcId="{9220A288-3EBA-4CA8-AA75-3AB39DCF06B7}" destId="{11CD1699-9F96-405D-A35C-A19DAA26293B}" srcOrd="0" destOrd="0" parTransId="{5CB31932-0AD7-4D1A-812A-B7B55762992D}" sibTransId="{3A959243-E4BF-430F-89BA-4F47818AC9B8}"/>
    <dgm:cxn modelId="{7DEB965D-412B-4660-AC3E-F53E262FFB86}" type="presOf" srcId="{9220A288-3EBA-4CA8-AA75-3AB39DCF06B7}" destId="{8D28E34B-9913-4ACF-A41F-0EB4C779A52B}" srcOrd="0" destOrd="0" presId="urn:microsoft.com/office/officeart/2005/8/layout/vList2"/>
    <dgm:cxn modelId="{9B372963-4848-4930-89FD-55C45ED7EFDC}" srcId="{8097DCC3-FCCA-4E82-BFD5-BE9588369DF0}" destId="{80C52BFA-5B0B-45FF-A306-3113BFBAFAB3}" srcOrd="1" destOrd="0" parTransId="{CFDE9937-CBB4-45CE-8EFB-F2785F72B08F}" sibTransId="{1E3444DC-2F36-43C2-BDBE-330756473F0B}"/>
    <dgm:cxn modelId="{5746BA55-51C0-4EB5-A6DB-08E00BD0E60D}" srcId="{11CD1699-9F96-405D-A35C-A19DAA26293B}" destId="{7D82262D-4E90-4767-AA30-E0CED4DC964B}" srcOrd="0" destOrd="0" parTransId="{0F27BD28-52A6-4616-8C76-98C152FF15A2}" sibTransId="{9CB1B23E-9558-447B-8EA9-1D236E2CECAA}"/>
    <dgm:cxn modelId="{6E224F59-33AE-49B3-A18D-6874B5D7516D}" type="presOf" srcId="{8097DCC3-FCCA-4E82-BFD5-BE9588369DF0}" destId="{7F5E3258-E931-4A36-9313-D9311B2915CE}" srcOrd="0" destOrd="0" presId="urn:microsoft.com/office/officeart/2005/8/layout/vList2"/>
    <dgm:cxn modelId="{0B3CCB7E-E5C5-4F6F-ACD4-5B62FF57D87D}" srcId="{9220A288-3EBA-4CA8-AA75-3AB39DCF06B7}" destId="{08BCD610-6694-40EA-984F-4B92CEF47E70}" srcOrd="2" destOrd="0" parTransId="{458CAE06-8598-4592-8AF5-F11169F91625}" sibTransId="{E448AA3B-C2FF-4FB2-A77A-5C1F279CBD7E}"/>
    <dgm:cxn modelId="{1E462796-B805-4C6D-B39D-52E317978454}" type="presOf" srcId="{08BCD610-6694-40EA-984F-4B92CEF47E70}" destId="{349024BD-6E49-421B-952C-68441DE99C8F}" srcOrd="0" destOrd="0" presId="urn:microsoft.com/office/officeart/2005/8/layout/vList2"/>
    <dgm:cxn modelId="{366E1CA5-AE3A-4709-821F-7D9683228418}" type="presOf" srcId="{11CD1699-9F96-405D-A35C-A19DAA26293B}" destId="{0163BFC3-110B-4D72-B122-B5A69D84BD60}" srcOrd="0" destOrd="0" presId="urn:microsoft.com/office/officeart/2005/8/layout/vList2"/>
    <dgm:cxn modelId="{B6480ACF-90E1-4F74-823F-BA1AE0E6FAD0}" type="presOf" srcId="{80C52BFA-5B0B-45FF-A306-3113BFBAFAB3}" destId="{2CF35B73-72C2-4E63-B843-9B61B33E6F9B}" srcOrd="0" destOrd="1" presId="urn:microsoft.com/office/officeart/2005/8/layout/vList2"/>
    <dgm:cxn modelId="{530427D2-FA8A-4448-95FF-8FD41FEDED6A}" srcId="{9220A288-3EBA-4CA8-AA75-3AB39DCF06B7}" destId="{60218609-DA33-42D5-B790-336D5AD2CC16}" srcOrd="3" destOrd="0" parTransId="{E73C31E9-5A61-418E-9585-15F2D4037829}" sibTransId="{1CD47E4B-900B-4937-9F58-4E764EE02B23}"/>
    <dgm:cxn modelId="{733276D4-17F8-4121-816F-4F751E0C5C28}" type="presOf" srcId="{60218609-DA33-42D5-B790-336D5AD2CC16}" destId="{FD93B93D-B010-43F5-B301-D546DAD1D809}" srcOrd="0" destOrd="0" presId="urn:microsoft.com/office/officeart/2005/8/layout/vList2"/>
    <dgm:cxn modelId="{11E0DDD8-7C6C-4086-9CA2-E9A4A2411D9A}" type="presOf" srcId="{A9B4BC06-6B07-4175-9BFC-654A76C268C5}" destId="{2CF35B73-72C2-4E63-B843-9B61B33E6F9B}" srcOrd="0" destOrd="0" presId="urn:microsoft.com/office/officeart/2005/8/layout/vList2"/>
    <dgm:cxn modelId="{D53684FF-68FC-442D-8555-1BC0CCC7F19B}" srcId="{8097DCC3-FCCA-4E82-BFD5-BE9588369DF0}" destId="{A9B4BC06-6B07-4175-9BFC-654A76C268C5}" srcOrd="0" destOrd="0" parTransId="{DA4175A4-0B16-4E17-BEB0-3B666D1D1FD0}" sibTransId="{538814E0-592D-4F4A-8D7A-91C28C0C1229}"/>
    <dgm:cxn modelId="{691C7310-80F4-412D-A9A7-F29B7BD61B50}" type="presParOf" srcId="{8D28E34B-9913-4ACF-A41F-0EB4C779A52B}" destId="{0163BFC3-110B-4D72-B122-B5A69D84BD60}" srcOrd="0" destOrd="0" presId="urn:microsoft.com/office/officeart/2005/8/layout/vList2"/>
    <dgm:cxn modelId="{35581FD7-359C-4E7F-9B0D-10CCF7B2B9A7}" type="presParOf" srcId="{8D28E34B-9913-4ACF-A41F-0EB4C779A52B}" destId="{73DB4B11-3F9B-4D74-8C53-60F56E63EB5B}" srcOrd="1" destOrd="0" presId="urn:microsoft.com/office/officeart/2005/8/layout/vList2"/>
    <dgm:cxn modelId="{7C8A8454-5080-4671-B7E7-CD1367CC8298}" type="presParOf" srcId="{8D28E34B-9913-4ACF-A41F-0EB4C779A52B}" destId="{7F5E3258-E931-4A36-9313-D9311B2915CE}" srcOrd="2" destOrd="0" presId="urn:microsoft.com/office/officeart/2005/8/layout/vList2"/>
    <dgm:cxn modelId="{9ACDB9DF-2713-4D3F-AA00-FE26DFD21678}" type="presParOf" srcId="{8D28E34B-9913-4ACF-A41F-0EB4C779A52B}" destId="{2CF35B73-72C2-4E63-B843-9B61B33E6F9B}" srcOrd="3" destOrd="0" presId="urn:microsoft.com/office/officeart/2005/8/layout/vList2"/>
    <dgm:cxn modelId="{B62ED0B5-3314-4980-A676-29DC18D0CE99}" type="presParOf" srcId="{8D28E34B-9913-4ACF-A41F-0EB4C779A52B}" destId="{349024BD-6E49-421B-952C-68441DE99C8F}" srcOrd="4" destOrd="0" presId="urn:microsoft.com/office/officeart/2005/8/layout/vList2"/>
    <dgm:cxn modelId="{7B853985-32A8-4091-A24C-A42B55CD33FA}" type="presParOf" srcId="{8D28E34B-9913-4ACF-A41F-0EB4C779A52B}" destId="{D471DE0C-E66A-4815-95C7-BF630A314693}" srcOrd="5" destOrd="0" presId="urn:microsoft.com/office/officeart/2005/8/layout/vList2"/>
    <dgm:cxn modelId="{20914801-3396-4CD9-8F89-0833A867B2E7}" type="presParOf" srcId="{8D28E34B-9913-4ACF-A41F-0EB4C779A52B}" destId="{FD93B93D-B010-43F5-B301-D546DAD1D80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4F1485C-5015-48D1-A000-EF5DC893C50B}" type="doc">
      <dgm:prSet loTypeId="urn:microsoft.com/office/officeart/2005/8/layout/list1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B89F584-0C7C-4C6E-938D-C0B52EAB0310}">
      <dgm:prSet/>
      <dgm:spPr/>
      <dgm:t>
        <a:bodyPr/>
        <a:lstStyle/>
        <a:p>
          <a:r>
            <a:rPr lang="en-US" b="1" i="0"/>
            <a:t>Model Significance and Fit:</a:t>
          </a:r>
          <a:endParaRPr lang="en-US"/>
        </a:p>
      </dgm:t>
    </dgm:pt>
    <dgm:pt modelId="{D78BD072-C322-4883-A6F0-47FB24C7AEB7}" type="parTrans" cxnId="{50A1377E-E9E4-42DD-8A66-E9C7A65049DB}">
      <dgm:prSet/>
      <dgm:spPr/>
      <dgm:t>
        <a:bodyPr/>
        <a:lstStyle/>
        <a:p>
          <a:endParaRPr lang="en-US"/>
        </a:p>
      </dgm:t>
    </dgm:pt>
    <dgm:pt modelId="{86E90C57-D060-4CB1-B807-E72E69ADEA30}" type="sibTrans" cxnId="{50A1377E-E9E4-42DD-8A66-E9C7A65049DB}">
      <dgm:prSet/>
      <dgm:spPr/>
      <dgm:t>
        <a:bodyPr/>
        <a:lstStyle/>
        <a:p>
          <a:endParaRPr lang="en-US"/>
        </a:p>
      </dgm:t>
    </dgm:pt>
    <dgm:pt modelId="{7FF15AF8-B741-453E-8092-E0B3AA1E2ACD}">
      <dgm:prSet/>
      <dgm:spPr/>
      <dgm:t>
        <a:bodyPr/>
        <a:lstStyle/>
        <a:p>
          <a:r>
            <a:rPr lang="en-US" b="0" i="0"/>
            <a:t>The model explains 42.7% of the variance in actual productivity, indicating a reasonably good fit.</a:t>
          </a:r>
          <a:endParaRPr lang="en-US"/>
        </a:p>
      </dgm:t>
    </dgm:pt>
    <dgm:pt modelId="{B6D6B8BA-32B9-40C4-9F81-EE88A2E8EFEE}" type="parTrans" cxnId="{9AC00C67-C595-4D14-8F6C-2D361BB42F4D}">
      <dgm:prSet/>
      <dgm:spPr/>
      <dgm:t>
        <a:bodyPr/>
        <a:lstStyle/>
        <a:p>
          <a:endParaRPr lang="en-US"/>
        </a:p>
      </dgm:t>
    </dgm:pt>
    <dgm:pt modelId="{17D39752-25A1-4A8D-8CFF-E3274B6ED3C0}" type="sibTrans" cxnId="{9AC00C67-C595-4D14-8F6C-2D361BB42F4D}">
      <dgm:prSet/>
      <dgm:spPr/>
      <dgm:t>
        <a:bodyPr/>
        <a:lstStyle/>
        <a:p>
          <a:endParaRPr lang="en-US"/>
        </a:p>
      </dgm:t>
    </dgm:pt>
    <dgm:pt modelId="{FEC644D9-452F-4B5B-B712-7AC641DEEEE0}">
      <dgm:prSet/>
      <dgm:spPr/>
      <dgm:t>
        <a:bodyPr/>
        <a:lstStyle/>
        <a:p>
          <a:r>
            <a:rPr lang="en-US" b="0" i="0"/>
            <a:t>The model is statistically significant, meaning the observed relationships are unlikely due to chance.</a:t>
          </a:r>
          <a:endParaRPr lang="en-US"/>
        </a:p>
      </dgm:t>
    </dgm:pt>
    <dgm:pt modelId="{E7C869E6-BE59-43A8-96A9-38D8738D9D1C}" type="parTrans" cxnId="{AE7231C6-97C0-4875-BC12-61732441A120}">
      <dgm:prSet/>
      <dgm:spPr/>
      <dgm:t>
        <a:bodyPr/>
        <a:lstStyle/>
        <a:p>
          <a:endParaRPr lang="en-US"/>
        </a:p>
      </dgm:t>
    </dgm:pt>
    <dgm:pt modelId="{267B42B9-D22E-463A-B247-F55EE109E875}" type="sibTrans" cxnId="{AE7231C6-97C0-4875-BC12-61732441A120}">
      <dgm:prSet/>
      <dgm:spPr/>
      <dgm:t>
        <a:bodyPr/>
        <a:lstStyle/>
        <a:p>
          <a:endParaRPr lang="en-US"/>
        </a:p>
      </dgm:t>
    </dgm:pt>
    <dgm:pt modelId="{3A3DBC7C-3B11-43CF-A697-B15DCF744EC4}">
      <dgm:prSet/>
      <dgm:spPr/>
      <dgm:t>
        <a:bodyPr/>
        <a:lstStyle/>
        <a:p>
          <a:r>
            <a:rPr lang="en-US" b="0" i="0"/>
            <a:t>The average prediction error is 0.133, suggesting the model's predictions are relatively close to actual values.</a:t>
          </a:r>
          <a:endParaRPr lang="en-US"/>
        </a:p>
      </dgm:t>
    </dgm:pt>
    <dgm:pt modelId="{C96B80C0-7C51-4111-ABFC-01A91BABD1F8}" type="parTrans" cxnId="{2BB6F180-BAC2-4883-B2BF-D456156C1B46}">
      <dgm:prSet/>
      <dgm:spPr/>
      <dgm:t>
        <a:bodyPr/>
        <a:lstStyle/>
        <a:p>
          <a:endParaRPr lang="en-US"/>
        </a:p>
      </dgm:t>
    </dgm:pt>
    <dgm:pt modelId="{FC039B9C-FE82-4D4B-9363-CAD04915AE48}" type="sibTrans" cxnId="{2BB6F180-BAC2-4883-B2BF-D456156C1B46}">
      <dgm:prSet/>
      <dgm:spPr/>
      <dgm:t>
        <a:bodyPr/>
        <a:lstStyle/>
        <a:p>
          <a:endParaRPr lang="en-US"/>
        </a:p>
      </dgm:t>
    </dgm:pt>
    <dgm:pt modelId="{0A860E58-AFA1-4061-AD04-D0A797605406}">
      <dgm:prSet/>
      <dgm:spPr/>
      <dgm:t>
        <a:bodyPr/>
        <a:lstStyle/>
        <a:p>
          <a:r>
            <a:rPr lang="en-US" b="1" i="0"/>
            <a:t>Significant Predictors of Productivity:</a:t>
          </a:r>
          <a:endParaRPr lang="en-US"/>
        </a:p>
      </dgm:t>
    </dgm:pt>
    <dgm:pt modelId="{C612085B-3430-4A2F-93CD-76C9DD6573DE}" type="parTrans" cxnId="{53D49F77-E516-4C48-B6DD-3A634471C253}">
      <dgm:prSet/>
      <dgm:spPr/>
      <dgm:t>
        <a:bodyPr/>
        <a:lstStyle/>
        <a:p>
          <a:endParaRPr lang="en-US"/>
        </a:p>
      </dgm:t>
    </dgm:pt>
    <dgm:pt modelId="{1A89FE24-B581-491F-BC77-46C045B1535F}" type="sibTrans" cxnId="{53D49F77-E516-4C48-B6DD-3A634471C253}">
      <dgm:prSet/>
      <dgm:spPr/>
      <dgm:t>
        <a:bodyPr/>
        <a:lstStyle/>
        <a:p>
          <a:endParaRPr lang="en-US"/>
        </a:p>
      </dgm:t>
    </dgm:pt>
    <dgm:pt modelId="{A466E3D4-CB7F-4654-96D9-993DD67360E5}">
      <dgm:prSet/>
      <dgm:spPr/>
      <dgm:t>
        <a:bodyPr/>
        <a:lstStyle/>
        <a:p>
          <a:r>
            <a:rPr lang="en-US" b="1" i="0"/>
            <a:t>Targeted Productivity:</a:t>
          </a:r>
          <a:r>
            <a:rPr lang="en-US" b="0" i="0"/>
            <a:t> Setting clear and achievable goals has the strongest positive impact on worker performance.</a:t>
          </a:r>
          <a:endParaRPr lang="en-US"/>
        </a:p>
      </dgm:t>
    </dgm:pt>
    <dgm:pt modelId="{2C4021BD-42D5-4242-AF1E-9DD064E9695A}" type="parTrans" cxnId="{21A3EA31-224C-45D1-B248-F60D2F81CFBA}">
      <dgm:prSet/>
      <dgm:spPr/>
      <dgm:t>
        <a:bodyPr/>
        <a:lstStyle/>
        <a:p>
          <a:endParaRPr lang="en-US"/>
        </a:p>
      </dgm:t>
    </dgm:pt>
    <dgm:pt modelId="{545333D1-6575-4884-A6A6-1B070BC71238}" type="sibTrans" cxnId="{21A3EA31-224C-45D1-B248-F60D2F81CFBA}">
      <dgm:prSet/>
      <dgm:spPr/>
      <dgm:t>
        <a:bodyPr/>
        <a:lstStyle/>
        <a:p>
          <a:endParaRPr lang="en-US"/>
        </a:p>
      </dgm:t>
    </dgm:pt>
    <dgm:pt modelId="{246D090A-B304-4A4D-89A7-4FDFCAE69B1E}">
      <dgm:prSet/>
      <dgm:spPr/>
      <dgm:t>
        <a:bodyPr/>
        <a:lstStyle/>
        <a:p>
          <a:r>
            <a:rPr lang="en-US" b="1" i="0"/>
            <a:t>Department:</a:t>
          </a:r>
          <a:r>
            <a:rPr lang="en-US" b="0" i="0"/>
            <a:t> The Finishing department exhibits higher average productivity compared to the Sewing department.</a:t>
          </a:r>
          <a:endParaRPr lang="en-US"/>
        </a:p>
      </dgm:t>
    </dgm:pt>
    <dgm:pt modelId="{E1E1F3E4-46AA-4F6B-984F-18B688D1F16C}" type="parTrans" cxnId="{216B4FE2-B28C-48FF-8482-8BF1619F3AFF}">
      <dgm:prSet/>
      <dgm:spPr/>
      <dgm:t>
        <a:bodyPr/>
        <a:lstStyle/>
        <a:p>
          <a:endParaRPr lang="en-US"/>
        </a:p>
      </dgm:t>
    </dgm:pt>
    <dgm:pt modelId="{FDDE7F87-1054-4CD2-864A-6D549B90950B}" type="sibTrans" cxnId="{216B4FE2-B28C-48FF-8482-8BF1619F3AFF}">
      <dgm:prSet/>
      <dgm:spPr/>
      <dgm:t>
        <a:bodyPr/>
        <a:lstStyle/>
        <a:p>
          <a:endParaRPr lang="en-US"/>
        </a:p>
      </dgm:t>
    </dgm:pt>
    <dgm:pt modelId="{5DF480A9-08BB-4F12-953A-C3E65B5EA451}">
      <dgm:prSet/>
      <dgm:spPr/>
      <dgm:t>
        <a:bodyPr/>
        <a:lstStyle/>
        <a:p>
          <a:r>
            <a:rPr lang="en-US" b="1" i="0"/>
            <a:t>Incentive:</a:t>
          </a:r>
          <a:r>
            <a:rPr lang="en-US" b="0" i="0"/>
            <a:t> Financial incentives effectively motivate workers and boost productivity.</a:t>
          </a:r>
          <a:endParaRPr lang="en-US"/>
        </a:p>
      </dgm:t>
    </dgm:pt>
    <dgm:pt modelId="{4CE55F4C-A2D2-4E89-A4F8-4EEE730CF67A}" type="parTrans" cxnId="{89A4BB42-3CAF-4EC5-93C5-971976618ED5}">
      <dgm:prSet/>
      <dgm:spPr/>
      <dgm:t>
        <a:bodyPr/>
        <a:lstStyle/>
        <a:p>
          <a:endParaRPr lang="en-US"/>
        </a:p>
      </dgm:t>
    </dgm:pt>
    <dgm:pt modelId="{5B2030DE-8D47-4A46-9F22-CCCF7B851653}" type="sibTrans" cxnId="{89A4BB42-3CAF-4EC5-93C5-971976618ED5}">
      <dgm:prSet/>
      <dgm:spPr/>
      <dgm:t>
        <a:bodyPr/>
        <a:lstStyle/>
        <a:p>
          <a:endParaRPr lang="en-US"/>
        </a:p>
      </dgm:t>
    </dgm:pt>
    <dgm:pt modelId="{ED2461D5-DB21-41D2-9834-5912552A6351}">
      <dgm:prSet/>
      <dgm:spPr/>
      <dgm:t>
        <a:bodyPr/>
        <a:lstStyle/>
        <a:p>
          <a:r>
            <a:rPr lang="en-US" b="1" i="0"/>
            <a:t>Team Size:</a:t>
          </a:r>
          <a:r>
            <a:rPr lang="en-US" b="0" i="0"/>
            <a:t> Larger teams tend to be associated with lower productivity.</a:t>
          </a:r>
          <a:endParaRPr lang="en-US"/>
        </a:p>
      </dgm:t>
    </dgm:pt>
    <dgm:pt modelId="{303F883B-5E43-482F-B1F1-588733D29FBE}" type="parTrans" cxnId="{4FBC0A1D-B6FB-4650-9360-E3C971362F66}">
      <dgm:prSet/>
      <dgm:spPr/>
      <dgm:t>
        <a:bodyPr/>
        <a:lstStyle/>
        <a:p>
          <a:endParaRPr lang="en-US"/>
        </a:p>
      </dgm:t>
    </dgm:pt>
    <dgm:pt modelId="{799C7F80-232F-4556-9FDA-FDB4F581F9CC}" type="sibTrans" cxnId="{4FBC0A1D-B6FB-4650-9360-E3C971362F66}">
      <dgm:prSet/>
      <dgm:spPr/>
      <dgm:t>
        <a:bodyPr/>
        <a:lstStyle/>
        <a:p>
          <a:endParaRPr lang="en-US"/>
        </a:p>
      </dgm:t>
    </dgm:pt>
    <dgm:pt modelId="{4455C8B9-E5D8-495D-B6D4-4C4F55DA5D57}">
      <dgm:prSet/>
      <dgm:spPr/>
      <dgm:t>
        <a:bodyPr/>
        <a:lstStyle/>
        <a:p>
          <a:r>
            <a:rPr lang="en-US" b="1" i="0"/>
            <a:t>Task Complexity (SMV):</a:t>
          </a:r>
          <a:r>
            <a:rPr lang="en-US" b="0" i="0"/>
            <a:t> Tasks with higher allocated times may lead to lower productivity.</a:t>
          </a:r>
          <a:endParaRPr lang="en-US"/>
        </a:p>
      </dgm:t>
    </dgm:pt>
    <dgm:pt modelId="{72DE2F4C-630F-4C0C-91DB-EBD0CB6992E3}" type="parTrans" cxnId="{4D87AB8F-75D2-4AB9-BE84-9B57498C3A6E}">
      <dgm:prSet/>
      <dgm:spPr/>
      <dgm:t>
        <a:bodyPr/>
        <a:lstStyle/>
        <a:p>
          <a:endParaRPr lang="en-US"/>
        </a:p>
      </dgm:t>
    </dgm:pt>
    <dgm:pt modelId="{38B89CC9-3F4B-48CB-A37B-9963AEAA19AE}" type="sibTrans" cxnId="{4D87AB8F-75D2-4AB9-BE84-9B57498C3A6E}">
      <dgm:prSet/>
      <dgm:spPr/>
      <dgm:t>
        <a:bodyPr/>
        <a:lstStyle/>
        <a:p>
          <a:endParaRPr lang="en-US"/>
        </a:p>
      </dgm:t>
    </dgm:pt>
    <dgm:pt modelId="{EDBE80FF-8C70-4E8F-B5EF-6788EFC72C00}">
      <dgm:prSet/>
      <dgm:spPr/>
      <dgm:t>
        <a:bodyPr/>
        <a:lstStyle/>
        <a:p>
          <a:r>
            <a:rPr lang="en-US" b="1" i="0"/>
            <a:t>Less Influential Factors:</a:t>
          </a:r>
          <a:endParaRPr lang="en-US"/>
        </a:p>
      </dgm:t>
    </dgm:pt>
    <dgm:pt modelId="{E4F9EC97-2BAD-43AC-8CB7-1430CC630364}" type="parTrans" cxnId="{8D48E6F7-B4A7-43C7-B661-B89D4A59503B}">
      <dgm:prSet/>
      <dgm:spPr/>
      <dgm:t>
        <a:bodyPr/>
        <a:lstStyle/>
        <a:p>
          <a:endParaRPr lang="en-US"/>
        </a:p>
      </dgm:t>
    </dgm:pt>
    <dgm:pt modelId="{71536C83-F9C5-4939-BE03-E3E3A9DD749A}" type="sibTrans" cxnId="{8D48E6F7-B4A7-43C7-B661-B89D4A59503B}">
      <dgm:prSet/>
      <dgm:spPr/>
      <dgm:t>
        <a:bodyPr/>
        <a:lstStyle/>
        <a:p>
          <a:endParaRPr lang="en-US"/>
        </a:p>
      </dgm:t>
    </dgm:pt>
    <dgm:pt modelId="{C4FFDF9D-D4C7-4787-B4AE-FC0D27DABAE2}">
      <dgm:prSet/>
      <dgm:spPr/>
      <dgm:t>
        <a:bodyPr/>
        <a:lstStyle/>
        <a:p>
          <a:r>
            <a:rPr lang="en-US" b="0" i="0"/>
            <a:t>Day of the week, quarter of the month, overtime, idle time, and number of style changes do not significantly impact productivity in this model.</a:t>
          </a:r>
          <a:endParaRPr lang="en-US"/>
        </a:p>
      </dgm:t>
    </dgm:pt>
    <dgm:pt modelId="{B6132818-1C36-4B99-8853-CB522FAAFB56}" type="parTrans" cxnId="{36B2EDB8-C0A7-47CF-BCC0-639C0834C6CC}">
      <dgm:prSet/>
      <dgm:spPr/>
      <dgm:t>
        <a:bodyPr/>
        <a:lstStyle/>
        <a:p>
          <a:endParaRPr lang="en-US"/>
        </a:p>
      </dgm:t>
    </dgm:pt>
    <dgm:pt modelId="{8D8AC902-A268-4E5C-B74C-CD42D76F9E5C}" type="sibTrans" cxnId="{36B2EDB8-C0A7-47CF-BCC0-639C0834C6CC}">
      <dgm:prSet/>
      <dgm:spPr/>
      <dgm:t>
        <a:bodyPr/>
        <a:lstStyle/>
        <a:p>
          <a:endParaRPr lang="en-US"/>
        </a:p>
      </dgm:t>
    </dgm:pt>
    <dgm:pt modelId="{140EB9CB-C6C0-4F14-B648-806F7E4D6B25}">
      <dgm:prSet/>
      <dgm:spPr/>
      <dgm:t>
        <a:bodyPr/>
        <a:lstStyle/>
        <a:p>
          <a:r>
            <a:rPr lang="en-US" b="1" i="0"/>
            <a:t>Recommendations:</a:t>
          </a:r>
          <a:endParaRPr lang="en-US"/>
        </a:p>
      </dgm:t>
    </dgm:pt>
    <dgm:pt modelId="{AE58296A-908F-4CE1-9EEA-964C135DB3BC}" type="parTrans" cxnId="{1BBB51DB-3F59-4095-AFDB-5D4E00C90F05}">
      <dgm:prSet/>
      <dgm:spPr/>
      <dgm:t>
        <a:bodyPr/>
        <a:lstStyle/>
        <a:p>
          <a:endParaRPr lang="en-US"/>
        </a:p>
      </dgm:t>
    </dgm:pt>
    <dgm:pt modelId="{5D05E8E1-76E3-46A3-A923-A229631C4986}" type="sibTrans" cxnId="{1BBB51DB-3F59-4095-AFDB-5D4E00C90F05}">
      <dgm:prSet/>
      <dgm:spPr/>
      <dgm:t>
        <a:bodyPr/>
        <a:lstStyle/>
        <a:p>
          <a:endParaRPr lang="en-US"/>
        </a:p>
      </dgm:t>
    </dgm:pt>
    <dgm:pt modelId="{2E61D7C0-E2FA-49BE-BAF9-74E2A299C150}">
      <dgm:prSet/>
      <dgm:spPr/>
      <dgm:t>
        <a:bodyPr/>
        <a:lstStyle/>
        <a:p>
          <a:r>
            <a:rPr lang="en-US" b="0" i="0"/>
            <a:t>Focus on setting clear and achievable productivity targets.</a:t>
          </a:r>
          <a:endParaRPr lang="en-US"/>
        </a:p>
      </dgm:t>
    </dgm:pt>
    <dgm:pt modelId="{C5E62208-E451-40F5-8CB4-3D7D8276DF0D}" type="parTrans" cxnId="{49776CA0-21D9-4DE6-9F1A-6923C6CFF141}">
      <dgm:prSet/>
      <dgm:spPr/>
      <dgm:t>
        <a:bodyPr/>
        <a:lstStyle/>
        <a:p>
          <a:endParaRPr lang="en-US"/>
        </a:p>
      </dgm:t>
    </dgm:pt>
    <dgm:pt modelId="{BF772F78-974F-43E0-9879-546B0F5E5C1A}" type="sibTrans" cxnId="{49776CA0-21D9-4DE6-9F1A-6923C6CFF141}">
      <dgm:prSet/>
      <dgm:spPr/>
      <dgm:t>
        <a:bodyPr/>
        <a:lstStyle/>
        <a:p>
          <a:endParaRPr lang="en-US"/>
        </a:p>
      </dgm:t>
    </dgm:pt>
    <dgm:pt modelId="{3CDEC1D0-0833-4CCC-8E83-058274199C3A}">
      <dgm:prSet/>
      <dgm:spPr/>
      <dgm:t>
        <a:bodyPr/>
        <a:lstStyle/>
        <a:p>
          <a:r>
            <a:rPr lang="en-US" b="0" i="0"/>
            <a:t>Investigate and address productivity differences between departments.</a:t>
          </a:r>
          <a:endParaRPr lang="en-US"/>
        </a:p>
      </dgm:t>
    </dgm:pt>
    <dgm:pt modelId="{EBF6C9DB-EB3B-4BFE-AAD8-B1DE72CDD7D7}" type="parTrans" cxnId="{027291CA-816E-422A-84E3-3EDEC4FEB253}">
      <dgm:prSet/>
      <dgm:spPr/>
      <dgm:t>
        <a:bodyPr/>
        <a:lstStyle/>
        <a:p>
          <a:endParaRPr lang="en-US"/>
        </a:p>
      </dgm:t>
    </dgm:pt>
    <dgm:pt modelId="{4F0AB21E-69E3-4176-8B66-F87B62E2F15D}" type="sibTrans" cxnId="{027291CA-816E-422A-84E3-3EDEC4FEB253}">
      <dgm:prSet/>
      <dgm:spPr/>
      <dgm:t>
        <a:bodyPr/>
        <a:lstStyle/>
        <a:p>
          <a:endParaRPr lang="en-US"/>
        </a:p>
      </dgm:t>
    </dgm:pt>
    <dgm:pt modelId="{E901B057-7D03-4D89-A1DF-26EE09E054B8}">
      <dgm:prSet/>
      <dgm:spPr/>
      <dgm:t>
        <a:bodyPr/>
        <a:lstStyle/>
        <a:p>
          <a:r>
            <a:rPr lang="en-US" b="0" i="0"/>
            <a:t>Utilize financial incentives strategically to motivate workers.</a:t>
          </a:r>
          <a:endParaRPr lang="en-US"/>
        </a:p>
      </dgm:t>
    </dgm:pt>
    <dgm:pt modelId="{ED51C52F-8ACD-47DC-864A-58C5A064E506}" type="parTrans" cxnId="{9F60A77F-004F-416F-A2BC-FE2F2DCA07F2}">
      <dgm:prSet/>
      <dgm:spPr/>
      <dgm:t>
        <a:bodyPr/>
        <a:lstStyle/>
        <a:p>
          <a:endParaRPr lang="en-US"/>
        </a:p>
      </dgm:t>
    </dgm:pt>
    <dgm:pt modelId="{960BFDB6-C3FB-4790-AF44-6E122DDCE510}" type="sibTrans" cxnId="{9F60A77F-004F-416F-A2BC-FE2F2DCA07F2}">
      <dgm:prSet/>
      <dgm:spPr/>
      <dgm:t>
        <a:bodyPr/>
        <a:lstStyle/>
        <a:p>
          <a:endParaRPr lang="en-US"/>
        </a:p>
      </dgm:t>
    </dgm:pt>
    <dgm:pt modelId="{B2133A77-B756-4C8A-9E82-E063B1715EEA}">
      <dgm:prSet/>
      <dgm:spPr/>
      <dgm:t>
        <a:bodyPr/>
        <a:lstStyle/>
        <a:p>
          <a:r>
            <a:rPr lang="en-US" b="0" i="0"/>
            <a:t>Optimize team structures and task allocation processes.</a:t>
          </a:r>
          <a:endParaRPr lang="en-US"/>
        </a:p>
      </dgm:t>
    </dgm:pt>
    <dgm:pt modelId="{8EC0A4FE-B611-451B-B449-30ECF6882B20}" type="parTrans" cxnId="{45E6565F-8C72-432C-BFCE-5449DF4FB53D}">
      <dgm:prSet/>
      <dgm:spPr/>
      <dgm:t>
        <a:bodyPr/>
        <a:lstStyle/>
        <a:p>
          <a:endParaRPr lang="en-US"/>
        </a:p>
      </dgm:t>
    </dgm:pt>
    <dgm:pt modelId="{60455876-BFD2-4AC6-B052-5F182C2F2E2D}" type="sibTrans" cxnId="{45E6565F-8C72-432C-BFCE-5449DF4FB53D}">
      <dgm:prSet/>
      <dgm:spPr/>
      <dgm:t>
        <a:bodyPr/>
        <a:lstStyle/>
        <a:p>
          <a:endParaRPr lang="en-US"/>
        </a:p>
      </dgm:t>
    </dgm:pt>
    <dgm:pt modelId="{B58F3C1D-D65E-4300-9EB3-C7C0C95E1B07}" type="pres">
      <dgm:prSet presAssocID="{74F1485C-5015-48D1-A000-EF5DC893C50B}" presName="linear" presStyleCnt="0">
        <dgm:presLayoutVars>
          <dgm:dir/>
          <dgm:animLvl val="lvl"/>
          <dgm:resizeHandles val="exact"/>
        </dgm:presLayoutVars>
      </dgm:prSet>
      <dgm:spPr/>
    </dgm:pt>
    <dgm:pt modelId="{3F11E46F-BFB7-4F01-999F-E528ED188AE9}" type="pres">
      <dgm:prSet presAssocID="{EB89F584-0C7C-4C6E-938D-C0B52EAB0310}" presName="parentLin" presStyleCnt="0"/>
      <dgm:spPr/>
    </dgm:pt>
    <dgm:pt modelId="{C39DF42D-82F7-4666-A872-33C44AB5D49D}" type="pres">
      <dgm:prSet presAssocID="{EB89F584-0C7C-4C6E-938D-C0B52EAB0310}" presName="parentLeftMargin" presStyleLbl="node1" presStyleIdx="0" presStyleCnt="4"/>
      <dgm:spPr/>
    </dgm:pt>
    <dgm:pt modelId="{50C442B0-72F8-48AE-8B8F-F4424B11FF40}" type="pres">
      <dgm:prSet presAssocID="{EB89F584-0C7C-4C6E-938D-C0B52EAB031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BEEA228-B58C-4E76-93BA-007E12EDBC89}" type="pres">
      <dgm:prSet presAssocID="{EB89F584-0C7C-4C6E-938D-C0B52EAB0310}" presName="negativeSpace" presStyleCnt="0"/>
      <dgm:spPr/>
    </dgm:pt>
    <dgm:pt modelId="{021800CA-6C91-4A59-877D-54FCB611A934}" type="pres">
      <dgm:prSet presAssocID="{EB89F584-0C7C-4C6E-938D-C0B52EAB0310}" presName="childText" presStyleLbl="conFgAcc1" presStyleIdx="0" presStyleCnt="4">
        <dgm:presLayoutVars>
          <dgm:bulletEnabled val="1"/>
        </dgm:presLayoutVars>
      </dgm:prSet>
      <dgm:spPr/>
    </dgm:pt>
    <dgm:pt modelId="{70CCD9FB-5A16-4B62-B6AD-05C7044A7594}" type="pres">
      <dgm:prSet presAssocID="{86E90C57-D060-4CB1-B807-E72E69ADEA30}" presName="spaceBetweenRectangles" presStyleCnt="0"/>
      <dgm:spPr/>
    </dgm:pt>
    <dgm:pt modelId="{72F35385-FEFD-496D-B224-0FF8C91F4E36}" type="pres">
      <dgm:prSet presAssocID="{0A860E58-AFA1-4061-AD04-D0A797605406}" presName="parentLin" presStyleCnt="0"/>
      <dgm:spPr/>
    </dgm:pt>
    <dgm:pt modelId="{3607399F-B14C-4741-AF79-0A1052855D17}" type="pres">
      <dgm:prSet presAssocID="{0A860E58-AFA1-4061-AD04-D0A797605406}" presName="parentLeftMargin" presStyleLbl="node1" presStyleIdx="0" presStyleCnt="4"/>
      <dgm:spPr/>
    </dgm:pt>
    <dgm:pt modelId="{3A244E11-5A63-467C-AB91-A8B7851C2A30}" type="pres">
      <dgm:prSet presAssocID="{0A860E58-AFA1-4061-AD04-D0A79760540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EE9441C-96F9-4E95-9B04-0034FAD1E694}" type="pres">
      <dgm:prSet presAssocID="{0A860E58-AFA1-4061-AD04-D0A797605406}" presName="negativeSpace" presStyleCnt="0"/>
      <dgm:spPr/>
    </dgm:pt>
    <dgm:pt modelId="{15FFF172-1659-4303-A263-D05C461A64DA}" type="pres">
      <dgm:prSet presAssocID="{0A860E58-AFA1-4061-AD04-D0A797605406}" presName="childText" presStyleLbl="conFgAcc1" presStyleIdx="1" presStyleCnt="4">
        <dgm:presLayoutVars>
          <dgm:bulletEnabled val="1"/>
        </dgm:presLayoutVars>
      </dgm:prSet>
      <dgm:spPr/>
    </dgm:pt>
    <dgm:pt modelId="{67A6E868-8238-4D9D-AFAB-948AE3E89087}" type="pres">
      <dgm:prSet presAssocID="{1A89FE24-B581-491F-BC77-46C045B1535F}" presName="spaceBetweenRectangles" presStyleCnt="0"/>
      <dgm:spPr/>
    </dgm:pt>
    <dgm:pt modelId="{C8710154-7C23-40B5-9D03-04181381CA3D}" type="pres">
      <dgm:prSet presAssocID="{EDBE80FF-8C70-4E8F-B5EF-6788EFC72C00}" presName="parentLin" presStyleCnt="0"/>
      <dgm:spPr/>
    </dgm:pt>
    <dgm:pt modelId="{726AF830-9CAB-4499-AC54-4D015DB603A7}" type="pres">
      <dgm:prSet presAssocID="{EDBE80FF-8C70-4E8F-B5EF-6788EFC72C00}" presName="parentLeftMargin" presStyleLbl="node1" presStyleIdx="1" presStyleCnt="4"/>
      <dgm:spPr/>
    </dgm:pt>
    <dgm:pt modelId="{B6AE465D-4262-4878-BCED-253364B1EFAD}" type="pres">
      <dgm:prSet presAssocID="{EDBE80FF-8C70-4E8F-B5EF-6788EFC72C0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E71A2DF-1F46-4D8B-BA6A-92F5F91A0055}" type="pres">
      <dgm:prSet presAssocID="{EDBE80FF-8C70-4E8F-B5EF-6788EFC72C00}" presName="negativeSpace" presStyleCnt="0"/>
      <dgm:spPr/>
    </dgm:pt>
    <dgm:pt modelId="{B59B9995-A230-48C1-818F-2650190B7701}" type="pres">
      <dgm:prSet presAssocID="{EDBE80FF-8C70-4E8F-B5EF-6788EFC72C00}" presName="childText" presStyleLbl="conFgAcc1" presStyleIdx="2" presStyleCnt="4">
        <dgm:presLayoutVars>
          <dgm:bulletEnabled val="1"/>
        </dgm:presLayoutVars>
      </dgm:prSet>
      <dgm:spPr/>
    </dgm:pt>
    <dgm:pt modelId="{6DA1E508-19AD-4BA0-BEC1-8502A1173298}" type="pres">
      <dgm:prSet presAssocID="{71536C83-F9C5-4939-BE03-E3E3A9DD749A}" presName="spaceBetweenRectangles" presStyleCnt="0"/>
      <dgm:spPr/>
    </dgm:pt>
    <dgm:pt modelId="{D08E764D-5B90-41E4-B70A-0931F714FA0C}" type="pres">
      <dgm:prSet presAssocID="{140EB9CB-C6C0-4F14-B648-806F7E4D6B25}" presName="parentLin" presStyleCnt="0"/>
      <dgm:spPr/>
    </dgm:pt>
    <dgm:pt modelId="{432B01EE-896E-4305-AD04-AC7287F976DF}" type="pres">
      <dgm:prSet presAssocID="{140EB9CB-C6C0-4F14-B648-806F7E4D6B25}" presName="parentLeftMargin" presStyleLbl="node1" presStyleIdx="2" presStyleCnt="4"/>
      <dgm:spPr/>
    </dgm:pt>
    <dgm:pt modelId="{1CF710D4-FC54-4DEE-AE52-6D42FBD452ED}" type="pres">
      <dgm:prSet presAssocID="{140EB9CB-C6C0-4F14-B648-806F7E4D6B25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63F54563-D068-4574-B9F1-2573945ABC38}" type="pres">
      <dgm:prSet presAssocID="{140EB9CB-C6C0-4F14-B648-806F7E4D6B25}" presName="negativeSpace" presStyleCnt="0"/>
      <dgm:spPr/>
    </dgm:pt>
    <dgm:pt modelId="{D0DFECF4-785C-42C1-97C3-9B0FDD054E8D}" type="pres">
      <dgm:prSet presAssocID="{140EB9CB-C6C0-4F14-B648-806F7E4D6B25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1D638800-1D5A-4A0F-B2CB-B265CEC85463}" type="presOf" srcId="{0A860E58-AFA1-4061-AD04-D0A797605406}" destId="{3607399F-B14C-4741-AF79-0A1052855D17}" srcOrd="0" destOrd="0" presId="urn:microsoft.com/office/officeart/2005/8/layout/list1"/>
    <dgm:cxn modelId="{93F39B18-A607-46B7-87F4-815E21DF20B5}" type="presOf" srcId="{0A860E58-AFA1-4061-AD04-D0A797605406}" destId="{3A244E11-5A63-467C-AB91-A8B7851C2A30}" srcOrd="1" destOrd="0" presId="urn:microsoft.com/office/officeart/2005/8/layout/list1"/>
    <dgm:cxn modelId="{4FBC0A1D-B6FB-4650-9360-E3C971362F66}" srcId="{0A860E58-AFA1-4061-AD04-D0A797605406}" destId="{ED2461D5-DB21-41D2-9834-5912552A6351}" srcOrd="3" destOrd="0" parTransId="{303F883B-5E43-482F-B1F1-588733D29FBE}" sibTransId="{799C7F80-232F-4556-9FDA-FDB4F581F9CC}"/>
    <dgm:cxn modelId="{8CDBEB1E-74E7-4496-884F-F5D94321D26F}" type="presOf" srcId="{EDBE80FF-8C70-4E8F-B5EF-6788EFC72C00}" destId="{726AF830-9CAB-4499-AC54-4D015DB603A7}" srcOrd="0" destOrd="0" presId="urn:microsoft.com/office/officeart/2005/8/layout/list1"/>
    <dgm:cxn modelId="{21A3EA31-224C-45D1-B248-F60D2F81CFBA}" srcId="{0A860E58-AFA1-4061-AD04-D0A797605406}" destId="{A466E3D4-CB7F-4654-96D9-993DD67360E5}" srcOrd="0" destOrd="0" parTransId="{2C4021BD-42D5-4242-AF1E-9DD064E9695A}" sibTransId="{545333D1-6575-4884-A6A6-1B070BC71238}"/>
    <dgm:cxn modelId="{16EACF38-E2BC-4493-89C2-5AA9923A8036}" type="presOf" srcId="{140EB9CB-C6C0-4F14-B648-806F7E4D6B25}" destId="{1CF710D4-FC54-4DEE-AE52-6D42FBD452ED}" srcOrd="1" destOrd="0" presId="urn:microsoft.com/office/officeart/2005/8/layout/list1"/>
    <dgm:cxn modelId="{67618539-0F50-46D4-95F0-7F14621F8859}" type="presOf" srcId="{B2133A77-B756-4C8A-9E82-E063B1715EEA}" destId="{D0DFECF4-785C-42C1-97C3-9B0FDD054E8D}" srcOrd="0" destOrd="3" presId="urn:microsoft.com/office/officeart/2005/8/layout/list1"/>
    <dgm:cxn modelId="{D1E0BA40-9219-4EAF-93FF-D519C647601A}" type="presOf" srcId="{ED2461D5-DB21-41D2-9834-5912552A6351}" destId="{15FFF172-1659-4303-A263-D05C461A64DA}" srcOrd="0" destOrd="3" presId="urn:microsoft.com/office/officeart/2005/8/layout/list1"/>
    <dgm:cxn modelId="{45E6565F-8C72-432C-BFCE-5449DF4FB53D}" srcId="{140EB9CB-C6C0-4F14-B648-806F7E4D6B25}" destId="{B2133A77-B756-4C8A-9E82-E063B1715EEA}" srcOrd="3" destOrd="0" parTransId="{8EC0A4FE-B611-451B-B449-30ECF6882B20}" sibTransId="{60455876-BFD2-4AC6-B052-5F182C2F2E2D}"/>
    <dgm:cxn modelId="{44B06F61-F70B-44C1-9FBD-339AD8A7C3A0}" type="presOf" srcId="{5DF480A9-08BB-4F12-953A-C3E65B5EA451}" destId="{15FFF172-1659-4303-A263-D05C461A64DA}" srcOrd="0" destOrd="2" presId="urn:microsoft.com/office/officeart/2005/8/layout/list1"/>
    <dgm:cxn modelId="{89A4BB42-3CAF-4EC5-93C5-971976618ED5}" srcId="{0A860E58-AFA1-4061-AD04-D0A797605406}" destId="{5DF480A9-08BB-4F12-953A-C3E65B5EA451}" srcOrd="2" destOrd="0" parTransId="{4CE55F4C-A2D2-4E89-A4F8-4EEE730CF67A}" sibTransId="{5B2030DE-8D47-4A46-9F22-CCCF7B851653}"/>
    <dgm:cxn modelId="{9AC00C67-C595-4D14-8F6C-2D361BB42F4D}" srcId="{EB89F584-0C7C-4C6E-938D-C0B52EAB0310}" destId="{7FF15AF8-B741-453E-8092-E0B3AA1E2ACD}" srcOrd="0" destOrd="0" parTransId="{B6D6B8BA-32B9-40C4-9F81-EE88A2E8EFEE}" sibTransId="{17D39752-25A1-4A8D-8CFF-E3274B6ED3C0}"/>
    <dgm:cxn modelId="{C2E5056E-7979-4A5C-9490-AF0CBD414456}" type="presOf" srcId="{C4FFDF9D-D4C7-4787-B4AE-FC0D27DABAE2}" destId="{B59B9995-A230-48C1-818F-2650190B7701}" srcOrd="0" destOrd="0" presId="urn:microsoft.com/office/officeart/2005/8/layout/list1"/>
    <dgm:cxn modelId="{E7EB4853-2D50-44CB-ACC5-9D3BF6B34873}" type="presOf" srcId="{E901B057-7D03-4D89-A1DF-26EE09E054B8}" destId="{D0DFECF4-785C-42C1-97C3-9B0FDD054E8D}" srcOrd="0" destOrd="2" presId="urn:microsoft.com/office/officeart/2005/8/layout/list1"/>
    <dgm:cxn modelId="{FF84FD54-36BF-4044-8758-73FDD4FEA8FD}" type="presOf" srcId="{EDBE80FF-8C70-4E8F-B5EF-6788EFC72C00}" destId="{B6AE465D-4262-4878-BCED-253364B1EFAD}" srcOrd="1" destOrd="0" presId="urn:microsoft.com/office/officeart/2005/8/layout/list1"/>
    <dgm:cxn modelId="{53D49F77-E516-4C48-B6DD-3A634471C253}" srcId="{74F1485C-5015-48D1-A000-EF5DC893C50B}" destId="{0A860E58-AFA1-4061-AD04-D0A797605406}" srcOrd="1" destOrd="0" parTransId="{C612085B-3430-4A2F-93CD-76C9DD6573DE}" sibTransId="{1A89FE24-B581-491F-BC77-46C045B1535F}"/>
    <dgm:cxn modelId="{50A1377E-E9E4-42DD-8A66-E9C7A65049DB}" srcId="{74F1485C-5015-48D1-A000-EF5DC893C50B}" destId="{EB89F584-0C7C-4C6E-938D-C0B52EAB0310}" srcOrd="0" destOrd="0" parTransId="{D78BD072-C322-4883-A6F0-47FB24C7AEB7}" sibTransId="{86E90C57-D060-4CB1-B807-E72E69ADEA30}"/>
    <dgm:cxn modelId="{9F60A77F-004F-416F-A2BC-FE2F2DCA07F2}" srcId="{140EB9CB-C6C0-4F14-B648-806F7E4D6B25}" destId="{E901B057-7D03-4D89-A1DF-26EE09E054B8}" srcOrd="2" destOrd="0" parTransId="{ED51C52F-8ACD-47DC-864A-58C5A064E506}" sibTransId="{960BFDB6-C3FB-4790-AF44-6E122DDCE510}"/>
    <dgm:cxn modelId="{2BB6F180-BAC2-4883-B2BF-D456156C1B46}" srcId="{EB89F584-0C7C-4C6E-938D-C0B52EAB0310}" destId="{3A3DBC7C-3B11-43CF-A697-B15DCF744EC4}" srcOrd="2" destOrd="0" parTransId="{C96B80C0-7C51-4111-ABFC-01A91BABD1F8}" sibTransId="{FC039B9C-FE82-4D4B-9363-CAD04915AE48}"/>
    <dgm:cxn modelId="{4D87AB8F-75D2-4AB9-BE84-9B57498C3A6E}" srcId="{0A860E58-AFA1-4061-AD04-D0A797605406}" destId="{4455C8B9-E5D8-495D-B6D4-4C4F55DA5D57}" srcOrd="4" destOrd="0" parTransId="{72DE2F4C-630F-4C0C-91DB-EBD0CB6992E3}" sibTransId="{38B89CC9-3F4B-48CB-A37B-9963AEAA19AE}"/>
    <dgm:cxn modelId="{96A7B09D-E051-4872-804C-1216D501945B}" type="presOf" srcId="{2E61D7C0-E2FA-49BE-BAF9-74E2A299C150}" destId="{D0DFECF4-785C-42C1-97C3-9B0FDD054E8D}" srcOrd="0" destOrd="0" presId="urn:microsoft.com/office/officeart/2005/8/layout/list1"/>
    <dgm:cxn modelId="{A8D3BC9F-E973-47A5-A9C0-A10EA3A5D03D}" type="presOf" srcId="{140EB9CB-C6C0-4F14-B648-806F7E4D6B25}" destId="{432B01EE-896E-4305-AD04-AC7287F976DF}" srcOrd="0" destOrd="0" presId="urn:microsoft.com/office/officeart/2005/8/layout/list1"/>
    <dgm:cxn modelId="{49776CA0-21D9-4DE6-9F1A-6923C6CFF141}" srcId="{140EB9CB-C6C0-4F14-B648-806F7E4D6B25}" destId="{2E61D7C0-E2FA-49BE-BAF9-74E2A299C150}" srcOrd="0" destOrd="0" parTransId="{C5E62208-E451-40F5-8CB4-3D7D8276DF0D}" sibTransId="{BF772F78-974F-43E0-9879-546B0F5E5C1A}"/>
    <dgm:cxn modelId="{DA52CBB3-0678-4556-A829-A01FEC0AB7C0}" type="presOf" srcId="{FEC644D9-452F-4B5B-B712-7AC641DEEEE0}" destId="{021800CA-6C91-4A59-877D-54FCB611A934}" srcOrd="0" destOrd="1" presId="urn:microsoft.com/office/officeart/2005/8/layout/list1"/>
    <dgm:cxn modelId="{36B2EDB8-C0A7-47CF-BCC0-639C0834C6CC}" srcId="{EDBE80FF-8C70-4E8F-B5EF-6788EFC72C00}" destId="{C4FFDF9D-D4C7-4787-B4AE-FC0D27DABAE2}" srcOrd="0" destOrd="0" parTransId="{B6132818-1C36-4B99-8853-CB522FAAFB56}" sibTransId="{8D8AC902-A268-4E5C-B74C-CD42D76F9E5C}"/>
    <dgm:cxn modelId="{26E83DBF-3D2D-46DB-8AB3-380972766561}" type="presOf" srcId="{3CDEC1D0-0833-4CCC-8E83-058274199C3A}" destId="{D0DFECF4-785C-42C1-97C3-9B0FDD054E8D}" srcOrd="0" destOrd="1" presId="urn:microsoft.com/office/officeart/2005/8/layout/list1"/>
    <dgm:cxn modelId="{E38BB4C2-D5DA-4046-8B7E-B390909AF2FB}" type="presOf" srcId="{3A3DBC7C-3B11-43CF-A697-B15DCF744EC4}" destId="{021800CA-6C91-4A59-877D-54FCB611A934}" srcOrd="0" destOrd="2" presId="urn:microsoft.com/office/officeart/2005/8/layout/list1"/>
    <dgm:cxn modelId="{06050FC3-85CD-4F03-A628-1ACDA6306FBC}" type="presOf" srcId="{7FF15AF8-B741-453E-8092-E0B3AA1E2ACD}" destId="{021800CA-6C91-4A59-877D-54FCB611A934}" srcOrd="0" destOrd="0" presId="urn:microsoft.com/office/officeart/2005/8/layout/list1"/>
    <dgm:cxn modelId="{AE7231C6-97C0-4875-BC12-61732441A120}" srcId="{EB89F584-0C7C-4C6E-938D-C0B52EAB0310}" destId="{FEC644D9-452F-4B5B-B712-7AC641DEEEE0}" srcOrd="1" destOrd="0" parTransId="{E7C869E6-BE59-43A8-96A9-38D8738D9D1C}" sibTransId="{267B42B9-D22E-463A-B247-F55EE109E875}"/>
    <dgm:cxn modelId="{D5AD5DCA-846D-4FFF-9040-501E5B8D6576}" type="presOf" srcId="{A466E3D4-CB7F-4654-96D9-993DD67360E5}" destId="{15FFF172-1659-4303-A263-D05C461A64DA}" srcOrd="0" destOrd="0" presId="urn:microsoft.com/office/officeart/2005/8/layout/list1"/>
    <dgm:cxn modelId="{027291CA-816E-422A-84E3-3EDEC4FEB253}" srcId="{140EB9CB-C6C0-4F14-B648-806F7E4D6B25}" destId="{3CDEC1D0-0833-4CCC-8E83-058274199C3A}" srcOrd="1" destOrd="0" parTransId="{EBF6C9DB-EB3B-4BFE-AAD8-B1DE72CDD7D7}" sibTransId="{4F0AB21E-69E3-4176-8B66-F87B62E2F15D}"/>
    <dgm:cxn modelId="{A625A5CB-E7CA-40F3-AC2D-0E0A840EEBF8}" type="presOf" srcId="{4455C8B9-E5D8-495D-B6D4-4C4F55DA5D57}" destId="{15FFF172-1659-4303-A263-D05C461A64DA}" srcOrd="0" destOrd="4" presId="urn:microsoft.com/office/officeart/2005/8/layout/list1"/>
    <dgm:cxn modelId="{8B2F2FDB-629D-46B8-8E46-A3538E6577A9}" type="presOf" srcId="{246D090A-B304-4A4D-89A7-4FDFCAE69B1E}" destId="{15FFF172-1659-4303-A263-D05C461A64DA}" srcOrd="0" destOrd="1" presId="urn:microsoft.com/office/officeart/2005/8/layout/list1"/>
    <dgm:cxn modelId="{1BBB51DB-3F59-4095-AFDB-5D4E00C90F05}" srcId="{74F1485C-5015-48D1-A000-EF5DC893C50B}" destId="{140EB9CB-C6C0-4F14-B648-806F7E4D6B25}" srcOrd="3" destOrd="0" parTransId="{AE58296A-908F-4CE1-9EEA-964C135DB3BC}" sibTransId="{5D05E8E1-76E3-46A3-A923-A229631C4986}"/>
    <dgm:cxn modelId="{3AB58BDB-A294-47BD-A02D-0311B11ABBA1}" type="presOf" srcId="{EB89F584-0C7C-4C6E-938D-C0B52EAB0310}" destId="{C39DF42D-82F7-4666-A872-33C44AB5D49D}" srcOrd="0" destOrd="0" presId="urn:microsoft.com/office/officeart/2005/8/layout/list1"/>
    <dgm:cxn modelId="{F781BFDC-C1DA-4E1E-9258-3258066D3F3B}" type="presOf" srcId="{EB89F584-0C7C-4C6E-938D-C0B52EAB0310}" destId="{50C442B0-72F8-48AE-8B8F-F4424B11FF40}" srcOrd="1" destOrd="0" presId="urn:microsoft.com/office/officeart/2005/8/layout/list1"/>
    <dgm:cxn modelId="{DFBF95E1-B911-42B5-A785-BCADEB88332E}" type="presOf" srcId="{74F1485C-5015-48D1-A000-EF5DC893C50B}" destId="{B58F3C1D-D65E-4300-9EB3-C7C0C95E1B07}" srcOrd="0" destOrd="0" presId="urn:microsoft.com/office/officeart/2005/8/layout/list1"/>
    <dgm:cxn modelId="{216B4FE2-B28C-48FF-8482-8BF1619F3AFF}" srcId="{0A860E58-AFA1-4061-AD04-D0A797605406}" destId="{246D090A-B304-4A4D-89A7-4FDFCAE69B1E}" srcOrd="1" destOrd="0" parTransId="{E1E1F3E4-46AA-4F6B-984F-18B688D1F16C}" sibTransId="{FDDE7F87-1054-4CD2-864A-6D549B90950B}"/>
    <dgm:cxn modelId="{8D48E6F7-B4A7-43C7-B661-B89D4A59503B}" srcId="{74F1485C-5015-48D1-A000-EF5DC893C50B}" destId="{EDBE80FF-8C70-4E8F-B5EF-6788EFC72C00}" srcOrd="2" destOrd="0" parTransId="{E4F9EC97-2BAD-43AC-8CB7-1430CC630364}" sibTransId="{71536C83-F9C5-4939-BE03-E3E3A9DD749A}"/>
    <dgm:cxn modelId="{83D46B5F-C22B-4B6F-9220-43E6C5C65163}" type="presParOf" srcId="{B58F3C1D-D65E-4300-9EB3-C7C0C95E1B07}" destId="{3F11E46F-BFB7-4F01-999F-E528ED188AE9}" srcOrd="0" destOrd="0" presId="urn:microsoft.com/office/officeart/2005/8/layout/list1"/>
    <dgm:cxn modelId="{3DB0C722-8AC7-4BE3-9C63-B09B7A50AF8E}" type="presParOf" srcId="{3F11E46F-BFB7-4F01-999F-E528ED188AE9}" destId="{C39DF42D-82F7-4666-A872-33C44AB5D49D}" srcOrd="0" destOrd="0" presId="urn:microsoft.com/office/officeart/2005/8/layout/list1"/>
    <dgm:cxn modelId="{22CDF411-07C8-49D5-83A7-6BB198D6FAE3}" type="presParOf" srcId="{3F11E46F-BFB7-4F01-999F-E528ED188AE9}" destId="{50C442B0-72F8-48AE-8B8F-F4424B11FF40}" srcOrd="1" destOrd="0" presId="urn:microsoft.com/office/officeart/2005/8/layout/list1"/>
    <dgm:cxn modelId="{22A49BD7-C272-4A66-899B-AF8CB637253F}" type="presParOf" srcId="{B58F3C1D-D65E-4300-9EB3-C7C0C95E1B07}" destId="{5BEEA228-B58C-4E76-93BA-007E12EDBC89}" srcOrd="1" destOrd="0" presId="urn:microsoft.com/office/officeart/2005/8/layout/list1"/>
    <dgm:cxn modelId="{C315F174-C077-40ED-B0A0-6B32A6FDE6B6}" type="presParOf" srcId="{B58F3C1D-D65E-4300-9EB3-C7C0C95E1B07}" destId="{021800CA-6C91-4A59-877D-54FCB611A934}" srcOrd="2" destOrd="0" presId="urn:microsoft.com/office/officeart/2005/8/layout/list1"/>
    <dgm:cxn modelId="{4033FEAC-8372-4734-8CC9-DCED63DD2605}" type="presParOf" srcId="{B58F3C1D-D65E-4300-9EB3-C7C0C95E1B07}" destId="{70CCD9FB-5A16-4B62-B6AD-05C7044A7594}" srcOrd="3" destOrd="0" presId="urn:microsoft.com/office/officeart/2005/8/layout/list1"/>
    <dgm:cxn modelId="{4A19BADE-F167-4271-BD08-25B110A5433D}" type="presParOf" srcId="{B58F3C1D-D65E-4300-9EB3-C7C0C95E1B07}" destId="{72F35385-FEFD-496D-B224-0FF8C91F4E36}" srcOrd="4" destOrd="0" presId="urn:microsoft.com/office/officeart/2005/8/layout/list1"/>
    <dgm:cxn modelId="{18630B0B-CDF4-463E-8234-9D6A8662C665}" type="presParOf" srcId="{72F35385-FEFD-496D-B224-0FF8C91F4E36}" destId="{3607399F-B14C-4741-AF79-0A1052855D17}" srcOrd="0" destOrd="0" presId="urn:microsoft.com/office/officeart/2005/8/layout/list1"/>
    <dgm:cxn modelId="{3C377C45-D567-4620-8CFB-187E75D71938}" type="presParOf" srcId="{72F35385-FEFD-496D-B224-0FF8C91F4E36}" destId="{3A244E11-5A63-467C-AB91-A8B7851C2A30}" srcOrd="1" destOrd="0" presId="urn:microsoft.com/office/officeart/2005/8/layout/list1"/>
    <dgm:cxn modelId="{7CEE2C88-53C5-4FDF-BBDF-CB5605E9E34A}" type="presParOf" srcId="{B58F3C1D-D65E-4300-9EB3-C7C0C95E1B07}" destId="{FEE9441C-96F9-4E95-9B04-0034FAD1E694}" srcOrd="5" destOrd="0" presId="urn:microsoft.com/office/officeart/2005/8/layout/list1"/>
    <dgm:cxn modelId="{51BEE889-0067-4870-9BF3-8E97951985E4}" type="presParOf" srcId="{B58F3C1D-D65E-4300-9EB3-C7C0C95E1B07}" destId="{15FFF172-1659-4303-A263-D05C461A64DA}" srcOrd="6" destOrd="0" presId="urn:microsoft.com/office/officeart/2005/8/layout/list1"/>
    <dgm:cxn modelId="{66FB3655-8D5B-42ED-A670-4189B6D864BB}" type="presParOf" srcId="{B58F3C1D-D65E-4300-9EB3-C7C0C95E1B07}" destId="{67A6E868-8238-4D9D-AFAB-948AE3E89087}" srcOrd="7" destOrd="0" presId="urn:microsoft.com/office/officeart/2005/8/layout/list1"/>
    <dgm:cxn modelId="{B13A42EC-0201-43F3-AFD3-DCF22680EDD9}" type="presParOf" srcId="{B58F3C1D-D65E-4300-9EB3-C7C0C95E1B07}" destId="{C8710154-7C23-40B5-9D03-04181381CA3D}" srcOrd="8" destOrd="0" presId="urn:microsoft.com/office/officeart/2005/8/layout/list1"/>
    <dgm:cxn modelId="{1FBAD466-BA06-438D-97E8-9129DD8FBA57}" type="presParOf" srcId="{C8710154-7C23-40B5-9D03-04181381CA3D}" destId="{726AF830-9CAB-4499-AC54-4D015DB603A7}" srcOrd="0" destOrd="0" presId="urn:microsoft.com/office/officeart/2005/8/layout/list1"/>
    <dgm:cxn modelId="{1D404E90-5783-4B8C-B809-84C367284799}" type="presParOf" srcId="{C8710154-7C23-40B5-9D03-04181381CA3D}" destId="{B6AE465D-4262-4878-BCED-253364B1EFAD}" srcOrd="1" destOrd="0" presId="urn:microsoft.com/office/officeart/2005/8/layout/list1"/>
    <dgm:cxn modelId="{8C0B7815-99AB-405C-8E30-4E8770B51DE2}" type="presParOf" srcId="{B58F3C1D-D65E-4300-9EB3-C7C0C95E1B07}" destId="{5E71A2DF-1F46-4D8B-BA6A-92F5F91A0055}" srcOrd="9" destOrd="0" presId="urn:microsoft.com/office/officeart/2005/8/layout/list1"/>
    <dgm:cxn modelId="{0951896E-AD05-40B2-85BB-76FF67C2E208}" type="presParOf" srcId="{B58F3C1D-D65E-4300-9EB3-C7C0C95E1B07}" destId="{B59B9995-A230-48C1-818F-2650190B7701}" srcOrd="10" destOrd="0" presId="urn:microsoft.com/office/officeart/2005/8/layout/list1"/>
    <dgm:cxn modelId="{294AA3E0-0E7D-48CE-9E08-89F168FF908B}" type="presParOf" srcId="{B58F3C1D-D65E-4300-9EB3-C7C0C95E1B07}" destId="{6DA1E508-19AD-4BA0-BEC1-8502A1173298}" srcOrd="11" destOrd="0" presId="urn:microsoft.com/office/officeart/2005/8/layout/list1"/>
    <dgm:cxn modelId="{F4EC1DAC-B906-4763-843C-DBECD4776595}" type="presParOf" srcId="{B58F3C1D-D65E-4300-9EB3-C7C0C95E1B07}" destId="{D08E764D-5B90-41E4-B70A-0931F714FA0C}" srcOrd="12" destOrd="0" presId="urn:microsoft.com/office/officeart/2005/8/layout/list1"/>
    <dgm:cxn modelId="{927B8D7B-1C46-46C2-A295-318879C59F82}" type="presParOf" srcId="{D08E764D-5B90-41E4-B70A-0931F714FA0C}" destId="{432B01EE-896E-4305-AD04-AC7287F976DF}" srcOrd="0" destOrd="0" presId="urn:microsoft.com/office/officeart/2005/8/layout/list1"/>
    <dgm:cxn modelId="{34C454B3-2015-4FC3-BB99-A6D8983CA774}" type="presParOf" srcId="{D08E764D-5B90-41E4-B70A-0931F714FA0C}" destId="{1CF710D4-FC54-4DEE-AE52-6D42FBD452ED}" srcOrd="1" destOrd="0" presId="urn:microsoft.com/office/officeart/2005/8/layout/list1"/>
    <dgm:cxn modelId="{CC5941E6-740C-4E99-9EB9-2480DA3FD7E8}" type="presParOf" srcId="{B58F3C1D-D65E-4300-9EB3-C7C0C95E1B07}" destId="{63F54563-D068-4574-B9F1-2573945ABC38}" srcOrd="13" destOrd="0" presId="urn:microsoft.com/office/officeart/2005/8/layout/list1"/>
    <dgm:cxn modelId="{DDE7E450-05BA-4815-BE53-9359A5DDF97B}" type="presParOf" srcId="{B58F3C1D-D65E-4300-9EB3-C7C0C95E1B07}" destId="{D0DFECF4-785C-42C1-97C3-9B0FDD054E8D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66AE190-1F96-4BEA-982F-681D1CE4234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92508562-8CC0-4BDC-ABD9-AE4D158E2A38}">
      <dgm:prSet/>
      <dgm:spPr/>
      <dgm:t>
        <a:bodyPr/>
        <a:lstStyle/>
        <a:p>
          <a:r>
            <a:rPr lang="en-US"/>
            <a:t>Data-driven insights provide a valuable understanding of the factors influencing garment worker productivity.</a:t>
          </a:r>
        </a:p>
      </dgm:t>
    </dgm:pt>
    <dgm:pt modelId="{68AC1311-C243-4A05-BBE1-3361A14192EF}" type="parTrans" cxnId="{CB51EA8C-CFF2-431C-9F31-AFE3EE1A1075}">
      <dgm:prSet/>
      <dgm:spPr/>
      <dgm:t>
        <a:bodyPr/>
        <a:lstStyle/>
        <a:p>
          <a:endParaRPr lang="en-US"/>
        </a:p>
      </dgm:t>
    </dgm:pt>
    <dgm:pt modelId="{6864D352-B21E-4DCE-8428-AB262FF4111E}" type="sibTrans" cxnId="{CB51EA8C-CFF2-431C-9F31-AFE3EE1A1075}">
      <dgm:prSet/>
      <dgm:spPr/>
      <dgm:t>
        <a:bodyPr/>
        <a:lstStyle/>
        <a:p>
          <a:endParaRPr lang="en-US"/>
        </a:p>
      </dgm:t>
    </dgm:pt>
    <dgm:pt modelId="{BAD11186-6733-4134-898B-BEE4345BD989}">
      <dgm:prSet/>
      <dgm:spPr/>
      <dgm:t>
        <a:bodyPr/>
        <a:lstStyle/>
        <a:p>
          <a:r>
            <a:rPr lang="en-US"/>
            <a:t>Targeted productivity, department type, and incentives play significant roles in worker performance.</a:t>
          </a:r>
        </a:p>
      </dgm:t>
    </dgm:pt>
    <dgm:pt modelId="{B29ABAA1-6E71-45B0-83CD-560DD603557A}" type="parTrans" cxnId="{B9CA6EB9-B6CD-4038-8771-A51216B2EE50}">
      <dgm:prSet/>
      <dgm:spPr/>
      <dgm:t>
        <a:bodyPr/>
        <a:lstStyle/>
        <a:p>
          <a:endParaRPr lang="en-US"/>
        </a:p>
      </dgm:t>
    </dgm:pt>
    <dgm:pt modelId="{C260868D-10EE-4CE4-9F51-5E9EDC6D0F82}" type="sibTrans" cxnId="{B9CA6EB9-B6CD-4038-8771-A51216B2EE50}">
      <dgm:prSet/>
      <dgm:spPr/>
      <dgm:t>
        <a:bodyPr/>
        <a:lstStyle/>
        <a:p>
          <a:endParaRPr lang="en-US"/>
        </a:p>
      </dgm:t>
    </dgm:pt>
    <dgm:pt modelId="{D6184AAC-258F-4628-822A-F888BA003684}">
      <dgm:prSet/>
      <dgm:spPr/>
      <dgm:t>
        <a:bodyPr/>
        <a:lstStyle/>
        <a:p>
          <a:r>
            <a:rPr lang="en-US"/>
            <a:t>The developed regression model can effectively predict worker productivity based on key factors.</a:t>
          </a:r>
        </a:p>
      </dgm:t>
    </dgm:pt>
    <dgm:pt modelId="{5AC3981C-EDC5-42CF-8951-65A718496C07}" type="parTrans" cxnId="{F33227D7-3B69-4AC0-9AF0-0D34ED3EBCEE}">
      <dgm:prSet/>
      <dgm:spPr/>
      <dgm:t>
        <a:bodyPr/>
        <a:lstStyle/>
        <a:p>
          <a:endParaRPr lang="en-US"/>
        </a:p>
      </dgm:t>
    </dgm:pt>
    <dgm:pt modelId="{8F2886A2-DCD7-4E82-BBE8-8B70BAAA97E4}" type="sibTrans" cxnId="{F33227D7-3B69-4AC0-9AF0-0D34ED3EBCEE}">
      <dgm:prSet/>
      <dgm:spPr/>
      <dgm:t>
        <a:bodyPr/>
        <a:lstStyle/>
        <a:p>
          <a:endParaRPr lang="en-US"/>
        </a:p>
      </dgm:t>
    </dgm:pt>
    <dgm:pt modelId="{76918C3F-98B5-46A6-8893-EAFA8AC3E1DD}">
      <dgm:prSet/>
      <dgm:spPr/>
      <dgm:t>
        <a:bodyPr/>
        <a:lstStyle/>
        <a:p>
          <a:r>
            <a:rPr lang="en-US"/>
            <a:t>Further investigation is needed to understand the nuances of team size, task complexity, and departmental differences in productivity.</a:t>
          </a:r>
        </a:p>
      </dgm:t>
    </dgm:pt>
    <dgm:pt modelId="{31B9FF55-C4E2-4CF1-84E7-44CB609A2A6B}" type="parTrans" cxnId="{CD3E27E6-A74D-41DA-8AE5-17751463E5DF}">
      <dgm:prSet/>
      <dgm:spPr/>
      <dgm:t>
        <a:bodyPr/>
        <a:lstStyle/>
        <a:p>
          <a:endParaRPr lang="en-US"/>
        </a:p>
      </dgm:t>
    </dgm:pt>
    <dgm:pt modelId="{EEDD912E-93C7-4800-B6C4-704EE020A250}" type="sibTrans" cxnId="{CD3E27E6-A74D-41DA-8AE5-17751463E5DF}">
      <dgm:prSet/>
      <dgm:spPr/>
      <dgm:t>
        <a:bodyPr/>
        <a:lstStyle/>
        <a:p>
          <a:endParaRPr lang="en-US"/>
        </a:p>
      </dgm:t>
    </dgm:pt>
    <dgm:pt modelId="{DEC5A297-5FED-4E52-9CB3-3A548BFFB3D1}">
      <dgm:prSet/>
      <dgm:spPr/>
      <dgm:t>
        <a:bodyPr/>
        <a:lstStyle/>
        <a:p>
          <a:r>
            <a:rPr lang="en-US"/>
            <a:t>Recommendations include setting clear goals, optimizing team structures, utilizing incentives strategically, and addressing departmental disparities.</a:t>
          </a:r>
        </a:p>
      </dgm:t>
    </dgm:pt>
    <dgm:pt modelId="{E8A26756-FA31-4D21-B0EA-1D531E244C13}" type="parTrans" cxnId="{89D5670B-C9DF-498C-B193-F28072AFF92B}">
      <dgm:prSet/>
      <dgm:spPr/>
      <dgm:t>
        <a:bodyPr/>
        <a:lstStyle/>
        <a:p>
          <a:endParaRPr lang="en-US"/>
        </a:p>
      </dgm:t>
    </dgm:pt>
    <dgm:pt modelId="{9B583AC5-3B9C-44F6-9952-7BB3DA1B25CA}" type="sibTrans" cxnId="{89D5670B-C9DF-498C-B193-F28072AFF92B}">
      <dgm:prSet/>
      <dgm:spPr/>
      <dgm:t>
        <a:bodyPr/>
        <a:lstStyle/>
        <a:p>
          <a:endParaRPr lang="en-US"/>
        </a:p>
      </dgm:t>
    </dgm:pt>
    <dgm:pt modelId="{9D6A8C2B-50CB-4E91-891C-5F5A56B26355}">
      <dgm:prSet/>
      <dgm:spPr/>
      <dgm:t>
        <a:bodyPr/>
        <a:lstStyle/>
        <a:p>
          <a:r>
            <a:rPr lang="en-US"/>
            <a:t>Continuous monitoring and refinement of the model are crucial for maintaining its accuracy and relevance.</a:t>
          </a:r>
        </a:p>
      </dgm:t>
    </dgm:pt>
    <dgm:pt modelId="{4A6B0456-E991-4C1E-AB6D-0F4CC34CBB83}" type="parTrans" cxnId="{B8EF4A04-613F-438C-9950-4AD4519BCE79}">
      <dgm:prSet/>
      <dgm:spPr/>
      <dgm:t>
        <a:bodyPr/>
        <a:lstStyle/>
        <a:p>
          <a:endParaRPr lang="en-US"/>
        </a:p>
      </dgm:t>
    </dgm:pt>
    <dgm:pt modelId="{89558253-541B-42AC-B900-FA19C4EC74E6}" type="sibTrans" cxnId="{B8EF4A04-613F-438C-9950-4AD4519BCE79}">
      <dgm:prSet/>
      <dgm:spPr/>
      <dgm:t>
        <a:bodyPr/>
        <a:lstStyle/>
        <a:p>
          <a:endParaRPr lang="en-US"/>
        </a:p>
      </dgm:t>
    </dgm:pt>
    <dgm:pt modelId="{A81989F5-862C-4AA5-B253-3F80E229C9D4}">
      <dgm:prSet/>
      <dgm:spPr/>
      <dgm:t>
        <a:bodyPr/>
        <a:lstStyle/>
        <a:p>
          <a:r>
            <a:rPr lang="en-US"/>
            <a:t>By implementing data-driven strategies, garment manufacturers can enhance worker productivity, optimize production processes, and gain a competitive edge.</a:t>
          </a:r>
        </a:p>
      </dgm:t>
    </dgm:pt>
    <dgm:pt modelId="{A9DD9F05-E496-4E48-9835-2E196E60FB7B}" type="parTrans" cxnId="{95338D29-E57C-4B31-A210-4B5A1CC9B3BF}">
      <dgm:prSet/>
      <dgm:spPr/>
      <dgm:t>
        <a:bodyPr/>
        <a:lstStyle/>
        <a:p>
          <a:endParaRPr lang="en-US"/>
        </a:p>
      </dgm:t>
    </dgm:pt>
    <dgm:pt modelId="{B89A9BC4-E2F3-428D-8981-20549D799EA7}" type="sibTrans" cxnId="{95338D29-E57C-4B31-A210-4B5A1CC9B3BF}">
      <dgm:prSet/>
      <dgm:spPr/>
      <dgm:t>
        <a:bodyPr/>
        <a:lstStyle/>
        <a:p>
          <a:endParaRPr lang="en-US"/>
        </a:p>
      </dgm:t>
    </dgm:pt>
    <dgm:pt modelId="{62875BB1-6874-4A98-9A70-94B66B3ED747}" type="pres">
      <dgm:prSet presAssocID="{966AE190-1F96-4BEA-982F-681D1CE42340}" presName="root" presStyleCnt="0">
        <dgm:presLayoutVars>
          <dgm:dir/>
          <dgm:resizeHandles val="exact"/>
        </dgm:presLayoutVars>
      </dgm:prSet>
      <dgm:spPr/>
    </dgm:pt>
    <dgm:pt modelId="{0048E6BF-FA4A-4D96-960C-EEF15F146BF5}" type="pres">
      <dgm:prSet presAssocID="{92508562-8CC0-4BDC-ABD9-AE4D158E2A38}" presName="compNode" presStyleCnt="0"/>
      <dgm:spPr/>
    </dgm:pt>
    <dgm:pt modelId="{2FB495C7-F1CB-4BDB-B626-F6B9820D65C0}" type="pres">
      <dgm:prSet presAssocID="{92508562-8CC0-4BDC-ABD9-AE4D158E2A38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ger"/>
        </a:ext>
      </dgm:extLst>
    </dgm:pt>
    <dgm:pt modelId="{F8D03203-6102-41A1-AAD8-72CE19CB64D2}" type="pres">
      <dgm:prSet presAssocID="{92508562-8CC0-4BDC-ABD9-AE4D158E2A38}" presName="spaceRect" presStyleCnt="0"/>
      <dgm:spPr/>
    </dgm:pt>
    <dgm:pt modelId="{B17FBBE8-62E8-4D76-9F94-431BE58482B1}" type="pres">
      <dgm:prSet presAssocID="{92508562-8CC0-4BDC-ABD9-AE4D158E2A38}" presName="textRect" presStyleLbl="revTx" presStyleIdx="0" presStyleCnt="7">
        <dgm:presLayoutVars>
          <dgm:chMax val="1"/>
          <dgm:chPref val="1"/>
        </dgm:presLayoutVars>
      </dgm:prSet>
      <dgm:spPr/>
    </dgm:pt>
    <dgm:pt modelId="{28A32F34-9F76-4684-88DB-5B8DBD850C52}" type="pres">
      <dgm:prSet presAssocID="{6864D352-B21E-4DCE-8428-AB262FF4111E}" presName="sibTrans" presStyleCnt="0"/>
      <dgm:spPr/>
    </dgm:pt>
    <dgm:pt modelId="{2BB2D747-7889-49F8-8305-AB44D2F8C29C}" type="pres">
      <dgm:prSet presAssocID="{BAD11186-6733-4134-898B-BEE4345BD989}" presName="compNode" presStyleCnt="0"/>
      <dgm:spPr/>
    </dgm:pt>
    <dgm:pt modelId="{F5699103-D12F-4CE7-ACF4-60AC589DB2A6}" type="pres">
      <dgm:prSet presAssocID="{BAD11186-6733-4134-898B-BEE4345BD989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68C62378-CF9E-40E3-9809-C721D562A628}" type="pres">
      <dgm:prSet presAssocID="{BAD11186-6733-4134-898B-BEE4345BD989}" presName="spaceRect" presStyleCnt="0"/>
      <dgm:spPr/>
    </dgm:pt>
    <dgm:pt modelId="{FACCC2EA-BF7A-4D96-857B-51F54F8B0DDC}" type="pres">
      <dgm:prSet presAssocID="{BAD11186-6733-4134-898B-BEE4345BD989}" presName="textRect" presStyleLbl="revTx" presStyleIdx="1" presStyleCnt="7">
        <dgm:presLayoutVars>
          <dgm:chMax val="1"/>
          <dgm:chPref val="1"/>
        </dgm:presLayoutVars>
      </dgm:prSet>
      <dgm:spPr/>
    </dgm:pt>
    <dgm:pt modelId="{033B7475-5E95-4C85-9C2A-C8C8A3C0318B}" type="pres">
      <dgm:prSet presAssocID="{C260868D-10EE-4CE4-9F51-5E9EDC6D0F82}" presName="sibTrans" presStyleCnt="0"/>
      <dgm:spPr/>
    </dgm:pt>
    <dgm:pt modelId="{52E0703C-2B97-4E15-B23E-9E091E959EDC}" type="pres">
      <dgm:prSet presAssocID="{D6184AAC-258F-4628-822A-F888BA003684}" presName="compNode" presStyleCnt="0"/>
      <dgm:spPr/>
    </dgm:pt>
    <dgm:pt modelId="{4C471424-61D5-44F3-A291-94735EA3B0C1}" type="pres">
      <dgm:prSet presAssocID="{D6184AAC-258F-4628-822A-F888BA003684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75C079CB-8E16-46C2-8498-397E157C87D4}" type="pres">
      <dgm:prSet presAssocID="{D6184AAC-258F-4628-822A-F888BA003684}" presName="spaceRect" presStyleCnt="0"/>
      <dgm:spPr/>
    </dgm:pt>
    <dgm:pt modelId="{B87AA147-08CF-44E7-A72D-FC305471948B}" type="pres">
      <dgm:prSet presAssocID="{D6184AAC-258F-4628-822A-F888BA003684}" presName="textRect" presStyleLbl="revTx" presStyleIdx="2" presStyleCnt="7">
        <dgm:presLayoutVars>
          <dgm:chMax val="1"/>
          <dgm:chPref val="1"/>
        </dgm:presLayoutVars>
      </dgm:prSet>
      <dgm:spPr/>
    </dgm:pt>
    <dgm:pt modelId="{7BE01035-4E5A-4A73-881E-61537BC492DD}" type="pres">
      <dgm:prSet presAssocID="{8F2886A2-DCD7-4E82-BBE8-8B70BAAA97E4}" presName="sibTrans" presStyleCnt="0"/>
      <dgm:spPr/>
    </dgm:pt>
    <dgm:pt modelId="{176414E6-B5BA-4976-85B9-2B4CEF9B1B5F}" type="pres">
      <dgm:prSet presAssocID="{76918C3F-98B5-46A6-8893-EAFA8AC3E1DD}" presName="compNode" presStyleCnt="0"/>
      <dgm:spPr/>
    </dgm:pt>
    <dgm:pt modelId="{E10790AF-9157-4E01-BBAA-853E84DEB54C}" type="pres">
      <dgm:prSet presAssocID="{76918C3F-98B5-46A6-8893-EAFA8AC3E1DD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805B0925-C046-4121-B750-978B7BC468EE}" type="pres">
      <dgm:prSet presAssocID="{76918C3F-98B5-46A6-8893-EAFA8AC3E1DD}" presName="spaceRect" presStyleCnt="0"/>
      <dgm:spPr/>
    </dgm:pt>
    <dgm:pt modelId="{AA512EB6-CDC2-4B01-A0B6-C56D644DC32C}" type="pres">
      <dgm:prSet presAssocID="{76918C3F-98B5-46A6-8893-EAFA8AC3E1DD}" presName="textRect" presStyleLbl="revTx" presStyleIdx="3" presStyleCnt="7">
        <dgm:presLayoutVars>
          <dgm:chMax val="1"/>
          <dgm:chPref val="1"/>
        </dgm:presLayoutVars>
      </dgm:prSet>
      <dgm:spPr/>
    </dgm:pt>
    <dgm:pt modelId="{73D6AE4E-A7B8-4E20-B8D1-376B95CF3E4E}" type="pres">
      <dgm:prSet presAssocID="{EEDD912E-93C7-4800-B6C4-704EE020A250}" presName="sibTrans" presStyleCnt="0"/>
      <dgm:spPr/>
    </dgm:pt>
    <dgm:pt modelId="{F7BC42DE-FBC3-4755-8454-4E25D4913636}" type="pres">
      <dgm:prSet presAssocID="{DEC5A297-5FED-4E52-9CB3-3A548BFFB3D1}" presName="compNode" presStyleCnt="0"/>
      <dgm:spPr/>
    </dgm:pt>
    <dgm:pt modelId="{C4ED5656-C5A3-4C6B-B311-8C9A128232B9}" type="pres">
      <dgm:prSet presAssocID="{DEC5A297-5FED-4E52-9CB3-3A548BFFB3D1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034B58E6-F2D5-4989-82AA-4F98BD74D6D7}" type="pres">
      <dgm:prSet presAssocID="{DEC5A297-5FED-4E52-9CB3-3A548BFFB3D1}" presName="spaceRect" presStyleCnt="0"/>
      <dgm:spPr/>
    </dgm:pt>
    <dgm:pt modelId="{264CD164-9186-40C0-8271-AFCCBD72EE04}" type="pres">
      <dgm:prSet presAssocID="{DEC5A297-5FED-4E52-9CB3-3A548BFFB3D1}" presName="textRect" presStyleLbl="revTx" presStyleIdx="4" presStyleCnt="7">
        <dgm:presLayoutVars>
          <dgm:chMax val="1"/>
          <dgm:chPref val="1"/>
        </dgm:presLayoutVars>
      </dgm:prSet>
      <dgm:spPr/>
    </dgm:pt>
    <dgm:pt modelId="{38C4CFCE-2302-4D26-B46F-A32EF87232DF}" type="pres">
      <dgm:prSet presAssocID="{9B583AC5-3B9C-44F6-9952-7BB3DA1B25CA}" presName="sibTrans" presStyleCnt="0"/>
      <dgm:spPr/>
    </dgm:pt>
    <dgm:pt modelId="{17D56FFA-FB34-4BCC-A78F-A905C8837401}" type="pres">
      <dgm:prSet presAssocID="{9D6A8C2B-50CB-4E91-891C-5F5A56B26355}" presName="compNode" presStyleCnt="0"/>
      <dgm:spPr/>
    </dgm:pt>
    <dgm:pt modelId="{0546DD0D-FA44-47B7-AA07-8FDB1727ACD6}" type="pres">
      <dgm:prSet presAssocID="{9D6A8C2B-50CB-4E91-891C-5F5A56B26355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04894B89-0628-4BB5-9B33-54E30025F3F1}" type="pres">
      <dgm:prSet presAssocID="{9D6A8C2B-50CB-4E91-891C-5F5A56B26355}" presName="spaceRect" presStyleCnt="0"/>
      <dgm:spPr/>
    </dgm:pt>
    <dgm:pt modelId="{A38605E7-04D0-4200-841A-08D9B6EE3F8B}" type="pres">
      <dgm:prSet presAssocID="{9D6A8C2B-50CB-4E91-891C-5F5A56B26355}" presName="textRect" presStyleLbl="revTx" presStyleIdx="5" presStyleCnt="7">
        <dgm:presLayoutVars>
          <dgm:chMax val="1"/>
          <dgm:chPref val="1"/>
        </dgm:presLayoutVars>
      </dgm:prSet>
      <dgm:spPr/>
    </dgm:pt>
    <dgm:pt modelId="{1849E38F-B713-4CAC-BA07-F7AABDAB7821}" type="pres">
      <dgm:prSet presAssocID="{89558253-541B-42AC-B900-FA19C4EC74E6}" presName="sibTrans" presStyleCnt="0"/>
      <dgm:spPr/>
    </dgm:pt>
    <dgm:pt modelId="{4718851F-FE4C-4CEF-9031-87FB796A1EEE}" type="pres">
      <dgm:prSet presAssocID="{A81989F5-862C-4AA5-B253-3F80E229C9D4}" presName="compNode" presStyleCnt="0"/>
      <dgm:spPr/>
    </dgm:pt>
    <dgm:pt modelId="{9C410FB8-5196-4C22-BEB9-90392D34396E}" type="pres">
      <dgm:prSet presAssocID="{A81989F5-862C-4AA5-B253-3F80E229C9D4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B4886A90-BB32-4B5A-A9E0-E9C46BBD0FAD}" type="pres">
      <dgm:prSet presAssocID="{A81989F5-862C-4AA5-B253-3F80E229C9D4}" presName="spaceRect" presStyleCnt="0"/>
      <dgm:spPr/>
    </dgm:pt>
    <dgm:pt modelId="{31BB984E-71FF-4B66-A53C-05E048241222}" type="pres">
      <dgm:prSet presAssocID="{A81989F5-862C-4AA5-B253-3F80E229C9D4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6E43CD02-7A75-4A6C-8BC3-97E9F38F97DE}" type="presOf" srcId="{A81989F5-862C-4AA5-B253-3F80E229C9D4}" destId="{31BB984E-71FF-4B66-A53C-05E048241222}" srcOrd="0" destOrd="0" presId="urn:microsoft.com/office/officeart/2018/2/layout/IconLabelList"/>
    <dgm:cxn modelId="{B8EF4A04-613F-438C-9950-4AD4519BCE79}" srcId="{966AE190-1F96-4BEA-982F-681D1CE42340}" destId="{9D6A8C2B-50CB-4E91-891C-5F5A56B26355}" srcOrd="5" destOrd="0" parTransId="{4A6B0456-E991-4C1E-AB6D-0F4CC34CBB83}" sibTransId="{89558253-541B-42AC-B900-FA19C4EC74E6}"/>
    <dgm:cxn modelId="{89D5670B-C9DF-498C-B193-F28072AFF92B}" srcId="{966AE190-1F96-4BEA-982F-681D1CE42340}" destId="{DEC5A297-5FED-4E52-9CB3-3A548BFFB3D1}" srcOrd="4" destOrd="0" parTransId="{E8A26756-FA31-4D21-B0EA-1D531E244C13}" sibTransId="{9B583AC5-3B9C-44F6-9952-7BB3DA1B25CA}"/>
    <dgm:cxn modelId="{95338D29-E57C-4B31-A210-4B5A1CC9B3BF}" srcId="{966AE190-1F96-4BEA-982F-681D1CE42340}" destId="{A81989F5-862C-4AA5-B253-3F80E229C9D4}" srcOrd="6" destOrd="0" parTransId="{A9DD9F05-E496-4E48-9835-2E196E60FB7B}" sibTransId="{B89A9BC4-E2F3-428D-8981-20549D799EA7}"/>
    <dgm:cxn modelId="{354AA834-0CC2-445B-B79F-1F30A756113F}" type="presOf" srcId="{76918C3F-98B5-46A6-8893-EAFA8AC3E1DD}" destId="{AA512EB6-CDC2-4B01-A0B6-C56D644DC32C}" srcOrd="0" destOrd="0" presId="urn:microsoft.com/office/officeart/2018/2/layout/IconLabelList"/>
    <dgm:cxn modelId="{BC121C6A-B319-4CF4-B57B-4B56868C2A19}" type="presOf" srcId="{DEC5A297-5FED-4E52-9CB3-3A548BFFB3D1}" destId="{264CD164-9186-40C0-8271-AFCCBD72EE04}" srcOrd="0" destOrd="0" presId="urn:microsoft.com/office/officeart/2018/2/layout/IconLabelList"/>
    <dgm:cxn modelId="{FDB51F8A-D148-4B11-9617-FF1DB830D4F2}" type="presOf" srcId="{9D6A8C2B-50CB-4E91-891C-5F5A56B26355}" destId="{A38605E7-04D0-4200-841A-08D9B6EE3F8B}" srcOrd="0" destOrd="0" presId="urn:microsoft.com/office/officeart/2018/2/layout/IconLabelList"/>
    <dgm:cxn modelId="{5560C78C-8DCB-44BD-84B7-DADE745A4F31}" type="presOf" srcId="{D6184AAC-258F-4628-822A-F888BA003684}" destId="{B87AA147-08CF-44E7-A72D-FC305471948B}" srcOrd="0" destOrd="0" presId="urn:microsoft.com/office/officeart/2018/2/layout/IconLabelList"/>
    <dgm:cxn modelId="{CB51EA8C-CFF2-431C-9F31-AFE3EE1A1075}" srcId="{966AE190-1F96-4BEA-982F-681D1CE42340}" destId="{92508562-8CC0-4BDC-ABD9-AE4D158E2A38}" srcOrd="0" destOrd="0" parTransId="{68AC1311-C243-4A05-BBE1-3361A14192EF}" sibTransId="{6864D352-B21E-4DCE-8428-AB262FF4111E}"/>
    <dgm:cxn modelId="{BA702CAD-473C-402A-BBC8-187DD3E7B6F4}" type="presOf" srcId="{92508562-8CC0-4BDC-ABD9-AE4D158E2A38}" destId="{B17FBBE8-62E8-4D76-9F94-431BE58482B1}" srcOrd="0" destOrd="0" presId="urn:microsoft.com/office/officeart/2018/2/layout/IconLabelList"/>
    <dgm:cxn modelId="{CD264AB2-FDA7-48D9-B23C-86C4AF7E6F75}" type="presOf" srcId="{966AE190-1F96-4BEA-982F-681D1CE42340}" destId="{62875BB1-6874-4A98-9A70-94B66B3ED747}" srcOrd="0" destOrd="0" presId="urn:microsoft.com/office/officeart/2018/2/layout/IconLabelList"/>
    <dgm:cxn modelId="{B51ED3B8-9A4C-4A90-9D13-B905C24E2D89}" type="presOf" srcId="{BAD11186-6733-4134-898B-BEE4345BD989}" destId="{FACCC2EA-BF7A-4D96-857B-51F54F8B0DDC}" srcOrd="0" destOrd="0" presId="urn:microsoft.com/office/officeart/2018/2/layout/IconLabelList"/>
    <dgm:cxn modelId="{B9CA6EB9-B6CD-4038-8771-A51216B2EE50}" srcId="{966AE190-1F96-4BEA-982F-681D1CE42340}" destId="{BAD11186-6733-4134-898B-BEE4345BD989}" srcOrd="1" destOrd="0" parTransId="{B29ABAA1-6E71-45B0-83CD-560DD603557A}" sibTransId="{C260868D-10EE-4CE4-9F51-5E9EDC6D0F82}"/>
    <dgm:cxn modelId="{F33227D7-3B69-4AC0-9AF0-0D34ED3EBCEE}" srcId="{966AE190-1F96-4BEA-982F-681D1CE42340}" destId="{D6184AAC-258F-4628-822A-F888BA003684}" srcOrd="2" destOrd="0" parTransId="{5AC3981C-EDC5-42CF-8951-65A718496C07}" sibTransId="{8F2886A2-DCD7-4E82-BBE8-8B70BAAA97E4}"/>
    <dgm:cxn modelId="{CD3E27E6-A74D-41DA-8AE5-17751463E5DF}" srcId="{966AE190-1F96-4BEA-982F-681D1CE42340}" destId="{76918C3F-98B5-46A6-8893-EAFA8AC3E1DD}" srcOrd="3" destOrd="0" parTransId="{31B9FF55-C4E2-4CF1-84E7-44CB609A2A6B}" sibTransId="{EEDD912E-93C7-4800-B6C4-704EE020A250}"/>
    <dgm:cxn modelId="{44628C1C-B7D9-48B7-85DF-F12397DD6218}" type="presParOf" srcId="{62875BB1-6874-4A98-9A70-94B66B3ED747}" destId="{0048E6BF-FA4A-4D96-960C-EEF15F146BF5}" srcOrd="0" destOrd="0" presId="urn:microsoft.com/office/officeart/2018/2/layout/IconLabelList"/>
    <dgm:cxn modelId="{E8468B8A-AAAA-4BEE-BD62-7C51D30CB64B}" type="presParOf" srcId="{0048E6BF-FA4A-4D96-960C-EEF15F146BF5}" destId="{2FB495C7-F1CB-4BDB-B626-F6B9820D65C0}" srcOrd="0" destOrd="0" presId="urn:microsoft.com/office/officeart/2018/2/layout/IconLabelList"/>
    <dgm:cxn modelId="{D116507D-2BEB-4CE3-B75B-FE55CDA87F36}" type="presParOf" srcId="{0048E6BF-FA4A-4D96-960C-EEF15F146BF5}" destId="{F8D03203-6102-41A1-AAD8-72CE19CB64D2}" srcOrd="1" destOrd="0" presId="urn:microsoft.com/office/officeart/2018/2/layout/IconLabelList"/>
    <dgm:cxn modelId="{FAE5FDD4-A0DF-4376-8D29-08C4EE05692E}" type="presParOf" srcId="{0048E6BF-FA4A-4D96-960C-EEF15F146BF5}" destId="{B17FBBE8-62E8-4D76-9F94-431BE58482B1}" srcOrd="2" destOrd="0" presId="urn:microsoft.com/office/officeart/2018/2/layout/IconLabelList"/>
    <dgm:cxn modelId="{738EC2E4-69EF-4940-BB27-A5AD0EBE4584}" type="presParOf" srcId="{62875BB1-6874-4A98-9A70-94B66B3ED747}" destId="{28A32F34-9F76-4684-88DB-5B8DBD850C52}" srcOrd="1" destOrd="0" presId="urn:microsoft.com/office/officeart/2018/2/layout/IconLabelList"/>
    <dgm:cxn modelId="{D35DDE86-0BD2-4774-83AA-C23AF53642A7}" type="presParOf" srcId="{62875BB1-6874-4A98-9A70-94B66B3ED747}" destId="{2BB2D747-7889-49F8-8305-AB44D2F8C29C}" srcOrd="2" destOrd="0" presId="urn:microsoft.com/office/officeart/2018/2/layout/IconLabelList"/>
    <dgm:cxn modelId="{93666A07-5EAC-4683-AA69-A0C8596E8D35}" type="presParOf" srcId="{2BB2D747-7889-49F8-8305-AB44D2F8C29C}" destId="{F5699103-D12F-4CE7-ACF4-60AC589DB2A6}" srcOrd="0" destOrd="0" presId="urn:microsoft.com/office/officeart/2018/2/layout/IconLabelList"/>
    <dgm:cxn modelId="{E0266264-1033-4492-8F53-1A383AE5AE6A}" type="presParOf" srcId="{2BB2D747-7889-49F8-8305-AB44D2F8C29C}" destId="{68C62378-CF9E-40E3-9809-C721D562A628}" srcOrd="1" destOrd="0" presId="urn:microsoft.com/office/officeart/2018/2/layout/IconLabelList"/>
    <dgm:cxn modelId="{22A734D0-C42B-4FBF-9155-054EF7D44664}" type="presParOf" srcId="{2BB2D747-7889-49F8-8305-AB44D2F8C29C}" destId="{FACCC2EA-BF7A-4D96-857B-51F54F8B0DDC}" srcOrd="2" destOrd="0" presId="urn:microsoft.com/office/officeart/2018/2/layout/IconLabelList"/>
    <dgm:cxn modelId="{52EB4914-AD7E-4141-98D4-3E3105744312}" type="presParOf" srcId="{62875BB1-6874-4A98-9A70-94B66B3ED747}" destId="{033B7475-5E95-4C85-9C2A-C8C8A3C0318B}" srcOrd="3" destOrd="0" presId="urn:microsoft.com/office/officeart/2018/2/layout/IconLabelList"/>
    <dgm:cxn modelId="{D0FFEA6D-9690-47FD-929B-71F601B33438}" type="presParOf" srcId="{62875BB1-6874-4A98-9A70-94B66B3ED747}" destId="{52E0703C-2B97-4E15-B23E-9E091E959EDC}" srcOrd="4" destOrd="0" presId="urn:microsoft.com/office/officeart/2018/2/layout/IconLabelList"/>
    <dgm:cxn modelId="{2B3202A3-4849-4ECA-9EA4-E1783DE61A47}" type="presParOf" srcId="{52E0703C-2B97-4E15-B23E-9E091E959EDC}" destId="{4C471424-61D5-44F3-A291-94735EA3B0C1}" srcOrd="0" destOrd="0" presId="urn:microsoft.com/office/officeart/2018/2/layout/IconLabelList"/>
    <dgm:cxn modelId="{AE489A1C-1760-4581-8B4C-7FC4D8A6479A}" type="presParOf" srcId="{52E0703C-2B97-4E15-B23E-9E091E959EDC}" destId="{75C079CB-8E16-46C2-8498-397E157C87D4}" srcOrd="1" destOrd="0" presId="urn:microsoft.com/office/officeart/2018/2/layout/IconLabelList"/>
    <dgm:cxn modelId="{B5FCD159-012F-4C2A-9DC3-023836364473}" type="presParOf" srcId="{52E0703C-2B97-4E15-B23E-9E091E959EDC}" destId="{B87AA147-08CF-44E7-A72D-FC305471948B}" srcOrd="2" destOrd="0" presId="urn:microsoft.com/office/officeart/2018/2/layout/IconLabelList"/>
    <dgm:cxn modelId="{D096DE0D-2491-4686-A41E-7CD622224F6D}" type="presParOf" srcId="{62875BB1-6874-4A98-9A70-94B66B3ED747}" destId="{7BE01035-4E5A-4A73-881E-61537BC492DD}" srcOrd="5" destOrd="0" presId="urn:microsoft.com/office/officeart/2018/2/layout/IconLabelList"/>
    <dgm:cxn modelId="{F8ED4729-2ACA-4678-93C5-BE3462C5E63A}" type="presParOf" srcId="{62875BB1-6874-4A98-9A70-94B66B3ED747}" destId="{176414E6-B5BA-4976-85B9-2B4CEF9B1B5F}" srcOrd="6" destOrd="0" presId="urn:microsoft.com/office/officeart/2018/2/layout/IconLabelList"/>
    <dgm:cxn modelId="{5D9EB578-74B4-46C9-A968-E2ED7454BBA7}" type="presParOf" srcId="{176414E6-B5BA-4976-85B9-2B4CEF9B1B5F}" destId="{E10790AF-9157-4E01-BBAA-853E84DEB54C}" srcOrd="0" destOrd="0" presId="urn:microsoft.com/office/officeart/2018/2/layout/IconLabelList"/>
    <dgm:cxn modelId="{1C396641-D67C-4356-A5A6-06E759E205C1}" type="presParOf" srcId="{176414E6-B5BA-4976-85B9-2B4CEF9B1B5F}" destId="{805B0925-C046-4121-B750-978B7BC468EE}" srcOrd="1" destOrd="0" presId="urn:microsoft.com/office/officeart/2018/2/layout/IconLabelList"/>
    <dgm:cxn modelId="{38FD763F-6061-4C63-BA9D-9F9B259C5448}" type="presParOf" srcId="{176414E6-B5BA-4976-85B9-2B4CEF9B1B5F}" destId="{AA512EB6-CDC2-4B01-A0B6-C56D644DC32C}" srcOrd="2" destOrd="0" presId="urn:microsoft.com/office/officeart/2018/2/layout/IconLabelList"/>
    <dgm:cxn modelId="{2E01990E-9320-4457-98EC-5481CA5A5357}" type="presParOf" srcId="{62875BB1-6874-4A98-9A70-94B66B3ED747}" destId="{73D6AE4E-A7B8-4E20-B8D1-376B95CF3E4E}" srcOrd="7" destOrd="0" presId="urn:microsoft.com/office/officeart/2018/2/layout/IconLabelList"/>
    <dgm:cxn modelId="{8FC7D893-BC74-46E9-918E-42E32D85168E}" type="presParOf" srcId="{62875BB1-6874-4A98-9A70-94B66B3ED747}" destId="{F7BC42DE-FBC3-4755-8454-4E25D4913636}" srcOrd="8" destOrd="0" presId="urn:microsoft.com/office/officeart/2018/2/layout/IconLabelList"/>
    <dgm:cxn modelId="{C4AAA0B8-BAFD-4CC6-9C39-D3934030F4C3}" type="presParOf" srcId="{F7BC42DE-FBC3-4755-8454-4E25D4913636}" destId="{C4ED5656-C5A3-4C6B-B311-8C9A128232B9}" srcOrd="0" destOrd="0" presId="urn:microsoft.com/office/officeart/2018/2/layout/IconLabelList"/>
    <dgm:cxn modelId="{DFEA3E91-44F3-464D-96FB-2FF90294D9F1}" type="presParOf" srcId="{F7BC42DE-FBC3-4755-8454-4E25D4913636}" destId="{034B58E6-F2D5-4989-82AA-4F98BD74D6D7}" srcOrd="1" destOrd="0" presId="urn:microsoft.com/office/officeart/2018/2/layout/IconLabelList"/>
    <dgm:cxn modelId="{B05387E3-8876-49F8-B985-BD6E2C5DFF5F}" type="presParOf" srcId="{F7BC42DE-FBC3-4755-8454-4E25D4913636}" destId="{264CD164-9186-40C0-8271-AFCCBD72EE04}" srcOrd="2" destOrd="0" presId="urn:microsoft.com/office/officeart/2018/2/layout/IconLabelList"/>
    <dgm:cxn modelId="{1DF2DA8D-742C-43E6-B0C2-F034598342F2}" type="presParOf" srcId="{62875BB1-6874-4A98-9A70-94B66B3ED747}" destId="{38C4CFCE-2302-4D26-B46F-A32EF87232DF}" srcOrd="9" destOrd="0" presId="urn:microsoft.com/office/officeart/2018/2/layout/IconLabelList"/>
    <dgm:cxn modelId="{84D815F1-BD22-439A-B164-0EAEA707D6B5}" type="presParOf" srcId="{62875BB1-6874-4A98-9A70-94B66B3ED747}" destId="{17D56FFA-FB34-4BCC-A78F-A905C8837401}" srcOrd="10" destOrd="0" presId="urn:microsoft.com/office/officeart/2018/2/layout/IconLabelList"/>
    <dgm:cxn modelId="{7C2E16A7-55FA-41E0-BA08-5C981FB7D933}" type="presParOf" srcId="{17D56FFA-FB34-4BCC-A78F-A905C8837401}" destId="{0546DD0D-FA44-47B7-AA07-8FDB1727ACD6}" srcOrd="0" destOrd="0" presId="urn:microsoft.com/office/officeart/2018/2/layout/IconLabelList"/>
    <dgm:cxn modelId="{F873859C-EECF-40B4-803B-F48090434517}" type="presParOf" srcId="{17D56FFA-FB34-4BCC-A78F-A905C8837401}" destId="{04894B89-0628-4BB5-9B33-54E30025F3F1}" srcOrd="1" destOrd="0" presId="urn:microsoft.com/office/officeart/2018/2/layout/IconLabelList"/>
    <dgm:cxn modelId="{2913A55F-4D7E-47D0-8556-A6AA3FC0298B}" type="presParOf" srcId="{17D56FFA-FB34-4BCC-A78F-A905C8837401}" destId="{A38605E7-04D0-4200-841A-08D9B6EE3F8B}" srcOrd="2" destOrd="0" presId="urn:microsoft.com/office/officeart/2018/2/layout/IconLabelList"/>
    <dgm:cxn modelId="{EF635AAA-1E9D-4DD3-9C1C-E95DE306E053}" type="presParOf" srcId="{62875BB1-6874-4A98-9A70-94B66B3ED747}" destId="{1849E38F-B713-4CAC-BA07-F7AABDAB7821}" srcOrd="11" destOrd="0" presId="urn:microsoft.com/office/officeart/2018/2/layout/IconLabelList"/>
    <dgm:cxn modelId="{62EDD94B-63C5-43A6-A88B-99FA907856D0}" type="presParOf" srcId="{62875BB1-6874-4A98-9A70-94B66B3ED747}" destId="{4718851F-FE4C-4CEF-9031-87FB796A1EEE}" srcOrd="12" destOrd="0" presId="urn:microsoft.com/office/officeart/2018/2/layout/IconLabelList"/>
    <dgm:cxn modelId="{47850B5D-5B01-4557-9468-968D5DAE38E3}" type="presParOf" srcId="{4718851F-FE4C-4CEF-9031-87FB796A1EEE}" destId="{9C410FB8-5196-4C22-BEB9-90392D34396E}" srcOrd="0" destOrd="0" presId="urn:microsoft.com/office/officeart/2018/2/layout/IconLabelList"/>
    <dgm:cxn modelId="{DDEC3351-0EC8-4B5D-B351-9DFF26FB9DF5}" type="presParOf" srcId="{4718851F-FE4C-4CEF-9031-87FB796A1EEE}" destId="{B4886A90-BB32-4B5A-A9E0-E9C46BBD0FAD}" srcOrd="1" destOrd="0" presId="urn:microsoft.com/office/officeart/2018/2/layout/IconLabelList"/>
    <dgm:cxn modelId="{61EF9B73-9003-4AE7-A811-4EE0940F7EA5}" type="presParOf" srcId="{4718851F-FE4C-4CEF-9031-87FB796A1EEE}" destId="{31BB984E-71FF-4B66-A53C-05E04824122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21FAB5-56D3-46A0-9BD0-2E31C4650CE4}">
      <dsp:nvSpPr>
        <dsp:cNvPr id="0" name=""/>
        <dsp:cNvSpPr/>
      </dsp:nvSpPr>
      <dsp:spPr>
        <a:xfrm>
          <a:off x="0" y="4259"/>
          <a:ext cx="5914209" cy="56411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DD16ED-D011-400B-A7A8-78F462E9FB4C}">
      <dsp:nvSpPr>
        <dsp:cNvPr id="0" name=""/>
        <dsp:cNvSpPr/>
      </dsp:nvSpPr>
      <dsp:spPr>
        <a:xfrm>
          <a:off x="170646" y="131185"/>
          <a:ext cx="310568" cy="3102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90109B-FC09-408A-87C9-A79B98A9050F}">
      <dsp:nvSpPr>
        <dsp:cNvPr id="0" name=""/>
        <dsp:cNvSpPr/>
      </dsp:nvSpPr>
      <dsp:spPr>
        <a:xfrm>
          <a:off x="651861" y="4259"/>
          <a:ext cx="5174666" cy="722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494" tIns="76494" rIns="76494" bIns="76494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The garment industry faces intense global competition and constant pressure to meet rising demand.</a:t>
          </a:r>
          <a:endParaRPr lang="en-US" sz="1400" kern="1200"/>
        </a:p>
      </dsp:txBody>
      <dsp:txXfrm>
        <a:off x="651861" y="4259"/>
        <a:ext cx="5174666" cy="722777"/>
      </dsp:txXfrm>
    </dsp:sp>
    <dsp:sp modelId="{70E8CD53-7978-4710-803C-D4F2D31E8CF7}">
      <dsp:nvSpPr>
        <dsp:cNvPr id="0" name=""/>
        <dsp:cNvSpPr/>
      </dsp:nvSpPr>
      <dsp:spPr>
        <a:xfrm>
          <a:off x="0" y="907731"/>
          <a:ext cx="5914209" cy="56411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A7664F-14A5-49F6-84E2-CFD5977CA45F}">
      <dsp:nvSpPr>
        <dsp:cNvPr id="0" name=""/>
        <dsp:cNvSpPr/>
      </dsp:nvSpPr>
      <dsp:spPr>
        <a:xfrm>
          <a:off x="170646" y="1034658"/>
          <a:ext cx="310568" cy="3102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2D55EF-48DA-44D2-A38F-DBC4FF3B21B2}">
      <dsp:nvSpPr>
        <dsp:cNvPr id="0" name=""/>
        <dsp:cNvSpPr/>
      </dsp:nvSpPr>
      <dsp:spPr>
        <a:xfrm>
          <a:off x="651861" y="907731"/>
          <a:ext cx="5174666" cy="722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494" tIns="76494" rIns="76494" bIns="76494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Worker productivity is a crucial factor in determining the success and profitability of garment manufacturing companies.</a:t>
          </a:r>
          <a:endParaRPr lang="en-US" sz="1400" kern="1200"/>
        </a:p>
      </dsp:txBody>
      <dsp:txXfrm>
        <a:off x="651861" y="907731"/>
        <a:ext cx="5174666" cy="722777"/>
      </dsp:txXfrm>
    </dsp:sp>
    <dsp:sp modelId="{FCD2316B-2AF3-4EDD-82DD-4C308254089C}">
      <dsp:nvSpPr>
        <dsp:cNvPr id="0" name=""/>
        <dsp:cNvSpPr/>
      </dsp:nvSpPr>
      <dsp:spPr>
        <a:xfrm>
          <a:off x="0" y="1811203"/>
          <a:ext cx="5914209" cy="56411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F318E1-36E2-4049-A540-7C92DD67E9BF}">
      <dsp:nvSpPr>
        <dsp:cNvPr id="0" name=""/>
        <dsp:cNvSpPr/>
      </dsp:nvSpPr>
      <dsp:spPr>
        <a:xfrm>
          <a:off x="170646" y="1938130"/>
          <a:ext cx="310568" cy="3102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1981CB-A310-4874-A588-AADD1B54D985}">
      <dsp:nvSpPr>
        <dsp:cNvPr id="0" name=""/>
        <dsp:cNvSpPr/>
      </dsp:nvSpPr>
      <dsp:spPr>
        <a:xfrm>
          <a:off x="651861" y="1811203"/>
          <a:ext cx="5174666" cy="722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494" tIns="76494" rIns="76494" bIns="76494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Understanding the factors influencing worker productivity is essential for optimizing production processes and resource allocation.</a:t>
          </a:r>
          <a:endParaRPr lang="en-US" sz="1400" kern="1200"/>
        </a:p>
      </dsp:txBody>
      <dsp:txXfrm>
        <a:off x="651861" y="1811203"/>
        <a:ext cx="5174666" cy="722777"/>
      </dsp:txXfrm>
    </dsp:sp>
    <dsp:sp modelId="{3DEFE41D-4A06-4150-8F44-DC1D75471ACD}">
      <dsp:nvSpPr>
        <dsp:cNvPr id="0" name=""/>
        <dsp:cNvSpPr/>
      </dsp:nvSpPr>
      <dsp:spPr>
        <a:xfrm>
          <a:off x="0" y="2714675"/>
          <a:ext cx="5914209" cy="56411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81C953-2BC4-48D6-BB9D-0E0E141FE8B1}">
      <dsp:nvSpPr>
        <dsp:cNvPr id="0" name=""/>
        <dsp:cNvSpPr/>
      </dsp:nvSpPr>
      <dsp:spPr>
        <a:xfrm>
          <a:off x="170646" y="2841602"/>
          <a:ext cx="310568" cy="31026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C8798B-D939-40F6-83D5-D961DA01EE17}">
      <dsp:nvSpPr>
        <dsp:cNvPr id="0" name=""/>
        <dsp:cNvSpPr/>
      </dsp:nvSpPr>
      <dsp:spPr>
        <a:xfrm>
          <a:off x="651861" y="2714675"/>
          <a:ext cx="5174666" cy="722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494" tIns="76494" rIns="76494" bIns="76494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Traditional methods for assessing and improving worker productivity often rely on subjective observations and limited data.</a:t>
          </a:r>
          <a:endParaRPr lang="en-US" sz="1400" kern="1200"/>
        </a:p>
      </dsp:txBody>
      <dsp:txXfrm>
        <a:off x="651861" y="2714675"/>
        <a:ext cx="5174666" cy="722777"/>
      </dsp:txXfrm>
    </dsp:sp>
    <dsp:sp modelId="{DE33B427-C57D-4A00-A0D7-4C8BBD8C6D36}">
      <dsp:nvSpPr>
        <dsp:cNvPr id="0" name=""/>
        <dsp:cNvSpPr/>
      </dsp:nvSpPr>
      <dsp:spPr>
        <a:xfrm>
          <a:off x="0" y="3618147"/>
          <a:ext cx="5914209" cy="56411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F76E79-B907-4429-B8C8-18400BF662EB}">
      <dsp:nvSpPr>
        <dsp:cNvPr id="0" name=""/>
        <dsp:cNvSpPr/>
      </dsp:nvSpPr>
      <dsp:spPr>
        <a:xfrm>
          <a:off x="170646" y="3745074"/>
          <a:ext cx="310568" cy="31026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57A6FE-4C7E-4BE5-9BFC-F0F6AB4C9881}">
      <dsp:nvSpPr>
        <dsp:cNvPr id="0" name=""/>
        <dsp:cNvSpPr/>
      </dsp:nvSpPr>
      <dsp:spPr>
        <a:xfrm>
          <a:off x="651861" y="3618147"/>
          <a:ext cx="5174666" cy="722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494" tIns="76494" rIns="76494" bIns="76494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There is a need for data-driven approaches to accurately predict, analyze, and enhance worker productivity in the garment industry.</a:t>
          </a:r>
          <a:endParaRPr lang="en-US" sz="1400" kern="1200"/>
        </a:p>
      </dsp:txBody>
      <dsp:txXfrm>
        <a:off x="651861" y="3618147"/>
        <a:ext cx="5174666" cy="722777"/>
      </dsp:txXfrm>
    </dsp:sp>
    <dsp:sp modelId="{1E736869-2826-4335-B3DF-E779D62207E0}">
      <dsp:nvSpPr>
        <dsp:cNvPr id="0" name=""/>
        <dsp:cNvSpPr/>
      </dsp:nvSpPr>
      <dsp:spPr>
        <a:xfrm>
          <a:off x="0" y="4521620"/>
          <a:ext cx="5914209" cy="56411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62770F-84B9-46AB-9A8D-691DB6909502}">
      <dsp:nvSpPr>
        <dsp:cNvPr id="0" name=""/>
        <dsp:cNvSpPr/>
      </dsp:nvSpPr>
      <dsp:spPr>
        <a:xfrm>
          <a:off x="170812" y="4648547"/>
          <a:ext cx="310568" cy="31026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13418D-4705-4FE7-AFAD-B733645F1068}">
      <dsp:nvSpPr>
        <dsp:cNvPr id="0" name=""/>
        <dsp:cNvSpPr/>
      </dsp:nvSpPr>
      <dsp:spPr>
        <a:xfrm>
          <a:off x="652194" y="4521620"/>
          <a:ext cx="5078584" cy="722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494" tIns="76494" rIns="76494" bIns="76494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This study aims to address this need by leveraging data analytics techniques to uncover the key drivers of garment worker productivity and develop a predictive model to guide decision-making.</a:t>
          </a:r>
          <a:endParaRPr lang="en-US" sz="1400" kern="1200"/>
        </a:p>
      </dsp:txBody>
      <dsp:txXfrm>
        <a:off x="652194" y="4521620"/>
        <a:ext cx="5078584" cy="7227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63BFC3-110B-4D72-B122-B5A69D84BD60}">
      <dsp:nvSpPr>
        <dsp:cNvPr id="0" name=""/>
        <dsp:cNvSpPr/>
      </dsp:nvSpPr>
      <dsp:spPr>
        <a:xfrm>
          <a:off x="0" y="58888"/>
          <a:ext cx="9601196" cy="48481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Variable Removal:</a:t>
          </a:r>
        </a:p>
      </dsp:txBody>
      <dsp:txXfrm>
        <a:off x="23667" y="82555"/>
        <a:ext cx="9553862" cy="437484"/>
      </dsp:txXfrm>
    </dsp:sp>
    <dsp:sp modelId="{73DB4B11-3F9B-4D74-8C53-60F56E63EB5B}">
      <dsp:nvSpPr>
        <dsp:cNvPr id="0" name=""/>
        <dsp:cNvSpPr/>
      </dsp:nvSpPr>
      <dsp:spPr>
        <a:xfrm>
          <a:off x="0" y="543707"/>
          <a:ext cx="9601196" cy="457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38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/>
            <a:t>WIP (Work in Progress): As WIP doesn't directly translate to productivity and its influence is likely captured through other variables like idle time and production volume, it was excluded from the analysis.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/>
            <a:t>Date: Since the average productivity remained consistent across different dates, the "date" variable was deemed irrelevant for predicting productivity and was removed.</a:t>
          </a:r>
        </a:p>
      </dsp:txBody>
      <dsp:txXfrm>
        <a:off x="0" y="543707"/>
        <a:ext cx="9601196" cy="457470"/>
      </dsp:txXfrm>
    </dsp:sp>
    <dsp:sp modelId="{7F5E3258-E931-4A36-9313-D9311B2915CE}">
      <dsp:nvSpPr>
        <dsp:cNvPr id="0" name=""/>
        <dsp:cNvSpPr/>
      </dsp:nvSpPr>
      <dsp:spPr>
        <a:xfrm>
          <a:off x="0" y="1001177"/>
          <a:ext cx="9601196" cy="484818"/>
        </a:xfrm>
        <a:prstGeom prst="roundRect">
          <a:avLst/>
        </a:prstGeom>
        <a:solidFill>
          <a:schemeClr val="accent2">
            <a:hueOff val="1121052"/>
            <a:satOff val="-1191"/>
            <a:lumOff val="91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Categorical Variable Transformation:</a:t>
          </a:r>
        </a:p>
      </dsp:txBody>
      <dsp:txXfrm>
        <a:off x="23667" y="1024844"/>
        <a:ext cx="9553862" cy="437484"/>
      </dsp:txXfrm>
    </dsp:sp>
    <dsp:sp modelId="{2CF35B73-72C2-4E63-B843-9B61B33E6F9B}">
      <dsp:nvSpPr>
        <dsp:cNvPr id="0" name=""/>
        <dsp:cNvSpPr/>
      </dsp:nvSpPr>
      <dsp:spPr>
        <a:xfrm>
          <a:off x="0" y="1485996"/>
          <a:ext cx="9601196" cy="322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38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/>
            <a:t>Quarter: The term "Quarter" was removed from the categorical variable, leaving only the numerical representation (1, 2, 3, 4) for each quarter of the month.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/>
            <a:t>Day: The days of the week were converted from categorical labels (e.g., Monday, Tuesday) to numerical values (1 to 7) to facilitate quantitative analysis.</a:t>
          </a:r>
        </a:p>
      </dsp:txBody>
      <dsp:txXfrm>
        <a:off x="0" y="1485996"/>
        <a:ext cx="9601196" cy="322920"/>
      </dsp:txXfrm>
    </dsp:sp>
    <dsp:sp modelId="{349024BD-6E49-421B-952C-68441DE99C8F}">
      <dsp:nvSpPr>
        <dsp:cNvPr id="0" name=""/>
        <dsp:cNvSpPr/>
      </dsp:nvSpPr>
      <dsp:spPr>
        <a:xfrm>
          <a:off x="0" y="1808916"/>
          <a:ext cx="9601196" cy="484818"/>
        </a:xfrm>
        <a:prstGeom prst="roundRect">
          <a:avLst/>
        </a:prstGeom>
        <a:solidFill>
          <a:schemeClr val="accent2">
            <a:hueOff val="2242103"/>
            <a:satOff val="-2381"/>
            <a:lumOff val="183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Department Encoding:</a:t>
          </a:r>
        </a:p>
      </dsp:txBody>
      <dsp:txXfrm>
        <a:off x="23667" y="1832583"/>
        <a:ext cx="9553862" cy="437484"/>
      </dsp:txXfrm>
    </dsp:sp>
    <dsp:sp modelId="{FD93B93D-B010-43F5-B301-D546DAD1D809}">
      <dsp:nvSpPr>
        <dsp:cNvPr id="0" name=""/>
        <dsp:cNvSpPr/>
      </dsp:nvSpPr>
      <dsp:spPr>
        <a:xfrm>
          <a:off x="0" y="2331175"/>
          <a:ext cx="9601196" cy="484818"/>
        </a:xfrm>
        <a:prstGeom prst="roundRect">
          <a:avLst/>
        </a:prstGeom>
        <a:solidFill>
          <a:schemeClr val="accent2">
            <a:hueOff val="3363155"/>
            <a:satOff val="-3572"/>
            <a:lumOff val="274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Department Type: The categorical variable representing the type of department (Sweing or Finishing) was encoded numerically, with Sewing assigned a value of 1 and Finishing assigned a value of 2.</a:t>
          </a:r>
        </a:p>
      </dsp:txBody>
      <dsp:txXfrm>
        <a:off x="23667" y="2354842"/>
        <a:ext cx="9553862" cy="4374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1800CA-6C91-4A59-877D-54FCB611A934}">
      <dsp:nvSpPr>
        <dsp:cNvPr id="0" name=""/>
        <dsp:cNvSpPr/>
      </dsp:nvSpPr>
      <dsp:spPr>
        <a:xfrm>
          <a:off x="0" y="207243"/>
          <a:ext cx="5914209" cy="1212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008" tIns="229108" rIns="459008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/>
            <a:t>The model explains 42.7% of the variance in actual productivity, indicating a reasonably good fit.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/>
            <a:t>The model is statistically significant, meaning the observed relationships are unlikely due to chance.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/>
            <a:t>The average prediction error is 0.133, suggesting the model's predictions are relatively close to actual values.</a:t>
          </a:r>
          <a:endParaRPr lang="en-US" sz="1100" kern="1200"/>
        </a:p>
      </dsp:txBody>
      <dsp:txXfrm>
        <a:off x="0" y="207243"/>
        <a:ext cx="5914209" cy="1212750"/>
      </dsp:txXfrm>
    </dsp:sp>
    <dsp:sp modelId="{50C442B0-72F8-48AE-8B8F-F4424B11FF40}">
      <dsp:nvSpPr>
        <dsp:cNvPr id="0" name=""/>
        <dsp:cNvSpPr/>
      </dsp:nvSpPr>
      <dsp:spPr>
        <a:xfrm>
          <a:off x="295710" y="44883"/>
          <a:ext cx="4139946" cy="32472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80" tIns="0" rIns="15648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Model Significance and Fit:</a:t>
          </a:r>
          <a:endParaRPr lang="en-US" sz="1100" kern="1200"/>
        </a:p>
      </dsp:txBody>
      <dsp:txXfrm>
        <a:off x="311562" y="60735"/>
        <a:ext cx="4108242" cy="293016"/>
      </dsp:txXfrm>
    </dsp:sp>
    <dsp:sp modelId="{15FFF172-1659-4303-A263-D05C461A64DA}">
      <dsp:nvSpPr>
        <dsp:cNvPr id="0" name=""/>
        <dsp:cNvSpPr/>
      </dsp:nvSpPr>
      <dsp:spPr>
        <a:xfrm>
          <a:off x="0" y="1641753"/>
          <a:ext cx="5914209" cy="1559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008" tIns="229108" rIns="459008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i="0" kern="1200"/>
            <a:t>Targeted Productivity:</a:t>
          </a:r>
          <a:r>
            <a:rPr lang="en-US" sz="1100" b="0" i="0" kern="1200"/>
            <a:t> Setting clear and achievable goals has the strongest positive impact on worker performance.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i="0" kern="1200"/>
            <a:t>Department:</a:t>
          </a:r>
          <a:r>
            <a:rPr lang="en-US" sz="1100" b="0" i="0" kern="1200"/>
            <a:t> The Finishing department exhibits higher average productivity compared to the Sewing department.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i="0" kern="1200"/>
            <a:t>Incentive:</a:t>
          </a:r>
          <a:r>
            <a:rPr lang="en-US" sz="1100" b="0" i="0" kern="1200"/>
            <a:t> Financial incentives effectively motivate workers and boost productivity.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i="0" kern="1200"/>
            <a:t>Team Size:</a:t>
          </a:r>
          <a:r>
            <a:rPr lang="en-US" sz="1100" b="0" i="0" kern="1200"/>
            <a:t> Larger teams tend to be associated with lower productivity.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i="0" kern="1200"/>
            <a:t>Task Complexity (SMV):</a:t>
          </a:r>
          <a:r>
            <a:rPr lang="en-US" sz="1100" b="0" i="0" kern="1200"/>
            <a:t> Tasks with higher allocated times may lead to lower productivity.</a:t>
          </a:r>
          <a:endParaRPr lang="en-US" sz="1100" kern="1200"/>
        </a:p>
      </dsp:txBody>
      <dsp:txXfrm>
        <a:off x="0" y="1641753"/>
        <a:ext cx="5914209" cy="1559250"/>
      </dsp:txXfrm>
    </dsp:sp>
    <dsp:sp modelId="{3A244E11-5A63-467C-AB91-A8B7851C2A30}">
      <dsp:nvSpPr>
        <dsp:cNvPr id="0" name=""/>
        <dsp:cNvSpPr/>
      </dsp:nvSpPr>
      <dsp:spPr>
        <a:xfrm>
          <a:off x="295710" y="1479393"/>
          <a:ext cx="4139946" cy="32472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80" tIns="0" rIns="15648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Significant Predictors of Productivity:</a:t>
          </a:r>
          <a:endParaRPr lang="en-US" sz="1100" kern="1200"/>
        </a:p>
      </dsp:txBody>
      <dsp:txXfrm>
        <a:off x="311562" y="1495245"/>
        <a:ext cx="4108242" cy="293016"/>
      </dsp:txXfrm>
    </dsp:sp>
    <dsp:sp modelId="{B59B9995-A230-48C1-818F-2650190B7701}">
      <dsp:nvSpPr>
        <dsp:cNvPr id="0" name=""/>
        <dsp:cNvSpPr/>
      </dsp:nvSpPr>
      <dsp:spPr>
        <a:xfrm>
          <a:off x="0" y="3422763"/>
          <a:ext cx="5914209" cy="606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008" tIns="229108" rIns="459008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/>
            <a:t>Day of the week, quarter of the month, overtime, idle time, and number of style changes do not significantly impact productivity in this model.</a:t>
          </a:r>
          <a:endParaRPr lang="en-US" sz="1100" kern="1200"/>
        </a:p>
      </dsp:txBody>
      <dsp:txXfrm>
        <a:off x="0" y="3422763"/>
        <a:ext cx="5914209" cy="606375"/>
      </dsp:txXfrm>
    </dsp:sp>
    <dsp:sp modelId="{B6AE465D-4262-4878-BCED-253364B1EFAD}">
      <dsp:nvSpPr>
        <dsp:cNvPr id="0" name=""/>
        <dsp:cNvSpPr/>
      </dsp:nvSpPr>
      <dsp:spPr>
        <a:xfrm>
          <a:off x="295710" y="3260403"/>
          <a:ext cx="4139946" cy="32472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80" tIns="0" rIns="15648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Less Influential Factors:</a:t>
          </a:r>
          <a:endParaRPr lang="en-US" sz="1100" kern="1200"/>
        </a:p>
      </dsp:txBody>
      <dsp:txXfrm>
        <a:off x="311562" y="3276255"/>
        <a:ext cx="4108242" cy="293016"/>
      </dsp:txXfrm>
    </dsp:sp>
    <dsp:sp modelId="{D0DFECF4-785C-42C1-97C3-9B0FDD054E8D}">
      <dsp:nvSpPr>
        <dsp:cNvPr id="0" name=""/>
        <dsp:cNvSpPr/>
      </dsp:nvSpPr>
      <dsp:spPr>
        <a:xfrm>
          <a:off x="0" y="4250898"/>
          <a:ext cx="5914209" cy="952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008" tIns="229108" rIns="459008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/>
            <a:t>Focus on setting clear and achievable productivity targets.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/>
            <a:t>Investigate and address productivity differences between departments.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/>
            <a:t>Utilize financial incentives strategically to motivate workers.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/>
            <a:t>Optimize team structures and task allocation processes.</a:t>
          </a:r>
          <a:endParaRPr lang="en-US" sz="1100" kern="1200"/>
        </a:p>
      </dsp:txBody>
      <dsp:txXfrm>
        <a:off x="0" y="4250898"/>
        <a:ext cx="5914209" cy="952875"/>
      </dsp:txXfrm>
    </dsp:sp>
    <dsp:sp modelId="{1CF710D4-FC54-4DEE-AE52-6D42FBD452ED}">
      <dsp:nvSpPr>
        <dsp:cNvPr id="0" name=""/>
        <dsp:cNvSpPr/>
      </dsp:nvSpPr>
      <dsp:spPr>
        <a:xfrm>
          <a:off x="295710" y="4088538"/>
          <a:ext cx="4139946" cy="32472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5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80" tIns="0" rIns="15648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Recommendations:</a:t>
          </a:r>
          <a:endParaRPr lang="en-US" sz="1100" kern="1200"/>
        </a:p>
      </dsp:txBody>
      <dsp:txXfrm>
        <a:off x="311562" y="4104390"/>
        <a:ext cx="4108242" cy="2930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B495C7-F1CB-4BDB-B626-F6B9820D65C0}">
      <dsp:nvSpPr>
        <dsp:cNvPr id="0" name=""/>
        <dsp:cNvSpPr/>
      </dsp:nvSpPr>
      <dsp:spPr>
        <a:xfrm>
          <a:off x="331360" y="788955"/>
          <a:ext cx="536308" cy="5363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7FBBE8-62E8-4D76-9F94-431BE58482B1}">
      <dsp:nvSpPr>
        <dsp:cNvPr id="0" name=""/>
        <dsp:cNvSpPr/>
      </dsp:nvSpPr>
      <dsp:spPr>
        <a:xfrm>
          <a:off x="3616" y="1519824"/>
          <a:ext cx="1191796" cy="566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Data-driven insights provide a valuable understanding of the factors influencing garment worker productivity.</a:t>
          </a:r>
        </a:p>
      </dsp:txBody>
      <dsp:txXfrm>
        <a:off x="3616" y="1519824"/>
        <a:ext cx="1191796" cy="566103"/>
      </dsp:txXfrm>
    </dsp:sp>
    <dsp:sp modelId="{F5699103-D12F-4CE7-ACF4-60AC589DB2A6}">
      <dsp:nvSpPr>
        <dsp:cNvPr id="0" name=""/>
        <dsp:cNvSpPr/>
      </dsp:nvSpPr>
      <dsp:spPr>
        <a:xfrm>
          <a:off x="1731721" y="788955"/>
          <a:ext cx="536308" cy="5363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CCC2EA-BF7A-4D96-857B-51F54F8B0DDC}">
      <dsp:nvSpPr>
        <dsp:cNvPr id="0" name=""/>
        <dsp:cNvSpPr/>
      </dsp:nvSpPr>
      <dsp:spPr>
        <a:xfrm>
          <a:off x="1403977" y="1519824"/>
          <a:ext cx="1191796" cy="566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Targeted productivity, department type, and incentives play significant roles in worker performance.</a:t>
          </a:r>
        </a:p>
      </dsp:txBody>
      <dsp:txXfrm>
        <a:off x="1403977" y="1519824"/>
        <a:ext cx="1191796" cy="566103"/>
      </dsp:txXfrm>
    </dsp:sp>
    <dsp:sp modelId="{4C471424-61D5-44F3-A291-94735EA3B0C1}">
      <dsp:nvSpPr>
        <dsp:cNvPr id="0" name=""/>
        <dsp:cNvSpPr/>
      </dsp:nvSpPr>
      <dsp:spPr>
        <a:xfrm>
          <a:off x="3132082" y="788955"/>
          <a:ext cx="536308" cy="5363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7AA147-08CF-44E7-A72D-FC305471948B}">
      <dsp:nvSpPr>
        <dsp:cNvPr id="0" name=""/>
        <dsp:cNvSpPr/>
      </dsp:nvSpPr>
      <dsp:spPr>
        <a:xfrm>
          <a:off x="2804338" y="1519824"/>
          <a:ext cx="1191796" cy="566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 developed regression model can effectively predict worker productivity based on key factors.</a:t>
          </a:r>
        </a:p>
      </dsp:txBody>
      <dsp:txXfrm>
        <a:off x="2804338" y="1519824"/>
        <a:ext cx="1191796" cy="566103"/>
      </dsp:txXfrm>
    </dsp:sp>
    <dsp:sp modelId="{E10790AF-9157-4E01-BBAA-853E84DEB54C}">
      <dsp:nvSpPr>
        <dsp:cNvPr id="0" name=""/>
        <dsp:cNvSpPr/>
      </dsp:nvSpPr>
      <dsp:spPr>
        <a:xfrm>
          <a:off x="4532444" y="788955"/>
          <a:ext cx="536308" cy="53630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512EB6-CDC2-4B01-A0B6-C56D644DC32C}">
      <dsp:nvSpPr>
        <dsp:cNvPr id="0" name=""/>
        <dsp:cNvSpPr/>
      </dsp:nvSpPr>
      <dsp:spPr>
        <a:xfrm>
          <a:off x="4204700" y="1519824"/>
          <a:ext cx="1191796" cy="566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Further investigation is needed to understand the nuances of team size, task complexity, and departmental differences in productivity.</a:t>
          </a:r>
        </a:p>
      </dsp:txBody>
      <dsp:txXfrm>
        <a:off x="4204700" y="1519824"/>
        <a:ext cx="1191796" cy="566103"/>
      </dsp:txXfrm>
    </dsp:sp>
    <dsp:sp modelId="{C4ED5656-C5A3-4C6B-B311-8C9A128232B9}">
      <dsp:nvSpPr>
        <dsp:cNvPr id="0" name=""/>
        <dsp:cNvSpPr/>
      </dsp:nvSpPr>
      <dsp:spPr>
        <a:xfrm>
          <a:off x="5932805" y="788955"/>
          <a:ext cx="536308" cy="53630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4CD164-9186-40C0-8271-AFCCBD72EE04}">
      <dsp:nvSpPr>
        <dsp:cNvPr id="0" name=""/>
        <dsp:cNvSpPr/>
      </dsp:nvSpPr>
      <dsp:spPr>
        <a:xfrm>
          <a:off x="5605061" y="1519824"/>
          <a:ext cx="1191796" cy="566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Recommendations include setting clear goals, optimizing team structures, utilizing incentives strategically, and addressing departmental disparities.</a:t>
          </a:r>
        </a:p>
      </dsp:txBody>
      <dsp:txXfrm>
        <a:off x="5605061" y="1519824"/>
        <a:ext cx="1191796" cy="566103"/>
      </dsp:txXfrm>
    </dsp:sp>
    <dsp:sp modelId="{0546DD0D-FA44-47B7-AA07-8FDB1727ACD6}">
      <dsp:nvSpPr>
        <dsp:cNvPr id="0" name=""/>
        <dsp:cNvSpPr/>
      </dsp:nvSpPr>
      <dsp:spPr>
        <a:xfrm>
          <a:off x="7333166" y="788955"/>
          <a:ext cx="536308" cy="53630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8605E7-04D0-4200-841A-08D9B6EE3F8B}">
      <dsp:nvSpPr>
        <dsp:cNvPr id="0" name=""/>
        <dsp:cNvSpPr/>
      </dsp:nvSpPr>
      <dsp:spPr>
        <a:xfrm>
          <a:off x="7005422" y="1519824"/>
          <a:ext cx="1191796" cy="566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Continuous monitoring and refinement of the model are crucial for maintaining its accuracy and relevance.</a:t>
          </a:r>
        </a:p>
      </dsp:txBody>
      <dsp:txXfrm>
        <a:off x="7005422" y="1519824"/>
        <a:ext cx="1191796" cy="566103"/>
      </dsp:txXfrm>
    </dsp:sp>
    <dsp:sp modelId="{9C410FB8-5196-4C22-BEB9-90392D34396E}">
      <dsp:nvSpPr>
        <dsp:cNvPr id="0" name=""/>
        <dsp:cNvSpPr/>
      </dsp:nvSpPr>
      <dsp:spPr>
        <a:xfrm>
          <a:off x="8733528" y="788955"/>
          <a:ext cx="536308" cy="536308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BB984E-71FF-4B66-A53C-05E048241222}">
      <dsp:nvSpPr>
        <dsp:cNvPr id="0" name=""/>
        <dsp:cNvSpPr/>
      </dsp:nvSpPr>
      <dsp:spPr>
        <a:xfrm>
          <a:off x="8405784" y="1519824"/>
          <a:ext cx="1191796" cy="566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By implementing data-driven strategies, garment manufacturers can enhance worker productivity, optimize production processes, and gain a competitive edge.</a:t>
          </a:r>
        </a:p>
      </dsp:txBody>
      <dsp:txXfrm>
        <a:off x="8405784" y="1519824"/>
        <a:ext cx="1191796" cy="5661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D7AF713-CEE6-441B-A8A5-D00422971591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911DEEB-6E9D-4A1F-8794-705BF8DD194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749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F713-CEE6-441B-A8A5-D00422971591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DEEB-6E9D-4A1F-8794-705BF8DD1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694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F713-CEE6-441B-A8A5-D00422971591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DEEB-6E9D-4A1F-8794-705BF8DD194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578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F713-CEE6-441B-A8A5-D00422971591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DEEB-6E9D-4A1F-8794-705BF8DD194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6899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F713-CEE6-441B-A8A5-D00422971591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DEEB-6E9D-4A1F-8794-705BF8DD1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03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F713-CEE6-441B-A8A5-D00422971591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DEEB-6E9D-4A1F-8794-705BF8DD194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8450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F713-CEE6-441B-A8A5-D00422971591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DEEB-6E9D-4A1F-8794-705BF8DD194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490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F713-CEE6-441B-A8A5-D00422971591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DEEB-6E9D-4A1F-8794-705BF8DD194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3457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F713-CEE6-441B-A8A5-D00422971591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DEEB-6E9D-4A1F-8794-705BF8DD194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014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F713-CEE6-441B-A8A5-D00422971591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DEEB-6E9D-4A1F-8794-705BF8DD1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35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F713-CEE6-441B-A8A5-D00422971591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DEEB-6E9D-4A1F-8794-705BF8DD194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733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F713-CEE6-441B-A8A5-D00422971591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DEEB-6E9D-4A1F-8794-705BF8DD1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259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F713-CEE6-441B-A8A5-D00422971591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DEEB-6E9D-4A1F-8794-705BF8DD1946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01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F713-CEE6-441B-A8A5-D00422971591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DEEB-6E9D-4A1F-8794-705BF8DD194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563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F713-CEE6-441B-A8A5-D00422971591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DEEB-6E9D-4A1F-8794-705BF8DD1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61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F713-CEE6-441B-A8A5-D00422971591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DEEB-6E9D-4A1F-8794-705BF8DD194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273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F713-CEE6-441B-A8A5-D00422971591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DEEB-6E9D-4A1F-8794-705BF8DD1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88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7AF713-CEE6-441B-A8A5-D00422971591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911DEEB-6E9D-4A1F-8794-705BF8DD1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072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5.png"/><Relationship Id="rId7" Type="http://schemas.openxmlformats.org/officeDocument/2006/relationships/image" Target="../media/image2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1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2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D59C2C63-D709-4949-9465-29A52CBED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0EFD2038-15D6-4003-8350-AFEC394EE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920" y="1399880"/>
            <a:ext cx="7808159" cy="410396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8CF519C2-F6BE-41BE-A50E-54B98359C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8332" y="1540931"/>
            <a:ext cx="7543802" cy="3835401"/>
          </a:xfrm>
          <a:prstGeom prst="rect">
            <a:avLst/>
          </a:prstGeom>
          <a:noFill/>
          <a:ln w="158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1" name="Group 13">
            <a:extLst>
              <a:ext uri="{FF2B5EF4-FFF2-40B4-BE49-F238E27FC236}">
                <a16:creationId xmlns:a16="http://schemas.microsoft.com/office/drawing/2014/main" id="{7767AD93-AD3E-4C62-97D5-E54E14B2E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3631"/>
            <a:ext cx="12231160" cy="659658"/>
            <a:chOff x="-16934" y="3123631"/>
            <a:chExt cx="12231160" cy="659658"/>
          </a:xfrm>
        </p:grpSpPr>
        <p:sp>
          <p:nvSpPr>
            <p:cNvPr id="22" name="Rounded Rectangle 17">
              <a:extLst>
                <a:ext uri="{FF2B5EF4-FFF2-40B4-BE49-F238E27FC236}">
                  <a16:creationId xmlns:a16="http://schemas.microsoft.com/office/drawing/2014/main" id="{AA443E8D-EC07-4B8F-B370-2A1153F350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15">
              <a:extLst>
                <a:ext uri="{FF2B5EF4-FFF2-40B4-BE49-F238E27FC236}">
                  <a16:creationId xmlns:a16="http://schemas.microsoft.com/office/drawing/2014/main" id="{841F0AA1-D12D-4FDB-BF66-D9398ED93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24" name="Rounded Rectangle 20">
              <a:extLst>
                <a:ext uri="{FF2B5EF4-FFF2-40B4-BE49-F238E27FC236}">
                  <a16:creationId xmlns:a16="http://schemas.microsoft.com/office/drawing/2014/main" id="{E2B949DE-0178-4942-80DE-811C1AA4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84AA86D-EAE1-4E3F-A54C-7F1E390B6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4B7B1D-40AE-E3F2-FE0F-4330CAA956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>
                <a:solidFill>
                  <a:schemeClr val="bg1"/>
                </a:solidFill>
              </a:rPr>
              <a:t>Unlocking Efficiency: An Exploration of Garment Worker Performance Factors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7CBAC8-FFD6-9570-BE44-2EF2D6751C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Anish Kolaparthi</a:t>
            </a:r>
          </a:p>
        </p:txBody>
      </p:sp>
      <p:cxnSp>
        <p:nvCxnSpPr>
          <p:cNvPr id="25" name="Straight Connector 19">
            <a:extLst>
              <a:ext uri="{FF2B5EF4-FFF2-40B4-BE49-F238E27FC236}">
                <a16:creationId xmlns:a16="http://schemas.microsoft.com/office/drawing/2014/main" id="{0772CE55-4C36-44F1-A9BD-379BEB843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33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401732C-37EE-4B98-A709-9530173F3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54E48C8-2A00-4C54-BC9C-B18EE49E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86"/>
            <a:ext cx="12229962" cy="6856214"/>
            <a:chOff x="-15736" y="0"/>
            <a:chExt cx="12229962" cy="6856214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E0A0544-8F52-43F0-AC3E-DF683908B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F4057D3-A680-4443-9E51-ED920A691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F6853A4-7B38-4FDE-B024-AE8BA71E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6ADF4DB-4290-4441-8F8E-04152FE60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D0E5157-596C-B15D-0939-90CE6D307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528" y="982132"/>
            <a:ext cx="4094017" cy="28238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262626"/>
                </a:solidFill>
              </a:rPr>
              <a:t>Scatter plots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25040A-CD73-1B19-9925-CFF3D6EE02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83701" y="982131"/>
            <a:ext cx="4739399" cy="4893735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286455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F5A3F-E338-EBB2-C05B-D2050F78D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29149-BA96-346F-C803-2800869E9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6256866" cy="3318936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US" sz="1100" kern="100" dirty="0">
                <a:solidFill>
                  <a:srgbClr val="26262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Targeted Productivity: Exhibits the strongest positive correlation (0.42) with actual productivity, suggesting that setting clear and achievable targets can significantly impact worker performance.</a:t>
            </a:r>
          </a:p>
          <a:p>
            <a:pPr marL="342900" marR="0" lvl="0" indent="-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US" sz="1100" kern="100" dirty="0">
                <a:solidFill>
                  <a:srgbClr val="26262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 of Style Changes: Shows a strong negative correlation (-0.21) with actual productivity, indicating that frequent style changes can hinder worker efficiency, potentially due to increased complexity and adjustment time.</a:t>
            </a:r>
          </a:p>
          <a:p>
            <a:pPr marL="342900" marR="0" lvl="0" indent="-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US" sz="1100" kern="100" dirty="0">
                <a:solidFill>
                  <a:srgbClr val="26262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Idle Men: Has a moderate negative correlation (-0.18) with actual productivity, implying that production interruptions and idle workers negatively impact overall output.</a:t>
            </a:r>
          </a:p>
          <a:p>
            <a:pPr marL="342900" marR="0" lvl="0" indent="-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US" sz="1100" kern="100" dirty="0">
                <a:solidFill>
                  <a:srgbClr val="26262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Team: Displays a moderate negative correlation (-0.15) with actual productivity, suggesting that larger teams might be less efficient than smaller, more focused teams. However, further investigation is needed to understand the dynamics of team size and productivity.</a:t>
            </a:r>
          </a:p>
          <a:p>
            <a:pPr marL="342900" marR="0" lvl="0" indent="-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US" sz="1100" kern="100" dirty="0">
                <a:solidFill>
                  <a:srgbClr val="26262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SMV (Standard Minute Value): Shows a weak negative correlation (-0.12) with actual productivity, potentially indicating that tasks with higher allocated times may be less efficient or prone to delays.</a:t>
            </a:r>
          </a:p>
          <a:p>
            <a:pPr marL="342900" marR="0" lvl="0" indent="-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US" sz="1100" kern="100" dirty="0">
                <a:solidFill>
                  <a:srgbClr val="26262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Department, Incentive, Overtime, Number of Workers: These variables exhibit weak positive or negative correlations with actual productivity, suggesting a less pronounced or more complex relationship with worker performance. Further analysis is needed to understand the nuances of these relationships and their potential impact.</a:t>
            </a:r>
          </a:p>
          <a:p>
            <a:pPr marL="342900" marR="0" lvl="0" indent="-3429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en-US" sz="1100" kern="100" dirty="0">
                <a:solidFill>
                  <a:srgbClr val="26262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Day and Quarter: Show very weak correlations with actual productivity, indicating that these temporal factors have minimal influence on worker performance.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E7E2B6-BBED-96DA-BD82-DD89518BB8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85026" y="2798225"/>
            <a:ext cx="2739728" cy="2658550"/>
          </a:xfrm>
          <a:prstGeom prst="rect">
            <a:avLst/>
          </a:prstGeom>
          <a:noFill/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176071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3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D432DC-9B7B-BE34-55C9-C41A9AA7D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140" y="972766"/>
            <a:ext cx="2835464" cy="1254868"/>
          </a:xfrm>
        </p:spPr>
        <p:txBody>
          <a:bodyPr anchor="b">
            <a:normAutofit/>
          </a:bodyPr>
          <a:lstStyle/>
          <a:p>
            <a:r>
              <a:rPr lang="en-US" sz="2800">
                <a:solidFill>
                  <a:srgbClr val="262626"/>
                </a:solidFill>
              </a:rPr>
              <a:t>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CD5B3-D98C-FF2C-8B01-1C7AD6701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141" y="2430471"/>
            <a:ext cx="2835464" cy="3552039"/>
          </a:xfrm>
        </p:spPr>
        <p:txBody>
          <a:bodyPr>
            <a:normAutofit/>
          </a:bodyPr>
          <a:lstStyle/>
          <a:p>
            <a:pPr marL="0" marR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1000" b="1" kern="100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Hypothesis: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"/>
            </a:pPr>
            <a:r>
              <a:rPr lang="en-US" sz="1000" kern="100">
                <a:solidFill>
                  <a:srgbClr val="26262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 Hypothesis (H0): There is no significant difference in average actual productivity between the Sewing and Finishing departments.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en-US" sz="1000" kern="100">
                <a:solidFill>
                  <a:srgbClr val="26262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Alternative Hypothesis (H1): There is a significant difference in average actual productivity between the Sewing and Finishing departments.</a:t>
            </a:r>
          </a:p>
          <a:p>
            <a:pPr marL="0" marR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1000" b="1" kern="100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  <a:p>
            <a:pPr marL="457200" lvl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kern="100">
                <a:solidFill>
                  <a:srgbClr val="26262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t-test resulted in a t-statistic of -3.04 and a p-value of 0.0024 (two-tailed). Since the p-value is less than the significance level of 0.05, we reject the null hypothesis. This indicates that there is a statistically significant difference in average actual productivity between the Sewing and Finishing departments.</a:t>
            </a:r>
          </a:p>
          <a:p>
            <a:pPr>
              <a:lnSpc>
                <a:spcPct val="90000"/>
              </a:lnSpc>
            </a:pPr>
            <a:endParaRPr lang="en-US" sz="1000">
              <a:solidFill>
                <a:srgbClr val="262626"/>
              </a:solidFill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5C4CD4-CAB9-0B4D-6695-199C9A1E1D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35910" y="2097410"/>
            <a:ext cx="6098041" cy="26121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30010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38996-8FD7-A113-F144-4FE6F2C25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Summary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429E4B-5E1A-4D55-6CDC-0FE80A7C37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59317" y="2557463"/>
            <a:ext cx="5473365" cy="3317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2568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2BE4420-3B5F-4549-8B4A-77855B821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5876F6-95D4-48CB-8E3E-4401A96E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B84719-90BB-4D0C-92D8-61DC5512B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245B7B-3AB6-13B3-D40E-B39C2474F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262626"/>
                </a:solidFill>
              </a:rPr>
              <a:t>Regression Statistics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B407EC4-5D16-4845-9840-4E28622B6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6752931-1FF5-6978-7E2E-E6C5B78763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4317404"/>
              </p:ext>
            </p:extLst>
          </p:nvPr>
        </p:nvGraphicFramePr>
        <p:xfrm>
          <a:off x="5470072" y="804670"/>
          <a:ext cx="5914209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94073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6BD642B1-E8A0-4B5B-8E4A-D8EF15A08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241D71B9-BFD9-40DE-BC3B-E64BA2895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2504B9E-D812-4C78-9981-5F48C1288A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F886AB1-61BE-4427-BED7-571CF1EF1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912E8F6-1094-49C1-B7CD-CC46B33D6F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870FE29-3AF7-4226-8303-7C1B0B8E1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8B226A40-22CC-40E5-9EC4-5163536C6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BB9B7D3-101C-4F55-A956-62DA4AAD4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86"/>
            <a:ext cx="12229962" cy="6856214"/>
            <a:chOff x="-15736" y="0"/>
            <a:chExt cx="12229962" cy="6856214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53BD5441-821C-4091-8DDD-A4A56A6FC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FC6E877-1BD2-4856-8FFD-250D27C158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F64C008A-2A32-4626-A83A-16A984F88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875D67EF-62E2-43F5-8005-7A7A319D05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82E734F-3B55-4D8F-D17C-49BF2F428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619" y="4404852"/>
            <a:ext cx="9989677" cy="10547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cap="none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D2CA3DB-2141-4DE2-9F8A-9E5561DDF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11086" y="1092200"/>
            <a:ext cx="8962768" cy="3128346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0FAD24-437E-8AE5-DAA6-52810D76EE9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" r="7" b="7"/>
          <a:stretch/>
        </p:blipFill>
        <p:spPr bwMode="auto">
          <a:xfrm>
            <a:off x="1976025" y="1257341"/>
            <a:ext cx="3844328" cy="2798064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40DF35-32D4-5611-2AD1-DA8C06A770F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6" b="91"/>
          <a:stretch/>
        </p:blipFill>
        <p:spPr>
          <a:xfrm>
            <a:off x="6369887" y="1257341"/>
            <a:ext cx="3849407" cy="2798064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214B64F-D291-4308-B071-A2678ED78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64080" y="5518838"/>
            <a:ext cx="78638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690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6EFEA-E154-8FD2-AE7B-538185F29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Conclusion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5BA2678-5BD9-6009-1E4C-47F7D0A3ED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4827306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77946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522B0F-D22C-498D-8DE3-3285D37A24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2199604"/>
            <a:ext cx="6815669" cy="1515533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2946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2BE4420-3B5F-4549-8B4A-77855B821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5876F6-95D4-48CB-8E3E-4401A96E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B84719-90BB-4D0C-92D8-61DC5512B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BC273C-2FC5-4D96-2D0A-30F8F5243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Problem Statement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B407EC4-5D16-4845-9840-4E28622B6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F9959F6-5236-5D30-BD63-B682904A86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3334348"/>
              </p:ext>
            </p:extLst>
          </p:nvPr>
        </p:nvGraphicFramePr>
        <p:xfrm>
          <a:off x="5470072" y="804670"/>
          <a:ext cx="5914209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69364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C2E34-CD86-79D2-B1A2-36674C1B1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Stakeholders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BF8AB1D-6D1F-2838-DCC4-597D20443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715006"/>
              </p:ext>
            </p:extLst>
          </p:nvPr>
        </p:nvGraphicFramePr>
        <p:xfrm>
          <a:off x="1471847" y="2772384"/>
          <a:ext cx="9248304" cy="28748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8867">
                  <a:extLst>
                    <a:ext uri="{9D8B030D-6E8A-4147-A177-3AD203B41FA5}">
                      <a16:colId xmlns:a16="http://schemas.microsoft.com/office/drawing/2014/main" val="6442355"/>
                    </a:ext>
                  </a:extLst>
                </a:gridCol>
                <a:gridCol w="1928239">
                  <a:extLst>
                    <a:ext uri="{9D8B030D-6E8A-4147-A177-3AD203B41FA5}">
                      <a16:colId xmlns:a16="http://schemas.microsoft.com/office/drawing/2014/main" val="1103069976"/>
                    </a:ext>
                  </a:extLst>
                </a:gridCol>
                <a:gridCol w="2221741">
                  <a:extLst>
                    <a:ext uri="{9D8B030D-6E8A-4147-A177-3AD203B41FA5}">
                      <a16:colId xmlns:a16="http://schemas.microsoft.com/office/drawing/2014/main" val="640645231"/>
                    </a:ext>
                  </a:extLst>
                </a:gridCol>
                <a:gridCol w="3279457">
                  <a:extLst>
                    <a:ext uri="{9D8B030D-6E8A-4147-A177-3AD203B41FA5}">
                      <a16:colId xmlns:a16="http://schemas.microsoft.com/office/drawing/2014/main" val="4018001411"/>
                    </a:ext>
                  </a:extLst>
                </a:gridCol>
              </a:tblGrid>
              <a:tr h="16690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Stakeholder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62" marR="4886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Role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62" marR="4886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Interest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62" marR="4886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What They Want to Know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62" marR="48862" marT="0" marB="0"/>
                </a:tc>
                <a:extLst>
                  <a:ext uri="{0D108BD9-81ED-4DB2-BD59-A6C34878D82A}">
                    <a16:rowId xmlns:a16="http://schemas.microsoft.com/office/drawing/2014/main" val="3536677006"/>
                  </a:ext>
                </a:extLst>
              </a:tr>
              <a:tr h="4513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Garment Manufacturers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62" marR="4886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Production and business owners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62" marR="4886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Profitability, efficiency, competitiveness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62" marR="4886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Key drivers of productivity, impact of different factors on performance, ways to optimize production processes and resource allocation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62" marR="48862" marT="0" marB="0"/>
                </a:tc>
                <a:extLst>
                  <a:ext uri="{0D108BD9-81ED-4DB2-BD59-A6C34878D82A}">
                    <a16:rowId xmlns:a16="http://schemas.microsoft.com/office/drawing/2014/main" val="22587551"/>
                  </a:ext>
                </a:extLst>
              </a:tr>
              <a:tr h="4513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Production Managers &amp; Supervisors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62" marR="4886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Overseeing worker performance, production planning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62" marR="4886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Meeting production targets, team efficiency, worker performance improvement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62" marR="4886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Individual and team productivity levels, identification of bottlenecks and areas for improvement, effectiveness of different management strategies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62" marR="48862" marT="0" marB="0"/>
                </a:tc>
                <a:extLst>
                  <a:ext uri="{0D108BD9-81ED-4DB2-BD59-A6C34878D82A}">
                    <a16:rowId xmlns:a16="http://schemas.microsoft.com/office/drawing/2014/main" val="2717169626"/>
                  </a:ext>
                </a:extLst>
              </a:tr>
              <a:tr h="4513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Workers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62" marR="4886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Performing production tasks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62" marR="4886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Fair wages, good working conditions, skill development, job satisfaction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62" marR="4886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Factors influencing their productivity, fairness of incentive structures, opportunities for training and skill development, impact of work environment on performance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62" marR="48862" marT="0" marB="0"/>
                </a:tc>
                <a:extLst>
                  <a:ext uri="{0D108BD9-81ED-4DB2-BD59-A6C34878D82A}">
                    <a16:rowId xmlns:a16="http://schemas.microsoft.com/office/drawing/2014/main" val="8490637"/>
                  </a:ext>
                </a:extLst>
              </a:tr>
              <a:tr h="4513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Brands &amp; Retailers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62" marR="4886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Sourcing garments, ensuring ethical production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62" marR="4886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Supply chain transparency, ethical sourcing, worker well-being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62" marR="4886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Worker productivity levels within their supply chain, compliance with labor standards, factors impacting worker well-being and satisfaction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62" marR="48862" marT="0" marB="0"/>
                </a:tc>
                <a:extLst>
                  <a:ext uri="{0D108BD9-81ED-4DB2-BD59-A6C34878D82A}">
                    <a16:rowId xmlns:a16="http://schemas.microsoft.com/office/drawing/2014/main" val="2135640956"/>
                  </a:ext>
                </a:extLst>
              </a:tr>
              <a:tr h="4513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Government Agencies &amp; Regulators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62" marR="4886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Policy development, industry oversight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62" marR="4886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Labor rights protection, fair labor practices, industry growth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62" marR="4886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Industry-wide productivity trends, compliance with labor laws, factors impacting worker well-being, data for policy development and industry monitoring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62" marR="48862" marT="0" marB="0"/>
                </a:tc>
                <a:extLst>
                  <a:ext uri="{0D108BD9-81ED-4DB2-BD59-A6C34878D82A}">
                    <a16:rowId xmlns:a16="http://schemas.microsoft.com/office/drawing/2014/main" val="351268266"/>
                  </a:ext>
                </a:extLst>
              </a:tr>
              <a:tr h="4513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Industry Associations &amp; Research Institutions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62" marR="4886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Industry development, research &amp; training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62" marR="4886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Best practices, industry advancement, knowledge sharing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62" marR="4886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Factors influencing worker productivity across the industry, best practices for improving performance, data for research and development of training programs</a:t>
                      </a:r>
                      <a:endParaRPr lang="en-US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62" marR="48862" marT="0" marB="0"/>
                </a:tc>
                <a:extLst>
                  <a:ext uri="{0D108BD9-81ED-4DB2-BD59-A6C34878D82A}">
                    <a16:rowId xmlns:a16="http://schemas.microsoft.com/office/drawing/2014/main" val="781778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5628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5CEC0-340D-4AB0-435E-9938870BC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98871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62626"/>
                </a:solidFill>
              </a:rPr>
              <a:t>Research Questions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3D33078-1EE7-C2B3-0F4A-1BAAEA1BB0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7061728"/>
              </p:ext>
            </p:extLst>
          </p:nvPr>
        </p:nvGraphicFramePr>
        <p:xfrm>
          <a:off x="1295400" y="2423604"/>
          <a:ext cx="9601198" cy="34522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70363">
                  <a:extLst>
                    <a:ext uri="{9D8B030D-6E8A-4147-A177-3AD203B41FA5}">
                      <a16:colId xmlns:a16="http://schemas.microsoft.com/office/drawing/2014/main" val="3515358083"/>
                    </a:ext>
                  </a:extLst>
                </a:gridCol>
                <a:gridCol w="2060472">
                  <a:extLst>
                    <a:ext uri="{9D8B030D-6E8A-4147-A177-3AD203B41FA5}">
                      <a16:colId xmlns:a16="http://schemas.microsoft.com/office/drawing/2014/main" val="3695609869"/>
                    </a:ext>
                  </a:extLst>
                </a:gridCol>
                <a:gridCol w="3770363">
                  <a:extLst>
                    <a:ext uri="{9D8B030D-6E8A-4147-A177-3AD203B41FA5}">
                      <a16:colId xmlns:a16="http://schemas.microsoft.com/office/drawing/2014/main" val="1010389976"/>
                    </a:ext>
                  </a:extLst>
                </a:gridCol>
              </a:tblGrid>
              <a:tr h="18492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Research Question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48" marR="2964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Data Analytics Technique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48" marR="2964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Expected Outcome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48" marR="29648" marT="0" marB="0"/>
                </a:tc>
                <a:extLst>
                  <a:ext uri="{0D108BD9-81ED-4DB2-BD59-A6C34878D82A}">
                    <a16:rowId xmlns:a16="http://schemas.microsoft.com/office/drawing/2014/main" val="3157993102"/>
                  </a:ext>
                </a:extLst>
              </a:tr>
              <a:tr h="34249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How does the distribution of worker productivity vary across different teams or time periods?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48" marR="2964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Histograms, box plots, time series plots</a:t>
                      </a:r>
                      <a:endParaRPr lang="en-US" sz="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48" marR="2964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Visual identification of trends, patterns, and outliers in worker productivity data.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48" marR="29648" marT="0" marB="0"/>
                </a:tc>
                <a:extLst>
                  <a:ext uri="{0D108BD9-81ED-4DB2-BD59-A6C34878D82A}">
                    <a16:rowId xmlns:a16="http://schemas.microsoft.com/office/drawing/2014/main" val="125228855"/>
                  </a:ext>
                </a:extLst>
              </a:tr>
              <a:tr h="34249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Is there a visual correlation between specific factors (e.g., overtime, style changes) and worker productivity?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48" marR="2964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Scatter plots, heatmaps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48" marR="2964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Exploration of potential relationships between variables and identification of areas for further analysis.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48" marR="29648" marT="0" marB="0"/>
                </a:tc>
                <a:extLst>
                  <a:ext uri="{0D108BD9-81ED-4DB2-BD59-A6C34878D82A}">
                    <a16:rowId xmlns:a16="http://schemas.microsoft.com/office/drawing/2014/main" val="2066922314"/>
                  </a:ext>
                </a:extLst>
              </a:tr>
              <a:tr h="18492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What are the average, median, and range of worker productivity across the dataset?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48" marR="2964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Measures of central tendency and dispersion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48" marR="2964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Understanding of the overall distribution and variability of worker productivity.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48" marR="29648" marT="0" marB="0"/>
                </a:tc>
                <a:extLst>
                  <a:ext uri="{0D108BD9-81ED-4DB2-BD59-A6C34878D82A}">
                    <a16:rowId xmlns:a16="http://schemas.microsoft.com/office/drawing/2014/main" val="1030989650"/>
                  </a:ext>
                </a:extLst>
              </a:tr>
              <a:tr h="34249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How does worker productivity vary based on factors such as experience level, skill set, or team size?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48" marR="2964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Grouped summary statistics, cross-tabulation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48" marR="2964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Insights into how different worker characteristics or team compositions relate to productivity levels.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48" marR="29648" marT="0" marB="0"/>
                </a:tc>
                <a:extLst>
                  <a:ext uri="{0D108BD9-81ED-4DB2-BD59-A6C34878D82A}">
                    <a16:rowId xmlns:a16="http://schemas.microsoft.com/office/drawing/2014/main" val="2472055005"/>
                  </a:ext>
                </a:extLst>
              </a:tr>
              <a:tr h="34249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Can we develop a regression model to predict worker productivity based on factors like overtime, number of workers, and style changes?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48" marR="2964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Linear regression, decision tree regression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48" marR="2964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A predictive model that estimates worker productivity based on identified factors.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48" marR="29648" marT="0" marB="0"/>
                </a:tc>
                <a:extLst>
                  <a:ext uri="{0D108BD9-81ED-4DB2-BD59-A6C34878D82A}">
                    <a16:rowId xmlns:a16="http://schemas.microsoft.com/office/drawing/2014/main" val="1233983692"/>
                  </a:ext>
                </a:extLst>
              </a:tr>
              <a:tr h="34249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How accurately can this model predict actual productivity levels?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48" marR="2964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Model evaluation metrics (R-squared, MSE, RMSE)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48" marR="2964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Assessment of the model's predictive power and identification of areas for potential improvement.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48" marR="29648" marT="0" marB="0"/>
                </a:tc>
                <a:extLst>
                  <a:ext uri="{0D108BD9-81ED-4DB2-BD59-A6C34878D82A}">
                    <a16:rowId xmlns:a16="http://schemas.microsoft.com/office/drawing/2014/main" val="3302548708"/>
                  </a:ext>
                </a:extLst>
              </a:tr>
              <a:tr h="34249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Is there a statistically significant difference in productivity between teams with high and low levels of overtime?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48" marR="2964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Independent samples t-test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48" marR="2964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Determination of whether observed differences in productivity between groups are statistically significant or due to chance.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48" marR="29648" marT="0" marB="0"/>
                </a:tc>
                <a:extLst>
                  <a:ext uri="{0D108BD9-81ED-4DB2-BD59-A6C34878D82A}">
                    <a16:rowId xmlns:a16="http://schemas.microsoft.com/office/drawing/2014/main" val="282028091"/>
                  </a:ext>
                </a:extLst>
              </a:tr>
              <a:tr h="34249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Do workers with higher levels of experience exhibit significantly higher productivity compared to less experienced workers?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48" marR="2964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Independent samples t-test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48" marR="2964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Evaluation of the impact of experience on worker productivity and potential implications for training and development programs.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48" marR="29648" marT="0" marB="0"/>
                </a:tc>
                <a:extLst>
                  <a:ext uri="{0D108BD9-81ED-4DB2-BD59-A6C34878D82A}">
                    <a16:rowId xmlns:a16="http://schemas.microsoft.com/office/drawing/2014/main" val="1636838048"/>
                  </a:ext>
                </a:extLst>
              </a:tr>
              <a:tr h="34249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Is there a correlation between the number of style changes and worker productivity?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48" marR="2964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Correlation coefficient (Pearson's r)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48" marR="2964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Understanding the strength and direction of the relationship between style changes and worker productivity.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48" marR="29648" marT="0" marB="0"/>
                </a:tc>
                <a:extLst>
                  <a:ext uri="{0D108BD9-81ED-4DB2-BD59-A6C34878D82A}">
                    <a16:rowId xmlns:a16="http://schemas.microsoft.com/office/drawing/2014/main" val="3019450260"/>
                  </a:ext>
                </a:extLst>
              </a:tr>
              <a:tr h="34249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Does worker productivity correlate with the amount of idle time experienced by the team?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48" marR="2964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Correlation coefficient (Pearson's r)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48" marR="2964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Analysis of the relationship between idle time and productivity, and potential implications for process optimization.</a:t>
                      </a:r>
                      <a:endParaRPr lang="en-US" sz="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48" marR="29648" marT="0" marB="0"/>
                </a:tc>
                <a:extLst>
                  <a:ext uri="{0D108BD9-81ED-4DB2-BD59-A6C34878D82A}">
                    <a16:rowId xmlns:a16="http://schemas.microsoft.com/office/drawing/2014/main" val="1103445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2953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3A6F9-E005-65D1-8363-40690C9E8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Dataset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B1B8A8B-CFE0-01D6-2D3F-DF61DD4EDC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0997013"/>
              </p:ext>
            </p:extLst>
          </p:nvPr>
        </p:nvGraphicFramePr>
        <p:xfrm>
          <a:off x="1295400" y="2812792"/>
          <a:ext cx="9601199" cy="27940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26998">
                  <a:extLst>
                    <a:ext uri="{9D8B030D-6E8A-4147-A177-3AD203B41FA5}">
                      <a16:colId xmlns:a16="http://schemas.microsoft.com/office/drawing/2014/main" val="3650631278"/>
                    </a:ext>
                  </a:extLst>
                </a:gridCol>
                <a:gridCol w="1459837">
                  <a:extLst>
                    <a:ext uri="{9D8B030D-6E8A-4147-A177-3AD203B41FA5}">
                      <a16:colId xmlns:a16="http://schemas.microsoft.com/office/drawing/2014/main" val="3179046355"/>
                    </a:ext>
                  </a:extLst>
                </a:gridCol>
                <a:gridCol w="3937242">
                  <a:extLst>
                    <a:ext uri="{9D8B030D-6E8A-4147-A177-3AD203B41FA5}">
                      <a16:colId xmlns:a16="http://schemas.microsoft.com/office/drawing/2014/main" val="674876794"/>
                    </a:ext>
                  </a:extLst>
                </a:gridCol>
                <a:gridCol w="1877122">
                  <a:extLst>
                    <a:ext uri="{9D8B030D-6E8A-4147-A177-3AD203B41FA5}">
                      <a16:colId xmlns:a16="http://schemas.microsoft.com/office/drawing/2014/main" val="1336659243"/>
                    </a:ext>
                  </a:extLst>
                </a:gridCol>
              </a:tblGrid>
              <a:tr h="1995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Variable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37" marR="6613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Type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37" marR="6613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Description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37" marR="6613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Input/Output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37" marR="66137" marT="0" marB="0"/>
                </a:tc>
                <a:extLst>
                  <a:ext uri="{0D108BD9-81ED-4DB2-BD59-A6C34878D82A}">
                    <a16:rowId xmlns:a16="http://schemas.microsoft.com/office/drawing/2014/main" val="4087274083"/>
                  </a:ext>
                </a:extLst>
              </a:tr>
              <a:tr h="1995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date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37" marR="6613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Date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37" marR="6613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Date of the observation (MM-DD-YYYY)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37" marR="6613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Input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37" marR="66137" marT="0" marB="0"/>
                </a:tc>
                <a:extLst>
                  <a:ext uri="{0D108BD9-81ED-4DB2-BD59-A6C34878D82A}">
                    <a16:rowId xmlns:a16="http://schemas.microsoft.com/office/drawing/2014/main" val="2259499894"/>
                  </a:ext>
                </a:extLst>
              </a:tr>
              <a:tr h="1995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day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37" marR="6613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Categorical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37" marR="6613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Day of the week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37" marR="6613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Input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37" marR="66137" marT="0" marB="0"/>
                </a:tc>
                <a:extLst>
                  <a:ext uri="{0D108BD9-81ED-4DB2-BD59-A6C34878D82A}">
                    <a16:rowId xmlns:a16="http://schemas.microsoft.com/office/drawing/2014/main" val="175113838"/>
                  </a:ext>
                </a:extLst>
              </a:tr>
              <a:tr h="1995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quarter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37" marR="6613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Categorical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37" marR="6613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A portion of the month (month divided into four quarters)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37" marR="6613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Input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37" marR="66137" marT="0" marB="0"/>
                </a:tc>
                <a:extLst>
                  <a:ext uri="{0D108BD9-81ED-4DB2-BD59-A6C34878D82A}">
                    <a16:rowId xmlns:a16="http://schemas.microsoft.com/office/drawing/2014/main" val="3567090148"/>
                  </a:ext>
                </a:extLst>
              </a:tr>
              <a:tr h="1995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team_no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37" marR="6613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Numerical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37" marR="6613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Associated team number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37" marR="6613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Input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37" marR="66137" marT="0" marB="0"/>
                </a:tc>
                <a:extLst>
                  <a:ext uri="{0D108BD9-81ED-4DB2-BD59-A6C34878D82A}">
                    <a16:rowId xmlns:a16="http://schemas.microsoft.com/office/drawing/2014/main" val="2595743189"/>
                  </a:ext>
                </a:extLst>
              </a:tr>
              <a:tr h="1995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no_of_workers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37" marR="6613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Numerical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37" marR="6613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Number of workers in each team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37" marR="6613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Input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37" marR="66137" marT="0" marB="0"/>
                </a:tc>
                <a:extLst>
                  <a:ext uri="{0D108BD9-81ED-4DB2-BD59-A6C34878D82A}">
                    <a16:rowId xmlns:a16="http://schemas.microsoft.com/office/drawing/2014/main" val="2524456014"/>
                  </a:ext>
                </a:extLst>
              </a:tr>
              <a:tr h="1995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no_of_style_change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37" marR="6613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Numerical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37" marR="6613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Number of changes in product style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37" marR="6613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Input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37" marR="66137" marT="0" marB="0"/>
                </a:tc>
                <a:extLst>
                  <a:ext uri="{0D108BD9-81ED-4DB2-BD59-A6C34878D82A}">
                    <a16:rowId xmlns:a16="http://schemas.microsoft.com/office/drawing/2014/main" val="13054241"/>
                  </a:ext>
                </a:extLst>
              </a:tr>
              <a:tr h="1995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targeted_productivity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37" marR="6613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Numerical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37" marR="6613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Target productivity set for each team each day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37" marR="6613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Input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37" marR="66137" marT="0" marB="0"/>
                </a:tc>
                <a:extLst>
                  <a:ext uri="{0D108BD9-81ED-4DB2-BD59-A6C34878D82A}">
                    <a16:rowId xmlns:a16="http://schemas.microsoft.com/office/drawing/2014/main" val="3470554310"/>
                  </a:ext>
                </a:extLst>
              </a:tr>
              <a:tr h="1995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smv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37" marR="6613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Numerical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37" marR="6613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Standard Minute Value (allocated time for a task)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37" marR="6613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Input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37" marR="66137" marT="0" marB="0"/>
                </a:tc>
                <a:extLst>
                  <a:ext uri="{0D108BD9-81ED-4DB2-BD59-A6C34878D82A}">
                    <a16:rowId xmlns:a16="http://schemas.microsoft.com/office/drawing/2014/main" val="2506392254"/>
                  </a:ext>
                </a:extLst>
              </a:tr>
              <a:tr h="1995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wip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37" marR="6613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Numerical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37" marR="6613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Work in progress (number of unfinished items)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37" marR="6613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Input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37" marR="66137" marT="0" marB="0"/>
                </a:tc>
                <a:extLst>
                  <a:ext uri="{0D108BD9-81ED-4DB2-BD59-A6C34878D82A}">
                    <a16:rowId xmlns:a16="http://schemas.microsoft.com/office/drawing/2014/main" val="799491988"/>
                  </a:ext>
                </a:extLst>
              </a:tr>
              <a:tr h="1995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over_time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37" marR="6613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Numerical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37" marR="6613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Overtime by each team in minutes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37" marR="6613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Input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37" marR="66137" marT="0" marB="0"/>
                </a:tc>
                <a:extLst>
                  <a:ext uri="{0D108BD9-81ED-4DB2-BD59-A6C34878D82A}">
                    <a16:rowId xmlns:a16="http://schemas.microsoft.com/office/drawing/2014/main" val="381399333"/>
                  </a:ext>
                </a:extLst>
              </a:tr>
              <a:tr h="1995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incentive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37" marR="6613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Numerical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37" marR="6613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Financial incentive amount (in BDT)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37" marR="6613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Input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37" marR="66137" marT="0" marB="0"/>
                </a:tc>
                <a:extLst>
                  <a:ext uri="{0D108BD9-81ED-4DB2-BD59-A6C34878D82A}">
                    <a16:rowId xmlns:a16="http://schemas.microsoft.com/office/drawing/2014/main" val="3775278025"/>
                  </a:ext>
                </a:extLst>
              </a:tr>
              <a:tr h="1995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idle_time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37" marR="6613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Numerical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37" marR="6613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Production interruption time in minutes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37" marR="6613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Input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37" marR="66137" marT="0" marB="0"/>
                </a:tc>
                <a:extLst>
                  <a:ext uri="{0D108BD9-81ED-4DB2-BD59-A6C34878D82A}">
                    <a16:rowId xmlns:a16="http://schemas.microsoft.com/office/drawing/2014/main" val="2326889300"/>
                  </a:ext>
                </a:extLst>
              </a:tr>
              <a:tr h="1995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idle_men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37" marR="6613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Numerical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37" marR="6613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Number of idle workers due to interruption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37" marR="6613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Input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37" marR="66137" marT="0" marB="0"/>
                </a:tc>
                <a:extLst>
                  <a:ext uri="{0D108BD9-81ED-4DB2-BD59-A6C34878D82A}">
                    <a16:rowId xmlns:a16="http://schemas.microsoft.com/office/drawing/2014/main" val="1315442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2129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1E738-E714-EA40-40BD-9B8C8FB86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Data Processing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414ED139-B70C-2253-6A80-6861F8834C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6732123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3923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E6DC9-7E8E-9647-C7D7-FEC0472DA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Descriptive Statistics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3CE618-804E-F115-FCD7-F8D1C575D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5" y="1950487"/>
            <a:ext cx="946785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616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401732C-37EE-4B98-A709-9530173F3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54E48C8-2A00-4C54-BC9C-B18EE49E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86"/>
            <a:ext cx="12229962" cy="6856214"/>
            <a:chOff x="-15736" y="0"/>
            <a:chExt cx="12229962" cy="6856214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CE0A0544-8F52-43F0-AC3E-DF683908B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F4057D3-A680-4443-9E51-ED920A691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2F6853A4-7B38-4FDE-B024-AE8BA71E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86ADF4DB-4290-4441-8F8E-04152FE60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5B55B9B-E44C-662F-3159-DBEBDE2DA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528" y="982132"/>
            <a:ext cx="4094017" cy="28238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262626"/>
                </a:solidFill>
              </a:rPr>
              <a:t>Histogram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B63FE09-08E2-C257-7798-B592EE4677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83701" y="982131"/>
            <a:ext cx="4739399" cy="4893735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563019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401732C-37EE-4B98-A709-9530173F3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54E48C8-2A00-4C54-BC9C-B18EE49E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86"/>
            <a:ext cx="12229962" cy="6856214"/>
            <a:chOff x="-15736" y="0"/>
            <a:chExt cx="12229962" cy="6856214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E0A0544-8F52-43F0-AC3E-DF683908B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F4057D3-A680-4443-9E51-ED920A691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F6853A4-7B38-4FDE-B024-AE8BA71E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6ADF4DB-4290-4441-8F8E-04152FE60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2554C85-619A-BE4D-D164-8C8AD832F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528" y="982132"/>
            <a:ext cx="4094017" cy="28238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262626"/>
                </a:solidFill>
              </a:rPr>
              <a:t>Box Plots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90E29F-415B-19DB-9A51-1658DF01E5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83701" y="982131"/>
            <a:ext cx="4739399" cy="4893735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1887001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</TotalTime>
  <Words>1772</Words>
  <Application>Microsoft Office PowerPoint</Application>
  <PresentationFormat>Widescreen</PresentationFormat>
  <Paragraphs>185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Garamond</vt:lpstr>
      <vt:lpstr>Wingdings</vt:lpstr>
      <vt:lpstr>Organic</vt:lpstr>
      <vt:lpstr>Unlocking Efficiency: An Exploration of Garment Worker Performance Factors</vt:lpstr>
      <vt:lpstr>Problem Statement</vt:lpstr>
      <vt:lpstr>Stakeholders</vt:lpstr>
      <vt:lpstr>Research Questions</vt:lpstr>
      <vt:lpstr>Dataset</vt:lpstr>
      <vt:lpstr>Data Processing</vt:lpstr>
      <vt:lpstr>Descriptive Statistics</vt:lpstr>
      <vt:lpstr>Histogram</vt:lpstr>
      <vt:lpstr>Box Plots</vt:lpstr>
      <vt:lpstr>Scatter plots</vt:lpstr>
      <vt:lpstr>Correlation</vt:lpstr>
      <vt:lpstr>T Test</vt:lpstr>
      <vt:lpstr>Regression Summary</vt:lpstr>
      <vt:lpstr>Regression Statistics</vt:lpstr>
      <vt:lpstr>Results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Unlocking Efficiency: An Exploration of Garment Worker Performance Factors</dc:title>
  <dc:creator>Chalapala, Sreekanthreddy (S.)</dc:creator>
  <cp:lastModifiedBy>Anish Kolaparthi</cp:lastModifiedBy>
  <cp:revision>5</cp:revision>
  <dcterms:created xsi:type="dcterms:W3CDTF">2024-05-07T03:47:45Z</dcterms:created>
  <dcterms:modified xsi:type="dcterms:W3CDTF">2024-12-05T20:07:28Z</dcterms:modified>
</cp:coreProperties>
</file>