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Montserrat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1F7C3F3-63D9-4334-BFB9-CD44CC4F61A4}">
  <a:tblStyle styleId="{C1F7C3F3-63D9-4334-BFB9-CD44CC4F61A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Italic.fntdata"/><Relationship Id="rId11" Type="http://schemas.openxmlformats.org/officeDocument/2006/relationships/slide" Target="slides/slide5.xml"/><Relationship Id="rId22" Type="http://schemas.openxmlformats.org/officeDocument/2006/relationships/font" Target="fonts/Lato-bold.fntdata"/><Relationship Id="rId10" Type="http://schemas.openxmlformats.org/officeDocument/2006/relationships/slide" Target="slides/slide4.xml"/><Relationship Id="rId21" Type="http://schemas.openxmlformats.org/officeDocument/2006/relationships/font" Target="fonts/Lato-regular.fntdata"/><Relationship Id="rId13" Type="http://schemas.openxmlformats.org/officeDocument/2006/relationships/slide" Target="slides/slide7.xml"/><Relationship Id="rId24" Type="http://schemas.openxmlformats.org/officeDocument/2006/relationships/font" Target="fonts/Lato-boldItalic.fntdata"/><Relationship Id="rId12" Type="http://schemas.openxmlformats.org/officeDocument/2006/relationships/slide" Target="slides/slide6.xml"/><Relationship Id="rId23" Type="http://schemas.openxmlformats.org/officeDocument/2006/relationships/font" Target="fonts/La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Montserrat-regular.fntdata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Montserrat-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Montserrat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076ee6449f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076ee6449f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076ee6449f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076ee6449f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076ee6449f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076ee6449f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076ee6449f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076ee6449f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076ee6449f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076ee6449f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076ee6449f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076ee6449f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076ee6449f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076ee6449f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076ee6449f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076ee6449f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076ee6449f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076ee6449f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148850" y="446625"/>
            <a:ext cx="6443400" cy="14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77"/>
              <a:t>CMPE 285 - SOFTWARE ENGINEERING PROCESSES	(</a:t>
            </a:r>
            <a:r>
              <a:rPr lang="en" sz="2377"/>
              <a:t>FALL - 2021)</a:t>
            </a:r>
            <a:endParaRPr sz="2377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6261"/>
              <a:buFont typeface="Arial"/>
              <a:buNone/>
            </a:pPr>
            <a:r>
              <a:t/>
            </a:r>
            <a:endParaRPr sz="2377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6261"/>
              <a:buFont typeface="Arial"/>
              <a:buNone/>
            </a:pPr>
            <a:r>
              <a:rPr lang="en" sz="2377"/>
              <a:t>TERM PROJECT- STOCK PORTFOLIO SUGGESTION ENGINE</a:t>
            </a:r>
            <a:endParaRPr sz="2377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397750" y="3980975"/>
            <a:ext cx="4093800" cy="15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907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TEAM MEMBERS:</a:t>
            </a:r>
            <a:endParaRPr sz="4907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907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NAVAMI MURTHY SANJAYNAGAR - 015278172</a:t>
            </a:r>
            <a:endParaRPr sz="4907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907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PARAS GANDHI - 015260687</a:t>
            </a:r>
            <a:endParaRPr sz="4907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907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SHANTANU RANGNATH PAPAL - 015247713</a:t>
            </a:r>
            <a:endParaRPr sz="4907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907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DEVKI SANAT DESAI - 015328339</a:t>
            </a:r>
            <a:endParaRPr sz="4907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2"/>
          <p:cNvSpPr txBox="1"/>
          <p:nvPr>
            <p:ph idx="1" type="body"/>
          </p:nvPr>
        </p:nvSpPr>
        <p:spPr>
          <a:xfrm>
            <a:off x="2530175" y="195977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6000"/>
              <a:t>THANK YOU </a:t>
            </a:r>
            <a:endParaRPr sz="6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ARCHITECTURE </a:t>
            </a:r>
            <a:endParaRPr/>
          </a:p>
        </p:txBody>
      </p:sp>
      <p:pic>
        <p:nvPicPr>
          <p:cNvPr id="141" name="Google Shape;14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538" y="1768750"/>
            <a:ext cx="8806925" cy="238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846500" cy="34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2405" lvl="0" marL="457200" rtl="0" algn="l">
              <a:spcBef>
                <a:spcPts val="0"/>
              </a:spcBef>
              <a:spcAft>
                <a:spcPts val="0"/>
              </a:spcAft>
              <a:buSzPts val="2107"/>
              <a:buChar char="●"/>
            </a:pPr>
            <a:r>
              <a:rPr lang="en" sz="2107">
                <a:highlight>
                  <a:schemeClr val="dk1"/>
                </a:highlight>
              </a:rPr>
              <a:t>Stock Portfolio Suggestion Engine uses techniques like growth investing, ethical investing, value investing, index investing and quality investing to suggest the best investment options.</a:t>
            </a:r>
            <a:endParaRPr sz="2107">
              <a:highlight>
                <a:schemeClr val="dk1"/>
              </a:highlight>
            </a:endParaRPr>
          </a:p>
          <a:p>
            <a:pPr indent="-362405" lvl="0" marL="457200" rtl="0" algn="l">
              <a:spcBef>
                <a:spcPts val="0"/>
              </a:spcBef>
              <a:spcAft>
                <a:spcPts val="0"/>
              </a:spcAft>
              <a:buSzPts val="2107"/>
              <a:buChar char="●"/>
            </a:pPr>
            <a:r>
              <a:rPr lang="en" sz="2107">
                <a:highlight>
                  <a:schemeClr val="dk1"/>
                </a:highlight>
              </a:rPr>
              <a:t>Stock Portfolio S</a:t>
            </a:r>
            <a:r>
              <a:rPr lang="en" sz="2107">
                <a:highlight>
                  <a:schemeClr val="dk1"/>
                </a:highlight>
              </a:rPr>
              <a:t>uggestion engine will output which stocks are selected based on inputed strategies.</a:t>
            </a:r>
            <a:endParaRPr sz="2107">
              <a:highlight>
                <a:schemeClr val="dk1"/>
              </a:highlight>
            </a:endParaRPr>
          </a:p>
          <a:p>
            <a:pPr indent="-362405" lvl="0" marL="457200" rtl="0" algn="l">
              <a:spcBef>
                <a:spcPts val="0"/>
              </a:spcBef>
              <a:spcAft>
                <a:spcPts val="0"/>
              </a:spcAft>
              <a:buSzPts val="2107"/>
              <a:buChar char="●"/>
            </a:pPr>
            <a:r>
              <a:rPr lang="en" sz="2107">
                <a:highlight>
                  <a:schemeClr val="dk1"/>
                </a:highlight>
              </a:rPr>
              <a:t>It tells how money are divided to buy the suggested stock.</a:t>
            </a:r>
            <a:endParaRPr sz="2107">
              <a:highlight>
                <a:schemeClr val="dk1"/>
              </a:highlight>
            </a:endParaRPr>
          </a:p>
          <a:p>
            <a:pPr indent="-362405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7"/>
              <a:buFont typeface="Lato"/>
              <a:buChar char="●"/>
            </a:pPr>
            <a:r>
              <a:rPr lang="en" sz="2107">
                <a:highlight>
                  <a:schemeClr val="dk1"/>
                </a:highlight>
              </a:rPr>
              <a:t>It displays </a:t>
            </a:r>
            <a:r>
              <a:rPr lang="en" sz="2107">
                <a:highlight>
                  <a:schemeClr val="dk1"/>
                </a:highlight>
              </a:rPr>
              <a:t>the</a:t>
            </a:r>
            <a:r>
              <a:rPr lang="en" sz="2107">
                <a:highlight>
                  <a:schemeClr val="dk1"/>
                </a:highlight>
              </a:rPr>
              <a:t>  current values (up to the sec via Internet) of the overall portfolio (including all the stocks / ETFs)</a:t>
            </a:r>
            <a:endParaRPr sz="2107">
              <a:highlight>
                <a:schemeClr val="dk1"/>
              </a:highlight>
            </a:endParaRPr>
          </a:p>
          <a:p>
            <a:pPr indent="-362405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7"/>
              <a:buFont typeface="Lato"/>
              <a:buChar char="●"/>
            </a:pPr>
            <a:r>
              <a:rPr lang="en" sz="2107">
                <a:highlight>
                  <a:schemeClr val="dk1"/>
                </a:highlight>
              </a:rPr>
              <a:t>A weekly trend of the portfolio value. </a:t>
            </a:r>
            <a:endParaRPr>
              <a:highlight>
                <a:schemeClr val="dk1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ADDITIONAL FEATURES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Real-time data showing the most recent stock prices</a:t>
            </a:r>
            <a:r>
              <a:rPr lang="en" sz="2000">
                <a:solidFill>
                  <a:schemeClr val="dk1"/>
                </a:solidFill>
              </a:rPr>
              <a:t>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21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FACED</a:t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Understanding</a:t>
            </a:r>
            <a:r>
              <a:rPr lang="en" sz="2200"/>
              <a:t> stock market </a:t>
            </a:r>
            <a:r>
              <a:rPr lang="en" sz="2200"/>
              <a:t>and</a:t>
            </a:r>
            <a:r>
              <a:rPr lang="en" sz="2200"/>
              <a:t> investment strategies.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Understand IEX API implementation.</a:t>
            </a:r>
            <a:endParaRPr sz="2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idx="1" type="body"/>
          </p:nvPr>
        </p:nvSpPr>
        <p:spPr>
          <a:xfrm>
            <a:off x="3359375" y="178042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6600"/>
              <a:t>DEMO</a:t>
            </a:r>
            <a:endParaRPr sz="6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9"/>
          <p:cNvSpPr txBox="1"/>
          <p:nvPr>
            <p:ph type="title"/>
          </p:nvPr>
        </p:nvSpPr>
        <p:spPr>
          <a:xfrm>
            <a:off x="1488000" y="2256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CASES</a:t>
            </a:r>
            <a:endParaRPr/>
          </a:p>
        </p:txBody>
      </p:sp>
      <p:graphicFrame>
        <p:nvGraphicFramePr>
          <p:cNvPr id="170" name="Google Shape;170;p19"/>
          <p:cNvGraphicFramePr/>
          <p:nvPr/>
        </p:nvGraphicFramePr>
        <p:xfrm>
          <a:off x="2062675" y="124384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{C1F7C3F3-63D9-4334-BFB9-CD44CC4F61A4}</a:tableStyleId>
              </a:tblPr>
              <a:tblGrid>
                <a:gridCol w="1412200"/>
                <a:gridCol w="2981050"/>
              </a:tblGrid>
              <a:tr h="391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SL.NO</a:t>
                      </a:r>
                      <a:endParaRPr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TEST CASE</a:t>
                      </a:r>
                      <a:endParaRPr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959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Amount below 5000$ not allowed. Display error message, and disable submit button.</a:t>
                      </a:r>
                      <a:endParaRPr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762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Amt. equal to or more than 5000$ entered. Submit button disabled.</a:t>
                      </a:r>
                      <a:endParaRPr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1552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 Enter a valid amount and select more than 2 investment strategies. Display error message saying "Max 2 strategies can be selected" and submit button is disabled.</a:t>
                      </a:r>
                      <a:endParaRPr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CASES</a:t>
            </a:r>
            <a:endParaRPr/>
          </a:p>
        </p:txBody>
      </p:sp>
      <p:graphicFrame>
        <p:nvGraphicFramePr>
          <p:cNvPr id="176" name="Google Shape;176;p20"/>
          <p:cNvGraphicFramePr/>
          <p:nvPr/>
        </p:nvGraphicFramePr>
        <p:xfrm>
          <a:off x="1297500" y="1148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{C1F7C3F3-63D9-4334-BFB9-CD44CC4F61A4}</a:tableStyleId>
              </a:tblPr>
              <a:tblGrid>
                <a:gridCol w="1666900"/>
                <a:gridCol w="5701000"/>
              </a:tblGrid>
              <a:tr h="711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SL.No</a:t>
                      </a:r>
                      <a:endParaRPr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TEST CASE</a:t>
                      </a:r>
                      <a:endParaRPr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684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4</a:t>
                      </a:r>
                      <a:endParaRPr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 Enter valid amount and select any two strategies. Click on Submit button. Dashboard is updated with allocated data for 6 company stocks and holding ratios. Holding ratios should add up to 100%</a:t>
                      </a:r>
                      <a:endParaRPr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684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5</a:t>
                      </a:r>
                      <a:endParaRPr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Enter valid amount and select any one strategy. Click on Submit button. Dashboard is updated with allocated data for 3 company stocks and holding ratios. Holding ratios should add up to 100%</a:t>
                      </a:r>
                      <a:endParaRPr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684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6</a:t>
                      </a:r>
                      <a:endParaRPr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O</a:t>
                      </a:r>
                      <a:r>
                        <a:rPr lang="en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nce stocks are updated, we can update the strategies, and all these validations should hold true on that screen</a:t>
                      </a:r>
                      <a:endParaRPr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684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7</a:t>
                      </a:r>
                      <a:endParaRPr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Display the weekly portfolio of the stocks</a:t>
                      </a:r>
                      <a:endParaRPr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CASES</a:t>
            </a:r>
            <a:endParaRPr/>
          </a:p>
        </p:txBody>
      </p:sp>
      <p:graphicFrame>
        <p:nvGraphicFramePr>
          <p:cNvPr id="182" name="Google Shape;182;p21"/>
          <p:cNvGraphicFramePr/>
          <p:nvPr/>
        </p:nvGraphicFramePr>
        <p:xfrm>
          <a:off x="1297500" y="1361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{C1F7C3F3-63D9-4334-BFB9-CD44CC4F61A4}</a:tableStyleId>
              </a:tblPr>
              <a:tblGrid>
                <a:gridCol w="1270500"/>
                <a:gridCol w="6107800"/>
              </a:tblGrid>
              <a:tr h="872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SL.NO</a:t>
                      </a:r>
                      <a:endParaRPr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TEST CASE</a:t>
                      </a:r>
                      <a:endParaRPr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872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8</a:t>
                      </a:r>
                      <a:endParaRPr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Enter invalid amount and select any one strategy. Click on Submit button. Error message is displayed saying "Enter valid amount"</a:t>
                      </a:r>
                      <a:endParaRPr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872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9</a:t>
                      </a:r>
                      <a:endParaRPr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Enter invalid amount and select 2 strategies. Click on submit button. Error message is displayed saying "Enter valid amount"</a:t>
                      </a:r>
                      <a:endParaRPr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872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10</a:t>
                      </a:r>
                      <a:endParaRPr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Hyperlinks should be functional</a:t>
                      </a:r>
                      <a:endParaRPr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