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1" r:id="rId5"/>
    <p:sldId id="260"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E8826-1563-4C74-91B2-3CDB1CE23D96}" type="doc">
      <dgm:prSet loTypeId="urn:microsoft.com/office/officeart/2005/8/layout/chevron1" loCatId="process" qsTypeId="urn:microsoft.com/office/officeart/2005/8/quickstyle/simple1" qsCatId="simple" csTypeId="urn:microsoft.com/office/officeart/2005/8/colors/accent1_2" csCatId="accent1" phldr="1"/>
      <dgm:spPr/>
    </dgm:pt>
    <dgm:pt modelId="{A3B7C146-5C23-4B10-9E2A-B782CB786F98}">
      <dgm:prSet phldrT="[Text]" custT="1"/>
      <dgm:spPr/>
      <dgm:t>
        <a:bodyPr/>
        <a:lstStyle/>
        <a:p>
          <a:r>
            <a:rPr lang="en-US" sz="1600" b="1" i="0" dirty="0" smtClean="0"/>
            <a:t>Sourcing Data</a:t>
          </a:r>
          <a:endParaRPr lang="en-US" sz="1600" dirty="0"/>
        </a:p>
      </dgm:t>
    </dgm:pt>
    <dgm:pt modelId="{E3E336F5-0757-401A-87A2-58C71F9401F1}" type="parTrans" cxnId="{2F87D4BC-1F2B-4590-BA98-E2D59DB23484}">
      <dgm:prSet/>
      <dgm:spPr/>
      <dgm:t>
        <a:bodyPr/>
        <a:lstStyle/>
        <a:p>
          <a:endParaRPr lang="en-US"/>
        </a:p>
      </dgm:t>
    </dgm:pt>
    <dgm:pt modelId="{B7E3E774-10DB-4AB3-8722-41E186EA025C}" type="sibTrans" cxnId="{2F87D4BC-1F2B-4590-BA98-E2D59DB23484}">
      <dgm:prSet/>
      <dgm:spPr/>
      <dgm:t>
        <a:bodyPr/>
        <a:lstStyle/>
        <a:p>
          <a:endParaRPr lang="en-US"/>
        </a:p>
      </dgm:t>
    </dgm:pt>
    <dgm:pt modelId="{8774CA67-7418-4D7B-95C9-1C7CCB3D2E10}">
      <dgm:prSet phldrT="[Text]" custT="1"/>
      <dgm:spPr/>
      <dgm:t>
        <a:bodyPr/>
        <a:lstStyle/>
        <a:p>
          <a:r>
            <a:rPr lang="en-US" sz="1600" b="1" i="0" dirty="0" smtClean="0"/>
            <a:t>Data</a:t>
          </a:r>
          <a:r>
            <a:rPr lang="en-US" sz="1800" b="1" i="0" dirty="0" smtClean="0"/>
            <a:t> </a:t>
          </a:r>
          <a:r>
            <a:rPr lang="en-US" sz="1600" b="1" i="0" dirty="0" smtClean="0"/>
            <a:t>Cleaning</a:t>
          </a:r>
          <a:endParaRPr lang="en-US" sz="1600" dirty="0"/>
        </a:p>
      </dgm:t>
    </dgm:pt>
    <dgm:pt modelId="{693D6BFC-0648-44C7-8CCD-49137AAEBD92}" type="parTrans" cxnId="{6C5AA8ED-FF63-4777-8B38-E8A4526505CE}">
      <dgm:prSet/>
      <dgm:spPr/>
      <dgm:t>
        <a:bodyPr/>
        <a:lstStyle/>
        <a:p>
          <a:endParaRPr lang="en-US"/>
        </a:p>
      </dgm:t>
    </dgm:pt>
    <dgm:pt modelId="{0251EF65-B3C4-4363-A38C-ACF62506617A}" type="sibTrans" cxnId="{6C5AA8ED-FF63-4777-8B38-E8A4526505CE}">
      <dgm:prSet/>
      <dgm:spPr/>
      <dgm:t>
        <a:bodyPr/>
        <a:lstStyle/>
        <a:p>
          <a:endParaRPr lang="en-US"/>
        </a:p>
      </dgm:t>
    </dgm:pt>
    <dgm:pt modelId="{A71EAD62-B788-4336-B309-DCD780E670A6}">
      <dgm:prSet phldrT="[Text]" custT="1"/>
      <dgm:spPr/>
      <dgm:t>
        <a:bodyPr/>
        <a:lstStyle/>
        <a:p>
          <a:r>
            <a:rPr lang="en-US" sz="1600" b="1" i="0" dirty="0" smtClean="0"/>
            <a:t>Univariate Analysis</a:t>
          </a:r>
          <a:endParaRPr lang="en-US" sz="1600" dirty="0"/>
        </a:p>
      </dgm:t>
    </dgm:pt>
    <dgm:pt modelId="{A6553DF1-2EC5-4E12-A0D8-5F5DF069B5A8}" type="parTrans" cxnId="{28F55043-50EB-4516-8364-B4F8A63472D3}">
      <dgm:prSet/>
      <dgm:spPr/>
      <dgm:t>
        <a:bodyPr/>
        <a:lstStyle/>
        <a:p>
          <a:endParaRPr lang="en-US"/>
        </a:p>
      </dgm:t>
    </dgm:pt>
    <dgm:pt modelId="{69D7A8A3-BF88-4203-A399-141EB1E9DC8C}" type="sibTrans" cxnId="{28F55043-50EB-4516-8364-B4F8A63472D3}">
      <dgm:prSet/>
      <dgm:spPr/>
      <dgm:t>
        <a:bodyPr/>
        <a:lstStyle/>
        <a:p>
          <a:endParaRPr lang="en-US"/>
        </a:p>
      </dgm:t>
    </dgm:pt>
    <dgm:pt modelId="{6E068700-58C7-43EB-9AC6-59CAB2C94539}">
      <dgm:prSet custT="1"/>
      <dgm:spPr/>
      <dgm:t>
        <a:bodyPr/>
        <a:lstStyle/>
        <a:p>
          <a:r>
            <a:rPr lang="en-US" sz="1600" b="1" i="0" dirty="0" smtClean="0"/>
            <a:t>Bivariate Analysis</a:t>
          </a:r>
          <a:endParaRPr lang="en-US" sz="1600" dirty="0"/>
        </a:p>
      </dgm:t>
    </dgm:pt>
    <dgm:pt modelId="{FF1629A9-3A81-44BF-9A73-ADD9CBAD1A5E}" type="parTrans" cxnId="{704E50CB-D23E-4F51-977B-FE29CA095743}">
      <dgm:prSet/>
      <dgm:spPr/>
      <dgm:t>
        <a:bodyPr/>
        <a:lstStyle/>
        <a:p>
          <a:endParaRPr lang="en-US"/>
        </a:p>
      </dgm:t>
    </dgm:pt>
    <dgm:pt modelId="{098B2655-B153-4354-8117-DC188570BF58}" type="sibTrans" cxnId="{704E50CB-D23E-4F51-977B-FE29CA095743}">
      <dgm:prSet/>
      <dgm:spPr/>
      <dgm:t>
        <a:bodyPr/>
        <a:lstStyle/>
        <a:p>
          <a:endParaRPr lang="en-US"/>
        </a:p>
      </dgm:t>
    </dgm:pt>
    <dgm:pt modelId="{E768E68F-AB5E-44D9-A0EF-7DA3B5A69CAC}">
      <dgm:prSet custT="1"/>
      <dgm:spPr/>
      <dgm:t>
        <a:bodyPr/>
        <a:lstStyle/>
        <a:p>
          <a:r>
            <a:rPr lang="en-US" sz="1600" b="1" dirty="0" smtClean="0"/>
            <a:t>Insight</a:t>
          </a:r>
          <a:endParaRPr lang="en-US" sz="1600" b="1" dirty="0"/>
        </a:p>
      </dgm:t>
    </dgm:pt>
    <dgm:pt modelId="{04149D9F-5471-4270-9E6A-06A35C00A74F}" type="parTrans" cxnId="{3D7BCF05-8433-4535-A026-8F26E2B589B6}">
      <dgm:prSet/>
      <dgm:spPr/>
      <dgm:t>
        <a:bodyPr/>
        <a:lstStyle/>
        <a:p>
          <a:endParaRPr lang="en-US"/>
        </a:p>
      </dgm:t>
    </dgm:pt>
    <dgm:pt modelId="{777F1DD4-B367-4614-B1AC-1AFB3F2A3416}" type="sibTrans" cxnId="{3D7BCF05-8433-4535-A026-8F26E2B589B6}">
      <dgm:prSet/>
      <dgm:spPr/>
      <dgm:t>
        <a:bodyPr/>
        <a:lstStyle/>
        <a:p>
          <a:endParaRPr lang="en-US"/>
        </a:p>
      </dgm:t>
    </dgm:pt>
    <dgm:pt modelId="{21DF0F34-BEA0-44A4-876C-F81D38617372}">
      <dgm:prSet custT="1"/>
      <dgm:spPr/>
      <dgm:t>
        <a:bodyPr/>
        <a:lstStyle/>
        <a:p>
          <a:r>
            <a:rPr lang="en-US" sz="1600" b="1" dirty="0" smtClean="0"/>
            <a:t>Recommendations</a:t>
          </a:r>
          <a:endParaRPr lang="en-US" sz="1600" b="1" dirty="0"/>
        </a:p>
      </dgm:t>
    </dgm:pt>
    <dgm:pt modelId="{CC55DA3B-BF1C-4550-B334-15CB508D9B10}" type="parTrans" cxnId="{AC2BDBA3-C944-4B1D-908B-545419587AC0}">
      <dgm:prSet/>
      <dgm:spPr/>
      <dgm:t>
        <a:bodyPr/>
        <a:lstStyle/>
        <a:p>
          <a:endParaRPr lang="en-US"/>
        </a:p>
      </dgm:t>
    </dgm:pt>
    <dgm:pt modelId="{26F2C11A-6283-4A1B-BE61-FA42BF4D2596}" type="sibTrans" cxnId="{AC2BDBA3-C944-4B1D-908B-545419587AC0}">
      <dgm:prSet/>
      <dgm:spPr/>
      <dgm:t>
        <a:bodyPr/>
        <a:lstStyle/>
        <a:p>
          <a:endParaRPr lang="en-US"/>
        </a:p>
      </dgm:t>
    </dgm:pt>
    <dgm:pt modelId="{EDFDF8FB-E497-4545-ADC3-01960D39BFE1}" type="pres">
      <dgm:prSet presAssocID="{C37E8826-1563-4C74-91B2-3CDB1CE23D96}" presName="Name0" presStyleCnt="0">
        <dgm:presLayoutVars>
          <dgm:dir/>
          <dgm:animLvl val="lvl"/>
          <dgm:resizeHandles val="exact"/>
        </dgm:presLayoutVars>
      </dgm:prSet>
      <dgm:spPr/>
    </dgm:pt>
    <dgm:pt modelId="{FA308CCA-8E9D-4E4F-8D0C-3F5F1BDC3FE6}" type="pres">
      <dgm:prSet presAssocID="{A3B7C146-5C23-4B10-9E2A-B782CB786F98}" presName="parTxOnly" presStyleLbl="node1" presStyleIdx="0" presStyleCnt="6" custScaleX="100153">
        <dgm:presLayoutVars>
          <dgm:chMax val="0"/>
          <dgm:chPref val="0"/>
          <dgm:bulletEnabled val="1"/>
        </dgm:presLayoutVars>
      </dgm:prSet>
      <dgm:spPr/>
    </dgm:pt>
    <dgm:pt modelId="{94A69F5D-9B78-429E-95CF-E050CB1ABFB3}" type="pres">
      <dgm:prSet presAssocID="{B7E3E774-10DB-4AB3-8722-41E186EA025C}" presName="parTxOnlySpace" presStyleCnt="0"/>
      <dgm:spPr/>
    </dgm:pt>
    <dgm:pt modelId="{9AED7A6F-A745-457E-AB30-094418005F50}" type="pres">
      <dgm:prSet presAssocID="{8774CA67-7418-4D7B-95C9-1C7CCB3D2E10}" presName="parTxOnly" presStyleLbl="node1" presStyleIdx="1" presStyleCnt="6">
        <dgm:presLayoutVars>
          <dgm:chMax val="0"/>
          <dgm:chPref val="0"/>
          <dgm:bulletEnabled val="1"/>
        </dgm:presLayoutVars>
      </dgm:prSet>
      <dgm:spPr/>
    </dgm:pt>
    <dgm:pt modelId="{ABFC8410-6471-4A21-B875-FD3F5B06B8EB}" type="pres">
      <dgm:prSet presAssocID="{0251EF65-B3C4-4363-A38C-ACF62506617A}" presName="parTxOnlySpace" presStyleCnt="0"/>
      <dgm:spPr/>
    </dgm:pt>
    <dgm:pt modelId="{87015C74-D2C0-4F9C-A797-5D1372947D7B}" type="pres">
      <dgm:prSet presAssocID="{A71EAD62-B788-4336-B309-DCD780E670A6}" presName="parTxOnly" presStyleLbl="node1" presStyleIdx="2" presStyleCnt="6" custScaleX="116150">
        <dgm:presLayoutVars>
          <dgm:chMax val="0"/>
          <dgm:chPref val="0"/>
          <dgm:bulletEnabled val="1"/>
        </dgm:presLayoutVars>
      </dgm:prSet>
      <dgm:spPr/>
    </dgm:pt>
    <dgm:pt modelId="{D2839634-6D11-4328-89E6-EA3DA176A54F}" type="pres">
      <dgm:prSet presAssocID="{69D7A8A3-BF88-4203-A399-141EB1E9DC8C}" presName="parTxOnlySpace" presStyleCnt="0"/>
      <dgm:spPr/>
    </dgm:pt>
    <dgm:pt modelId="{37AF6673-EBF9-4EBE-99C4-BD46DF0FFB06}" type="pres">
      <dgm:prSet presAssocID="{6E068700-58C7-43EB-9AC6-59CAB2C94539}" presName="parTxOnly" presStyleLbl="node1" presStyleIdx="3" presStyleCnt="6">
        <dgm:presLayoutVars>
          <dgm:chMax val="0"/>
          <dgm:chPref val="0"/>
          <dgm:bulletEnabled val="1"/>
        </dgm:presLayoutVars>
      </dgm:prSet>
      <dgm:spPr/>
    </dgm:pt>
    <dgm:pt modelId="{0BA0BF62-539E-40D6-8447-89F3156B939A}" type="pres">
      <dgm:prSet presAssocID="{098B2655-B153-4354-8117-DC188570BF58}" presName="parTxOnlySpace" presStyleCnt="0"/>
      <dgm:spPr/>
    </dgm:pt>
    <dgm:pt modelId="{4C1E220D-D70F-4EA3-A98E-C712EC3194AC}" type="pres">
      <dgm:prSet presAssocID="{E768E68F-AB5E-44D9-A0EF-7DA3B5A69CAC}" presName="parTxOnly" presStyleLbl="node1" presStyleIdx="4" presStyleCnt="6" custScaleX="89095">
        <dgm:presLayoutVars>
          <dgm:chMax val="0"/>
          <dgm:chPref val="0"/>
          <dgm:bulletEnabled val="1"/>
        </dgm:presLayoutVars>
      </dgm:prSet>
      <dgm:spPr/>
      <dgm:t>
        <a:bodyPr/>
        <a:lstStyle/>
        <a:p>
          <a:endParaRPr lang="en-US"/>
        </a:p>
      </dgm:t>
    </dgm:pt>
    <dgm:pt modelId="{461F9F06-18C9-4282-BBEC-F3AAC11642C4}" type="pres">
      <dgm:prSet presAssocID="{777F1DD4-B367-4614-B1AC-1AFB3F2A3416}" presName="parTxOnlySpace" presStyleCnt="0"/>
      <dgm:spPr/>
    </dgm:pt>
    <dgm:pt modelId="{90E1B21F-9976-4F42-BF28-BC58E8BDB42C}" type="pres">
      <dgm:prSet presAssocID="{21DF0F34-BEA0-44A4-876C-F81D38617372}" presName="parTxOnly" presStyleLbl="node1" presStyleIdx="5" presStyleCnt="6" custScaleX="172584">
        <dgm:presLayoutVars>
          <dgm:chMax val="0"/>
          <dgm:chPref val="0"/>
          <dgm:bulletEnabled val="1"/>
        </dgm:presLayoutVars>
      </dgm:prSet>
      <dgm:spPr/>
    </dgm:pt>
  </dgm:ptLst>
  <dgm:cxnLst>
    <dgm:cxn modelId="{4BFC641E-CB38-475B-A1F8-5F8954996019}" type="presOf" srcId="{21DF0F34-BEA0-44A4-876C-F81D38617372}" destId="{90E1B21F-9976-4F42-BF28-BC58E8BDB42C}" srcOrd="0" destOrd="0" presId="urn:microsoft.com/office/officeart/2005/8/layout/chevron1"/>
    <dgm:cxn modelId="{28F55043-50EB-4516-8364-B4F8A63472D3}" srcId="{C37E8826-1563-4C74-91B2-3CDB1CE23D96}" destId="{A71EAD62-B788-4336-B309-DCD780E670A6}" srcOrd="2" destOrd="0" parTransId="{A6553DF1-2EC5-4E12-A0D8-5F5DF069B5A8}" sibTransId="{69D7A8A3-BF88-4203-A399-141EB1E9DC8C}"/>
    <dgm:cxn modelId="{83C5C6DA-278B-4AC7-9E22-CA4107674783}" type="presOf" srcId="{A71EAD62-B788-4336-B309-DCD780E670A6}" destId="{87015C74-D2C0-4F9C-A797-5D1372947D7B}" srcOrd="0" destOrd="0" presId="urn:microsoft.com/office/officeart/2005/8/layout/chevron1"/>
    <dgm:cxn modelId="{6C5AA8ED-FF63-4777-8B38-E8A4526505CE}" srcId="{C37E8826-1563-4C74-91B2-3CDB1CE23D96}" destId="{8774CA67-7418-4D7B-95C9-1C7CCB3D2E10}" srcOrd="1" destOrd="0" parTransId="{693D6BFC-0648-44C7-8CCD-49137AAEBD92}" sibTransId="{0251EF65-B3C4-4363-A38C-ACF62506617A}"/>
    <dgm:cxn modelId="{704E50CB-D23E-4F51-977B-FE29CA095743}" srcId="{C37E8826-1563-4C74-91B2-3CDB1CE23D96}" destId="{6E068700-58C7-43EB-9AC6-59CAB2C94539}" srcOrd="3" destOrd="0" parTransId="{FF1629A9-3A81-44BF-9A73-ADD9CBAD1A5E}" sibTransId="{098B2655-B153-4354-8117-DC188570BF58}"/>
    <dgm:cxn modelId="{AC2BDBA3-C944-4B1D-908B-545419587AC0}" srcId="{C37E8826-1563-4C74-91B2-3CDB1CE23D96}" destId="{21DF0F34-BEA0-44A4-876C-F81D38617372}" srcOrd="5" destOrd="0" parTransId="{CC55DA3B-BF1C-4550-B334-15CB508D9B10}" sibTransId="{26F2C11A-6283-4A1B-BE61-FA42BF4D2596}"/>
    <dgm:cxn modelId="{91446B2A-B0AB-490B-B894-D5CFE1C502B6}" type="presOf" srcId="{8774CA67-7418-4D7B-95C9-1C7CCB3D2E10}" destId="{9AED7A6F-A745-457E-AB30-094418005F50}" srcOrd="0" destOrd="0" presId="urn:microsoft.com/office/officeart/2005/8/layout/chevron1"/>
    <dgm:cxn modelId="{DC077CAF-51C6-4511-B3C5-C5410F13C2EF}" type="presOf" srcId="{C37E8826-1563-4C74-91B2-3CDB1CE23D96}" destId="{EDFDF8FB-E497-4545-ADC3-01960D39BFE1}" srcOrd="0" destOrd="0" presId="urn:microsoft.com/office/officeart/2005/8/layout/chevron1"/>
    <dgm:cxn modelId="{2F87D4BC-1F2B-4590-BA98-E2D59DB23484}" srcId="{C37E8826-1563-4C74-91B2-3CDB1CE23D96}" destId="{A3B7C146-5C23-4B10-9E2A-B782CB786F98}" srcOrd="0" destOrd="0" parTransId="{E3E336F5-0757-401A-87A2-58C71F9401F1}" sibTransId="{B7E3E774-10DB-4AB3-8722-41E186EA025C}"/>
    <dgm:cxn modelId="{F8EA226E-2ADB-41B9-8EDD-F8246F4211B5}" type="presOf" srcId="{E768E68F-AB5E-44D9-A0EF-7DA3B5A69CAC}" destId="{4C1E220D-D70F-4EA3-A98E-C712EC3194AC}" srcOrd="0" destOrd="0" presId="urn:microsoft.com/office/officeart/2005/8/layout/chevron1"/>
    <dgm:cxn modelId="{3D7BCF05-8433-4535-A026-8F26E2B589B6}" srcId="{C37E8826-1563-4C74-91B2-3CDB1CE23D96}" destId="{E768E68F-AB5E-44D9-A0EF-7DA3B5A69CAC}" srcOrd="4" destOrd="0" parTransId="{04149D9F-5471-4270-9E6A-06A35C00A74F}" sibTransId="{777F1DD4-B367-4614-B1AC-1AFB3F2A3416}"/>
    <dgm:cxn modelId="{E23862FC-92B7-4000-900B-31E6C1A5EF25}" type="presOf" srcId="{6E068700-58C7-43EB-9AC6-59CAB2C94539}" destId="{37AF6673-EBF9-4EBE-99C4-BD46DF0FFB06}" srcOrd="0" destOrd="0" presId="urn:microsoft.com/office/officeart/2005/8/layout/chevron1"/>
    <dgm:cxn modelId="{261CE329-3AC9-41A3-BF5E-20BBBA20E12B}" type="presOf" srcId="{A3B7C146-5C23-4B10-9E2A-B782CB786F98}" destId="{FA308CCA-8E9D-4E4F-8D0C-3F5F1BDC3FE6}" srcOrd="0" destOrd="0" presId="urn:microsoft.com/office/officeart/2005/8/layout/chevron1"/>
    <dgm:cxn modelId="{3B25FCC4-42F6-4405-B57B-0B437AC71FA5}" type="presParOf" srcId="{EDFDF8FB-E497-4545-ADC3-01960D39BFE1}" destId="{FA308CCA-8E9D-4E4F-8D0C-3F5F1BDC3FE6}" srcOrd="0" destOrd="0" presId="urn:microsoft.com/office/officeart/2005/8/layout/chevron1"/>
    <dgm:cxn modelId="{DB5E8B7C-50B1-41E5-AE02-1A06DAED8214}" type="presParOf" srcId="{EDFDF8FB-E497-4545-ADC3-01960D39BFE1}" destId="{94A69F5D-9B78-429E-95CF-E050CB1ABFB3}" srcOrd="1" destOrd="0" presId="urn:microsoft.com/office/officeart/2005/8/layout/chevron1"/>
    <dgm:cxn modelId="{FB3A7B71-35D8-4C4B-B49F-BDF2F0D7BE26}" type="presParOf" srcId="{EDFDF8FB-E497-4545-ADC3-01960D39BFE1}" destId="{9AED7A6F-A745-457E-AB30-094418005F50}" srcOrd="2" destOrd="0" presId="urn:microsoft.com/office/officeart/2005/8/layout/chevron1"/>
    <dgm:cxn modelId="{2DC6241E-7E56-4A92-A49F-E843885BA68F}" type="presParOf" srcId="{EDFDF8FB-E497-4545-ADC3-01960D39BFE1}" destId="{ABFC8410-6471-4A21-B875-FD3F5B06B8EB}" srcOrd="3" destOrd="0" presId="urn:microsoft.com/office/officeart/2005/8/layout/chevron1"/>
    <dgm:cxn modelId="{12A993BF-0887-4ED0-8EB0-FB6DA1ECCD6A}" type="presParOf" srcId="{EDFDF8FB-E497-4545-ADC3-01960D39BFE1}" destId="{87015C74-D2C0-4F9C-A797-5D1372947D7B}" srcOrd="4" destOrd="0" presId="urn:microsoft.com/office/officeart/2005/8/layout/chevron1"/>
    <dgm:cxn modelId="{B5585B15-61C4-496A-ACE4-6F77925633DE}" type="presParOf" srcId="{EDFDF8FB-E497-4545-ADC3-01960D39BFE1}" destId="{D2839634-6D11-4328-89E6-EA3DA176A54F}" srcOrd="5" destOrd="0" presId="urn:microsoft.com/office/officeart/2005/8/layout/chevron1"/>
    <dgm:cxn modelId="{CDBCD32A-F52B-49C5-A310-9A206079BFBB}" type="presParOf" srcId="{EDFDF8FB-E497-4545-ADC3-01960D39BFE1}" destId="{37AF6673-EBF9-4EBE-99C4-BD46DF0FFB06}" srcOrd="6" destOrd="0" presId="urn:microsoft.com/office/officeart/2005/8/layout/chevron1"/>
    <dgm:cxn modelId="{725A9873-D092-4A36-B3AF-1D35CEFBC756}" type="presParOf" srcId="{EDFDF8FB-E497-4545-ADC3-01960D39BFE1}" destId="{0BA0BF62-539E-40D6-8447-89F3156B939A}" srcOrd="7" destOrd="0" presId="urn:microsoft.com/office/officeart/2005/8/layout/chevron1"/>
    <dgm:cxn modelId="{779095CC-84FA-41B0-B2A0-F4DC187FA87C}" type="presParOf" srcId="{EDFDF8FB-E497-4545-ADC3-01960D39BFE1}" destId="{4C1E220D-D70F-4EA3-A98E-C712EC3194AC}" srcOrd="8" destOrd="0" presId="urn:microsoft.com/office/officeart/2005/8/layout/chevron1"/>
    <dgm:cxn modelId="{6C6F3B69-CFBC-4DC4-8A92-90183B5CFAE5}" type="presParOf" srcId="{EDFDF8FB-E497-4545-ADC3-01960D39BFE1}" destId="{461F9F06-18C9-4282-BBEC-F3AAC11642C4}" srcOrd="9" destOrd="0" presId="urn:microsoft.com/office/officeart/2005/8/layout/chevron1"/>
    <dgm:cxn modelId="{31A19B87-6FB4-45EE-8BD3-A58146B88D37}" type="presParOf" srcId="{EDFDF8FB-E497-4545-ADC3-01960D39BFE1}" destId="{90E1B21F-9976-4F42-BF28-BC58E8BDB42C}" srcOrd="10" destOrd="0" presId="urn:microsoft.com/office/officeart/2005/8/layout/chevron1"/>
  </dgm:cxnLst>
  <dgm:bg/>
  <dgm:whole/>
</dgm:dataModel>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27C179-F901-42F4-AE66-62701FD1852A}"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7C179-F901-42F4-AE66-62701FD1852A}"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7C179-F901-42F4-AE66-62701FD1852A}"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27C179-F901-42F4-AE66-62701FD1852A}"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7C179-F901-42F4-AE66-62701FD1852A}"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27C179-F901-42F4-AE66-62701FD1852A}"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27C179-F901-42F4-AE66-62701FD1852A}"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27C179-F901-42F4-AE66-62701FD1852A}"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7C179-F901-42F4-AE66-62701FD1852A}"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7C179-F901-42F4-AE66-62701FD1852A}"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7C179-F901-42F4-AE66-62701FD1852A}"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8CB73-C706-4901-B7AA-AE4CC44441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7C179-F901-42F4-AE66-62701FD1852A}"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8CB73-C706-4901-B7AA-AE4CC44441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00240"/>
            <a:ext cx="9144000" cy="1428760"/>
          </a:xfrm>
        </p:spPr>
        <p:txBody>
          <a:bodyPr/>
          <a:lstStyle/>
          <a:p>
            <a:r>
              <a:rPr lang="en-IN" sz="4800" b="1" dirty="0" smtClean="0">
                <a:latin typeface="Lucida Sans" panose="020B0602030504020204" pitchFamily="34" charset="0"/>
              </a:rPr>
              <a:t>Lending Club Case Study</a:t>
            </a:r>
            <a:endParaRPr lang="en-US" b="1" dirty="0"/>
          </a:p>
        </p:txBody>
      </p:sp>
      <p:sp>
        <p:nvSpPr>
          <p:cNvPr id="3" name="TextBox 2"/>
          <p:cNvSpPr txBox="1"/>
          <p:nvPr/>
        </p:nvSpPr>
        <p:spPr>
          <a:xfrm>
            <a:off x="2500298" y="3786190"/>
            <a:ext cx="3714776" cy="369332"/>
          </a:xfrm>
          <a:prstGeom prst="rect">
            <a:avLst/>
          </a:prstGeom>
          <a:noFill/>
        </p:spPr>
        <p:txBody>
          <a:bodyPr wrap="square" rtlCol="0">
            <a:spAutoFit/>
          </a:bodyPr>
          <a:lstStyle/>
          <a:p>
            <a:endParaRPr lang="en-US" dirty="0"/>
          </a:p>
        </p:txBody>
      </p:sp>
      <p:sp>
        <p:nvSpPr>
          <p:cNvPr id="5" name="TextBox 4"/>
          <p:cNvSpPr txBox="1"/>
          <p:nvPr/>
        </p:nvSpPr>
        <p:spPr>
          <a:xfrm>
            <a:off x="714348" y="3500438"/>
            <a:ext cx="3286148" cy="369332"/>
          </a:xfrm>
          <a:prstGeom prst="rect">
            <a:avLst/>
          </a:prstGeom>
          <a:noFill/>
        </p:spPr>
        <p:txBody>
          <a:bodyPr wrap="square" rtlCol="0">
            <a:spAutoFit/>
          </a:bodyPr>
          <a:lstStyle/>
          <a:p>
            <a:r>
              <a:rPr lang="en-US" b="1" dirty="0" smtClean="0">
                <a:latin typeface="Lucida Sans" pitchFamily="34" charset="0"/>
              </a:rPr>
              <a:t>Anish Kumar Dubey</a:t>
            </a:r>
            <a:endParaRPr lang="en-US" b="1" dirty="0">
              <a:latin typeface="Lucida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1054" y="71415"/>
            <a:ext cx="8942991" cy="5143536"/>
          </a:xfrm>
          <a:prstGeom prst="rect">
            <a:avLst/>
          </a:prstGeom>
          <a:noFill/>
          <a:ln w="9525">
            <a:noFill/>
            <a:miter lim="800000"/>
            <a:headEnd/>
            <a:tailEnd/>
          </a:ln>
          <a:effectLst/>
        </p:spPr>
      </p:pic>
      <p:sp>
        <p:nvSpPr>
          <p:cNvPr id="3" name="TextBox 2"/>
          <p:cNvSpPr txBox="1"/>
          <p:nvPr/>
        </p:nvSpPr>
        <p:spPr>
          <a:xfrm>
            <a:off x="214282" y="5429264"/>
            <a:ext cx="8715436" cy="1200329"/>
          </a:xfrm>
          <a:prstGeom prst="rect">
            <a:avLst/>
          </a:prstGeom>
          <a:noFill/>
        </p:spPr>
        <p:txBody>
          <a:bodyPr wrap="square" rtlCol="0">
            <a:spAutoFit/>
          </a:bodyPr>
          <a:lstStyle/>
          <a:p>
            <a:pPr>
              <a:buFont typeface="Wingdings" pitchFamily="2" charset="2"/>
              <a:buChar char="Ø"/>
            </a:pPr>
            <a:r>
              <a:rPr lang="en-US" dirty="0" smtClean="0"/>
              <a:t>NE state has high chance of charged off. ME, IN &amp; IA also has zero chance of charged off but we can not make any decisions based on this because number of applications are also in these state.</a:t>
            </a:r>
          </a:p>
          <a:p>
            <a:pPr>
              <a:buFont typeface="Wingdings" pitchFamily="2" charset="2"/>
              <a:buChar char="Ø"/>
            </a:pPr>
            <a:r>
              <a:rPr lang="en-US" dirty="0" smtClean="0"/>
              <a:t>CA, NY, FL &amp; TX has good number of applications and charged offs</a:t>
            </a:r>
            <a:r>
              <a:rPr lang="en-US" dirty="0" smtClean="0"/>
              <a:t>.</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srcRect/>
          <a:stretch>
            <a:fillRect/>
          </a:stretch>
        </p:blipFill>
        <p:spPr bwMode="auto">
          <a:xfrm>
            <a:off x="214281" y="142852"/>
            <a:ext cx="8789962" cy="514353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000108"/>
          </a:xfrm>
        </p:spPr>
        <p:txBody>
          <a:bodyPr>
            <a:normAutofit/>
          </a:bodyPr>
          <a:lstStyle/>
          <a:p>
            <a:r>
              <a:rPr lang="en-US" b="1" dirty="0" smtClean="0"/>
              <a:t>Business Objectives</a:t>
            </a:r>
            <a:endParaRPr lang="en-US" b="1" dirty="0"/>
          </a:p>
        </p:txBody>
      </p:sp>
      <p:sp>
        <p:nvSpPr>
          <p:cNvPr id="3" name="TextBox 2"/>
          <p:cNvSpPr txBox="1"/>
          <p:nvPr/>
        </p:nvSpPr>
        <p:spPr>
          <a:xfrm>
            <a:off x="214282" y="1071546"/>
            <a:ext cx="8643998" cy="4401205"/>
          </a:xfrm>
          <a:prstGeom prst="rect">
            <a:avLst/>
          </a:prstGeom>
          <a:noFill/>
        </p:spPr>
        <p:txBody>
          <a:bodyPr wrap="square" rtlCol="0">
            <a:spAutoFit/>
          </a:bodyPr>
          <a:lstStyle/>
          <a:p>
            <a:r>
              <a:rPr lang="en-US" sz="2000" dirty="0" smtClean="0"/>
              <a:t>Consumer Finance Company is the largest online loan marketplace, facilitating personal loans, business loans, and financing of medical procedures. Borrowers can easily access lower interest rate loans through a fast online interface. </a:t>
            </a:r>
          </a:p>
          <a:p>
            <a:endParaRPr lang="en-US" sz="2000" dirty="0" smtClean="0"/>
          </a:p>
          <a:p>
            <a:endParaRPr lang="en-US" sz="2000" dirty="0" smtClean="0"/>
          </a:p>
          <a:p>
            <a:r>
              <a:rPr lang="en-US" sz="2000" dirty="0" smtClean="0"/>
              <a:t>Credit loss is the amount of money lost by the lender when the borrower refuses to pay or runs away with the money owed. In other words, borrowers who default cause the largest amount of loss to the lenders. In this case, the customers labeled as 'charged-off' are the 'defaulters'. </a:t>
            </a:r>
          </a:p>
          <a:p>
            <a:endParaRPr lang="en-US" sz="2000" dirty="0" smtClean="0"/>
          </a:p>
          <a:p>
            <a:endParaRPr lang="en-US" sz="2000" dirty="0" smtClean="0"/>
          </a:p>
          <a:p>
            <a:r>
              <a:rPr lang="en-US" sz="2000" dirty="0" smtClean="0"/>
              <a:t>Identification of such applicants using EDA is the aim of this case study.</a:t>
            </a:r>
          </a:p>
          <a:p>
            <a:endParaRPr lang="en-US" sz="2000" dirty="0" smtClean="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857232"/>
          </a:xfrm>
        </p:spPr>
        <p:txBody>
          <a:bodyPr>
            <a:normAutofit/>
          </a:bodyPr>
          <a:lstStyle/>
          <a:p>
            <a:r>
              <a:rPr lang="en-US" b="1" dirty="0"/>
              <a:t>Business </a:t>
            </a:r>
            <a:r>
              <a:rPr lang="en-US" b="1" dirty="0" smtClean="0"/>
              <a:t>Understanding</a:t>
            </a:r>
            <a:endParaRPr lang="en-US" b="1" dirty="0"/>
          </a:p>
        </p:txBody>
      </p:sp>
      <p:sp>
        <p:nvSpPr>
          <p:cNvPr id="3" name="TextBox 2"/>
          <p:cNvSpPr txBox="1"/>
          <p:nvPr/>
        </p:nvSpPr>
        <p:spPr>
          <a:xfrm>
            <a:off x="214282" y="857232"/>
            <a:ext cx="8715436" cy="5632311"/>
          </a:xfrm>
          <a:prstGeom prst="rect">
            <a:avLst/>
          </a:prstGeom>
          <a:noFill/>
        </p:spPr>
        <p:txBody>
          <a:bodyPr wrap="square" rtlCol="0">
            <a:spAutoFit/>
          </a:bodyPr>
          <a:lstStyle/>
          <a:p>
            <a:pPr>
              <a:buFont typeface="Wingdings" pitchFamily="2" charset="2"/>
              <a:buChar char="Ø"/>
            </a:pPr>
            <a:r>
              <a:rPr lang="en-US" sz="2000" dirty="0" smtClean="0"/>
              <a:t>When the company receives a loan application, the company has to make a </a:t>
            </a:r>
            <a:r>
              <a:rPr lang="en-US" sz="2000" u="sng" dirty="0" smtClean="0"/>
              <a:t>decision for loan approval </a:t>
            </a:r>
            <a:r>
              <a:rPr lang="en-US" sz="2000" dirty="0" smtClean="0"/>
              <a:t>based on the applicant’s profile.</a:t>
            </a:r>
          </a:p>
          <a:p>
            <a:endParaRPr lang="en-US" sz="2000" dirty="0" smtClean="0"/>
          </a:p>
          <a:p>
            <a:pPr>
              <a:buFont typeface="Wingdings" pitchFamily="2" charset="2"/>
              <a:buChar char="Ø"/>
            </a:pPr>
            <a:r>
              <a:rPr lang="en-US" sz="2000" dirty="0" smtClean="0"/>
              <a:t>Two </a:t>
            </a:r>
            <a:r>
              <a:rPr lang="en-US" sz="2000" u="sng" dirty="0" smtClean="0"/>
              <a:t>types of decisions</a:t>
            </a:r>
            <a:r>
              <a:rPr lang="en-US" sz="2000" dirty="0" smtClean="0"/>
              <a:t> that could be taken by the company:</a:t>
            </a:r>
          </a:p>
          <a:p>
            <a:pPr marL="800100" lvl="1" indent="-342900">
              <a:buFont typeface="+mj-lt"/>
              <a:buAutoNum type="arabicPeriod"/>
            </a:pPr>
            <a:r>
              <a:rPr lang="en-US" sz="2000" dirty="0" smtClean="0"/>
              <a:t>Loan accepted : If the company approves the loan, there are 3 possible scenarios described below:</a:t>
            </a:r>
          </a:p>
          <a:p>
            <a:pPr marL="1257300" lvl="2" indent="-342900">
              <a:buFont typeface="+mj-lt"/>
              <a:buAutoNum type="arabicPeriod"/>
            </a:pPr>
            <a:r>
              <a:rPr lang="en-US" sz="2000" dirty="0" smtClean="0"/>
              <a:t>Fully paid: Applicant has fully paid the loan (the principal and the interest rate).</a:t>
            </a:r>
          </a:p>
          <a:p>
            <a:pPr marL="1257300" lvl="2" indent="-342900">
              <a:buFont typeface="+mj-lt"/>
              <a:buAutoNum type="arabicPeriod"/>
            </a:pPr>
            <a:r>
              <a:rPr lang="en-US" sz="2000" dirty="0" smtClean="0"/>
              <a:t>Charged-off: Applicant has not paid the installments in due time.</a:t>
            </a:r>
          </a:p>
          <a:p>
            <a:pPr marL="1257300" lvl="2" indent="-342900">
              <a:buFont typeface="+mj-lt"/>
              <a:buAutoNum type="arabicPeriod"/>
            </a:pPr>
            <a:r>
              <a:rPr lang="en-US" sz="2000" dirty="0" smtClean="0"/>
              <a:t>Current: Applicant is in the process of paying the installments.</a:t>
            </a:r>
          </a:p>
          <a:p>
            <a:pPr marL="800100" lvl="1" indent="-342900">
              <a:buFont typeface="+mj-lt"/>
              <a:buAutoNum type="arabicPeriod"/>
            </a:pPr>
            <a:r>
              <a:rPr lang="en-US" sz="2000" dirty="0" smtClean="0"/>
              <a:t>Loan rejected: The company had rejected the loan because the candidate does not meet their requirements etc.</a:t>
            </a:r>
          </a:p>
          <a:p>
            <a:pPr marL="800100" lvl="1" indent="-342900"/>
            <a:endParaRPr lang="en-US" sz="2000" dirty="0" smtClean="0"/>
          </a:p>
          <a:p>
            <a:pPr>
              <a:buFont typeface="Wingdings" pitchFamily="2" charset="2"/>
              <a:buChar char="Ø"/>
            </a:pPr>
            <a:r>
              <a:rPr lang="en-US" sz="2000" dirty="0" smtClean="0"/>
              <a:t>Two </a:t>
            </a:r>
            <a:r>
              <a:rPr lang="en-US" sz="2000" u="sng" dirty="0" smtClean="0"/>
              <a:t>types of risks</a:t>
            </a:r>
            <a:r>
              <a:rPr lang="en-US" sz="2000" dirty="0" smtClean="0"/>
              <a:t> are associated with the bank’s decision:</a:t>
            </a:r>
          </a:p>
          <a:p>
            <a:pPr marL="800100" lvl="1" indent="-342900">
              <a:buFont typeface="+mj-lt"/>
              <a:buAutoNum type="arabicPeriod"/>
            </a:pPr>
            <a:r>
              <a:rPr lang="en-US" sz="2000" dirty="0" smtClean="0"/>
              <a:t>Applicant is likely to repay the loan - Not approving the loan results in a loss of business to the company.</a:t>
            </a:r>
          </a:p>
          <a:p>
            <a:pPr marL="800100" lvl="1" indent="-342900">
              <a:buFont typeface="+mj-lt"/>
              <a:buAutoNum type="arabicPeriod"/>
            </a:pPr>
            <a:r>
              <a:rPr lang="en-US" sz="2000" dirty="0" smtClean="0"/>
              <a:t>Applicant is not likely to repay the loan - Approving the loan may lead to a financial loss for the company.</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1214422"/>
            <a:ext cx="8786842" cy="3706975"/>
          </a:xfrm>
          <a:prstGeom prst="rect">
            <a:avLst/>
          </a:prstGeom>
          <a:noFill/>
          <a:ln w="9525">
            <a:noFill/>
            <a:miter lim="800000"/>
            <a:headEnd/>
            <a:tailEnd/>
          </a:ln>
          <a:effectLst/>
        </p:spPr>
      </p:pic>
      <p:sp>
        <p:nvSpPr>
          <p:cNvPr id="3" name="Title 1"/>
          <p:cNvSpPr txBox="1">
            <a:spLocks/>
          </p:cNvSpPr>
          <p:nvPr/>
        </p:nvSpPr>
        <p:spPr>
          <a:xfrm>
            <a:off x="428596" y="142852"/>
            <a:ext cx="8229600" cy="642918"/>
          </a:xfrm>
          <a:prstGeom prst="rect">
            <a:avLst/>
          </a:prstGeom>
        </p:spPr>
        <p:txBody>
          <a:bodyPr>
            <a:normAutofit fontScale="92500" lnSpcReduction="20000"/>
          </a:bodyPr>
          <a:lstStyle/>
          <a:p>
            <a:pPr lvl="0" algn="ctr">
              <a:spcBef>
                <a:spcPct val="0"/>
              </a:spcBef>
              <a:defRPr/>
            </a:pPr>
            <a:r>
              <a:rPr lang="en-US" sz="4400" b="1" dirty="0" smtClean="0"/>
              <a:t>Business Understanding</a:t>
            </a:r>
            <a:endParaRPr kumimoji="0" lang="en-US" sz="4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4" name="Diagram 3"/>
          <p:cNvGraphicFramePr/>
          <p:nvPr/>
        </p:nvGraphicFramePr>
        <p:xfrm>
          <a:off x="142844" y="5500702"/>
          <a:ext cx="8786874" cy="1071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571472" y="4857760"/>
            <a:ext cx="8229600" cy="642918"/>
          </a:xfrm>
          <a:prstGeom prst="rect">
            <a:avLst/>
          </a:prstGeom>
        </p:spPr>
        <p:txBody>
          <a:bodyPr>
            <a:normAutofit/>
          </a:bodyPr>
          <a:lstStyle/>
          <a:p>
            <a:pPr lvl="0" algn="ctr">
              <a:spcBef>
                <a:spcPct val="0"/>
              </a:spcBef>
              <a:defRPr/>
            </a:pPr>
            <a:r>
              <a:rPr lang="en-US" sz="3200" b="1" dirty="0" smtClean="0"/>
              <a:t>Exploratory data analysis</a:t>
            </a:r>
            <a:endParaRPr kumimoji="0" lang="en-US" sz="32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itle 1"/>
          <p:cNvSpPr txBox="1">
            <a:spLocks/>
          </p:cNvSpPr>
          <p:nvPr/>
        </p:nvSpPr>
        <p:spPr>
          <a:xfrm>
            <a:off x="723872" y="785794"/>
            <a:ext cx="8229600" cy="642918"/>
          </a:xfrm>
          <a:prstGeom prst="rect">
            <a:avLst/>
          </a:prstGeom>
        </p:spPr>
        <p:txBody>
          <a:bodyPr>
            <a:normAutofit/>
          </a:bodyPr>
          <a:lstStyle/>
          <a:p>
            <a:pPr lvl="0" algn="ctr">
              <a:spcBef>
                <a:spcPct val="0"/>
              </a:spcBef>
              <a:defRPr/>
            </a:pPr>
            <a:r>
              <a:rPr lang="en-US" sz="3200" b="1" dirty="0" smtClean="0"/>
              <a:t>Loan Dataset</a:t>
            </a:r>
            <a:endParaRPr kumimoji="0" lang="en-US" sz="32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2844" y="49925"/>
            <a:ext cx="8858312" cy="5522215"/>
          </a:xfrm>
          <a:prstGeom prst="rect">
            <a:avLst/>
          </a:prstGeom>
          <a:noFill/>
          <a:ln w="9525">
            <a:noFill/>
            <a:miter lim="800000"/>
            <a:headEnd/>
            <a:tailEnd/>
          </a:ln>
          <a:effectLst/>
        </p:spPr>
      </p:pic>
      <p:sp>
        <p:nvSpPr>
          <p:cNvPr id="6" name="TextBox 5"/>
          <p:cNvSpPr txBox="1"/>
          <p:nvPr/>
        </p:nvSpPr>
        <p:spPr>
          <a:xfrm>
            <a:off x="285720" y="5572140"/>
            <a:ext cx="8501122" cy="923330"/>
          </a:xfrm>
          <a:prstGeom prst="rect">
            <a:avLst/>
          </a:prstGeom>
          <a:noFill/>
        </p:spPr>
        <p:txBody>
          <a:bodyPr wrap="square" rtlCol="0">
            <a:spAutoFit/>
          </a:bodyPr>
          <a:lstStyle/>
          <a:p>
            <a:pPr>
              <a:buFont typeface="Wingdings" pitchFamily="2" charset="2"/>
              <a:buChar char="Ø"/>
            </a:pPr>
            <a:r>
              <a:rPr lang="en-US" dirty="0" smtClean="0"/>
              <a:t>I</a:t>
            </a:r>
            <a:r>
              <a:rPr lang="en-US" dirty="0" smtClean="0"/>
              <a:t>ncome range 80000+ has less chances of charged off.</a:t>
            </a:r>
          </a:p>
          <a:p>
            <a:pPr>
              <a:buFont typeface="Wingdings" pitchFamily="2" charset="2"/>
              <a:buChar char="Ø"/>
            </a:pPr>
            <a:r>
              <a:rPr lang="en-US" dirty="0" smtClean="0"/>
              <a:t>Income range 0-20000 has high chances of charged off.</a:t>
            </a:r>
          </a:p>
          <a:p>
            <a:pPr>
              <a:buFont typeface="Wingdings" pitchFamily="2" charset="2"/>
              <a:buChar char="Ø"/>
            </a:pPr>
            <a:r>
              <a:rPr lang="en-US" dirty="0" smtClean="0"/>
              <a:t>Notice that with increase in annual income charged off proportion got decreased</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2844" y="104785"/>
            <a:ext cx="8825345" cy="5110165"/>
          </a:xfrm>
          <a:prstGeom prst="rect">
            <a:avLst/>
          </a:prstGeom>
          <a:noFill/>
          <a:ln w="9525">
            <a:noFill/>
            <a:miter lim="800000"/>
            <a:headEnd/>
            <a:tailEnd/>
          </a:ln>
          <a:effectLst/>
        </p:spPr>
      </p:pic>
      <p:sp>
        <p:nvSpPr>
          <p:cNvPr id="3" name="TextBox 2"/>
          <p:cNvSpPr txBox="1"/>
          <p:nvPr/>
        </p:nvSpPr>
        <p:spPr>
          <a:xfrm>
            <a:off x="500034" y="5429264"/>
            <a:ext cx="8001056" cy="923330"/>
          </a:xfrm>
          <a:prstGeom prst="rect">
            <a:avLst/>
          </a:prstGeom>
          <a:noFill/>
        </p:spPr>
        <p:txBody>
          <a:bodyPr wrap="square" rtlCol="0">
            <a:spAutoFit/>
          </a:bodyPr>
          <a:lstStyle/>
          <a:p>
            <a:pPr>
              <a:buFont typeface="Wingdings" pitchFamily="2" charset="2"/>
              <a:buChar char="Ø"/>
            </a:pPr>
            <a:r>
              <a:rPr lang="en-US" dirty="0" smtClean="0"/>
              <a:t>Interest rate less than 10% has very less chances of charged off.</a:t>
            </a:r>
          </a:p>
          <a:p>
            <a:pPr>
              <a:buFont typeface="Wingdings" pitchFamily="2" charset="2"/>
              <a:buChar char="Ø"/>
            </a:pPr>
            <a:r>
              <a:rPr lang="en-US" dirty="0" smtClean="0"/>
              <a:t>Interest rate more than 16% has good </a:t>
            </a:r>
            <a:r>
              <a:rPr lang="en-US" dirty="0" smtClean="0"/>
              <a:t>chances </a:t>
            </a:r>
            <a:r>
              <a:rPr lang="en-US" dirty="0" smtClean="0"/>
              <a:t>of charged off.</a:t>
            </a:r>
          </a:p>
          <a:p>
            <a:pPr>
              <a:buFont typeface="Wingdings" pitchFamily="2" charset="2"/>
              <a:buChar char="Ø"/>
            </a:pPr>
            <a:r>
              <a:rPr lang="en-US" dirty="0" smtClean="0"/>
              <a:t>Notice that with increase in interest rate charged off proportion got increase</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2844" y="214289"/>
            <a:ext cx="8786874" cy="5143537"/>
          </a:xfrm>
          <a:prstGeom prst="rect">
            <a:avLst/>
          </a:prstGeom>
          <a:noFill/>
          <a:ln w="9525">
            <a:noFill/>
            <a:miter lim="800000"/>
            <a:headEnd/>
            <a:tailEnd/>
          </a:ln>
          <a:effectLst/>
        </p:spPr>
      </p:pic>
      <p:sp>
        <p:nvSpPr>
          <p:cNvPr id="3" name="TextBox 2"/>
          <p:cNvSpPr txBox="1"/>
          <p:nvPr/>
        </p:nvSpPr>
        <p:spPr>
          <a:xfrm>
            <a:off x="214282" y="5572140"/>
            <a:ext cx="8643998" cy="923330"/>
          </a:xfrm>
          <a:prstGeom prst="rect">
            <a:avLst/>
          </a:prstGeom>
          <a:noFill/>
        </p:spPr>
        <p:txBody>
          <a:bodyPr wrap="square" rtlCol="0">
            <a:spAutoFit/>
          </a:bodyPr>
          <a:lstStyle/>
          <a:p>
            <a:pPr>
              <a:buFont typeface="Wingdings" pitchFamily="2" charset="2"/>
              <a:buChar char="Ø"/>
            </a:pPr>
            <a:r>
              <a:rPr lang="en-US" dirty="0" smtClean="0"/>
              <a:t>DTI ratio less than 5 has very less chances of charged off.</a:t>
            </a:r>
          </a:p>
          <a:p>
            <a:pPr>
              <a:buFont typeface="Wingdings" pitchFamily="2" charset="2"/>
              <a:buChar char="Ø"/>
            </a:pPr>
            <a:r>
              <a:rPr lang="en-US" dirty="0" smtClean="0"/>
              <a:t>DTI ratio more than 25 has good chances </a:t>
            </a:r>
            <a:r>
              <a:rPr lang="en-US" dirty="0" smtClean="0"/>
              <a:t>of </a:t>
            </a:r>
            <a:r>
              <a:rPr lang="en-US" dirty="0" smtClean="0"/>
              <a:t>charged off.</a:t>
            </a:r>
          </a:p>
          <a:p>
            <a:pPr>
              <a:buFont typeface="Wingdings" pitchFamily="2" charset="2"/>
              <a:buChar char="Ø"/>
            </a:pPr>
            <a:r>
              <a:rPr lang="en-US" dirty="0" smtClean="0"/>
              <a:t>Notice that with increase in DTI ratio charged off proportion got increase</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142852"/>
            <a:ext cx="8786876" cy="5000661"/>
          </a:xfrm>
          <a:prstGeom prst="rect">
            <a:avLst/>
          </a:prstGeom>
          <a:noFill/>
          <a:ln w="9525">
            <a:noFill/>
            <a:miter lim="800000"/>
            <a:headEnd/>
            <a:tailEnd/>
          </a:ln>
          <a:effectLst/>
        </p:spPr>
      </p:pic>
      <p:sp>
        <p:nvSpPr>
          <p:cNvPr id="3" name="TextBox 2"/>
          <p:cNvSpPr txBox="1"/>
          <p:nvPr/>
        </p:nvSpPr>
        <p:spPr>
          <a:xfrm>
            <a:off x="214282" y="5357826"/>
            <a:ext cx="8715436" cy="923330"/>
          </a:xfrm>
          <a:prstGeom prst="rect">
            <a:avLst/>
          </a:prstGeom>
          <a:noFill/>
        </p:spPr>
        <p:txBody>
          <a:bodyPr wrap="square" rtlCol="0">
            <a:spAutoFit/>
          </a:bodyPr>
          <a:lstStyle/>
          <a:p>
            <a:pPr>
              <a:buFont typeface="Wingdings" pitchFamily="2" charset="2"/>
              <a:buChar char="Ø"/>
            </a:pPr>
            <a:r>
              <a:rPr lang="en-US" dirty="0" smtClean="0"/>
              <a:t>Grade "A" has very less chances of charged off.</a:t>
            </a:r>
          </a:p>
          <a:p>
            <a:pPr>
              <a:buFont typeface="Wingdings" pitchFamily="2" charset="2"/>
              <a:buChar char="Ø"/>
            </a:pPr>
            <a:r>
              <a:rPr lang="en-US" dirty="0" smtClean="0"/>
              <a:t>Grade "F" and "G" have very high chances of charged off.</a:t>
            </a:r>
          </a:p>
          <a:p>
            <a:pPr>
              <a:buFont typeface="Wingdings" pitchFamily="2" charset="2"/>
              <a:buChar char="Ø"/>
            </a:pPr>
            <a:r>
              <a:rPr lang="en-US" dirty="0" smtClean="0"/>
              <a:t>Notice that Chances of charged off is increasing with grade moving from "A" towards "G</a:t>
            </a:r>
            <a:r>
              <a:rPr lang="en-US" dirty="0" smtClean="0"/>
              <a:t>".</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71406" y="214290"/>
            <a:ext cx="8940835" cy="4929222"/>
          </a:xfrm>
          <a:prstGeom prst="rect">
            <a:avLst/>
          </a:prstGeom>
          <a:noFill/>
          <a:ln w="9525">
            <a:noFill/>
            <a:miter lim="800000"/>
            <a:headEnd/>
            <a:tailEnd/>
          </a:ln>
          <a:effectLst/>
        </p:spPr>
      </p:pic>
      <p:sp>
        <p:nvSpPr>
          <p:cNvPr id="3" name="TextBox 2"/>
          <p:cNvSpPr txBox="1"/>
          <p:nvPr/>
        </p:nvSpPr>
        <p:spPr>
          <a:xfrm>
            <a:off x="142844" y="5214950"/>
            <a:ext cx="9001156" cy="1477328"/>
          </a:xfrm>
          <a:prstGeom prst="rect">
            <a:avLst/>
          </a:prstGeom>
          <a:noFill/>
        </p:spPr>
        <p:txBody>
          <a:bodyPr wrap="square" rtlCol="0">
            <a:spAutoFit/>
          </a:bodyPr>
          <a:lstStyle/>
          <a:p>
            <a:r>
              <a:rPr lang="en-US" dirty="0" smtClean="0"/>
              <a:t>Similarly Grades :</a:t>
            </a:r>
          </a:p>
          <a:p>
            <a:pPr>
              <a:buFont typeface="Wingdings" pitchFamily="2" charset="2"/>
              <a:buChar char="Ø"/>
            </a:pPr>
            <a:r>
              <a:rPr lang="en-US" dirty="0" smtClean="0"/>
              <a:t>S</a:t>
            </a:r>
            <a:r>
              <a:rPr lang="en-US" dirty="0" smtClean="0"/>
              <a:t>ub </a:t>
            </a:r>
            <a:r>
              <a:rPr lang="en-US" dirty="0" smtClean="0"/>
              <a:t>Grades of "A" has very less chances of charged off.</a:t>
            </a:r>
          </a:p>
          <a:p>
            <a:pPr>
              <a:buFont typeface="Wingdings" pitchFamily="2" charset="2"/>
              <a:buChar char="Ø"/>
            </a:pPr>
            <a:r>
              <a:rPr lang="en-US" dirty="0" smtClean="0"/>
              <a:t>Sub </a:t>
            </a:r>
            <a:r>
              <a:rPr lang="en-US" dirty="0" smtClean="0"/>
              <a:t>Grades of "F" and "G" have very high chances of charged off.</a:t>
            </a:r>
          </a:p>
          <a:p>
            <a:pPr>
              <a:buFont typeface="Wingdings" pitchFamily="2" charset="2"/>
              <a:buChar char="Ø"/>
            </a:pPr>
            <a:r>
              <a:rPr lang="en-US" dirty="0" smtClean="0"/>
              <a:t>proportion of charged off is increasing with sub grades moving from sub grades of "A" towards sub grades of "G</a:t>
            </a:r>
            <a:r>
              <a:rPr lang="en-US" dirty="0" smtClean="0"/>
              <a:t>"</a:t>
            </a: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TotalTime>
  <Words>579</Words>
  <Application>Microsoft Office PowerPoint</Application>
  <PresentationFormat>On-screen Show (4:3)</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Lending Club Case Study</vt:lpstr>
      <vt:lpstr>Business Objectives</vt:lpstr>
      <vt:lpstr>Business Understanding</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Anish Dubey</dc:creator>
  <cp:lastModifiedBy>Anish Dubey</cp:lastModifiedBy>
  <cp:revision>15</cp:revision>
  <dcterms:created xsi:type="dcterms:W3CDTF">2024-01-16T12:42:11Z</dcterms:created>
  <dcterms:modified xsi:type="dcterms:W3CDTF">2024-01-16T20:57:30Z</dcterms:modified>
</cp:coreProperties>
</file>