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0"/>
  </p:notesMasterIdLst>
  <p:sldIdLst>
    <p:sldId id="256" r:id="rId2"/>
    <p:sldId id="299" r:id="rId3"/>
    <p:sldId id="300" r:id="rId4"/>
    <p:sldId id="311" r:id="rId5"/>
    <p:sldId id="314" r:id="rId6"/>
    <p:sldId id="303" r:id="rId7"/>
    <p:sldId id="312" r:id="rId8"/>
    <p:sldId id="313" r:id="rId9"/>
    <p:sldId id="310" r:id="rId10"/>
    <p:sldId id="301" r:id="rId11"/>
    <p:sldId id="308" r:id="rId12"/>
    <p:sldId id="302" r:id="rId13"/>
    <p:sldId id="309" r:id="rId14"/>
    <p:sldId id="304" r:id="rId15"/>
    <p:sldId id="305" r:id="rId16"/>
    <p:sldId id="306" r:id="rId17"/>
    <p:sldId id="307" r:id="rId18"/>
    <p:sldId id="262" r:id="rId19"/>
  </p:sldIdLst>
  <p:sldSz cx="9144000" cy="5143500" type="screen16x9"/>
  <p:notesSz cx="6858000" cy="9144000"/>
  <p:embeddedFontLst>
    <p:embeddedFont>
      <p:font typeface="Catamaran" panose="020B0604020202020204" charset="0"/>
      <p:regular r:id="rId21"/>
      <p:bold r:id="rId22"/>
    </p:embeddedFont>
    <p:embeddedFont>
      <p:font typeface="Lexend Deca" panose="020B0604020202020204" charset="0"/>
      <p:regular r:id="rId23"/>
      <p:bold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731DA6-01F1-406D-BF00-AF1373842325}">
  <a:tblStyle styleId="{BB731DA6-01F1-406D-BF00-AF13738423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104" d="100"/>
          <a:sy n="104" d="100"/>
        </p:scale>
        <p:origin x="850"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bbb6e15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bbb6e15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151515"/>
                </a:solidFill>
                <a:effectLst/>
                <a:latin typeface="Roboto" panose="02000000000000000000" pitchFamily="2" charset="0"/>
              </a:rPr>
              <a:t>Aviation Sector faced a major crisis in March 2020 due to Corona Pandemic and the aviation sector has not recovered thereafter even though the market index has gone up.</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dirty="0">
              <a:solidFill>
                <a:srgbClr val="151515"/>
              </a:solidFill>
              <a:effectLst/>
              <a:latin typeface="Roboto" panose="02000000000000000000" pitchFamily="2" charset="0"/>
            </a:endParaRPr>
          </a:p>
          <a:p>
            <a:pPr algn="l">
              <a:buFont typeface="Arial" panose="020B0604020202020204" pitchFamily="34" charset="0"/>
              <a:buChar char="•"/>
            </a:pPr>
            <a:r>
              <a:rPr lang="en-US" b="0" i="0" dirty="0">
                <a:solidFill>
                  <a:srgbClr val="151515"/>
                </a:solidFill>
                <a:effectLst/>
                <a:latin typeface="Roboto" panose="02000000000000000000" pitchFamily="2" charset="0"/>
              </a:rPr>
              <a:t>Finance Sector also faced a crisis in March 2020 due to Corona Pandemic and the Finance sector has recovered a bit although the majority of stocks have been hit.</a:t>
            </a:r>
          </a:p>
          <a:p>
            <a:pPr algn="l">
              <a:buFont typeface="Arial" panose="020B0604020202020204" pitchFamily="34" charset="0"/>
              <a:buChar char="•"/>
            </a:pPr>
            <a:r>
              <a:rPr lang="en-US" b="0" i="0" dirty="0">
                <a:solidFill>
                  <a:srgbClr val="151515"/>
                </a:solidFill>
                <a:effectLst/>
                <a:latin typeface="Roboto" panose="02000000000000000000" pitchFamily="2" charset="0"/>
              </a:rPr>
              <a:t>Morgan Stanley &amp; Goldman Sachs have performed well when compared to other stocks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b="0" i="0" dirty="0">
              <a:solidFill>
                <a:srgbClr val="151515"/>
              </a:solidFill>
              <a:effectLst/>
              <a:latin typeface="Roboto" panose="02000000000000000000" pitchFamily="2" charset="0"/>
            </a:endParaRPr>
          </a:p>
          <a:p>
            <a:pPr algn="l">
              <a:buFont typeface="Arial" panose="020B0604020202020204" pitchFamily="34" charset="0"/>
              <a:buChar char="•"/>
            </a:pPr>
            <a:r>
              <a:rPr lang="en-US" b="0" i="0" dirty="0">
                <a:solidFill>
                  <a:srgbClr val="151515"/>
                </a:solidFill>
                <a:effectLst/>
                <a:latin typeface="Roboto" panose="02000000000000000000" pitchFamily="2" charset="0"/>
              </a:rPr>
              <a:t>Pharma &amp; Health care Sector has also faced a crisis in March 2020 due to Corona Pandemic but the recovery rate shown by this sector is commendable.</a:t>
            </a:r>
          </a:p>
          <a:p>
            <a:pPr algn="l">
              <a:buFont typeface="Arial" panose="020B0604020202020204" pitchFamily="34" charset="0"/>
              <a:buChar char="•"/>
            </a:pPr>
            <a:r>
              <a:rPr lang="en-US" b="0" i="0" dirty="0">
                <a:solidFill>
                  <a:srgbClr val="151515"/>
                </a:solidFill>
                <a:effectLst/>
                <a:latin typeface="Roboto" panose="02000000000000000000" pitchFamily="2" charset="0"/>
              </a:rPr>
              <a:t>United Health and Johnson &amp; Johnson have performed well when compared to S&amp;P Index.</a:t>
            </a:r>
          </a:p>
          <a:p>
            <a:pPr algn="l">
              <a:buFont typeface="Arial" panose="020B0604020202020204" pitchFamily="34" charset="0"/>
              <a:buChar char="•"/>
            </a:pPr>
            <a:r>
              <a:rPr lang="en-US" b="0" i="0" dirty="0">
                <a:solidFill>
                  <a:srgbClr val="151515"/>
                </a:solidFill>
                <a:effectLst/>
                <a:latin typeface="Roboto" panose="02000000000000000000" pitchFamily="2" charset="0"/>
              </a:rPr>
              <a:t>Bausch Health is consistently performed very badly over the years when compared to other stocks in the same sector.</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dirty="0">
              <a:solidFill>
                <a:srgbClr val="151515"/>
              </a:solidFill>
              <a:effectLst/>
              <a:latin typeface="Roboto" panose="02000000000000000000" pitchFamily="2" charset="0"/>
            </a:endParaRPr>
          </a:p>
          <a:p>
            <a:pPr algn="l">
              <a:buFont typeface="Arial" panose="020B0604020202020204" pitchFamily="34" charset="0"/>
              <a:buChar char="•"/>
            </a:pPr>
            <a:r>
              <a:rPr lang="en-US" b="0" i="0" dirty="0">
                <a:solidFill>
                  <a:srgbClr val="151515"/>
                </a:solidFill>
                <a:effectLst/>
                <a:latin typeface="Roboto" panose="02000000000000000000" pitchFamily="2" charset="0"/>
              </a:rPr>
              <a:t>Technology Sector has also faced a crisis in March 2020 due to Covid Pandemic but the recovery rate shown by this sector is commendable.</a:t>
            </a:r>
          </a:p>
          <a:p>
            <a:pPr algn="l">
              <a:buFont typeface="Arial" panose="020B0604020202020204" pitchFamily="34" charset="0"/>
              <a:buChar char="•"/>
            </a:pPr>
            <a:r>
              <a:rPr lang="en-US" b="0" i="0" dirty="0">
                <a:solidFill>
                  <a:srgbClr val="151515"/>
                </a:solidFill>
                <a:effectLst/>
                <a:latin typeface="Roboto" panose="02000000000000000000" pitchFamily="2" charset="0"/>
              </a:rPr>
              <a:t>Microsoft, Amazon, Apple, Facebook &amp; Google have performed well along with the Market index.</a:t>
            </a:r>
          </a:p>
          <a:p>
            <a:pPr algn="l">
              <a:buFont typeface="Arial" panose="020B0604020202020204" pitchFamily="34" charset="0"/>
              <a:buChar char="•"/>
            </a:pPr>
            <a:r>
              <a:rPr lang="en-US" b="0" i="0" dirty="0">
                <a:solidFill>
                  <a:srgbClr val="151515"/>
                </a:solidFill>
                <a:effectLst/>
                <a:latin typeface="Roboto" panose="02000000000000000000" pitchFamily="2" charset="0"/>
              </a:rPr>
              <a:t>IBM is consistently performed very badly over the years when compared to other stocks in the same sector.</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b="0" i="0" dirty="0">
              <a:solidFill>
                <a:srgbClr val="151515"/>
              </a:solidFill>
              <a:effectLst/>
              <a:latin typeface="Roboto" panose="02000000000000000000" pitchFamily="2" charset="0"/>
            </a:endParaRPr>
          </a:p>
        </p:txBody>
      </p:sp>
    </p:spTree>
    <p:extLst>
      <p:ext uri="{BB962C8B-B14F-4D97-AF65-F5344CB8AC3E}">
        <p14:creationId xmlns:p14="http://schemas.microsoft.com/office/powerpoint/2010/main" val="3837761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151515"/>
                </a:solidFill>
                <a:effectLst/>
                <a:latin typeface="Roboto" panose="02000000000000000000" pitchFamily="2" charset="0"/>
              </a:rPr>
              <a:t>Aviation Sector faced a major crisis in March 2020 due to Corona Pandemic and the aviation sector has not recovered thereafter even though the market index has gone up.</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dirty="0">
              <a:solidFill>
                <a:srgbClr val="151515"/>
              </a:solidFill>
              <a:effectLst/>
              <a:latin typeface="Roboto" panose="02000000000000000000" pitchFamily="2" charset="0"/>
            </a:endParaRPr>
          </a:p>
          <a:p>
            <a:pPr algn="l">
              <a:buFont typeface="Arial" panose="020B0604020202020204" pitchFamily="34" charset="0"/>
              <a:buChar char="•"/>
            </a:pPr>
            <a:r>
              <a:rPr lang="en-US" b="0" i="0" dirty="0">
                <a:solidFill>
                  <a:srgbClr val="151515"/>
                </a:solidFill>
                <a:effectLst/>
                <a:latin typeface="Roboto" panose="02000000000000000000" pitchFamily="2" charset="0"/>
              </a:rPr>
              <a:t>Finance Sector also faced a crisis in March 2020 due to Corona Pandemic and the Finance sector has recovered a bit although the majority of stocks have been hit.</a:t>
            </a:r>
          </a:p>
          <a:p>
            <a:pPr algn="l">
              <a:buFont typeface="Arial" panose="020B0604020202020204" pitchFamily="34" charset="0"/>
              <a:buChar char="•"/>
            </a:pPr>
            <a:r>
              <a:rPr lang="en-US" b="0" i="0" dirty="0">
                <a:solidFill>
                  <a:srgbClr val="151515"/>
                </a:solidFill>
                <a:effectLst/>
                <a:latin typeface="Roboto" panose="02000000000000000000" pitchFamily="2" charset="0"/>
              </a:rPr>
              <a:t>Morgan Stanley &amp; Goldman Sachs have performed well when compared to other stocks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b="0" i="0" dirty="0">
              <a:solidFill>
                <a:srgbClr val="151515"/>
              </a:solidFill>
              <a:effectLst/>
              <a:latin typeface="Roboto" panose="02000000000000000000" pitchFamily="2" charset="0"/>
            </a:endParaRPr>
          </a:p>
          <a:p>
            <a:pPr algn="l">
              <a:buFont typeface="Arial" panose="020B0604020202020204" pitchFamily="34" charset="0"/>
              <a:buChar char="•"/>
            </a:pPr>
            <a:r>
              <a:rPr lang="en-US" b="0" i="0" dirty="0">
                <a:solidFill>
                  <a:srgbClr val="151515"/>
                </a:solidFill>
                <a:effectLst/>
                <a:latin typeface="Roboto" panose="02000000000000000000" pitchFamily="2" charset="0"/>
              </a:rPr>
              <a:t>Pharma &amp; Health care Sector has also faced a crisis in March 2020 due to Corona Pandemic but the recovery rate shown by this sector is commendable.</a:t>
            </a:r>
          </a:p>
          <a:p>
            <a:pPr algn="l">
              <a:buFont typeface="Arial" panose="020B0604020202020204" pitchFamily="34" charset="0"/>
              <a:buChar char="•"/>
            </a:pPr>
            <a:r>
              <a:rPr lang="en-US" b="0" i="0" dirty="0">
                <a:solidFill>
                  <a:srgbClr val="151515"/>
                </a:solidFill>
                <a:effectLst/>
                <a:latin typeface="Roboto" panose="02000000000000000000" pitchFamily="2" charset="0"/>
              </a:rPr>
              <a:t>United Health and Johnson &amp; Johnson have performed well when compared to S&amp;P Index.</a:t>
            </a:r>
          </a:p>
          <a:p>
            <a:pPr algn="l">
              <a:buFont typeface="Arial" panose="020B0604020202020204" pitchFamily="34" charset="0"/>
              <a:buChar char="•"/>
            </a:pPr>
            <a:r>
              <a:rPr lang="en-US" b="0" i="0" dirty="0">
                <a:solidFill>
                  <a:srgbClr val="151515"/>
                </a:solidFill>
                <a:effectLst/>
                <a:latin typeface="Roboto" panose="02000000000000000000" pitchFamily="2" charset="0"/>
              </a:rPr>
              <a:t>Bausch Health is consistently performed very badly over the years when compared to other stocks in the same sector.</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dirty="0">
              <a:solidFill>
                <a:srgbClr val="151515"/>
              </a:solidFill>
              <a:effectLst/>
              <a:latin typeface="Roboto" panose="02000000000000000000" pitchFamily="2" charset="0"/>
            </a:endParaRPr>
          </a:p>
          <a:p>
            <a:pPr algn="l">
              <a:buFont typeface="Arial" panose="020B0604020202020204" pitchFamily="34" charset="0"/>
              <a:buChar char="•"/>
            </a:pPr>
            <a:r>
              <a:rPr lang="en-US" b="0" i="0" dirty="0">
                <a:solidFill>
                  <a:srgbClr val="151515"/>
                </a:solidFill>
                <a:effectLst/>
                <a:latin typeface="Roboto" panose="02000000000000000000" pitchFamily="2" charset="0"/>
              </a:rPr>
              <a:t>Technology Sector has also faced a crisis in March 2020 due to Covid Pandemic but the recovery rate shown by this sector is commendable.</a:t>
            </a:r>
          </a:p>
          <a:p>
            <a:pPr algn="l">
              <a:buFont typeface="Arial" panose="020B0604020202020204" pitchFamily="34" charset="0"/>
              <a:buChar char="•"/>
            </a:pPr>
            <a:r>
              <a:rPr lang="en-US" b="0" i="0" dirty="0">
                <a:solidFill>
                  <a:srgbClr val="151515"/>
                </a:solidFill>
                <a:effectLst/>
                <a:latin typeface="Roboto" panose="02000000000000000000" pitchFamily="2" charset="0"/>
              </a:rPr>
              <a:t>Microsoft, Amazon, Apple, Facebook &amp; Google have performed well along with the Market index.</a:t>
            </a:r>
          </a:p>
          <a:p>
            <a:pPr algn="l">
              <a:buFont typeface="Arial" panose="020B0604020202020204" pitchFamily="34" charset="0"/>
              <a:buChar char="•"/>
            </a:pPr>
            <a:r>
              <a:rPr lang="en-US" b="0" i="0" dirty="0">
                <a:solidFill>
                  <a:srgbClr val="151515"/>
                </a:solidFill>
                <a:effectLst/>
                <a:latin typeface="Roboto" panose="02000000000000000000" pitchFamily="2" charset="0"/>
              </a:rPr>
              <a:t>IBM is consistently performed very badly over the years when compared to other stocks in the same sector.</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b="0" i="0" dirty="0">
              <a:solidFill>
                <a:srgbClr val="151515"/>
              </a:solidFill>
              <a:effectLst/>
              <a:latin typeface="Roboto" panose="02000000000000000000" pitchFamily="2" charset="0"/>
            </a:endParaRPr>
          </a:p>
        </p:txBody>
      </p:sp>
    </p:spTree>
    <p:extLst>
      <p:ext uri="{BB962C8B-B14F-4D97-AF65-F5344CB8AC3E}">
        <p14:creationId xmlns:p14="http://schemas.microsoft.com/office/powerpoint/2010/main" val="4269502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151515"/>
                </a:solidFill>
                <a:effectLst/>
                <a:latin typeface="Roboto" panose="02000000000000000000" pitchFamily="2" charset="0"/>
              </a:rPr>
              <a:t>Aviation Sector faced a major crisis in March 2020 due to Corona Pandemic and the aviation sector has not recovered thereafter even though the market index has gone up.</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dirty="0">
              <a:solidFill>
                <a:srgbClr val="151515"/>
              </a:solidFill>
              <a:effectLst/>
              <a:latin typeface="Roboto" panose="02000000000000000000" pitchFamily="2" charset="0"/>
            </a:endParaRPr>
          </a:p>
          <a:p>
            <a:pPr algn="l">
              <a:buFont typeface="Arial" panose="020B0604020202020204" pitchFamily="34" charset="0"/>
              <a:buChar char="•"/>
            </a:pPr>
            <a:r>
              <a:rPr lang="en-US" b="0" i="0" dirty="0">
                <a:solidFill>
                  <a:srgbClr val="151515"/>
                </a:solidFill>
                <a:effectLst/>
                <a:latin typeface="Roboto" panose="02000000000000000000" pitchFamily="2" charset="0"/>
              </a:rPr>
              <a:t>Finance Sector also faced a crisis in March 2020 due to Corona Pandemic and the Finance sector has recovered a bit although the majority of stocks have been hit.</a:t>
            </a:r>
          </a:p>
          <a:p>
            <a:pPr algn="l">
              <a:buFont typeface="Arial" panose="020B0604020202020204" pitchFamily="34" charset="0"/>
              <a:buChar char="•"/>
            </a:pPr>
            <a:r>
              <a:rPr lang="en-US" b="0" i="0" dirty="0">
                <a:solidFill>
                  <a:srgbClr val="151515"/>
                </a:solidFill>
                <a:effectLst/>
                <a:latin typeface="Roboto" panose="02000000000000000000" pitchFamily="2" charset="0"/>
              </a:rPr>
              <a:t>Morgan Stanley &amp; Goldman Sachs have performed well when compared to other stocks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b="0" i="0" dirty="0">
              <a:solidFill>
                <a:srgbClr val="151515"/>
              </a:solidFill>
              <a:effectLst/>
              <a:latin typeface="Roboto" panose="02000000000000000000" pitchFamily="2" charset="0"/>
            </a:endParaRPr>
          </a:p>
          <a:p>
            <a:pPr algn="l">
              <a:buFont typeface="Arial" panose="020B0604020202020204" pitchFamily="34" charset="0"/>
              <a:buChar char="•"/>
            </a:pPr>
            <a:r>
              <a:rPr lang="en-US" b="0" i="0" dirty="0">
                <a:solidFill>
                  <a:srgbClr val="151515"/>
                </a:solidFill>
                <a:effectLst/>
                <a:latin typeface="Roboto" panose="02000000000000000000" pitchFamily="2" charset="0"/>
              </a:rPr>
              <a:t>Pharma &amp; Health care Sector has also faced a crisis in March 2020 due to Corona Pandemic but the recovery rate shown by this sector is commendable.</a:t>
            </a:r>
          </a:p>
          <a:p>
            <a:pPr algn="l">
              <a:buFont typeface="Arial" panose="020B0604020202020204" pitchFamily="34" charset="0"/>
              <a:buChar char="•"/>
            </a:pPr>
            <a:r>
              <a:rPr lang="en-US" b="0" i="0" dirty="0">
                <a:solidFill>
                  <a:srgbClr val="151515"/>
                </a:solidFill>
                <a:effectLst/>
                <a:latin typeface="Roboto" panose="02000000000000000000" pitchFamily="2" charset="0"/>
              </a:rPr>
              <a:t>United Health and Johnson &amp; Johnson have performed well when compared to S&amp;P Index.</a:t>
            </a:r>
          </a:p>
          <a:p>
            <a:pPr algn="l">
              <a:buFont typeface="Arial" panose="020B0604020202020204" pitchFamily="34" charset="0"/>
              <a:buChar char="•"/>
            </a:pPr>
            <a:r>
              <a:rPr lang="en-US" b="0" i="0" dirty="0">
                <a:solidFill>
                  <a:srgbClr val="151515"/>
                </a:solidFill>
                <a:effectLst/>
                <a:latin typeface="Roboto" panose="02000000000000000000" pitchFamily="2" charset="0"/>
              </a:rPr>
              <a:t>Bausch Health is consistently performed very badly over the years when compared to other stocks in the same sector.</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dirty="0">
              <a:solidFill>
                <a:srgbClr val="151515"/>
              </a:solidFill>
              <a:effectLst/>
              <a:latin typeface="Roboto" panose="02000000000000000000" pitchFamily="2" charset="0"/>
            </a:endParaRPr>
          </a:p>
          <a:p>
            <a:pPr algn="l">
              <a:buFont typeface="Arial" panose="020B0604020202020204" pitchFamily="34" charset="0"/>
              <a:buChar char="•"/>
            </a:pPr>
            <a:r>
              <a:rPr lang="en-US" b="0" i="0" dirty="0">
                <a:solidFill>
                  <a:srgbClr val="151515"/>
                </a:solidFill>
                <a:effectLst/>
                <a:latin typeface="Roboto" panose="02000000000000000000" pitchFamily="2" charset="0"/>
              </a:rPr>
              <a:t>Technology Sector has also faced a crisis in March 2020 due to Covid Pandemic but the recovery rate shown by this sector is commendable.</a:t>
            </a:r>
          </a:p>
          <a:p>
            <a:pPr algn="l">
              <a:buFont typeface="Arial" panose="020B0604020202020204" pitchFamily="34" charset="0"/>
              <a:buChar char="•"/>
            </a:pPr>
            <a:r>
              <a:rPr lang="en-US" b="0" i="0" dirty="0">
                <a:solidFill>
                  <a:srgbClr val="151515"/>
                </a:solidFill>
                <a:effectLst/>
                <a:latin typeface="Roboto" panose="02000000000000000000" pitchFamily="2" charset="0"/>
              </a:rPr>
              <a:t>Microsoft, Amazon, Apple, Facebook &amp; Google have performed well along with the Market index.</a:t>
            </a:r>
          </a:p>
          <a:p>
            <a:pPr algn="l">
              <a:buFont typeface="Arial" panose="020B0604020202020204" pitchFamily="34" charset="0"/>
              <a:buChar char="•"/>
            </a:pPr>
            <a:r>
              <a:rPr lang="en-US" b="0" i="0" dirty="0">
                <a:solidFill>
                  <a:srgbClr val="151515"/>
                </a:solidFill>
                <a:effectLst/>
                <a:latin typeface="Roboto" panose="02000000000000000000" pitchFamily="2" charset="0"/>
              </a:rPr>
              <a:t>IBM is consistently performed very badly over the years when compared to other stocks in the same sector.</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b="0" i="0" dirty="0">
              <a:solidFill>
                <a:srgbClr val="151515"/>
              </a:solidFill>
              <a:effectLst/>
              <a:latin typeface="Roboto" panose="02000000000000000000" pitchFamily="2" charset="0"/>
            </a:endParaRPr>
          </a:p>
        </p:txBody>
      </p:sp>
    </p:spTree>
    <p:extLst>
      <p:ext uri="{BB962C8B-B14F-4D97-AF65-F5344CB8AC3E}">
        <p14:creationId xmlns:p14="http://schemas.microsoft.com/office/powerpoint/2010/main" val="1079678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151515"/>
                </a:solidFill>
                <a:effectLst/>
                <a:latin typeface="Roboto" panose="02000000000000000000" pitchFamily="2" charset="0"/>
              </a:rPr>
              <a:t>Aviation Sector faced a major crisis in March 2020 due to Corona Pandemic and the aviation sector has not recovered thereafter even though the market index has gone up.</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dirty="0">
              <a:solidFill>
                <a:srgbClr val="151515"/>
              </a:solidFill>
              <a:effectLst/>
              <a:latin typeface="Roboto" panose="02000000000000000000" pitchFamily="2" charset="0"/>
            </a:endParaRPr>
          </a:p>
          <a:p>
            <a:pPr algn="l">
              <a:buFont typeface="Arial" panose="020B0604020202020204" pitchFamily="34" charset="0"/>
              <a:buChar char="•"/>
            </a:pPr>
            <a:r>
              <a:rPr lang="en-US" b="0" i="0" dirty="0">
                <a:solidFill>
                  <a:srgbClr val="151515"/>
                </a:solidFill>
                <a:effectLst/>
                <a:latin typeface="Roboto" panose="02000000000000000000" pitchFamily="2" charset="0"/>
              </a:rPr>
              <a:t>Finance Sector also faced a crisis in March 2020 due to Corona Pandemic and the Finance sector has recovered a bit although the majority of stocks have been hit.</a:t>
            </a:r>
          </a:p>
          <a:p>
            <a:pPr algn="l">
              <a:buFont typeface="Arial" panose="020B0604020202020204" pitchFamily="34" charset="0"/>
              <a:buChar char="•"/>
            </a:pPr>
            <a:r>
              <a:rPr lang="en-US" b="0" i="0" dirty="0">
                <a:solidFill>
                  <a:srgbClr val="151515"/>
                </a:solidFill>
                <a:effectLst/>
                <a:latin typeface="Roboto" panose="02000000000000000000" pitchFamily="2" charset="0"/>
              </a:rPr>
              <a:t>Morgan Stanley &amp; Goldman Sachs have performed well when compared to other stocks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b="0" i="0" dirty="0">
              <a:solidFill>
                <a:srgbClr val="151515"/>
              </a:solidFill>
              <a:effectLst/>
              <a:latin typeface="Roboto" panose="02000000000000000000" pitchFamily="2" charset="0"/>
            </a:endParaRPr>
          </a:p>
          <a:p>
            <a:pPr algn="l">
              <a:buFont typeface="Arial" panose="020B0604020202020204" pitchFamily="34" charset="0"/>
              <a:buChar char="•"/>
            </a:pPr>
            <a:r>
              <a:rPr lang="en-US" b="0" i="0" dirty="0">
                <a:solidFill>
                  <a:srgbClr val="151515"/>
                </a:solidFill>
                <a:effectLst/>
                <a:latin typeface="Roboto" panose="02000000000000000000" pitchFamily="2" charset="0"/>
              </a:rPr>
              <a:t>Pharma &amp; Health care Sector has also faced a crisis in March 2020 due to Corona Pandemic but the recovery rate shown by this sector is commendable.</a:t>
            </a:r>
          </a:p>
          <a:p>
            <a:pPr algn="l">
              <a:buFont typeface="Arial" panose="020B0604020202020204" pitchFamily="34" charset="0"/>
              <a:buChar char="•"/>
            </a:pPr>
            <a:r>
              <a:rPr lang="en-US" b="0" i="0" dirty="0">
                <a:solidFill>
                  <a:srgbClr val="151515"/>
                </a:solidFill>
                <a:effectLst/>
                <a:latin typeface="Roboto" panose="02000000000000000000" pitchFamily="2" charset="0"/>
              </a:rPr>
              <a:t>United Health and Johnson &amp; Johnson have performed well when compared to S&amp;P Index.</a:t>
            </a:r>
          </a:p>
          <a:p>
            <a:pPr algn="l">
              <a:buFont typeface="Arial" panose="020B0604020202020204" pitchFamily="34" charset="0"/>
              <a:buChar char="•"/>
            </a:pPr>
            <a:r>
              <a:rPr lang="en-US" b="0" i="0" dirty="0">
                <a:solidFill>
                  <a:srgbClr val="151515"/>
                </a:solidFill>
                <a:effectLst/>
                <a:latin typeface="Roboto" panose="02000000000000000000" pitchFamily="2" charset="0"/>
              </a:rPr>
              <a:t>Bausch Health is consistently performed very badly over the years when compared to other stocks in the same sector.</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dirty="0">
              <a:solidFill>
                <a:srgbClr val="151515"/>
              </a:solidFill>
              <a:effectLst/>
              <a:latin typeface="Roboto" panose="02000000000000000000" pitchFamily="2" charset="0"/>
            </a:endParaRPr>
          </a:p>
          <a:p>
            <a:pPr algn="l">
              <a:buFont typeface="Arial" panose="020B0604020202020204" pitchFamily="34" charset="0"/>
              <a:buChar char="•"/>
            </a:pPr>
            <a:r>
              <a:rPr lang="en-US" b="0" i="0" dirty="0">
                <a:solidFill>
                  <a:srgbClr val="151515"/>
                </a:solidFill>
                <a:effectLst/>
                <a:latin typeface="Roboto" panose="02000000000000000000" pitchFamily="2" charset="0"/>
              </a:rPr>
              <a:t>Technology Sector has also faced a crisis in March 2020 due to Covid Pandemic but the recovery rate shown by this sector is commendable.</a:t>
            </a:r>
          </a:p>
          <a:p>
            <a:pPr algn="l">
              <a:buFont typeface="Arial" panose="020B0604020202020204" pitchFamily="34" charset="0"/>
              <a:buChar char="•"/>
            </a:pPr>
            <a:r>
              <a:rPr lang="en-US" b="0" i="0" dirty="0">
                <a:solidFill>
                  <a:srgbClr val="151515"/>
                </a:solidFill>
                <a:effectLst/>
                <a:latin typeface="Roboto" panose="02000000000000000000" pitchFamily="2" charset="0"/>
              </a:rPr>
              <a:t>Microsoft, Amazon, Apple, Facebook &amp; Google have performed well along with the Market index.</a:t>
            </a:r>
          </a:p>
          <a:p>
            <a:pPr algn="l">
              <a:buFont typeface="Arial" panose="020B0604020202020204" pitchFamily="34" charset="0"/>
              <a:buChar char="•"/>
            </a:pPr>
            <a:r>
              <a:rPr lang="en-US" b="0" i="0" dirty="0">
                <a:solidFill>
                  <a:srgbClr val="151515"/>
                </a:solidFill>
                <a:effectLst/>
                <a:latin typeface="Roboto" panose="02000000000000000000" pitchFamily="2" charset="0"/>
              </a:rPr>
              <a:t>IBM is consistently performed very badly over the years when compared to other stocks in the same sector.</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b="0" i="0" dirty="0">
              <a:solidFill>
                <a:srgbClr val="151515"/>
              </a:solidFill>
              <a:effectLst/>
              <a:latin typeface="Roboto" panose="02000000000000000000" pitchFamily="2" charset="0"/>
            </a:endParaRPr>
          </a:p>
        </p:txBody>
      </p:sp>
    </p:spTree>
    <p:extLst>
      <p:ext uri="{BB962C8B-B14F-4D97-AF65-F5344CB8AC3E}">
        <p14:creationId xmlns:p14="http://schemas.microsoft.com/office/powerpoint/2010/main" val="4105138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151515"/>
                </a:solidFill>
                <a:effectLst/>
                <a:latin typeface="Roboto" panose="02000000000000000000" pitchFamily="2" charset="0"/>
              </a:rPr>
              <a:t>Aviation Sector faced a major crisis in March 2020 due to Corona Pandemic and the aviation sector has not recovered thereafter even though the market index has gone up.</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dirty="0">
              <a:solidFill>
                <a:srgbClr val="151515"/>
              </a:solidFill>
              <a:effectLst/>
              <a:latin typeface="Roboto" panose="02000000000000000000" pitchFamily="2" charset="0"/>
            </a:endParaRPr>
          </a:p>
          <a:p>
            <a:pPr algn="l">
              <a:buFont typeface="Arial" panose="020B0604020202020204" pitchFamily="34" charset="0"/>
              <a:buChar char="•"/>
            </a:pPr>
            <a:r>
              <a:rPr lang="en-US" b="0" i="0" dirty="0">
                <a:solidFill>
                  <a:srgbClr val="151515"/>
                </a:solidFill>
                <a:effectLst/>
                <a:latin typeface="Roboto" panose="02000000000000000000" pitchFamily="2" charset="0"/>
              </a:rPr>
              <a:t>Finance Sector also faced a crisis in March 2020 due to Corona Pandemic and the Finance sector has recovered a bit although the majority of stocks have been hit.</a:t>
            </a:r>
          </a:p>
          <a:p>
            <a:pPr algn="l">
              <a:buFont typeface="Arial" panose="020B0604020202020204" pitchFamily="34" charset="0"/>
              <a:buChar char="•"/>
            </a:pPr>
            <a:r>
              <a:rPr lang="en-US" b="0" i="0" dirty="0">
                <a:solidFill>
                  <a:srgbClr val="151515"/>
                </a:solidFill>
                <a:effectLst/>
                <a:latin typeface="Roboto" panose="02000000000000000000" pitchFamily="2" charset="0"/>
              </a:rPr>
              <a:t>Morgan Stanley &amp; Goldman Sachs have performed well when compared to other stocks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b="0" i="0" dirty="0">
              <a:solidFill>
                <a:srgbClr val="151515"/>
              </a:solidFill>
              <a:effectLst/>
              <a:latin typeface="Roboto" panose="02000000000000000000" pitchFamily="2" charset="0"/>
            </a:endParaRPr>
          </a:p>
          <a:p>
            <a:pPr algn="l">
              <a:buFont typeface="Arial" panose="020B0604020202020204" pitchFamily="34" charset="0"/>
              <a:buChar char="•"/>
            </a:pPr>
            <a:r>
              <a:rPr lang="en-US" b="0" i="0" dirty="0">
                <a:solidFill>
                  <a:srgbClr val="151515"/>
                </a:solidFill>
                <a:effectLst/>
                <a:latin typeface="Roboto" panose="02000000000000000000" pitchFamily="2" charset="0"/>
              </a:rPr>
              <a:t>Pharma &amp; Health care Sector has also faced a crisis in March 2020 due to Corona Pandemic but the recovery rate shown by this sector is commendable.</a:t>
            </a:r>
          </a:p>
          <a:p>
            <a:pPr algn="l">
              <a:buFont typeface="Arial" panose="020B0604020202020204" pitchFamily="34" charset="0"/>
              <a:buChar char="•"/>
            </a:pPr>
            <a:r>
              <a:rPr lang="en-US" b="0" i="0" dirty="0">
                <a:solidFill>
                  <a:srgbClr val="151515"/>
                </a:solidFill>
                <a:effectLst/>
                <a:latin typeface="Roboto" panose="02000000000000000000" pitchFamily="2" charset="0"/>
              </a:rPr>
              <a:t>United Health and Johnson &amp; Johnson have performed well when compared to S&amp;P Index.</a:t>
            </a:r>
          </a:p>
          <a:p>
            <a:pPr algn="l">
              <a:buFont typeface="Arial" panose="020B0604020202020204" pitchFamily="34" charset="0"/>
              <a:buChar char="•"/>
            </a:pPr>
            <a:r>
              <a:rPr lang="en-US" b="0" i="0" dirty="0">
                <a:solidFill>
                  <a:srgbClr val="151515"/>
                </a:solidFill>
                <a:effectLst/>
                <a:latin typeface="Roboto" panose="02000000000000000000" pitchFamily="2" charset="0"/>
              </a:rPr>
              <a:t>Bausch Health is consistently performed very badly over the years when compared to other stocks in the same sector.</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dirty="0">
              <a:solidFill>
                <a:srgbClr val="151515"/>
              </a:solidFill>
              <a:effectLst/>
              <a:latin typeface="Roboto" panose="02000000000000000000" pitchFamily="2" charset="0"/>
            </a:endParaRPr>
          </a:p>
          <a:p>
            <a:pPr algn="l">
              <a:buFont typeface="Arial" panose="020B0604020202020204" pitchFamily="34" charset="0"/>
              <a:buChar char="•"/>
            </a:pPr>
            <a:r>
              <a:rPr lang="en-US" b="0" i="0" dirty="0">
                <a:solidFill>
                  <a:srgbClr val="151515"/>
                </a:solidFill>
                <a:effectLst/>
                <a:latin typeface="Roboto" panose="02000000000000000000" pitchFamily="2" charset="0"/>
              </a:rPr>
              <a:t>Technology Sector has also faced a crisis in March 2020 due to Covid Pandemic but the recovery rate shown by this sector is commendable.</a:t>
            </a:r>
          </a:p>
          <a:p>
            <a:pPr algn="l">
              <a:buFont typeface="Arial" panose="020B0604020202020204" pitchFamily="34" charset="0"/>
              <a:buChar char="•"/>
            </a:pPr>
            <a:r>
              <a:rPr lang="en-US" b="0" i="0" dirty="0">
                <a:solidFill>
                  <a:srgbClr val="151515"/>
                </a:solidFill>
                <a:effectLst/>
                <a:latin typeface="Roboto" panose="02000000000000000000" pitchFamily="2" charset="0"/>
              </a:rPr>
              <a:t>Microsoft, Amazon, Apple, Facebook &amp; Google have performed well along with the Market index.</a:t>
            </a:r>
          </a:p>
          <a:p>
            <a:pPr algn="l">
              <a:buFont typeface="Arial" panose="020B0604020202020204" pitchFamily="34" charset="0"/>
              <a:buChar char="•"/>
            </a:pPr>
            <a:r>
              <a:rPr lang="en-US" b="0" i="0" dirty="0">
                <a:solidFill>
                  <a:srgbClr val="151515"/>
                </a:solidFill>
                <a:effectLst/>
                <a:latin typeface="Roboto" panose="02000000000000000000" pitchFamily="2" charset="0"/>
              </a:rPr>
              <a:t>IBM is consistently performed very badly over the years when compared to other stocks in the same sector.</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b="0" i="0" dirty="0">
              <a:solidFill>
                <a:srgbClr val="151515"/>
              </a:solidFill>
              <a:effectLst/>
              <a:latin typeface="Roboto" panose="02000000000000000000" pitchFamily="2" charset="0"/>
            </a:endParaRPr>
          </a:p>
        </p:txBody>
      </p:sp>
    </p:spTree>
    <p:extLst>
      <p:ext uri="{BB962C8B-B14F-4D97-AF65-F5344CB8AC3E}">
        <p14:creationId xmlns:p14="http://schemas.microsoft.com/office/powerpoint/2010/main" val="3409928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151515"/>
                </a:solidFill>
                <a:effectLst/>
                <a:latin typeface="Roboto" panose="02000000000000000000" pitchFamily="2" charset="0"/>
              </a:rPr>
              <a:t>Aviation Sector faced a major crisis in March 2020 due to Corona Pandemic and the aviation sector has not recovered thereafter even though the market index has gone up.</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dirty="0">
              <a:solidFill>
                <a:srgbClr val="151515"/>
              </a:solidFill>
              <a:effectLst/>
              <a:latin typeface="Roboto" panose="02000000000000000000" pitchFamily="2" charset="0"/>
            </a:endParaRPr>
          </a:p>
          <a:p>
            <a:pPr algn="l">
              <a:buFont typeface="Arial" panose="020B0604020202020204" pitchFamily="34" charset="0"/>
              <a:buChar char="•"/>
            </a:pPr>
            <a:r>
              <a:rPr lang="en-US" b="0" i="0" dirty="0">
                <a:solidFill>
                  <a:srgbClr val="151515"/>
                </a:solidFill>
                <a:effectLst/>
                <a:latin typeface="Roboto" panose="02000000000000000000" pitchFamily="2" charset="0"/>
              </a:rPr>
              <a:t>Finance Sector also faced a crisis in March 2020 due to Corona Pandemic and the Finance sector has recovered a bit although the majority of stocks have been hit.</a:t>
            </a:r>
          </a:p>
          <a:p>
            <a:pPr algn="l">
              <a:buFont typeface="Arial" panose="020B0604020202020204" pitchFamily="34" charset="0"/>
              <a:buChar char="•"/>
            </a:pPr>
            <a:r>
              <a:rPr lang="en-US" b="0" i="0" dirty="0">
                <a:solidFill>
                  <a:srgbClr val="151515"/>
                </a:solidFill>
                <a:effectLst/>
                <a:latin typeface="Roboto" panose="02000000000000000000" pitchFamily="2" charset="0"/>
              </a:rPr>
              <a:t>Morgan Stanley &amp; Goldman Sachs have performed well when compared to other stocks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b="0" i="0" dirty="0">
              <a:solidFill>
                <a:srgbClr val="151515"/>
              </a:solidFill>
              <a:effectLst/>
              <a:latin typeface="Roboto" panose="02000000000000000000" pitchFamily="2" charset="0"/>
            </a:endParaRPr>
          </a:p>
          <a:p>
            <a:pPr algn="l">
              <a:buFont typeface="Arial" panose="020B0604020202020204" pitchFamily="34" charset="0"/>
              <a:buChar char="•"/>
            </a:pPr>
            <a:r>
              <a:rPr lang="en-US" b="0" i="0" dirty="0">
                <a:solidFill>
                  <a:srgbClr val="151515"/>
                </a:solidFill>
                <a:effectLst/>
                <a:latin typeface="Roboto" panose="02000000000000000000" pitchFamily="2" charset="0"/>
              </a:rPr>
              <a:t>Pharma &amp; Health care Sector has also faced a crisis in March 2020 due to Corona Pandemic but the recovery rate shown by this sector is commendable.</a:t>
            </a:r>
          </a:p>
          <a:p>
            <a:pPr algn="l">
              <a:buFont typeface="Arial" panose="020B0604020202020204" pitchFamily="34" charset="0"/>
              <a:buChar char="•"/>
            </a:pPr>
            <a:r>
              <a:rPr lang="en-US" b="0" i="0" dirty="0">
                <a:solidFill>
                  <a:srgbClr val="151515"/>
                </a:solidFill>
                <a:effectLst/>
                <a:latin typeface="Roboto" panose="02000000000000000000" pitchFamily="2" charset="0"/>
              </a:rPr>
              <a:t>United Health and Johnson &amp; Johnson have performed well when compared to S&amp;P Index.</a:t>
            </a:r>
          </a:p>
          <a:p>
            <a:pPr algn="l">
              <a:buFont typeface="Arial" panose="020B0604020202020204" pitchFamily="34" charset="0"/>
              <a:buChar char="•"/>
            </a:pPr>
            <a:r>
              <a:rPr lang="en-US" b="0" i="0" dirty="0">
                <a:solidFill>
                  <a:srgbClr val="151515"/>
                </a:solidFill>
                <a:effectLst/>
                <a:latin typeface="Roboto" panose="02000000000000000000" pitchFamily="2" charset="0"/>
              </a:rPr>
              <a:t>Bausch Health is consistently performed very badly over the years when compared to other stocks in the same sector.</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dirty="0">
              <a:solidFill>
                <a:srgbClr val="151515"/>
              </a:solidFill>
              <a:effectLst/>
              <a:latin typeface="Roboto" panose="02000000000000000000" pitchFamily="2" charset="0"/>
            </a:endParaRPr>
          </a:p>
          <a:p>
            <a:pPr algn="l">
              <a:buFont typeface="Arial" panose="020B0604020202020204" pitchFamily="34" charset="0"/>
              <a:buChar char="•"/>
            </a:pPr>
            <a:r>
              <a:rPr lang="en-US" b="0" i="0" dirty="0">
                <a:solidFill>
                  <a:srgbClr val="151515"/>
                </a:solidFill>
                <a:effectLst/>
                <a:latin typeface="Roboto" panose="02000000000000000000" pitchFamily="2" charset="0"/>
              </a:rPr>
              <a:t>Technology Sector has also faced a crisis in March 2020 due to Covid Pandemic but the recovery rate shown by this sector is commendable.</a:t>
            </a:r>
          </a:p>
          <a:p>
            <a:pPr algn="l">
              <a:buFont typeface="Arial" panose="020B0604020202020204" pitchFamily="34" charset="0"/>
              <a:buChar char="•"/>
            </a:pPr>
            <a:r>
              <a:rPr lang="en-US" b="0" i="0" dirty="0">
                <a:solidFill>
                  <a:srgbClr val="151515"/>
                </a:solidFill>
                <a:effectLst/>
                <a:latin typeface="Roboto" panose="02000000000000000000" pitchFamily="2" charset="0"/>
              </a:rPr>
              <a:t>Microsoft, Amazon, Apple, Facebook &amp; Google have performed well along with the Market index.</a:t>
            </a:r>
          </a:p>
          <a:p>
            <a:pPr algn="l">
              <a:buFont typeface="Arial" panose="020B0604020202020204" pitchFamily="34" charset="0"/>
              <a:buChar char="•"/>
            </a:pPr>
            <a:r>
              <a:rPr lang="en-US" b="0" i="0" dirty="0">
                <a:solidFill>
                  <a:srgbClr val="151515"/>
                </a:solidFill>
                <a:effectLst/>
                <a:latin typeface="Roboto" panose="02000000000000000000" pitchFamily="2" charset="0"/>
              </a:rPr>
              <a:t>IBM is consistently performed very badly over the years when compared to other stocks in the same sector.</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b="0" i="0" dirty="0">
              <a:solidFill>
                <a:srgbClr val="151515"/>
              </a:solidFill>
              <a:effectLst/>
              <a:latin typeface="Roboto" panose="02000000000000000000" pitchFamily="2" charset="0"/>
            </a:endParaRPr>
          </a:p>
        </p:txBody>
      </p:sp>
    </p:spTree>
    <p:extLst>
      <p:ext uri="{BB962C8B-B14F-4D97-AF65-F5344CB8AC3E}">
        <p14:creationId xmlns:p14="http://schemas.microsoft.com/office/powerpoint/2010/main" val="1646027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151515"/>
                </a:solidFill>
                <a:effectLst/>
                <a:latin typeface="Roboto" panose="02000000000000000000" pitchFamily="2" charset="0"/>
              </a:rPr>
              <a:t>Aviation Sector faced a major crisis in March 2020 due to Corona Pandemic and the aviation sector has not recovered thereafter even though the market index has gone up.</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dirty="0">
              <a:solidFill>
                <a:srgbClr val="151515"/>
              </a:solidFill>
              <a:effectLst/>
              <a:latin typeface="Roboto" panose="02000000000000000000" pitchFamily="2" charset="0"/>
            </a:endParaRPr>
          </a:p>
          <a:p>
            <a:pPr algn="l">
              <a:buFont typeface="Arial" panose="020B0604020202020204" pitchFamily="34" charset="0"/>
              <a:buChar char="•"/>
            </a:pPr>
            <a:r>
              <a:rPr lang="en-US" b="0" i="0" dirty="0">
                <a:solidFill>
                  <a:srgbClr val="151515"/>
                </a:solidFill>
                <a:effectLst/>
                <a:latin typeface="Roboto" panose="02000000000000000000" pitchFamily="2" charset="0"/>
              </a:rPr>
              <a:t>Finance Sector also faced a crisis in March 2020 due to Corona Pandemic and the Finance sector has recovered a bit although the majority of stocks have been hit.</a:t>
            </a:r>
          </a:p>
          <a:p>
            <a:pPr algn="l">
              <a:buFont typeface="Arial" panose="020B0604020202020204" pitchFamily="34" charset="0"/>
              <a:buChar char="•"/>
            </a:pPr>
            <a:r>
              <a:rPr lang="en-US" b="0" i="0" dirty="0">
                <a:solidFill>
                  <a:srgbClr val="151515"/>
                </a:solidFill>
                <a:effectLst/>
                <a:latin typeface="Roboto" panose="02000000000000000000" pitchFamily="2" charset="0"/>
              </a:rPr>
              <a:t>Morgan Stanley &amp; Goldman Sachs have performed well when compared to other stocks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b="0" i="0" dirty="0">
              <a:solidFill>
                <a:srgbClr val="151515"/>
              </a:solidFill>
              <a:effectLst/>
              <a:latin typeface="Roboto" panose="02000000000000000000" pitchFamily="2" charset="0"/>
            </a:endParaRPr>
          </a:p>
          <a:p>
            <a:pPr algn="l">
              <a:buFont typeface="Arial" panose="020B0604020202020204" pitchFamily="34" charset="0"/>
              <a:buChar char="•"/>
            </a:pPr>
            <a:r>
              <a:rPr lang="en-US" b="0" i="0" dirty="0">
                <a:solidFill>
                  <a:srgbClr val="151515"/>
                </a:solidFill>
                <a:effectLst/>
                <a:latin typeface="Roboto" panose="02000000000000000000" pitchFamily="2" charset="0"/>
              </a:rPr>
              <a:t>Pharma &amp; Health care Sector has also faced a crisis in March 2020 due to Corona Pandemic but the recovery rate shown by this sector is commendable.</a:t>
            </a:r>
          </a:p>
          <a:p>
            <a:pPr algn="l">
              <a:buFont typeface="Arial" panose="020B0604020202020204" pitchFamily="34" charset="0"/>
              <a:buChar char="•"/>
            </a:pPr>
            <a:r>
              <a:rPr lang="en-US" b="0" i="0" dirty="0">
                <a:solidFill>
                  <a:srgbClr val="151515"/>
                </a:solidFill>
                <a:effectLst/>
                <a:latin typeface="Roboto" panose="02000000000000000000" pitchFamily="2" charset="0"/>
              </a:rPr>
              <a:t>United Health and Johnson &amp; Johnson have performed well when compared to S&amp;P Index.</a:t>
            </a:r>
          </a:p>
          <a:p>
            <a:pPr algn="l">
              <a:buFont typeface="Arial" panose="020B0604020202020204" pitchFamily="34" charset="0"/>
              <a:buChar char="•"/>
            </a:pPr>
            <a:r>
              <a:rPr lang="en-US" b="0" i="0" dirty="0">
                <a:solidFill>
                  <a:srgbClr val="151515"/>
                </a:solidFill>
                <a:effectLst/>
                <a:latin typeface="Roboto" panose="02000000000000000000" pitchFamily="2" charset="0"/>
              </a:rPr>
              <a:t>Bausch Health is consistently performed very badly over the years when compared to other stocks in the same sector.</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dirty="0">
              <a:solidFill>
                <a:srgbClr val="151515"/>
              </a:solidFill>
              <a:effectLst/>
              <a:latin typeface="Roboto" panose="02000000000000000000" pitchFamily="2" charset="0"/>
            </a:endParaRPr>
          </a:p>
          <a:p>
            <a:pPr algn="l">
              <a:buFont typeface="Arial" panose="020B0604020202020204" pitchFamily="34" charset="0"/>
              <a:buChar char="•"/>
            </a:pPr>
            <a:r>
              <a:rPr lang="en-US" b="0" i="0" dirty="0">
                <a:solidFill>
                  <a:srgbClr val="151515"/>
                </a:solidFill>
                <a:effectLst/>
                <a:latin typeface="Roboto" panose="02000000000000000000" pitchFamily="2" charset="0"/>
              </a:rPr>
              <a:t>Technology Sector has also faced a crisis in March 2020 due to Covid Pandemic but the recovery rate shown by this sector is commendable.</a:t>
            </a:r>
          </a:p>
          <a:p>
            <a:pPr algn="l">
              <a:buFont typeface="Arial" panose="020B0604020202020204" pitchFamily="34" charset="0"/>
              <a:buChar char="•"/>
            </a:pPr>
            <a:r>
              <a:rPr lang="en-US" b="0" i="0" dirty="0">
                <a:solidFill>
                  <a:srgbClr val="151515"/>
                </a:solidFill>
                <a:effectLst/>
                <a:latin typeface="Roboto" panose="02000000000000000000" pitchFamily="2" charset="0"/>
              </a:rPr>
              <a:t>Microsoft, Amazon, Apple, Facebook &amp; Google have performed well along with the Market index.</a:t>
            </a:r>
          </a:p>
          <a:p>
            <a:pPr algn="l">
              <a:buFont typeface="Arial" panose="020B0604020202020204" pitchFamily="34" charset="0"/>
              <a:buChar char="•"/>
            </a:pPr>
            <a:r>
              <a:rPr lang="en-US" b="0" i="0" dirty="0">
                <a:solidFill>
                  <a:srgbClr val="151515"/>
                </a:solidFill>
                <a:effectLst/>
                <a:latin typeface="Roboto" panose="02000000000000000000" pitchFamily="2" charset="0"/>
              </a:rPr>
              <a:t>IBM is consistently performed very badly over the years when compared to other stocks in the same sector.</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b="0" i="0" dirty="0">
              <a:solidFill>
                <a:srgbClr val="151515"/>
              </a:solidFill>
              <a:effectLst/>
              <a:latin typeface="Roboto" panose="02000000000000000000" pitchFamily="2" charset="0"/>
            </a:endParaRPr>
          </a:p>
        </p:txBody>
      </p:sp>
    </p:spTree>
    <p:extLst>
      <p:ext uri="{BB962C8B-B14F-4D97-AF65-F5344CB8AC3E}">
        <p14:creationId xmlns:p14="http://schemas.microsoft.com/office/powerpoint/2010/main" val="4252628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3be84917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3be84917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29925"/>
            <a:ext cx="7717500" cy="24747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300">
                <a:solidFill>
                  <a:srgbClr val="212529"/>
                </a:solidFill>
                <a:latin typeface="Lexend Deca"/>
                <a:ea typeface="Lexend Deca"/>
                <a:cs typeface="Lexend Deca"/>
                <a:sym typeface="Lexend Dec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2500" y="3604075"/>
            <a:ext cx="43590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None/>
              <a:defRPr sz="1600">
                <a:latin typeface="Catamaran"/>
                <a:ea typeface="Catamaran"/>
                <a:cs typeface="Catamaran"/>
                <a:sym typeface="Catamaran"/>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1" name="Google Shape;11;p2"/>
          <p:cNvSpPr/>
          <p:nvPr/>
        </p:nvSpPr>
        <p:spPr>
          <a:xfrm>
            <a:off x="-565100" y="-462500"/>
            <a:ext cx="5909100" cy="1002000"/>
          </a:xfrm>
          <a:prstGeom prst="roundRect">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799950" y="4608575"/>
            <a:ext cx="5909100" cy="1002000"/>
          </a:xfrm>
          <a:prstGeom prst="roundRect">
            <a:avLst>
              <a:gd name="adj" fmla="val 50000"/>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 name="Google Shape;21;p4"/>
          <p:cNvSpPr txBox="1">
            <a:spLocks noGrp="1"/>
          </p:cNvSpPr>
          <p:nvPr>
            <p:ph type="body" idx="1"/>
          </p:nvPr>
        </p:nvSpPr>
        <p:spPr>
          <a:xfrm>
            <a:off x="2194800" y="1457275"/>
            <a:ext cx="4754400" cy="293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solidFill>
                  <a:srgbClr val="434343"/>
                </a:solidFill>
              </a:defRPr>
            </a:lvl1pPr>
            <a:lvl2pPr marL="914400" lvl="1" indent="-317500" rtl="0">
              <a:lnSpc>
                <a:spcPct val="115000"/>
              </a:lnSpc>
              <a:spcBef>
                <a:spcPts val="160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sp>
        <p:nvSpPr>
          <p:cNvPr id="22" name="Google Shape;22;p4"/>
          <p:cNvSpPr/>
          <p:nvPr/>
        </p:nvSpPr>
        <p:spPr>
          <a:xfrm rot="5400000">
            <a:off x="-187800" y="4401845"/>
            <a:ext cx="2555100" cy="1002000"/>
          </a:xfrm>
          <a:prstGeom prst="roundRect">
            <a:avLst>
              <a:gd name="adj" fmla="val 50000"/>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5400000">
            <a:off x="6776725" y="4401845"/>
            <a:ext cx="2555100" cy="1002000"/>
          </a:xfrm>
          <a:prstGeom prst="roundRect">
            <a:avLst>
              <a:gd name="adj" fmla="val 50000"/>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subTitle" idx="1"/>
          </p:nvPr>
        </p:nvSpPr>
        <p:spPr>
          <a:xfrm>
            <a:off x="713224" y="1343891"/>
            <a:ext cx="7405539" cy="3193473"/>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160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dirty="0"/>
          </a:p>
        </p:txBody>
      </p:sp>
      <p:sp>
        <p:nvSpPr>
          <p:cNvPr id="38" name="Google Shape;38;p7"/>
          <p:cNvSpPr txBox="1">
            <a:spLocks noGrp="1"/>
          </p:cNvSpPr>
          <p:nvPr>
            <p:ph type="title"/>
          </p:nvPr>
        </p:nvSpPr>
        <p:spPr>
          <a:xfrm>
            <a:off x="713224" y="541125"/>
            <a:ext cx="6698957"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dirty="0"/>
          </a:p>
        </p:txBody>
      </p:sp>
      <p:sp>
        <p:nvSpPr>
          <p:cNvPr id="39" name="Google Shape;39;p7"/>
          <p:cNvSpPr/>
          <p:nvPr/>
        </p:nvSpPr>
        <p:spPr>
          <a:xfrm>
            <a:off x="-1303975" y="-614900"/>
            <a:ext cx="5622000" cy="1002000"/>
          </a:xfrm>
          <a:prstGeom prst="roundRect">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p:nvPr/>
        </p:nvSpPr>
        <p:spPr>
          <a:xfrm>
            <a:off x="-1303975" y="4760975"/>
            <a:ext cx="5622000" cy="1002000"/>
          </a:xfrm>
          <a:prstGeom prst="roundRect">
            <a:avLst>
              <a:gd name="adj" fmla="val 50000"/>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2290025" y="2855113"/>
            <a:ext cx="4563900" cy="66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2" name="Google Shape;92;p17"/>
          <p:cNvSpPr txBox="1">
            <a:spLocks noGrp="1"/>
          </p:cNvSpPr>
          <p:nvPr>
            <p:ph type="subTitle" idx="1"/>
          </p:nvPr>
        </p:nvSpPr>
        <p:spPr>
          <a:xfrm>
            <a:off x="1458125" y="1599438"/>
            <a:ext cx="6227700" cy="1464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1600"/>
              </a:spcBef>
              <a:spcAft>
                <a:spcPts val="0"/>
              </a:spcAft>
              <a:buSzPts val="2500"/>
              <a:buNone/>
              <a:defRPr sz="2500"/>
            </a:lvl2pPr>
            <a:lvl3pPr lvl="2" algn="ctr" rtl="0">
              <a:lnSpc>
                <a:spcPct val="100000"/>
              </a:lnSpc>
              <a:spcBef>
                <a:spcPts val="1600"/>
              </a:spcBef>
              <a:spcAft>
                <a:spcPts val="0"/>
              </a:spcAft>
              <a:buSzPts val="2500"/>
              <a:buNone/>
              <a:defRPr sz="2500"/>
            </a:lvl3pPr>
            <a:lvl4pPr lvl="3" algn="ctr" rtl="0">
              <a:lnSpc>
                <a:spcPct val="100000"/>
              </a:lnSpc>
              <a:spcBef>
                <a:spcPts val="1600"/>
              </a:spcBef>
              <a:spcAft>
                <a:spcPts val="0"/>
              </a:spcAft>
              <a:buSzPts val="2500"/>
              <a:buNone/>
              <a:defRPr sz="2500"/>
            </a:lvl4pPr>
            <a:lvl5pPr lvl="4" algn="ctr" rtl="0">
              <a:lnSpc>
                <a:spcPct val="100000"/>
              </a:lnSpc>
              <a:spcBef>
                <a:spcPts val="1600"/>
              </a:spcBef>
              <a:spcAft>
                <a:spcPts val="0"/>
              </a:spcAft>
              <a:buSzPts val="2500"/>
              <a:buNone/>
              <a:defRPr sz="2500"/>
            </a:lvl5pPr>
            <a:lvl6pPr lvl="5" algn="ctr" rtl="0">
              <a:lnSpc>
                <a:spcPct val="100000"/>
              </a:lnSpc>
              <a:spcBef>
                <a:spcPts val="1600"/>
              </a:spcBef>
              <a:spcAft>
                <a:spcPts val="0"/>
              </a:spcAft>
              <a:buSzPts val="2500"/>
              <a:buNone/>
              <a:defRPr sz="2500"/>
            </a:lvl6pPr>
            <a:lvl7pPr lvl="6" algn="ctr" rtl="0">
              <a:lnSpc>
                <a:spcPct val="100000"/>
              </a:lnSpc>
              <a:spcBef>
                <a:spcPts val="1600"/>
              </a:spcBef>
              <a:spcAft>
                <a:spcPts val="0"/>
              </a:spcAft>
              <a:buSzPts val="2500"/>
              <a:buNone/>
              <a:defRPr sz="2500"/>
            </a:lvl7pPr>
            <a:lvl8pPr lvl="7" algn="ctr" rtl="0">
              <a:lnSpc>
                <a:spcPct val="100000"/>
              </a:lnSpc>
              <a:spcBef>
                <a:spcPts val="1600"/>
              </a:spcBef>
              <a:spcAft>
                <a:spcPts val="0"/>
              </a:spcAft>
              <a:buSzPts val="2500"/>
              <a:buNone/>
              <a:defRPr sz="2500"/>
            </a:lvl8pPr>
            <a:lvl9pPr lvl="8" algn="ctr" rtl="0">
              <a:lnSpc>
                <a:spcPct val="100000"/>
              </a:lnSpc>
              <a:spcBef>
                <a:spcPts val="1600"/>
              </a:spcBef>
              <a:spcAft>
                <a:spcPts val="1600"/>
              </a:spcAft>
              <a:buSzPts val="2500"/>
              <a:buNone/>
              <a:defRPr sz="2500"/>
            </a:lvl9pPr>
          </a:lstStyle>
          <a:p>
            <a:endParaRPr/>
          </a:p>
        </p:txBody>
      </p:sp>
      <p:sp>
        <p:nvSpPr>
          <p:cNvPr id="93" name="Google Shape;93;p17"/>
          <p:cNvSpPr/>
          <p:nvPr/>
        </p:nvSpPr>
        <p:spPr>
          <a:xfrm>
            <a:off x="3053250" y="-570500"/>
            <a:ext cx="3037500" cy="1110000"/>
          </a:xfrm>
          <a:prstGeom prst="roundRect">
            <a:avLst>
              <a:gd name="adj" fmla="val 50000"/>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4" name="Google Shape;94;p17"/>
          <p:cNvSpPr/>
          <p:nvPr/>
        </p:nvSpPr>
        <p:spPr>
          <a:xfrm>
            <a:off x="3053225" y="4560425"/>
            <a:ext cx="3037500" cy="1110000"/>
          </a:xfrm>
          <a:prstGeom prst="roundRect">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65"/>
        <p:cNvGrpSpPr/>
        <p:nvPr/>
      </p:nvGrpSpPr>
      <p:grpSpPr>
        <a:xfrm>
          <a:off x="0" y="0"/>
          <a:ext cx="0" cy="0"/>
          <a:chOff x="0" y="0"/>
          <a:chExt cx="0" cy="0"/>
        </a:xfrm>
      </p:grpSpPr>
      <p:sp>
        <p:nvSpPr>
          <p:cNvPr id="166" name="Google Shape;166;p25"/>
          <p:cNvSpPr/>
          <p:nvPr/>
        </p:nvSpPr>
        <p:spPr>
          <a:xfrm>
            <a:off x="-565100" y="-462500"/>
            <a:ext cx="5909100" cy="1002000"/>
          </a:xfrm>
          <a:prstGeom prst="roundRect">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5"/>
          <p:cNvSpPr/>
          <p:nvPr/>
        </p:nvSpPr>
        <p:spPr>
          <a:xfrm>
            <a:off x="3799950" y="4608575"/>
            <a:ext cx="5909100" cy="1002000"/>
          </a:xfrm>
          <a:prstGeom prst="roundRect">
            <a:avLst>
              <a:gd name="adj" fmla="val 50000"/>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68"/>
        <p:cNvGrpSpPr/>
        <p:nvPr/>
      </p:nvGrpSpPr>
      <p:grpSpPr>
        <a:xfrm>
          <a:off x="0" y="0"/>
          <a:ext cx="0" cy="0"/>
          <a:chOff x="0" y="0"/>
          <a:chExt cx="0" cy="0"/>
        </a:xfrm>
      </p:grpSpPr>
      <p:sp>
        <p:nvSpPr>
          <p:cNvPr id="169" name="Google Shape;169;p26"/>
          <p:cNvSpPr/>
          <p:nvPr/>
        </p:nvSpPr>
        <p:spPr>
          <a:xfrm>
            <a:off x="-808800" y="539500"/>
            <a:ext cx="3037500" cy="1110000"/>
          </a:xfrm>
          <a:prstGeom prst="roundRect">
            <a:avLst>
              <a:gd name="adj" fmla="val 50000"/>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70" name="Google Shape;170;p26"/>
          <p:cNvSpPr/>
          <p:nvPr/>
        </p:nvSpPr>
        <p:spPr>
          <a:xfrm>
            <a:off x="6912025" y="3498575"/>
            <a:ext cx="3037500" cy="1110000"/>
          </a:xfrm>
          <a:prstGeom prst="roundRect">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1pPr>
            <a:lvl2pPr lvl="1"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2pPr>
            <a:lvl3pPr lvl="2"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3pPr>
            <a:lvl4pPr lvl="3"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4pPr>
            <a:lvl5pPr lvl="4"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5pPr>
            <a:lvl6pPr lvl="5"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6pPr>
            <a:lvl7pPr lvl="6"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7pPr>
            <a:lvl8pPr lvl="7"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8pPr>
            <a:lvl9pPr lvl="8"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13225" y="1152475"/>
            <a:ext cx="76824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00000"/>
              </a:lnSpc>
              <a:spcBef>
                <a:spcPts val="1600"/>
              </a:spcBef>
              <a:spcAft>
                <a:spcPts val="160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63" r:id="rId5"/>
    <p:sldLayoutId id="2147483671" r:id="rId6"/>
    <p:sldLayoutId id="2147483672"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0"/>
        <p:cNvGrpSpPr/>
        <p:nvPr/>
      </p:nvGrpSpPr>
      <p:grpSpPr>
        <a:xfrm>
          <a:off x="0" y="0"/>
          <a:ext cx="0" cy="0"/>
          <a:chOff x="0" y="0"/>
          <a:chExt cx="0" cy="0"/>
        </a:xfrm>
      </p:grpSpPr>
      <p:sp>
        <p:nvSpPr>
          <p:cNvPr id="181" name="Google Shape;181;p30"/>
          <p:cNvSpPr txBox="1">
            <a:spLocks noGrp="1"/>
          </p:cNvSpPr>
          <p:nvPr>
            <p:ph type="ctrTitle"/>
          </p:nvPr>
        </p:nvSpPr>
        <p:spPr>
          <a:xfrm>
            <a:off x="713225" y="1129925"/>
            <a:ext cx="7717500" cy="247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Finance &amp; Risk Analysis</a:t>
            </a:r>
            <a:br>
              <a:rPr lang="en" dirty="0"/>
            </a:br>
            <a:r>
              <a:rPr lang="en" sz="3200" b="1" dirty="0">
                <a:solidFill>
                  <a:schemeClr val="accent3">
                    <a:lumMod val="50000"/>
                  </a:schemeClr>
                </a:solidFill>
              </a:rPr>
              <a:t>Capstone Project</a:t>
            </a:r>
            <a:endParaRPr b="1" dirty="0">
              <a:solidFill>
                <a:schemeClr val="accent3">
                  <a:lumMod val="50000"/>
                </a:schemeClr>
              </a:solidFill>
            </a:endParaRPr>
          </a:p>
        </p:txBody>
      </p:sp>
      <p:sp>
        <p:nvSpPr>
          <p:cNvPr id="182" name="Google Shape;182;p30"/>
          <p:cNvSpPr txBox="1">
            <a:spLocks noGrp="1"/>
          </p:cNvSpPr>
          <p:nvPr>
            <p:ph type="subTitle" idx="1"/>
          </p:nvPr>
        </p:nvSpPr>
        <p:spPr>
          <a:xfrm>
            <a:off x="2392500" y="3604075"/>
            <a:ext cx="4359000" cy="4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By Anishma Kathpal</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7BA28-CF83-6D05-BB03-8C0295BECAB9}"/>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D247A045-1E36-5667-DF50-7FB0839DBE44}"/>
              </a:ext>
            </a:extLst>
          </p:cNvPr>
          <p:cNvPicPr>
            <a:picLocks noChangeAspect="1"/>
          </p:cNvPicPr>
          <p:nvPr/>
        </p:nvPicPr>
        <p:blipFill>
          <a:blip r:embed="rId3"/>
          <a:srcRect/>
          <a:stretch/>
        </p:blipFill>
        <p:spPr>
          <a:xfrm>
            <a:off x="125015" y="0"/>
            <a:ext cx="8893968" cy="5143500"/>
          </a:xfrm>
          <a:prstGeom prst="rect">
            <a:avLst/>
          </a:prstGeom>
        </p:spPr>
      </p:pic>
    </p:spTree>
    <p:extLst>
      <p:ext uri="{BB962C8B-B14F-4D97-AF65-F5344CB8AC3E}">
        <p14:creationId xmlns:p14="http://schemas.microsoft.com/office/powerpoint/2010/main" val="3260993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070D8-B72F-7724-8129-8A3C8F338047}"/>
              </a:ext>
            </a:extLst>
          </p:cNvPr>
          <p:cNvSpPr>
            <a:spLocks noGrp="1"/>
          </p:cNvSpPr>
          <p:nvPr>
            <p:ph type="title"/>
          </p:nvPr>
        </p:nvSpPr>
        <p:spPr>
          <a:xfrm>
            <a:off x="2290050" y="1136926"/>
            <a:ext cx="4563900" cy="667800"/>
          </a:xfrm>
        </p:spPr>
        <p:txBody>
          <a:bodyPr/>
          <a:lstStyle/>
          <a:p>
            <a:r>
              <a:rPr lang="en-IN" dirty="0"/>
              <a:t>Patrick </a:t>
            </a:r>
            <a:r>
              <a:rPr lang="en-IN" dirty="0" err="1"/>
              <a:t>Jyengar</a:t>
            </a:r>
            <a:br>
              <a:rPr lang="en-IN" dirty="0"/>
            </a:br>
            <a:r>
              <a:rPr lang="en-IN" b="1" dirty="0"/>
              <a:t>Portfolio Insight</a:t>
            </a:r>
          </a:p>
        </p:txBody>
      </p:sp>
      <p:sp>
        <p:nvSpPr>
          <p:cNvPr id="3" name="Subtitle 2">
            <a:extLst>
              <a:ext uri="{FF2B5EF4-FFF2-40B4-BE49-F238E27FC236}">
                <a16:creationId xmlns:a16="http://schemas.microsoft.com/office/drawing/2014/main" id="{8514395D-91F7-9B2F-9D78-AADD8870A9BD}"/>
              </a:ext>
            </a:extLst>
          </p:cNvPr>
          <p:cNvSpPr>
            <a:spLocks noGrp="1"/>
          </p:cNvSpPr>
          <p:nvPr>
            <p:ph type="subTitle" idx="1"/>
          </p:nvPr>
        </p:nvSpPr>
        <p:spPr>
          <a:xfrm>
            <a:off x="1458150" y="2669457"/>
            <a:ext cx="6227700" cy="1625771"/>
          </a:xfrm>
          <a:noFill/>
          <a:ln>
            <a:noFill/>
          </a:ln>
        </p:spPr>
        <p:txBody>
          <a:bodyPr spcFirstLastPara="1" wrap="square" lIns="91425" tIns="91425" rIns="91425" bIns="91425" anchor="ctr" anchorCtr="0">
            <a:noAutofit/>
          </a:bodyPr>
          <a:lstStyle/>
          <a:p>
            <a:pPr marL="0"/>
            <a:r>
              <a:rPr lang="en-US" sz="1600" dirty="0" err="1"/>
              <a:t>Mr.Patrick</a:t>
            </a:r>
            <a:r>
              <a:rPr lang="en-US" sz="1600" dirty="0"/>
              <a:t> </a:t>
            </a:r>
            <a:r>
              <a:rPr lang="en-US" sz="1600" dirty="0" err="1"/>
              <a:t>Jyengar</a:t>
            </a:r>
            <a:r>
              <a:rPr lang="en-US" sz="1600" dirty="0"/>
              <a:t> invests 500 Thousand Dollars on equities i.e. the above Portfolio. Returns that he would fetch after 5 years is 1.58 Million Dollars with 558.23 Thousand dollars of gain</a:t>
            </a:r>
            <a:endParaRPr lang="en-IN" sz="1600" dirty="0"/>
          </a:p>
        </p:txBody>
      </p:sp>
    </p:spTree>
    <p:extLst>
      <p:ext uri="{BB962C8B-B14F-4D97-AF65-F5344CB8AC3E}">
        <p14:creationId xmlns:p14="http://schemas.microsoft.com/office/powerpoint/2010/main" val="68670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7BA28-CF83-6D05-BB03-8C0295BECAB9}"/>
              </a:ext>
            </a:extLst>
          </p:cNvPr>
          <p:cNvSpPr>
            <a:spLocks noGrp="1"/>
          </p:cNvSpPr>
          <p:nvPr>
            <p:ph type="title"/>
          </p:nvPr>
        </p:nvSpPr>
        <p:spPr/>
        <p:txBody>
          <a:bodyPr/>
          <a:lstStyle/>
          <a:p>
            <a:endParaRPr lang="en-IN" dirty="0"/>
          </a:p>
        </p:txBody>
      </p:sp>
      <p:pic>
        <p:nvPicPr>
          <p:cNvPr id="5" name="Picture 4">
            <a:extLst>
              <a:ext uri="{FF2B5EF4-FFF2-40B4-BE49-F238E27FC236}">
                <a16:creationId xmlns:a16="http://schemas.microsoft.com/office/drawing/2014/main" id="{F814B847-965D-3AD6-576F-35B816A828AB}"/>
              </a:ext>
            </a:extLst>
          </p:cNvPr>
          <p:cNvPicPr>
            <a:picLocks noChangeAspect="1"/>
          </p:cNvPicPr>
          <p:nvPr/>
        </p:nvPicPr>
        <p:blipFill>
          <a:blip r:embed="rId3"/>
          <a:srcRect/>
          <a:stretch/>
        </p:blipFill>
        <p:spPr>
          <a:xfrm>
            <a:off x="125015" y="0"/>
            <a:ext cx="8893968" cy="5143500"/>
          </a:xfrm>
          <a:prstGeom prst="rect">
            <a:avLst/>
          </a:prstGeom>
        </p:spPr>
      </p:pic>
    </p:spTree>
    <p:extLst>
      <p:ext uri="{BB962C8B-B14F-4D97-AF65-F5344CB8AC3E}">
        <p14:creationId xmlns:p14="http://schemas.microsoft.com/office/powerpoint/2010/main" val="2829904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070D8-B72F-7724-8129-8A3C8F338047}"/>
              </a:ext>
            </a:extLst>
          </p:cNvPr>
          <p:cNvSpPr>
            <a:spLocks noGrp="1"/>
          </p:cNvSpPr>
          <p:nvPr>
            <p:ph type="title"/>
          </p:nvPr>
        </p:nvSpPr>
        <p:spPr>
          <a:xfrm>
            <a:off x="2290050" y="1136926"/>
            <a:ext cx="4563900" cy="667800"/>
          </a:xfrm>
        </p:spPr>
        <p:txBody>
          <a:bodyPr/>
          <a:lstStyle/>
          <a:p>
            <a:r>
              <a:rPr lang="en-IN" dirty="0"/>
              <a:t>Peter </a:t>
            </a:r>
            <a:r>
              <a:rPr lang="en-IN" dirty="0" err="1"/>
              <a:t>Jyengar</a:t>
            </a:r>
            <a:br>
              <a:rPr lang="en-IN" dirty="0"/>
            </a:br>
            <a:r>
              <a:rPr lang="en-IN" b="1" dirty="0"/>
              <a:t>Portfolio Insight</a:t>
            </a:r>
          </a:p>
        </p:txBody>
      </p:sp>
      <p:sp>
        <p:nvSpPr>
          <p:cNvPr id="3" name="Subtitle 2">
            <a:extLst>
              <a:ext uri="{FF2B5EF4-FFF2-40B4-BE49-F238E27FC236}">
                <a16:creationId xmlns:a16="http://schemas.microsoft.com/office/drawing/2014/main" id="{8514395D-91F7-9B2F-9D78-AADD8870A9BD}"/>
              </a:ext>
            </a:extLst>
          </p:cNvPr>
          <p:cNvSpPr>
            <a:spLocks noGrp="1"/>
          </p:cNvSpPr>
          <p:nvPr>
            <p:ph type="subTitle" idx="1"/>
          </p:nvPr>
        </p:nvSpPr>
        <p:spPr>
          <a:xfrm>
            <a:off x="1458150" y="2669457"/>
            <a:ext cx="6227700" cy="1625771"/>
          </a:xfrm>
        </p:spPr>
        <p:txBody>
          <a:bodyPr anchor="ctr"/>
          <a:lstStyle/>
          <a:p>
            <a:pPr marL="0"/>
            <a:r>
              <a:rPr lang="en-US" sz="1600" dirty="0" err="1"/>
              <a:t>Mr.Peter</a:t>
            </a:r>
            <a:r>
              <a:rPr lang="en-US" sz="1600" dirty="0"/>
              <a:t> </a:t>
            </a:r>
            <a:r>
              <a:rPr lang="en-US" sz="1600" dirty="0" err="1"/>
              <a:t>Jyengar</a:t>
            </a:r>
            <a:r>
              <a:rPr lang="en-US" sz="1600" dirty="0"/>
              <a:t> invests 1 Million Dollars in equities i.e. the above Portfolio. Returns that he would fetch after 5 years is more than 5 Million Dollars with 4.5+ Million dollars of gain</a:t>
            </a:r>
            <a:endParaRPr lang="en-IN" sz="1600" dirty="0"/>
          </a:p>
        </p:txBody>
      </p:sp>
    </p:spTree>
    <p:extLst>
      <p:ext uri="{BB962C8B-B14F-4D97-AF65-F5344CB8AC3E}">
        <p14:creationId xmlns:p14="http://schemas.microsoft.com/office/powerpoint/2010/main" val="3911734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7BA28-CF83-6D05-BB03-8C0295BECAB9}"/>
              </a:ext>
            </a:extLst>
          </p:cNvPr>
          <p:cNvSpPr>
            <a:spLocks noGrp="1"/>
          </p:cNvSpPr>
          <p:nvPr>
            <p:ph type="title"/>
          </p:nvPr>
        </p:nvSpPr>
        <p:spPr/>
        <p:txBody>
          <a:bodyPr/>
          <a:lstStyle/>
          <a:p>
            <a:endParaRPr lang="en-IN" dirty="0"/>
          </a:p>
        </p:txBody>
      </p:sp>
      <p:pic>
        <p:nvPicPr>
          <p:cNvPr id="5" name="Picture 4">
            <a:extLst>
              <a:ext uri="{FF2B5EF4-FFF2-40B4-BE49-F238E27FC236}">
                <a16:creationId xmlns:a16="http://schemas.microsoft.com/office/drawing/2014/main" id="{F814B847-965D-3AD6-576F-35B816A828AB}"/>
              </a:ext>
            </a:extLst>
          </p:cNvPr>
          <p:cNvPicPr>
            <a:picLocks noChangeAspect="1"/>
          </p:cNvPicPr>
          <p:nvPr/>
        </p:nvPicPr>
        <p:blipFill>
          <a:blip r:embed="rId3"/>
          <a:srcRect/>
          <a:stretch/>
        </p:blipFill>
        <p:spPr>
          <a:xfrm>
            <a:off x="124480" y="0"/>
            <a:ext cx="8895039" cy="5143499"/>
          </a:xfrm>
          <a:prstGeom prst="rect">
            <a:avLst/>
          </a:prstGeom>
        </p:spPr>
      </p:pic>
    </p:spTree>
    <p:extLst>
      <p:ext uri="{BB962C8B-B14F-4D97-AF65-F5344CB8AC3E}">
        <p14:creationId xmlns:p14="http://schemas.microsoft.com/office/powerpoint/2010/main" val="3946424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7BA28-CF83-6D05-BB03-8C0295BECAB9}"/>
              </a:ext>
            </a:extLst>
          </p:cNvPr>
          <p:cNvSpPr>
            <a:spLocks noGrp="1"/>
          </p:cNvSpPr>
          <p:nvPr>
            <p:ph type="title"/>
          </p:nvPr>
        </p:nvSpPr>
        <p:spPr/>
        <p:txBody>
          <a:bodyPr/>
          <a:lstStyle/>
          <a:p>
            <a:endParaRPr lang="en-IN" dirty="0"/>
          </a:p>
        </p:txBody>
      </p:sp>
      <p:pic>
        <p:nvPicPr>
          <p:cNvPr id="5" name="Picture 4">
            <a:extLst>
              <a:ext uri="{FF2B5EF4-FFF2-40B4-BE49-F238E27FC236}">
                <a16:creationId xmlns:a16="http://schemas.microsoft.com/office/drawing/2014/main" id="{F814B847-965D-3AD6-576F-35B816A828AB}"/>
              </a:ext>
            </a:extLst>
          </p:cNvPr>
          <p:cNvPicPr>
            <a:picLocks noChangeAspect="1"/>
          </p:cNvPicPr>
          <p:nvPr/>
        </p:nvPicPr>
        <p:blipFill>
          <a:blip r:embed="rId3"/>
          <a:srcRect/>
          <a:stretch/>
        </p:blipFill>
        <p:spPr>
          <a:xfrm>
            <a:off x="124481" y="0"/>
            <a:ext cx="8895037" cy="5143499"/>
          </a:xfrm>
          <a:prstGeom prst="rect">
            <a:avLst/>
          </a:prstGeom>
        </p:spPr>
      </p:pic>
    </p:spTree>
    <p:extLst>
      <p:ext uri="{BB962C8B-B14F-4D97-AF65-F5344CB8AC3E}">
        <p14:creationId xmlns:p14="http://schemas.microsoft.com/office/powerpoint/2010/main" val="2890816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7BA28-CF83-6D05-BB03-8C0295BECAB9}"/>
              </a:ext>
            </a:extLst>
          </p:cNvPr>
          <p:cNvSpPr>
            <a:spLocks noGrp="1"/>
          </p:cNvSpPr>
          <p:nvPr>
            <p:ph type="title"/>
          </p:nvPr>
        </p:nvSpPr>
        <p:spPr/>
        <p:txBody>
          <a:bodyPr/>
          <a:lstStyle/>
          <a:p>
            <a:endParaRPr lang="en-IN" dirty="0"/>
          </a:p>
        </p:txBody>
      </p:sp>
      <p:pic>
        <p:nvPicPr>
          <p:cNvPr id="5" name="Picture 4">
            <a:extLst>
              <a:ext uri="{FF2B5EF4-FFF2-40B4-BE49-F238E27FC236}">
                <a16:creationId xmlns:a16="http://schemas.microsoft.com/office/drawing/2014/main" id="{F814B847-965D-3AD6-576F-35B816A828AB}"/>
              </a:ext>
            </a:extLst>
          </p:cNvPr>
          <p:cNvPicPr>
            <a:picLocks noChangeAspect="1"/>
          </p:cNvPicPr>
          <p:nvPr/>
        </p:nvPicPr>
        <p:blipFill>
          <a:blip r:embed="rId3"/>
          <a:srcRect/>
          <a:stretch/>
        </p:blipFill>
        <p:spPr>
          <a:xfrm>
            <a:off x="124481" y="0"/>
            <a:ext cx="8895037" cy="5143498"/>
          </a:xfrm>
          <a:prstGeom prst="rect">
            <a:avLst/>
          </a:prstGeom>
        </p:spPr>
      </p:pic>
    </p:spTree>
    <p:extLst>
      <p:ext uri="{BB962C8B-B14F-4D97-AF65-F5344CB8AC3E}">
        <p14:creationId xmlns:p14="http://schemas.microsoft.com/office/powerpoint/2010/main" val="3152425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7BA28-CF83-6D05-BB03-8C0295BECAB9}"/>
              </a:ext>
            </a:extLst>
          </p:cNvPr>
          <p:cNvSpPr>
            <a:spLocks noGrp="1"/>
          </p:cNvSpPr>
          <p:nvPr>
            <p:ph type="title"/>
          </p:nvPr>
        </p:nvSpPr>
        <p:spPr/>
        <p:txBody>
          <a:bodyPr/>
          <a:lstStyle/>
          <a:p>
            <a:endParaRPr lang="en-IN" dirty="0"/>
          </a:p>
        </p:txBody>
      </p:sp>
      <p:pic>
        <p:nvPicPr>
          <p:cNvPr id="5" name="Picture 4">
            <a:extLst>
              <a:ext uri="{FF2B5EF4-FFF2-40B4-BE49-F238E27FC236}">
                <a16:creationId xmlns:a16="http://schemas.microsoft.com/office/drawing/2014/main" id="{F814B847-965D-3AD6-576F-35B816A828AB}"/>
              </a:ext>
            </a:extLst>
          </p:cNvPr>
          <p:cNvPicPr>
            <a:picLocks noChangeAspect="1"/>
          </p:cNvPicPr>
          <p:nvPr/>
        </p:nvPicPr>
        <p:blipFill>
          <a:blip r:embed="rId3"/>
          <a:srcRect/>
          <a:stretch/>
        </p:blipFill>
        <p:spPr>
          <a:xfrm>
            <a:off x="124481" y="0"/>
            <a:ext cx="8895036" cy="5143498"/>
          </a:xfrm>
          <a:prstGeom prst="rect">
            <a:avLst/>
          </a:prstGeom>
        </p:spPr>
      </p:pic>
    </p:spTree>
    <p:extLst>
      <p:ext uri="{BB962C8B-B14F-4D97-AF65-F5344CB8AC3E}">
        <p14:creationId xmlns:p14="http://schemas.microsoft.com/office/powerpoint/2010/main" val="4040542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6"/>
          <p:cNvSpPr txBox="1">
            <a:spLocks noGrp="1"/>
          </p:cNvSpPr>
          <p:nvPr>
            <p:ph type="title"/>
          </p:nvPr>
        </p:nvSpPr>
        <p:spPr>
          <a:xfrm>
            <a:off x="2290025" y="2855113"/>
            <a:ext cx="4563900" cy="6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a:t>
            </a:r>
            <a:r>
              <a:rPr lang="en" b="1" dirty="0"/>
              <a:t>You</a:t>
            </a:r>
            <a:endParaRPr b="1" dirty="0"/>
          </a:p>
        </p:txBody>
      </p:sp>
      <p:cxnSp>
        <p:nvCxnSpPr>
          <p:cNvPr id="265" name="Google Shape;265;p36"/>
          <p:cNvCxnSpPr>
            <a:cxnSpLocks/>
          </p:cNvCxnSpPr>
          <p:nvPr/>
        </p:nvCxnSpPr>
        <p:spPr>
          <a:xfrm>
            <a:off x="3814050" y="3471088"/>
            <a:ext cx="1515900" cy="0"/>
          </a:xfrm>
          <a:prstGeom prst="straightConnector1">
            <a:avLst/>
          </a:prstGeom>
          <a:noFill/>
          <a:ln w="38100" cap="flat" cmpd="sng">
            <a:solidFill>
              <a:schemeClr val="lt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435AC7-67F2-09D1-9BCE-EB2F304A97EE}"/>
              </a:ext>
            </a:extLst>
          </p:cNvPr>
          <p:cNvSpPr>
            <a:spLocks noGrp="1"/>
          </p:cNvSpPr>
          <p:nvPr>
            <p:ph type="subTitle" idx="1"/>
          </p:nvPr>
        </p:nvSpPr>
        <p:spPr>
          <a:noFill/>
          <a:ln>
            <a:noFill/>
          </a:ln>
        </p:spPr>
        <p:txBody>
          <a:bodyPr spcFirstLastPara="1" wrap="square" lIns="91425" tIns="91425" rIns="91425" bIns="91425" anchor="ctr" anchorCtr="0">
            <a:noAutofit/>
          </a:bodyPr>
          <a:lstStyle/>
          <a:p>
            <a:pPr marL="0" indent="0">
              <a:buSzPct val="90000"/>
              <a:buNone/>
            </a:pPr>
            <a:r>
              <a:rPr lang="en-US" sz="1200" dirty="0"/>
              <a:t>In the recent past, the industry of wealth management has seen a lot of growth. Every individual or business actively searches for opportunities to get the maximum returns. However, in most cases, they either lack the skills to identify the right investment opportunity, or there is a shortage of time for finding these opportunities. Hence, this gave rise to the dedicated individuals who perform this task on behalf of the investors for a commission - Portfolio managers.</a:t>
            </a:r>
          </a:p>
          <a:p>
            <a:pPr marL="0" indent="0">
              <a:buSzPct val="90000"/>
              <a:buNone/>
            </a:pPr>
            <a:endParaRPr lang="en-US" sz="1200" dirty="0"/>
          </a:p>
          <a:p>
            <a:pPr marL="0" indent="0">
              <a:buSzPct val="90000"/>
              <a:buNone/>
            </a:pPr>
            <a:r>
              <a:rPr lang="en-US" sz="1200" dirty="0"/>
              <a:t>A portfolio manager makes investment decisions and carries out other related activities on behalf of vested investors. They work with a team of analysts and researchers, and their main objective is to realize the needs of the investor and suggest a suitable portfolio that meets all the expectations. They are responsible for establishing the best investment strategy and selecting appropriate investments along with the right allocation. However, in doing so, they face a lot of competition in the form of other portfolio managers and rival firms. Therefore, the portfolio manager has to use the available resources to provide the best solution to the investor.</a:t>
            </a:r>
          </a:p>
          <a:p>
            <a:pPr marL="0" indent="0">
              <a:buSzPct val="90000"/>
              <a:buNone/>
            </a:pPr>
            <a:endParaRPr lang="en-US" sz="1200" dirty="0"/>
          </a:p>
          <a:p>
            <a:pPr marL="0" indent="0">
              <a:buSzPct val="90000"/>
              <a:buNone/>
            </a:pPr>
            <a:r>
              <a:rPr lang="en-US" sz="1200" dirty="0"/>
              <a:t>Consider ourselves working for an associate at an investment firm that manages accounts for private clients. Our role requires you to analyze a portfolio of stocks and provide consultation on investment management based on the client’s requirements.</a:t>
            </a:r>
          </a:p>
        </p:txBody>
      </p:sp>
      <p:sp>
        <p:nvSpPr>
          <p:cNvPr id="2" name="Title 1">
            <a:extLst>
              <a:ext uri="{FF2B5EF4-FFF2-40B4-BE49-F238E27FC236}">
                <a16:creationId xmlns:a16="http://schemas.microsoft.com/office/drawing/2014/main" id="{61CE1D7B-9A8C-7118-AD12-92FB6DA8FFEC}"/>
              </a:ext>
            </a:extLst>
          </p:cNvPr>
          <p:cNvSpPr>
            <a:spLocks noGrp="1"/>
          </p:cNvSpPr>
          <p:nvPr>
            <p:ph type="title"/>
          </p:nvPr>
        </p:nvSpPr>
        <p:spPr/>
        <p:txBody>
          <a:bodyPr anchor="ctr"/>
          <a:lstStyle/>
          <a:p>
            <a:r>
              <a:rPr lang="en-IN" dirty="0"/>
              <a:t>Problem Statement </a:t>
            </a:r>
          </a:p>
        </p:txBody>
      </p:sp>
    </p:spTree>
    <p:extLst>
      <p:ext uri="{BB962C8B-B14F-4D97-AF65-F5344CB8AC3E}">
        <p14:creationId xmlns:p14="http://schemas.microsoft.com/office/powerpoint/2010/main" val="37268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6CF28DE-510D-A50A-CB23-8EA7C49F7994}"/>
              </a:ext>
            </a:extLst>
          </p:cNvPr>
          <p:cNvSpPr>
            <a:spLocks noGrp="1"/>
          </p:cNvSpPr>
          <p:nvPr>
            <p:ph type="subTitle" idx="1"/>
          </p:nvPr>
        </p:nvSpPr>
        <p:spPr>
          <a:noFill/>
          <a:ln>
            <a:noFill/>
          </a:ln>
        </p:spPr>
        <p:txBody>
          <a:bodyPr spcFirstLastPara="1" wrap="square" lIns="91425" tIns="91425" rIns="91425" bIns="91425" anchor="ctr" anchorCtr="0">
            <a:noAutofit/>
          </a:bodyPr>
          <a:lstStyle/>
          <a:p>
            <a:pPr marL="0" indent="0">
              <a:buSzPct val="90000"/>
              <a:buNone/>
            </a:pPr>
            <a:r>
              <a:rPr lang="en-US" sz="1200" dirty="0"/>
              <a:t>As a portfolio manager, our task is to provide consultation to two different investors, Mr. Patrick </a:t>
            </a:r>
            <a:r>
              <a:rPr lang="en-US" sz="1200" dirty="0" err="1"/>
              <a:t>Jyengar</a:t>
            </a:r>
            <a:r>
              <a:rPr lang="en-US" sz="1200" dirty="0"/>
              <a:t> and Mr. Peter </a:t>
            </a:r>
            <a:r>
              <a:rPr lang="en-US" sz="1200" dirty="0" err="1"/>
              <a:t>Jyengar</a:t>
            </a:r>
            <a:r>
              <a:rPr lang="en-US" sz="1200" dirty="0"/>
              <a:t> based on their requirements and financial objectives.</a:t>
            </a:r>
          </a:p>
          <a:p>
            <a:pPr marL="0" indent="0">
              <a:buSzPct val="90000"/>
              <a:buNone/>
            </a:pPr>
            <a:endParaRPr lang="en-US" sz="1200" dirty="0"/>
          </a:p>
          <a:p>
            <a:pPr marL="0" indent="0">
              <a:buSzPct val="90000"/>
              <a:buNone/>
            </a:pPr>
            <a:r>
              <a:rPr lang="en-US" sz="1200" dirty="0"/>
              <a:t>The goal of the case study is :</a:t>
            </a:r>
          </a:p>
          <a:p>
            <a:pPr marL="0" indent="-180000">
              <a:spcBef>
                <a:spcPts val="600"/>
              </a:spcBef>
              <a:buSzPct val="90000"/>
              <a:buFont typeface="Wingdings" panose="05000000000000000000" pitchFamily="2" charset="2"/>
              <a:buChar char="q"/>
            </a:pPr>
            <a:r>
              <a:rPr lang="en-US" sz="1200" dirty="0"/>
              <a:t>To Suggest a Portfolio of stocks to Mr. Patrick </a:t>
            </a:r>
            <a:r>
              <a:rPr lang="en-US" sz="1200" dirty="0" err="1"/>
              <a:t>Jyengar</a:t>
            </a:r>
            <a:r>
              <a:rPr lang="en-US" sz="1200" dirty="0"/>
              <a:t> based on his risk profile to meet his goal of doubling the amount of 500K Dollars in five years of a timespan to buy a minority stake in </a:t>
            </a:r>
            <a:r>
              <a:rPr lang="en-US" sz="1200" dirty="0" err="1"/>
              <a:t>Naturo</a:t>
            </a:r>
            <a:r>
              <a:rPr lang="en-US" sz="1200" dirty="0"/>
              <a:t>.</a:t>
            </a:r>
          </a:p>
          <a:p>
            <a:pPr marL="0" indent="-180000">
              <a:spcBef>
                <a:spcPts val="600"/>
              </a:spcBef>
              <a:buSzPct val="90000"/>
              <a:buFont typeface="Wingdings" panose="05000000000000000000" pitchFamily="2" charset="2"/>
              <a:buChar char="q"/>
            </a:pPr>
            <a:r>
              <a:rPr lang="en-US" sz="1200" dirty="0"/>
              <a:t>To Suggest a High-risk stock to Mr. Peter </a:t>
            </a:r>
            <a:r>
              <a:rPr lang="en-US" sz="1200" dirty="0" err="1"/>
              <a:t>Jyengar</a:t>
            </a:r>
            <a:r>
              <a:rPr lang="en-US" sz="1200" dirty="0"/>
              <a:t> based on his risk profile to meet his goal of gaining higher returns for the invested amount of 1 Million Dollars over five years of a timespan to use it for the expansion of JWW.</a:t>
            </a:r>
          </a:p>
          <a:p>
            <a:pPr marL="0" indent="-180000">
              <a:buSzPct val="90000"/>
              <a:buFont typeface="Wingdings" panose="05000000000000000000" pitchFamily="2" charset="2"/>
              <a:buChar char="q"/>
            </a:pPr>
            <a:endParaRPr lang="en-IN" sz="1200" dirty="0"/>
          </a:p>
        </p:txBody>
      </p:sp>
      <p:sp>
        <p:nvSpPr>
          <p:cNvPr id="3" name="Title 2">
            <a:extLst>
              <a:ext uri="{FF2B5EF4-FFF2-40B4-BE49-F238E27FC236}">
                <a16:creationId xmlns:a16="http://schemas.microsoft.com/office/drawing/2014/main" id="{BE86FADF-F4C8-1651-B9B6-AD567B36941E}"/>
              </a:ext>
            </a:extLst>
          </p:cNvPr>
          <p:cNvSpPr>
            <a:spLocks noGrp="1"/>
          </p:cNvSpPr>
          <p:nvPr>
            <p:ph type="title"/>
          </p:nvPr>
        </p:nvSpPr>
        <p:spPr/>
        <p:txBody>
          <a:bodyPr/>
          <a:lstStyle/>
          <a:p>
            <a:r>
              <a:rPr lang="en-IN" dirty="0"/>
              <a:t>Business Goal</a:t>
            </a:r>
          </a:p>
        </p:txBody>
      </p:sp>
    </p:spTree>
    <p:extLst>
      <p:ext uri="{BB962C8B-B14F-4D97-AF65-F5344CB8AC3E}">
        <p14:creationId xmlns:p14="http://schemas.microsoft.com/office/powerpoint/2010/main" val="1664002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6CF28DE-510D-A50A-CB23-8EA7C49F7994}"/>
              </a:ext>
            </a:extLst>
          </p:cNvPr>
          <p:cNvSpPr>
            <a:spLocks noGrp="1"/>
          </p:cNvSpPr>
          <p:nvPr>
            <p:ph type="subTitle" idx="1"/>
          </p:nvPr>
        </p:nvSpPr>
        <p:spPr>
          <a:noFill/>
          <a:ln>
            <a:noFill/>
          </a:ln>
        </p:spPr>
        <p:txBody>
          <a:bodyPr spcFirstLastPara="1" wrap="square" lIns="91425" tIns="91425" rIns="91425" bIns="91425" anchor="ctr" anchorCtr="0">
            <a:noAutofit/>
          </a:bodyPr>
          <a:lstStyle/>
          <a:p>
            <a:pPr marL="0" indent="-180000">
              <a:buSzPct val="90000"/>
              <a:buFont typeface="Wingdings" panose="05000000000000000000" pitchFamily="2" charset="2"/>
              <a:buChar char="q"/>
            </a:pPr>
            <a:r>
              <a:rPr lang="en-US" sz="1200" dirty="0"/>
              <a:t>Information for 24 stocks of leading companies listed in the New York Stock Exchange(NYSE):</a:t>
            </a:r>
          </a:p>
          <a:p>
            <a:pPr marL="360000" lvl="1" indent="-180000" algn="l">
              <a:spcBef>
                <a:spcPts val="0"/>
              </a:spcBef>
              <a:buSzPct val="90000"/>
              <a:buFont typeface="Wingdings" panose="05000000000000000000" pitchFamily="2" charset="2"/>
              <a:buChar char="§"/>
            </a:pPr>
            <a:r>
              <a:rPr lang="en-US" sz="1200" dirty="0"/>
              <a:t>Date</a:t>
            </a:r>
          </a:p>
          <a:p>
            <a:pPr marL="360000" lvl="1" indent="-180000" algn="l">
              <a:spcBef>
                <a:spcPts val="0"/>
              </a:spcBef>
              <a:buSzPct val="90000"/>
              <a:buFont typeface="Wingdings" panose="05000000000000000000" pitchFamily="2" charset="2"/>
              <a:buChar char="§"/>
            </a:pPr>
            <a:r>
              <a:rPr lang="en-US" sz="1200" dirty="0"/>
              <a:t>Open price: Price of stock at the start of the day</a:t>
            </a:r>
          </a:p>
          <a:p>
            <a:pPr marL="360000" lvl="1" indent="-180000" algn="l">
              <a:spcBef>
                <a:spcPts val="0"/>
              </a:spcBef>
              <a:buSzPct val="90000"/>
              <a:buFont typeface="Wingdings" panose="05000000000000000000" pitchFamily="2" charset="2"/>
              <a:buChar char="§"/>
            </a:pPr>
            <a:r>
              <a:rPr lang="en-US" sz="1200" dirty="0"/>
              <a:t>Close price: Price of stock at the end of the day</a:t>
            </a:r>
          </a:p>
          <a:p>
            <a:pPr marL="360000" lvl="1" indent="-180000" algn="l">
              <a:spcBef>
                <a:spcPts val="0"/>
              </a:spcBef>
              <a:buSzPct val="90000"/>
              <a:buFont typeface="Wingdings" panose="05000000000000000000" pitchFamily="2" charset="2"/>
              <a:buChar char="§"/>
            </a:pPr>
            <a:r>
              <a:rPr lang="en-US" sz="1200" dirty="0"/>
              <a:t>High price: Highest price reached by the stock on that day</a:t>
            </a:r>
          </a:p>
          <a:p>
            <a:pPr marL="360000" lvl="1" indent="-180000" algn="l">
              <a:spcBef>
                <a:spcPts val="0"/>
              </a:spcBef>
              <a:buSzPct val="90000"/>
              <a:buFont typeface="Wingdings" panose="05000000000000000000" pitchFamily="2" charset="2"/>
              <a:buChar char="§"/>
            </a:pPr>
            <a:r>
              <a:rPr lang="en-US" sz="1200" dirty="0"/>
              <a:t>Low price: Lowest price reached by the stock on that day</a:t>
            </a:r>
          </a:p>
          <a:p>
            <a:pPr marL="360000" lvl="1" indent="-180000" algn="l">
              <a:spcBef>
                <a:spcPts val="0"/>
              </a:spcBef>
              <a:buSzPct val="90000"/>
              <a:buFont typeface="Wingdings" panose="05000000000000000000" pitchFamily="2" charset="2"/>
              <a:buChar char="§"/>
            </a:pPr>
            <a:r>
              <a:rPr lang="en-US" sz="1200" dirty="0"/>
              <a:t>Adjusted close price: Stock price adjusted to include the annual returns (dividends) that the company offers to the shareholders</a:t>
            </a:r>
          </a:p>
          <a:p>
            <a:pPr marL="360000" lvl="1" indent="-180000" algn="l">
              <a:spcBef>
                <a:spcPts val="0"/>
              </a:spcBef>
              <a:buSzPct val="90000"/>
              <a:buFont typeface="Wingdings" panose="05000000000000000000" pitchFamily="2" charset="2"/>
              <a:buChar char="§"/>
            </a:pPr>
            <a:r>
              <a:rPr lang="en-US" sz="1200" dirty="0"/>
              <a:t>Volume traded: Number of stocks traded on the day</a:t>
            </a:r>
          </a:p>
          <a:p>
            <a:pPr marL="0">
              <a:buSzPts val="2500"/>
              <a:buFont typeface="Wingdings" panose="05000000000000000000" pitchFamily="2" charset="2"/>
              <a:buChar char="q"/>
            </a:pPr>
            <a:endParaRPr lang="en-US" sz="1200" dirty="0"/>
          </a:p>
          <a:p>
            <a:pPr marL="0" indent="-180000">
              <a:buSzPct val="100000"/>
              <a:buFont typeface="Wingdings" panose="05000000000000000000" pitchFamily="2" charset="2"/>
              <a:buChar char="q"/>
            </a:pPr>
            <a:r>
              <a:rPr lang="en-US" sz="1200" dirty="0"/>
              <a:t>The information for every stock ranges from 1st October 2010 to 30th September 2020.</a:t>
            </a:r>
          </a:p>
          <a:p>
            <a:pPr marL="0" indent="-180000">
              <a:buSzPct val="100000"/>
              <a:buFont typeface="Wingdings" panose="05000000000000000000" pitchFamily="2" charset="2"/>
              <a:buChar char="q"/>
            </a:pPr>
            <a:endParaRPr lang="en-US" sz="1200" dirty="0"/>
          </a:p>
          <a:p>
            <a:pPr marL="0" indent="-180000">
              <a:buSzPct val="100000"/>
              <a:buFont typeface="Wingdings" panose="05000000000000000000" pitchFamily="2" charset="2"/>
              <a:buChar char="q"/>
            </a:pPr>
            <a:r>
              <a:rPr lang="en-US" sz="1200" dirty="0"/>
              <a:t>The stocks belong to different domains:</a:t>
            </a:r>
          </a:p>
          <a:p>
            <a:pPr marL="351450" lvl="1" indent="-171450" algn="l">
              <a:spcBef>
                <a:spcPts val="0"/>
              </a:spcBef>
              <a:buSzPct val="90000"/>
              <a:buFont typeface="Wingdings" panose="05000000000000000000" pitchFamily="2" charset="2"/>
              <a:buChar char="§"/>
            </a:pPr>
            <a:r>
              <a:rPr lang="en-US" sz="1200" dirty="0"/>
              <a:t>Technology/IT</a:t>
            </a:r>
          </a:p>
          <a:p>
            <a:pPr marL="351450" lvl="1" indent="-171450" algn="l">
              <a:spcBef>
                <a:spcPts val="0"/>
              </a:spcBef>
              <a:buSzPct val="90000"/>
              <a:buFont typeface="Wingdings" panose="05000000000000000000" pitchFamily="2" charset="2"/>
              <a:buChar char="§"/>
            </a:pPr>
            <a:r>
              <a:rPr lang="en-US" sz="1200" dirty="0"/>
              <a:t>Travel/Aviation/Hospitality</a:t>
            </a:r>
          </a:p>
          <a:p>
            <a:pPr marL="351450" lvl="1" indent="-171450" algn="l">
              <a:spcBef>
                <a:spcPts val="0"/>
              </a:spcBef>
              <a:buSzPct val="90000"/>
              <a:buFont typeface="Wingdings" panose="05000000000000000000" pitchFamily="2" charset="2"/>
              <a:buChar char="§"/>
            </a:pPr>
            <a:r>
              <a:rPr lang="en-US" sz="1200" dirty="0"/>
              <a:t>Banking/Financial Services and Insurance</a:t>
            </a:r>
          </a:p>
          <a:p>
            <a:pPr marL="351450" lvl="1" indent="-171450" algn="l">
              <a:spcBef>
                <a:spcPts val="0"/>
              </a:spcBef>
              <a:buSzPct val="90000"/>
              <a:buFont typeface="Wingdings" panose="05000000000000000000" pitchFamily="2" charset="2"/>
              <a:buChar char="§"/>
            </a:pPr>
            <a:r>
              <a:rPr lang="en-US" sz="1200" dirty="0"/>
              <a:t>Pharmaceuticals/Healthcare/Life Sciences</a:t>
            </a:r>
          </a:p>
          <a:p>
            <a:pPr marL="0">
              <a:buSzPts val="2500"/>
              <a:buFont typeface="Wingdings" panose="05000000000000000000" pitchFamily="2" charset="2"/>
              <a:buChar char="q"/>
            </a:pPr>
            <a:endParaRPr lang="en-US" sz="1200" dirty="0"/>
          </a:p>
          <a:p>
            <a:pPr marL="0" indent="-180000">
              <a:buSzPct val="100000"/>
              <a:buFont typeface="Wingdings" panose="05000000000000000000" pitchFamily="2" charset="2"/>
              <a:buChar char="q"/>
            </a:pPr>
            <a:r>
              <a:rPr lang="en-US" sz="1200" dirty="0"/>
              <a:t>To help you with the market benchmark, you are given the S&amp;P 500 index prices for the same period.</a:t>
            </a:r>
            <a:endParaRPr lang="en-IN" sz="1200" dirty="0"/>
          </a:p>
        </p:txBody>
      </p:sp>
      <p:sp>
        <p:nvSpPr>
          <p:cNvPr id="3" name="Title 2">
            <a:extLst>
              <a:ext uri="{FF2B5EF4-FFF2-40B4-BE49-F238E27FC236}">
                <a16:creationId xmlns:a16="http://schemas.microsoft.com/office/drawing/2014/main" id="{BE86FADF-F4C8-1651-B9B6-AD567B36941E}"/>
              </a:ext>
            </a:extLst>
          </p:cNvPr>
          <p:cNvSpPr>
            <a:spLocks noGrp="1"/>
          </p:cNvSpPr>
          <p:nvPr>
            <p:ph type="title"/>
          </p:nvPr>
        </p:nvSpPr>
        <p:spPr/>
        <p:txBody>
          <a:bodyPr/>
          <a:lstStyle/>
          <a:p>
            <a:r>
              <a:rPr lang="en-IN" dirty="0"/>
              <a:t>Data Description</a:t>
            </a:r>
          </a:p>
        </p:txBody>
      </p:sp>
    </p:spTree>
    <p:extLst>
      <p:ext uri="{BB962C8B-B14F-4D97-AF65-F5344CB8AC3E}">
        <p14:creationId xmlns:p14="http://schemas.microsoft.com/office/powerpoint/2010/main" val="373789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C4E5E1F-3CDA-769F-16D9-70DB427D445C}"/>
              </a:ext>
            </a:extLst>
          </p:cNvPr>
          <p:cNvGrpSpPr/>
          <p:nvPr/>
        </p:nvGrpSpPr>
        <p:grpSpPr>
          <a:xfrm>
            <a:off x="775547" y="3072258"/>
            <a:ext cx="6657797" cy="1385455"/>
            <a:chOff x="1276990" y="2939525"/>
            <a:chExt cx="6657797" cy="1385455"/>
          </a:xfrm>
        </p:grpSpPr>
        <p:pic>
          <p:nvPicPr>
            <p:cNvPr id="1028" name="Picture 4">
              <a:extLst>
                <a:ext uri="{FF2B5EF4-FFF2-40B4-BE49-F238E27FC236}">
                  <a16:creationId xmlns:a16="http://schemas.microsoft.com/office/drawing/2014/main" id="{CCE40BDE-DF8D-BB4B-3A12-D71990674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990" y="2939525"/>
              <a:ext cx="3109401" cy="13854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B6A6E54-2B56-FD49-3C3C-78B4A46CC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0882" y="2951333"/>
              <a:ext cx="2463905" cy="1361839"/>
            </a:xfrm>
            <a:prstGeom prst="rect">
              <a:avLst/>
            </a:prstGeom>
            <a:noFill/>
            <a:extLst>
              <a:ext uri="{909E8E84-426E-40DD-AFC4-6F175D3DCCD1}">
                <a14:hiddenFill xmlns:a14="http://schemas.microsoft.com/office/drawing/2010/main">
                  <a:solidFill>
                    <a:srgbClr val="FFFFFF"/>
                  </a:solidFill>
                </a14:hiddenFill>
              </a:ext>
            </a:extLst>
          </p:spPr>
        </p:pic>
      </p:grpSp>
      <p:pic>
        <p:nvPicPr>
          <p:cNvPr id="1032" name="Picture 8">
            <a:extLst>
              <a:ext uri="{FF2B5EF4-FFF2-40B4-BE49-F238E27FC236}">
                <a16:creationId xmlns:a16="http://schemas.microsoft.com/office/drawing/2014/main" id="{F3679F1E-BAB0-3D35-AB1C-8BBE520CA3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547" y="1308773"/>
            <a:ext cx="4195723" cy="48805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6AFA2D1-5239-2CCC-B26D-FB4C875101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547" y="2218067"/>
            <a:ext cx="4675909" cy="43295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3ECA515F-B214-8851-A3C2-A4223B3CE6D5}"/>
              </a:ext>
            </a:extLst>
          </p:cNvPr>
          <p:cNvSpPr>
            <a:spLocks noGrp="1"/>
          </p:cNvSpPr>
          <p:nvPr>
            <p:ph type="title"/>
          </p:nvPr>
        </p:nvSpPr>
        <p:spPr/>
        <p:txBody>
          <a:bodyPr/>
          <a:lstStyle/>
          <a:p>
            <a:r>
              <a:rPr lang="en-IN" sz="2400" dirty="0"/>
              <a:t>Formula used to find the Sharpe Ratio</a:t>
            </a:r>
          </a:p>
        </p:txBody>
      </p:sp>
    </p:spTree>
    <p:extLst>
      <p:ext uri="{BB962C8B-B14F-4D97-AF65-F5344CB8AC3E}">
        <p14:creationId xmlns:p14="http://schemas.microsoft.com/office/powerpoint/2010/main" val="126084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AA3FC9-5D89-984C-BFA1-7349C2CAC4E8}"/>
              </a:ext>
            </a:extLst>
          </p:cNvPr>
          <p:cNvPicPr>
            <a:picLocks noChangeAspect="1"/>
          </p:cNvPicPr>
          <p:nvPr/>
        </p:nvPicPr>
        <p:blipFill>
          <a:blip r:embed="rId3"/>
          <a:srcRect/>
          <a:stretch/>
        </p:blipFill>
        <p:spPr>
          <a:xfrm>
            <a:off x="125016" y="0"/>
            <a:ext cx="8893968" cy="5143500"/>
          </a:xfrm>
          <a:prstGeom prst="rect">
            <a:avLst/>
          </a:prstGeom>
        </p:spPr>
      </p:pic>
    </p:spTree>
    <p:extLst>
      <p:ext uri="{BB962C8B-B14F-4D97-AF65-F5344CB8AC3E}">
        <p14:creationId xmlns:p14="http://schemas.microsoft.com/office/powerpoint/2010/main" val="248278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F46B274-06DE-16D2-0D1D-48439B23DF94}"/>
              </a:ext>
            </a:extLst>
          </p:cNvPr>
          <p:cNvGrpSpPr/>
          <p:nvPr/>
        </p:nvGrpSpPr>
        <p:grpSpPr>
          <a:xfrm>
            <a:off x="509291" y="591750"/>
            <a:ext cx="8125418" cy="3960000"/>
            <a:chOff x="133861" y="411750"/>
            <a:chExt cx="8125418" cy="3960000"/>
          </a:xfrm>
        </p:grpSpPr>
        <p:pic>
          <p:nvPicPr>
            <p:cNvPr id="2050" name="Picture 2">
              <a:extLst>
                <a:ext uri="{FF2B5EF4-FFF2-40B4-BE49-F238E27FC236}">
                  <a16:creationId xmlns:a16="http://schemas.microsoft.com/office/drawing/2014/main" id="{CB720A57-D179-2D06-6FE9-DD7414AB7A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a:stretch/>
          </p:blipFill>
          <p:spPr bwMode="auto">
            <a:xfrm>
              <a:off x="4321278" y="411750"/>
              <a:ext cx="3938001" cy="396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11FA9BC-978F-843C-83F3-C45C5A5862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347"/>
            <a:stretch/>
          </p:blipFill>
          <p:spPr bwMode="auto">
            <a:xfrm>
              <a:off x="133861" y="411750"/>
              <a:ext cx="3965480" cy="3960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9249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1D206C-868A-C0AD-B40D-5D55DB5FF76B}"/>
              </a:ext>
            </a:extLst>
          </p:cNvPr>
          <p:cNvPicPr>
            <a:picLocks noChangeAspect="1"/>
          </p:cNvPicPr>
          <p:nvPr/>
        </p:nvPicPr>
        <p:blipFill rotWithShape="1">
          <a:blip r:embed="rId2"/>
          <a:srcRect t="15309" b="12061"/>
          <a:stretch/>
        </p:blipFill>
        <p:spPr>
          <a:xfrm>
            <a:off x="0" y="1179871"/>
            <a:ext cx="9144000" cy="3546987"/>
          </a:xfrm>
          <a:prstGeom prst="rect">
            <a:avLst/>
          </a:prstGeom>
        </p:spPr>
      </p:pic>
      <p:sp>
        <p:nvSpPr>
          <p:cNvPr id="2" name="Title 1">
            <a:extLst>
              <a:ext uri="{FF2B5EF4-FFF2-40B4-BE49-F238E27FC236}">
                <a16:creationId xmlns:a16="http://schemas.microsoft.com/office/drawing/2014/main" id="{F5957EEF-B7FE-70E4-2EBD-6B76A00A13F9}"/>
              </a:ext>
            </a:extLst>
          </p:cNvPr>
          <p:cNvSpPr>
            <a:spLocks noGrp="1"/>
          </p:cNvSpPr>
          <p:nvPr>
            <p:ph type="title"/>
          </p:nvPr>
        </p:nvSpPr>
        <p:spPr/>
        <p:txBody>
          <a:bodyPr/>
          <a:lstStyle/>
          <a:p>
            <a:r>
              <a:rPr lang="en-IN" dirty="0"/>
              <a:t>Daily Returns</a:t>
            </a:r>
          </a:p>
        </p:txBody>
      </p:sp>
    </p:spTree>
    <p:extLst>
      <p:ext uri="{BB962C8B-B14F-4D97-AF65-F5344CB8AC3E}">
        <p14:creationId xmlns:p14="http://schemas.microsoft.com/office/powerpoint/2010/main" val="1549433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CF3CAFC-42A0-A3E8-487A-6562B088E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000" y="1124565"/>
            <a:ext cx="7200000" cy="36786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C3B33C7-E3BA-CB4D-162D-54C993634907}"/>
              </a:ext>
            </a:extLst>
          </p:cNvPr>
          <p:cNvSpPr>
            <a:spLocks noGrp="1"/>
          </p:cNvSpPr>
          <p:nvPr>
            <p:ph type="title" idx="4294967295"/>
          </p:nvPr>
        </p:nvSpPr>
        <p:spPr>
          <a:xfrm>
            <a:off x="720725" y="193572"/>
            <a:ext cx="7702550" cy="571500"/>
          </a:xfrm>
        </p:spPr>
        <p:txBody>
          <a:bodyPr/>
          <a:lstStyle/>
          <a:p>
            <a:pPr algn="ctr"/>
            <a:r>
              <a:rPr lang="en-IN" dirty="0"/>
              <a:t>Investors Profile</a:t>
            </a:r>
          </a:p>
        </p:txBody>
      </p:sp>
    </p:spTree>
    <p:extLst>
      <p:ext uri="{BB962C8B-B14F-4D97-AF65-F5344CB8AC3E}">
        <p14:creationId xmlns:p14="http://schemas.microsoft.com/office/powerpoint/2010/main" val="2784536430"/>
      </p:ext>
    </p:extLst>
  </p:cSld>
  <p:clrMapOvr>
    <a:masterClrMapping/>
  </p:clrMapOvr>
</p:sld>
</file>

<file path=ppt/theme/theme1.xml><?xml version="1.0" encoding="utf-8"?>
<a:theme xmlns:a="http://schemas.openxmlformats.org/drawingml/2006/main" name="Pastel Minimalist Elegant Lines Portfolio by Slidesgo">
  <a:themeElements>
    <a:clrScheme name="Custom 5">
      <a:dk1>
        <a:srgbClr val="191919"/>
      </a:dk1>
      <a:lt1>
        <a:srgbClr val="E7E4F1"/>
      </a:lt1>
      <a:dk2>
        <a:srgbClr val="FFFFFF"/>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TotalTime>
  <Words>2043</Words>
  <Application>Microsoft Office PowerPoint</Application>
  <PresentationFormat>On-screen Show (16:9)</PresentationFormat>
  <Paragraphs>125</Paragraphs>
  <Slides>18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Lexend Deca</vt:lpstr>
      <vt:lpstr>Roboto</vt:lpstr>
      <vt:lpstr>Catamaran</vt:lpstr>
      <vt:lpstr>Arial</vt:lpstr>
      <vt:lpstr>Wingdings</vt:lpstr>
      <vt:lpstr>Pastel Minimalist Elegant Lines Portfolio by Slidesgo</vt:lpstr>
      <vt:lpstr>Finance &amp; Risk Analysis Capstone Project</vt:lpstr>
      <vt:lpstr>Problem Statement </vt:lpstr>
      <vt:lpstr>Business Goal</vt:lpstr>
      <vt:lpstr>Data Description</vt:lpstr>
      <vt:lpstr>Formula used to find the Sharpe Ratio</vt:lpstr>
      <vt:lpstr>PowerPoint Presentation</vt:lpstr>
      <vt:lpstr>PowerPoint Presentation</vt:lpstr>
      <vt:lpstr>Daily Returns</vt:lpstr>
      <vt:lpstr>Investors Profile</vt:lpstr>
      <vt:lpstr>PowerPoint Presentation</vt:lpstr>
      <vt:lpstr>Patrick Jyengar Portfolio Insight</vt:lpstr>
      <vt:lpstr>PowerPoint Presentation</vt:lpstr>
      <vt:lpstr>Peter Jyengar Portfolio Insight</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&amp; Risk Analysis Capstone Project</dc:title>
  <dc:creator>ANISHMA KATHPAL</dc:creator>
  <cp:lastModifiedBy>ANISHMA KATHPAL</cp:lastModifiedBy>
  <cp:revision>5</cp:revision>
  <dcterms:modified xsi:type="dcterms:W3CDTF">2022-08-16T17:32:29Z</dcterms:modified>
</cp:coreProperties>
</file>